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16" r:id="rId2"/>
    <p:sldMasterId id="2147483728" r:id="rId3"/>
    <p:sldMasterId id="2147483741" r:id="rId4"/>
    <p:sldMasterId id="2147483753" r:id="rId5"/>
    <p:sldMasterId id="2147483768" r:id="rId6"/>
    <p:sldMasterId id="2147483781" r:id="rId7"/>
    <p:sldMasterId id="2147483793" r:id="rId8"/>
    <p:sldMasterId id="2147483805" r:id="rId9"/>
    <p:sldMasterId id="2147483818" r:id="rId10"/>
    <p:sldMasterId id="2147483830" r:id="rId11"/>
  </p:sldMasterIdLst>
  <p:notesMasterIdLst>
    <p:notesMasterId r:id="rId36"/>
  </p:notesMasterIdLst>
  <p:handoutMasterIdLst>
    <p:handoutMasterId r:id="rId37"/>
  </p:handoutMasterIdLst>
  <p:sldIdLst>
    <p:sldId id="256" r:id="rId12"/>
    <p:sldId id="259" r:id="rId13"/>
    <p:sldId id="267" r:id="rId14"/>
    <p:sldId id="262" r:id="rId15"/>
    <p:sldId id="268" r:id="rId16"/>
    <p:sldId id="269" r:id="rId17"/>
    <p:sldId id="270" r:id="rId18"/>
    <p:sldId id="271" r:id="rId19"/>
    <p:sldId id="287" r:id="rId20"/>
    <p:sldId id="263" r:id="rId21"/>
    <p:sldId id="272" r:id="rId22"/>
    <p:sldId id="264" r:id="rId23"/>
    <p:sldId id="273" r:id="rId24"/>
    <p:sldId id="274" r:id="rId25"/>
    <p:sldId id="275" r:id="rId26"/>
    <p:sldId id="288" r:id="rId27"/>
    <p:sldId id="289" r:id="rId28"/>
    <p:sldId id="290" r:id="rId29"/>
    <p:sldId id="277" r:id="rId30"/>
    <p:sldId id="276" r:id="rId31"/>
    <p:sldId id="281" r:id="rId32"/>
    <p:sldId id="282" r:id="rId33"/>
    <p:sldId id="291" r:id="rId34"/>
    <p:sldId id="286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Seibert" initials="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75" autoAdjust="0"/>
  </p:normalViewPr>
  <p:slideViewPr>
    <p:cSldViewPr>
      <p:cViewPr varScale="1">
        <p:scale>
          <a:sx n="96" d="100"/>
          <a:sy n="96" d="100"/>
        </p:scale>
        <p:origin x="7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ommentAuthors" Target="commentAuthor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43EFC8-2F84-410C-BCB5-D269D6A19E8D}" type="datetime1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C223A-A40D-42B6-8AF4-E46AC9E3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2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193C1F-FAAC-4195-A3ED-22086A977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to identify other structure measures for a healthcare</a:t>
            </a:r>
            <a:r>
              <a:rPr lang="en-US" baseline="0" dirty="0" smtClean="0"/>
              <a:t> </a:t>
            </a:r>
            <a:r>
              <a:rPr lang="en-US" baseline="0" dirty="0" smtClean="0"/>
              <a:t>facility.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5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CEA69C4B-54C5-4D61-BF90-3A39A3BD0A9E}" type="slidenum">
              <a:rPr lang="en-US" sz="1200" smtClean="0">
                <a:latin typeface="Arial" charset="0"/>
              </a:rPr>
              <a:pPr eaLnBrk="1" hangingPunct="1"/>
              <a:t>17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FC5E4230-77A3-476C-9F1F-711F524DA97D}" type="slidenum">
              <a:rPr lang="en-US" sz="1200" smtClean="0">
                <a:latin typeface="Arial" charset="0"/>
              </a:rPr>
              <a:pPr eaLnBrk="1" hangingPunct="1"/>
              <a:t>20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81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1D905AEE-0C40-4DFF-B3A0-70A186BC213D}" type="slidenum">
              <a:rPr lang="en-US" sz="1200" smtClean="0">
                <a:latin typeface="Arial" charset="0"/>
              </a:rPr>
              <a:pPr eaLnBrk="1" hangingPunct="1"/>
              <a:t>22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0" y="944563"/>
            <a:ext cx="6197600" cy="46482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2" rIns="91419" bIns="45712" anchor="ctr"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7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students to identify other process measures for a healthcare</a:t>
            </a:r>
            <a:r>
              <a:rPr lang="en-US" baseline="0" dirty="0" smtClean="0"/>
              <a:t> </a:t>
            </a:r>
            <a:r>
              <a:rPr lang="en-US" baseline="0" dirty="0" smtClean="0"/>
              <a:t>facility.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5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students to identify other outcome measures for a healthcare</a:t>
            </a:r>
            <a:r>
              <a:rPr lang="en-US" baseline="0" dirty="0" smtClean="0"/>
              <a:t> </a:t>
            </a:r>
            <a:r>
              <a:rPr lang="en-US" baseline="0" dirty="0" smtClean="0"/>
              <a:t>facility.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1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students to identify other patient</a:t>
            </a:r>
            <a:r>
              <a:rPr lang="en-US" baseline="0" dirty="0" smtClean="0"/>
              <a:t> experience </a:t>
            </a:r>
            <a:r>
              <a:rPr lang="en-US" dirty="0" smtClean="0"/>
              <a:t>measures for a healthcare</a:t>
            </a:r>
            <a:r>
              <a:rPr lang="en-US" baseline="0" dirty="0" smtClean="0"/>
              <a:t> </a:t>
            </a:r>
            <a:r>
              <a:rPr lang="en-US" baseline="0" dirty="0" smtClean="0"/>
              <a:t>facility.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7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2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Ask</a:t>
            </a:r>
            <a:r>
              <a:rPr lang="en-US" sz="2000" baseline="0" dirty="0" smtClean="0"/>
              <a:t> students to c</a:t>
            </a:r>
            <a:r>
              <a:rPr lang="en-US" sz="2000" dirty="0" smtClean="0"/>
              <a:t>onsider the six Institute of Medicine key dimensions of quality to choose what the director might want to know about:</a:t>
            </a:r>
          </a:p>
          <a:p>
            <a:pPr lvl="3"/>
            <a:r>
              <a:rPr lang="en-US" dirty="0" smtClean="0"/>
              <a:t>Safe</a:t>
            </a:r>
          </a:p>
          <a:p>
            <a:pPr lvl="3"/>
            <a:r>
              <a:rPr lang="en-US" dirty="0" smtClean="0"/>
              <a:t>Effective</a:t>
            </a:r>
          </a:p>
          <a:p>
            <a:pPr lvl="3"/>
            <a:r>
              <a:rPr lang="en-US" dirty="0" smtClean="0"/>
              <a:t>Patient Centered</a:t>
            </a:r>
          </a:p>
          <a:p>
            <a:pPr lvl="3"/>
            <a:r>
              <a:rPr lang="en-US" dirty="0" smtClean="0"/>
              <a:t>Timely</a:t>
            </a:r>
          </a:p>
          <a:p>
            <a:pPr lvl="3"/>
            <a:r>
              <a:rPr lang="en-US" dirty="0" smtClean="0"/>
              <a:t>Efficient</a:t>
            </a:r>
          </a:p>
          <a:p>
            <a:pPr lvl="3"/>
            <a:r>
              <a:rPr lang="en-US" dirty="0" smtClean="0"/>
              <a:t>Equitable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Use a different</a:t>
            </a:r>
            <a:r>
              <a:rPr lang="en-US" baseline="0" dirty="0" smtClean="0"/>
              <a:t> example if students are more familiar with another function or process.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193C1F-FAAC-4195-A3ED-22086A9779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Numerator:</a:t>
            </a:r>
            <a:r>
              <a:rPr lang="en-US" baseline="0" dirty="0" smtClean="0"/>
              <a:t> Number of contaminated blood specimens (result of interest)</a:t>
            </a:r>
          </a:p>
          <a:p>
            <a:r>
              <a:rPr lang="en-US" baseline="0" dirty="0" smtClean="0"/>
              <a:t>Denominator: Total number of blood specimens drawn for a culture (the entire population)</a:t>
            </a: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5F48C6CA-532D-4954-BC84-17C85A80A070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CEA69C4B-54C5-4D61-BF90-3A39A3BD0A9E}" type="slidenum">
              <a:rPr lang="en-US" sz="1200" smtClean="0">
                <a:latin typeface="Arial" charset="0"/>
              </a:rPr>
              <a:pPr eaLnBrk="1" hangingPunct="1"/>
              <a:t>15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CEA69C4B-54C5-4D61-BF90-3A39A3BD0A9E}" type="slidenum">
              <a:rPr lang="en-US" sz="1200" smtClean="0">
                <a:latin typeface="Arial" charset="0"/>
              </a:rPr>
              <a:pPr eaLnBrk="1" hangingPunct="1"/>
              <a:t>16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A065-263C-4868-BD2C-54A305840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7437-BB41-46CD-A9E5-B1CC87AC74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6988-5ADC-4C8E-91CC-29475383AA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2916-3A65-4E4E-993F-9015EDA56B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89B45-F691-449F-9F26-9E687334C0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FF6BB-0CF2-410A-B70E-AE98F93C3A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9879-DB43-4301-A036-963CCA866F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ADA29-05B2-4933-B80E-23B8C970617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AD07A1-B27C-47E4-8C93-5FF726D8A2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/>
          </p:cNvPr>
          <p:cNvSpPr txBox="1">
            <a:spLocks/>
          </p:cNvSpPr>
          <p:nvPr/>
        </p:nvSpPr>
        <p:spPr bwMode="auto">
          <a:xfrm>
            <a:off x="3019425" y="6267450"/>
            <a:ext cx="3219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0" dirty="0">
                <a:latin typeface="Franklin Gothic Medium" panose="020B0603020102020204" pitchFamily="34" charset="0"/>
              </a:rPr>
              <a:t>This files has not yet been edited.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0" dirty="0">
                <a:latin typeface="Franklin Gothic Medium" panose="020B0603020102020204" pitchFamily="34" charset="0"/>
              </a:rPr>
              <a:t>Copyright © 2018 Foundation of the American College of Healthcare Executives. Not for sale.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7A065-263C-4868-BD2C-54A305840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7AEE-A538-4D05-B83D-B48CBCFA8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2897-AFA2-444E-82D6-7EAF877C32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BD5A-C78F-4145-8758-EEB3705C91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2118-8154-4E6D-8490-CA8F8F2DD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27FD-C8FC-4132-8B34-486E55962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A631-C726-4C9A-80FD-705B8412B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1E25-7519-4C10-A74F-C20F5E4AC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3203-F340-437F-9B84-7FEEC65AE6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910F-2E90-49F7-9BC3-0535D96AC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7437-BB41-46CD-A9E5-B1CC87AC74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E574-E024-4F7D-8AB2-B12E028AD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3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7A065-263C-4868-BD2C-54A305840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7AEE-A538-4D05-B83D-B48CBCFA8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E574-E024-4F7D-8AB2-B12E028AD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3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2897-AFA2-444E-82D6-7EAF877C32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2118-8154-4E6D-8490-CA8F8F2DD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27FD-C8FC-4132-8B34-486E55962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A631-C726-4C9A-80FD-705B8412B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1E25-7519-4C10-A74F-C20F5E4AC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3203-F340-437F-9B84-7FEEC65AE6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910F-2E90-49F7-9BC3-0535D96AC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7437-BB41-46CD-A9E5-B1CC87AC74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3429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 Health Administration Press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E574-E024-4F7D-8AB2-B12E028AD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3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5225"/>
            <a:ext cx="5105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F19C5-DAC3-44D0-923F-014898ACCB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9C9DE-AAD5-4F7C-AB6A-777CE5A0A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0A605-36D6-4961-B58C-D586B58351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7FF34-47B4-43D0-ACC3-C268B6B1AD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883ED-31A7-4C56-A1BC-4145E4272B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319DA-12B2-4C5B-9550-4DF9FD2CEB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2E107-F005-4FCB-A5EE-F1F9B7C5F6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>
            <a:lvl1pPr marL="406400" indent="-406400">
              <a:buClr>
                <a:srgbClr val="00B050"/>
              </a:buClr>
              <a:buFont typeface="Wingdings" pitchFamily="2" charset="2"/>
              <a:buChar char="v"/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Font typeface="Wingdings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05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7AEE-A538-4D05-B83D-B48CBCFA8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C20F2-DA54-40BF-B1ED-1F10ACC4B1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BC278-017B-48CB-AD69-023554E3E9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09816-DED1-4A55-BD6F-E3222124B51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3260E-8426-4E09-BFEF-A4CFA29B0C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934C-7025-4BF9-BCFF-7E64400261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7F8A0-289C-450B-969F-1FBB28D21D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90176-5DA6-40B3-A9E3-C3FFBA0EF9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52FE5-F955-4A7E-9F57-D9327FED1A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26BF0-A41A-4880-8A19-3C84C4B099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9CE69-0F23-4A71-B4CD-8321A69F89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2897-AFA2-444E-82D6-7EAF877C32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01C7A-D777-4DF1-A71F-AB2648A988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B192-04FF-477B-A2C8-0CF632C4E9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16309-0AAB-449D-99A7-4182CA3FBB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4C1C4-5CF3-474F-B8DA-B94E0E2640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CA2D-177E-4E17-BEE7-C2BF28D485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98106-8F3D-4B3F-82B4-7F78E44686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4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2118-8154-4E6D-8490-CA8F8F2DD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17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2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0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9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4BF38-CB54-4ABB-970F-2A24FC41AE7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ECF0-8DDE-4DC2-A62F-E69E94A631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F1057-52EB-4CF2-8678-F36936A303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27FD-C8FC-4132-8B34-486E55962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9CAB9-2D5A-4AAE-B356-ACF0C568B0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82663-89BE-40D8-BD4B-0C1C65B7DC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A87F4-7364-45EA-861E-B343682600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2D1C4-1EC2-49B0-A7D5-41CE3CB874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25EEF-5366-4124-80F4-8439E35064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83483-4E25-45B6-9E02-59FC4D92E0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5356-05EB-4FBD-9E88-0C4565B059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C8B06-16CC-4C01-A1BC-D96CCCD0D0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AD11-BE81-4EA9-BDB1-2CD1C9C197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AFF8C-4E2B-4F26-8F63-07D19F8F31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A631-C726-4C9A-80FD-705B8412B6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A321E-B1A0-4163-8475-0782525CC0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9ABCA-9FFC-44F5-97B1-527FAEE9EE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C2CFC-AC99-4100-87BB-0E2E38B8BD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9B360-6535-4074-8628-092E3D919AF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4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1BD5E-CC1C-4FBF-8C65-74B5C7ABB0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5C75-8BA2-4471-B5E3-70C084843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7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276600" cy="365125"/>
          </a:xfrm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7FDF9-73B9-448B-96C6-7C0EC7A586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>
            <a:lvl1pPr>
              <a:defRPr sz="1200" b="1">
                <a:solidFill>
                  <a:srgbClr val="FF33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2D85-4B54-4D31-AB5E-94DCB847D7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1B98E-4CF3-4A64-802A-0CD489515B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C88E6-2636-4D66-AFE3-8ED42DBA5F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1E25-7519-4C10-A74F-C20F5E4AC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A3D73-BC0F-448E-9997-0AC3768063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C7B2-C36D-47CE-9C72-FF535AE7E4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E35225-60C4-4F92-AA5B-6DF1A17FAF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5088C-BBC7-461D-B79E-554DD1FCA2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9B67-0FC5-4061-A532-5091C8C46E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C4E7-DD47-4D43-8CF5-654E845F9D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0A5CF-5CB3-4E03-8051-7661C6A108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F0E18-12DE-40A4-B2BC-16E677C78EB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760BB-2CDD-4D45-90AD-9F0A8D3966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B9D5-D17A-4F33-AEEA-075F4D364E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3203-F340-437F-9B84-7FEEC65AE6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1C6C0-3436-4970-AECD-775F21877B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D07A0-695D-4883-AC91-21B23A64D3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9232-B97D-43C6-B11A-65872D3ACB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9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25FB4-5D7C-4620-9F44-0E466AA816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4ABB0-5F80-456C-A9E4-0FADF34F3C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69175-5A4E-48A0-9884-973C13B4A6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7251F-64E5-41CE-BC3C-A2DD356FA2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6F4FE-010C-4BC9-8E92-7747315D6B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9B65B-8817-460A-A946-9D1CE08A81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59699-C269-41D7-AD44-395FE3B7B1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2009 Health Administration Press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910F-2E90-49F7-9BC3-0535D96AC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3C53-FEE1-4062-A019-BB86A020B7D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5AC2A-D0A3-4C90-96B2-09095B62EE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4279-ACEA-4017-A696-9804869A28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4ED8-14CE-444C-9C20-13C89AB772A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986E-4D82-4A29-B369-B7B7E88200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B5BD4-A86D-423F-B2A2-60BCC9C18A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9DA4A-E51C-4B2C-AB75-4D6F3BFAC92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D18B-5E0D-4E2A-A94E-85BD8A1948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CA486-A276-4336-B850-0279A7B2EBF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BA72A-00AD-4014-B092-48D1FA80A0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Copyright 2018 Health Administration Press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7B1B72-A842-4880-869B-E85B4F532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4572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SzPct val="85000"/>
        <a:buFont typeface="Wingdings" pitchFamily="2" charset="2"/>
        <a:buChar char="v"/>
        <a:defRPr sz="32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63600" indent="-406400" algn="l" defTabSz="457200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95000"/>
        <a:buFont typeface="Wingdings" pitchFamily="2" charset="2"/>
        <a:buChar char="§"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7B1B72-A842-4880-869B-E85B4F532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>
            <a:extLst/>
          </p:cNvPr>
          <p:cNvSpPr txBox="1">
            <a:spLocks/>
          </p:cNvSpPr>
          <p:nvPr/>
        </p:nvSpPr>
        <p:spPr bwMode="auto">
          <a:xfrm>
            <a:off x="3019425" y="6267450"/>
            <a:ext cx="3219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0" dirty="0">
                <a:latin typeface="Franklin Gothic Medium" panose="020B0603020102020204" pitchFamily="34" charset="0"/>
              </a:rPr>
              <a:t>This files has not yet been edited.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0" dirty="0">
                <a:latin typeface="Franklin Gothic Medium" panose="020B0603020102020204" pitchFamily="34" charset="0"/>
              </a:rPr>
              <a:t>Copyright © 2018 Foundation of the American College of Healthcare Executives. Not for sale.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7B1B72-A842-4880-869B-E85B4F532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>
            <a:extLst/>
          </p:cNvPr>
          <p:cNvSpPr txBox="1">
            <a:spLocks/>
          </p:cNvSpPr>
          <p:nvPr/>
        </p:nvSpPr>
        <p:spPr bwMode="auto">
          <a:xfrm>
            <a:off x="3019425" y="6267450"/>
            <a:ext cx="3219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MS PGothic" panose="020B0600070205080204" pitchFamily="34" charset="-128"/>
                <a:cs typeface="Times New Roman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0" dirty="0" smtClean="0">
                <a:latin typeface="Franklin Gothic Medium" panose="020B0603020102020204" pitchFamily="34" charset="0"/>
              </a:rPr>
              <a:t>Copyright </a:t>
            </a:r>
            <a:r>
              <a:rPr lang="en-US" altLang="en-US" sz="1200" b="0" dirty="0">
                <a:latin typeface="Franklin Gothic Medium" panose="020B0603020102020204" pitchFamily="34" charset="0"/>
              </a:rPr>
              <a:t>© 2018 Foundation of the American College of Healthcare Executives. Not for sale.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MS PGothic" panose="020B0600070205080204" pitchFamily="34" charset="-128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7500" y="5918200"/>
            <a:ext cx="6019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5D35F91-1762-4721-9AAC-8A47CB9A872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irch Std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80150"/>
            <a:ext cx="6019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5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5920B81-2908-4C44-B213-762E8CDE626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CEBA6E-4927-49EE-BDDB-D5B22179AFE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10CF1F-6936-46C5-9EA2-3F8572E3538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FBD1F0C-AA77-46CF-9F26-079FBE46D50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BFAF0D-2AF7-4349-AFDB-602F4F14193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8/3/2012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rch Std" pitchFamily="50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Copyright 2012 Health Administration Press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BD2041-C8EC-46ED-86BE-3053B985E3C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514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Introduction to Healthcare</a:t>
            </a:r>
            <a:br>
              <a:rPr lang="en-US" dirty="0" smtClean="0"/>
            </a:br>
            <a:r>
              <a:rPr lang="en-US" dirty="0" smtClean="0"/>
              <a:t>Quality Management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Measuring Performance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Measurement Levels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924800" cy="60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System level and activity level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748650" y="3200400"/>
            <a:ext cx="227013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769038" y="3200400"/>
            <a:ext cx="227012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563688" y="1306513"/>
            <a:ext cx="2746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563688" y="1306513"/>
            <a:ext cx="2746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9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973241"/>
              </p:ext>
            </p:extLst>
          </p:nvPr>
        </p:nvGraphicFramePr>
        <p:xfrm>
          <a:off x="609601" y="3048000"/>
          <a:ext cx="7924799" cy="252986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6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Setting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32" marR="91432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Organizatio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n-Wide 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Performance Goal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32" marR="91432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64" charset="0"/>
                        <a:ea typeface="ＭＳ Ｐゴシック" pitchFamily="64" charset="-128"/>
                      </a:endParaRPr>
                    </a:p>
                  </a:txBody>
                  <a:tcPr marL="91432" marR="91432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Syste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m-Level 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Measure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32" marR="91432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64" charset="0"/>
                        <a:ea typeface="ＭＳ Ｐゴシック" pitchFamily="64" charset="-128"/>
                      </a:endParaRPr>
                    </a:p>
                  </a:txBody>
                  <a:tcPr marL="91432" marR="91432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Activit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y-Level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Measures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91432" marR="91432"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64" charset="0"/>
                        </a:rPr>
                        <a:t>Hospital</a:t>
                      </a:r>
                    </a:p>
                  </a:txBody>
                  <a:tcPr marL="91432" marR="91432"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64" charset="0"/>
                        </a:rPr>
                        <a:t>Reduce incidence of hospital-acquired infections</a:t>
                      </a:r>
                    </a:p>
                  </a:txBody>
                  <a:tcPr marL="91432" marR="91432"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64" charset="0"/>
                        <a:ea typeface="ＭＳ Ｐゴシック" pitchFamily="64" charset="-128"/>
                      </a:endParaRPr>
                    </a:p>
                  </a:txBody>
                  <a:tcPr marL="91432" marR="91432"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64" charset="0"/>
                        </a:rPr>
                        <a:t>Percentage of patients who develop an infection while in the hospital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64" charset="0"/>
                      </a:endParaRPr>
                    </a:p>
                  </a:txBody>
                  <a:tcPr marL="91432" marR="91432"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64" charset="0"/>
                        <a:ea typeface="ＭＳ Ｐゴシック" pitchFamily="64" charset="-128"/>
                      </a:endParaRPr>
                    </a:p>
                  </a:txBody>
                  <a:tcPr marL="91432" marR="91432"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64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64" charset="0"/>
                        </a:rPr>
                        <a:t>Rate of staff compliance with hand hygiene procedures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64" charset="0"/>
                        <a:ea typeface="Times New Roman" pitchFamily="64" charset="0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64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64" charset="0"/>
                        </a:rPr>
                        <a:t>Percentage of central vein line catheter insertions done according to protocol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64" charset="0"/>
                        <a:ea typeface="Times New Roman" pitchFamily="64" charset="0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64" charset="2"/>
                        <a:buChar char=""/>
                        <a:tabLst>
                          <a:tab pos="177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64" charset="0"/>
                        </a:rPr>
                        <a:t>Percentage of staff immunized for influenza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64" charset="0"/>
                        <a:ea typeface="Times New Roman" pitchFamily="64" charset="0"/>
                      </a:endParaRPr>
                    </a:p>
                    <a:p>
                      <a:pPr marL="173038" marR="0" lvl="0" indent="-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64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64" charset="0"/>
                        <a:ea typeface="Times New Roman" pitchFamily="64" charset="0"/>
                      </a:endParaRPr>
                    </a:p>
                  </a:txBody>
                  <a:tcPr marL="91432" marR="91432"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Selecting Measurement Topics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39925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External influences</a:t>
            </a:r>
          </a:p>
          <a:p>
            <a:pPr lvl="1" eaLnBrk="1" hangingPunct="1"/>
            <a:r>
              <a:rPr lang="en-US" sz="3200" dirty="0" smtClean="0"/>
              <a:t>Priorities of national groups (regulatory, accreditation, and purchasers)</a:t>
            </a:r>
          </a:p>
          <a:p>
            <a:pPr eaLnBrk="1" hangingPunct="1"/>
            <a:r>
              <a:rPr lang="en-US" sz="3600" dirty="0" smtClean="0"/>
              <a:t>Internal influences</a:t>
            </a:r>
          </a:p>
          <a:p>
            <a:pPr lvl="1" eaLnBrk="1" hangingPunct="1"/>
            <a:r>
              <a:rPr lang="en-US" sz="3200" dirty="0" smtClean="0"/>
              <a:t>Strategic priorities of the organization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to Construct a Measure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848600" cy="3992563"/>
          </a:xfrm>
        </p:spPr>
        <p:txBody>
          <a:bodyPr/>
          <a:lstStyle/>
          <a:p>
            <a:pPr marL="609600" indent="-609600" eaLnBrk="1" hangingPunct="1"/>
            <a:r>
              <a:rPr lang="en-US" sz="3600" dirty="0" smtClean="0"/>
              <a:t>Identify topic of interest</a:t>
            </a:r>
          </a:p>
          <a:p>
            <a:pPr marL="609600" indent="-609600" eaLnBrk="1" hangingPunct="1"/>
            <a:r>
              <a:rPr lang="en-US" sz="3600" dirty="0" smtClean="0"/>
              <a:t>Develop measure</a:t>
            </a:r>
          </a:p>
          <a:p>
            <a:pPr marL="609600" indent="-609600" eaLnBrk="1" hangingPunct="1"/>
            <a:r>
              <a:rPr lang="en-US" sz="3600" dirty="0" smtClean="0"/>
              <a:t>Design data collection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Identify Topic of Interest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7848600" cy="3505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What might the laboratory director want to know about the lab function </a:t>
            </a:r>
            <a:r>
              <a:rPr lang="en-US" sz="3600" dirty="0" smtClean="0"/>
              <a:t>of </a:t>
            </a:r>
            <a:r>
              <a:rPr lang="en-US" dirty="0" smtClean="0"/>
              <a:t>analyzing specimens and reporting test results?</a:t>
            </a:r>
          </a:p>
          <a:p>
            <a:pPr eaLnBrk="1" hangingPunct="1">
              <a:buFont typeface="Wingdings" pitchFamily="64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Develop Measure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Define the measure in fundamental measurement </a:t>
            </a:r>
            <a:r>
              <a:rPr lang="en-US" sz="2800" dirty="0" smtClean="0"/>
              <a:t>terms.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Culture results can be inaccurate when </a:t>
            </a:r>
            <a:r>
              <a:rPr lang="en-US" sz="2400" dirty="0" smtClean="0"/>
              <a:t>specimens </a:t>
            </a:r>
            <a:r>
              <a:rPr lang="en-US" sz="2400" dirty="0" smtClean="0"/>
              <a:t>are contaminated during a blood draw. What data are needed to measure the percentage of blood specimens collected for culture that are found to be contaminated?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78885" name="Group 3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1209702"/>
              </p:ext>
            </p:extLst>
          </p:nvPr>
        </p:nvGraphicFramePr>
        <p:xfrm>
          <a:off x="1828800" y="4267200"/>
          <a:ext cx="6248400" cy="133350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64" charset="0"/>
                          <a:ea typeface="ＭＳ Ｐゴシック" pitchFamily="64" charset="-128"/>
                        </a:rPr>
                        <a:t>Numerator: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64" charset="0"/>
                        <a:ea typeface="ＭＳ Ｐゴシック" pitchFamily="6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64" charset="0"/>
                        <a:ea typeface="ＭＳ Ｐゴシック" pitchFamily="6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64" charset="0"/>
                          <a:ea typeface="ＭＳ Ｐゴシック" pitchFamily="64" charset="-128"/>
                        </a:rPr>
                        <a:t>Denominator: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Wingdings" pitchFamily="64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64" charset="0"/>
                        <a:ea typeface="ＭＳ Ｐゴシック" pitchFamily="6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Design Data Collection Strategy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55837"/>
            <a:ext cx="78486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Identify the best sources of accurate </a:t>
            </a:r>
            <a:r>
              <a:rPr lang="en-US" dirty="0" smtClean="0"/>
              <a:t>data.</a:t>
            </a:r>
            <a:endParaRPr lang="en-US" dirty="0" smtClean="0"/>
          </a:p>
          <a:p>
            <a:pPr lvl="1"/>
            <a:r>
              <a:rPr lang="en-US" dirty="0" smtClean="0"/>
              <a:t>Administrative files</a:t>
            </a:r>
          </a:p>
          <a:p>
            <a:pPr lvl="1"/>
            <a:r>
              <a:rPr lang="en-US" dirty="0" smtClean="0"/>
              <a:t>Patient records</a:t>
            </a:r>
          </a:p>
          <a:p>
            <a:pPr lvl="1"/>
            <a:r>
              <a:rPr lang="en-US" dirty="0" smtClean="0"/>
              <a:t>Misc. business and clinical information</a:t>
            </a:r>
          </a:p>
          <a:p>
            <a:pPr lvl="1" eaLnBrk="1" hangingPunct="1">
              <a:buFont typeface="Wingdings" pitchFamily="64" charset="2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Design Data Collection Strategy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752600"/>
            <a:ext cx="7854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5000"/>
              <a:buFont typeface="Wingdings" pitchFamily="2" charset="2"/>
              <a:buChar char="v"/>
              <a:defRPr sz="32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95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0" i="1" dirty="0" smtClean="0">
                <a:ea typeface="Tahoma" panose="020B0604030504040204" pitchFamily="34" charset="0"/>
              </a:rPr>
              <a:t>What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Study population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Sample or not?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0" i="1" dirty="0" smtClean="0">
                <a:ea typeface="Tahoma" panose="020B0604030504040204" pitchFamily="34" charset="0"/>
              </a:rPr>
              <a:t>Who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Data collectors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Provide oversight of data collectors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Provide sufficient training and supervision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Data Collection Strategy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1676400"/>
            <a:ext cx="7854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06400"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85000"/>
              <a:buFont typeface="Wingdings" pitchFamily="2" charset="2"/>
              <a:buChar char="v"/>
              <a:defRPr sz="32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95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600" b="0" i="1" dirty="0" smtClean="0">
                <a:ea typeface="Tahoma" panose="020B0604030504040204" pitchFamily="34" charset="0"/>
              </a:rPr>
              <a:t>When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Frequency of data collection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Frequency of data reporting</a:t>
            </a:r>
            <a:endParaRPr lang="en-US" sz="3200" b="0" dirty="0" smtClean="0">
              <a:ea typeface="Tahoma" panose="020B060403050404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600" b="0" i="1" dirty="0" smtClean="0">
                <a:ea typeface="Tahoma" panose="020B0604030504040204" pitchFamily="34" charset="0"/>
              </a:rPr>
              <a:t>How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Data collection instruments</a:t>
            </a:r>
          </a:p>
          <a:p>
            <a:pPr lvl="1">
              <a:buClrTx/>
              <a:buSzPct val="100000"/>
              <a:buFont typeface="Times New Roman" panose="02020603050405020304" pitchFamily="18" charset="0"/>
              <a:buChar char="–"/>
            </a:pPr>
            <a:r>
              <a:rPr lang="en-US" b="0" dirty="0" smtClean="0">
                <a:ea typeface="Tahoma" panose="020B0604030504040204" pitchFamily="34" charset="0"/>
              </a:rPr>
              <a:t>Electronic data query</a:t>
            </a:r>
          </a:p>
          <a:p>
            <a:endParaRPr lang="en-US" dirty="0" smtClean="0"/>
          </a:p>
          <a:p>
            <a:pPr lvl="1">
              <a:buFont typeface="Wingdings" pitchFamily="64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7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 smtClean="0"/>
              <a:t>Externally Developed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3992563"/>
          </a:xfrm>
        </p:spPr>
        <p:txBody>
          <a:bodyPr/>
          <a:lstStyle/>
          <a:p>
            <a:r>
              <a:rPr lang="en-US" dirty="0" smtClean="0"/>
              <a:t>Created using a rigorous </a:t>
            </a:r>
            <a:r>
              <a:rPr lang="en-US" dirty="0" smtClean="0"/>
              <a:t>process.</a:t>
            </a:r>
            <a:endParaRPr lang="en-US" dirty="0" smtClean="0"/>
          </a:p>
          <a:p>
            <a:r>
              <a:rPr lang="en-US" dirty="0" smtClean="0"/>
              <a:t>Detailed data specifications are available and should be used by data </a:t>
            </a:r>
            <a:r>
              <a:rPr lang="en-US" dirty="0" smtClean="0"/>
              <a:t>collectors.</a:t>
            </a:r>
            <a:endParaRPr lang="en-US" dirty="0" smtClean="0"/>
          </a:p>
          <a:p>
            <a:r>
              <a:rPr lang="en-US" dirty="0" smtClean="0"/>
              <a:t>Be sure your internal definitions match the data specifications for the </a:t>
            </a:r>
            <a:r>
              <a:rPr lang="en-US" dirty="0" smtClean="0"/>
              <a:t>measures.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162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National Quality Forum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8001000" cy="3581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Quality stakeholder </a:t>
            </a:r>
            <a:r>
              <a:rPr lang="en-US" sz="2800" dirty="0" smtClean="0"/>
              <a:t>group was </a:t>
            </a:r>
            <a:r>
              <a:rPr lang="en-US" sz="2800" dirty="0" smtClean="0"/>
              <a:t>formed in 1999 for the purpose of creating national standards for measurement and public reporting of healthcare performance </a:t>
            </a:r>
            <a:r>
              <a:rPr lang="en-US" sz="2800" dirty="0" smtClean="0"/>
              <a:t>data.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NQF endorsement is a “seal of approval” for healthcare quality </a:t>
            </a:r>
            <a:r>
              <a:rPr lang="en-US" sz="2800" dirty="0" smtClean="0"/>
              <a:t>measures.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Purpose</a:t>
            </a:r>
          </a:p>
          <a:p>
            <a:pPr lvl="1"/>
            <a:r>
              <a:rPr lang="en-US" altLang="ja-JP" dirty="0" smtClean="0"/>
              <a:t>Understand current </a:t>
            </a:r>
            <a:r>
              <a:rPr lang="en-US" altLang="ja-JP" dirty="0" smtClean="0"/>
              <a:t>performance.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Identify where improvement is </a:t>
            </a:r>
            <a:r>
              <a:rPr lang="en-US" altLang="ja-JP" dirty="0" smtClean="0"/>
              <a:t>needed.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Evaluate how changes in work processes affect </a:t>
            </a:r>
            <a:r>
              <a:rPr lang="en-US" altLang="ja-JP" dirty="0" smtClean="0"/>
              <a:t>performance.</a:t>
            </a:r>
            <a:endParaRPr lang="en-US" altLang="ja-JP" dirty="0" smtClean="0"/>
          </a:p>
          <a:p>
            <a:pPr eaLnBrk="1" hangingPunct="1">
              <a:buFont typeface="Wingdings" pitchFamily="64" charset="2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Measures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4297363"/>
          </a:xfrm>
        </p:spPr>
        <p:txBody>
          <a:bodyPr/>
          <a:lstStyle/>
          <a:p>
            <a:pPr eaLnBrk="1" hangingPunct="1"/>
            <a:r>
              <a:rPr lang="en-US" dirty="0" smtClean="0"/>
              <a:t>Clinical </a:t>
            </a:r>
            <a:r>
              <a:rPr lang="en-US" dirty="0" smtClean="0"/>
              <a:t>decision-making is the process </a:t>
            </a:r>
            <a:r>
              <a:rPr lang="en-US" dirty="0" smtClean="0"/>
              <a:t>by which physicians and other clinicians determine which patients need what and </a:t>
            </a:r>
            <a:r>
              <a:rPr lang="en-US" dirty="0" smtClean="0"/>
              <a:t>when.</a:t>
            </a:r>
            <a:endParaRPr lang="en-US" dirty="0" smtClean="0"/>
          </a:p>
          <a:p>
            <a:pPr eaLnBrk="1" hangingPunct="1"/>
            <a:r>
              <a:rPr lang="en-US" dirty="0" smtClean="0"/>
              <a:t>Measures of clinical decision-making</a:t>
            </a:r>
          </a:p>
          <a:p>
            <a:pPr lvl="1" eaLnBrk="1" hangingPunct="1"/>
            <a:r>
              <a:rPr lang="en-US" sz="2400" dirty="0" smtClean="0"/>
              <a:t>Often derived from clinical practice guidelines: “Systematically developed statements to assist practitioner and patient decisions about appropriate health care for specific clinical circumstances”</a:t>
            </a:r>
          </a:p>
          <a:p>
            <a:pPr marL="863600" lvl="2" indent="0" eaLnBrk="1" hangingPunct="1">
              <a:spcBef>
                <a:spcPct val="0"/>
              </a:spcBef>
              <a:buFont typeface="Wingdings" pitchFamily="64" charset="2"/>
              <a:buNone/>
            </a:pPr>
            <a:r>
              <a:rPr lang="en-US" dirty="0" smtClean="0"/>
              <a:t>	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848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: Institute of Medicine. 1990.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Clinical Practice Guidelines: Directions for a New Program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edited by M. J. Field and K. N.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Lohr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. Washington, DC: National Academies Press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Clinical Measures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8486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Measures of clinical decision making</a:t>
            </a:r>
          </a:p>
          <a:p>
            <a:pPr lvl="1" eaLnBrk="1" hangingPunct="1"/>
            <a:r>
              <a:rPr lang="en-US" dirty="0" smtClean="0"/>
              <a:t>Primarily evidence-based process measures</a:t>
            </a:r>
          </a:p>
        </p:txBody>
      </p:sp>
      <p:graphicFrame>
        <p:nvGraphicFramePr>
          <p:cNvPr id="21533" name="Group 2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6170647"/>
              </p:ext>
            </p:extLst>
          </p:nvPr>
        </p:nvGraphicFramePr>
        <p:xfrm>
          <a:off x="838200" y="3429000"/>
          <a:ext cx="7924800" cy="1981140"/>
        </p:xfrm>
        <a:graphic>
          <a:graphicData uri="http://schemas.openxmlformats.org/drawingml/2006/table">
            <a:tbl>
              <a:tblPr/>
              <a:tblGrid>
                <a:gridCol w="228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85"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Topic of Interest</a:t>
                      </a:r>
                      <a:endParaRPr kumimoji="0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395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Evidence-Based Process Measure</a:t>
                      </a:r>
                      <a:endParaRPr kumimoji="0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Management of children with pharyngitis</a:t>
                      </a:r>
                      <a:endParaRPr kumimoji="0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Percentage of children aged 2 through 18 with a diagnosis of pharyngitis who were prescribed an antibiotic and received a group A streptococcus test for the episode </a:t>
                      </a:r>
                      <a:endParaRPr kumimoji="0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Management of patients with diabetes mellitus</a:t>
                      </a:r>
                      <a:endParaRPr kumimoji="0" lang="en-US" altLang="ja-JP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Arial" charset="0"/>
                        </a:rPr>
                        <a:t>Percentage of patients aged 18 through 75 with diabetes mellitus whose most recent blood pressure measured less than 140/80 mm Hg </a:t>
                      </a:r>
                      <a:endParaRPr kumimoji="0" lang="en-US" altLang="ja-JP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</p:spPr>
        <p:txBody>
          <a:bodyPr lIns="90487" tIns="44450" rIns="0" bIns="44450" anchor="b"/>
          <a:lstStyle/>
          <a:p>
            <a:pPr eaLnBrk="1" hangingPunct="1"/>
            <a:r>
              <a:rPr lang="en-US" b="1" dirty="0" smtClean="0"/>
              <a:t>What Is a Balanced Scorecard?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2057400"/>
            <a:ext cx="7848600" cy="1295400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85000"/>
              <a:buFont typeface="Wingdings" pitchFamily="2" charset="2"/>
              <a:buChar char="v"/>
              <a:defRPr sz="32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63600" indent="-406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95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B050"/>
              </a:buClr>
              <a:buNone/>
            </a:pPr>
            <a:r>
              <a:rPr lang="en-US" sz="2800" b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sz="2800" b="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framework that helps organizations put strategy at the center of the organization by translating strategy into operational objectives that drive behavior and </a:t>
            </a:r>
            <a:r>
              <a:rPr lang="en-US" sz="2800" b="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performance</a:t>
            </a:r>
            <a:endParaRPr lang="en-US" b="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Balanced Scorecard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3992563"/>
          </a:xfrm>
        </p:spPr>
        <p:txBody>
          <a:bodyPr/>
          <a:lstStyle/>
          <a:p>
            <a:r>
              <a:rPr lang="en-US" dirty="0" smtClean="0"/>
              <a:t>Can vary among healthcare organizations</a:t>
            </a:r>
          </a:p>
          <a:p>
            <a:r>
              <a:rPr lang="en-US" dirty="0" smtClean="0"/>
              <a:t>Common categories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 result for balanced scorec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15225"/>
            <a:ext cx="4038600" cy="27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5438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Measurement: Just the Starting Point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7600" y="2286000"/>
            <a:ext cx="5105400" cy="3505200"/>
          </a:xfrm>
        </p:spPr>
        <p:txBody>
          <a:bodyPr/>
          <a:lstStyle/>
          <a:p>
            <a:r>
              <a:rPr lang="en-US" dirty="0" smtClean="0"/>
              <a:t>Measurement alone does not improve </a:t>
            </a:r>
            <a:r>
              <a:rPr lang="en-US" dirty="0" smtClean="0"/>
              <a:t>performance.</a:t>
            </a:r>
            <a:endParaRPr lang="en-US" dirty="0" smtClean="0"/>
          </a:p>
          <a:p>
            <a:r>
              <a:rPr lang="en-US" dirty="0" smtClean="0"/>
              <a:t>Results must be </a:t>
            </a:r>
            <a:r>
              <a:rPr lang="en-US" dirty="0" smtClean="0"/>
              <a:t>analyzed. 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2274125"/>
            <a:ext cx="2698750" cy="3440875"/>
            <a:chOff x="1219200" y="2121725"/>
            <a:chExt cx="2698750" cy="344087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4161783"/>
                </p:ext>
              </p:extLst>
            </p:nvPr>
          </p:nvGraphicFramePr>
          <p:xfrm>
            <a:off x="1219200" y="2133600"/>
            <a:ext cx="2698750" cy="342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Visio" r:id="rId3" imgW="1985108" imgH="2525238" progId="Visio.Drawing.11">
                    <p:embed/>
                  </p:oleObj>
                </mc:Choice>
                <mc:Fallback>
                  <p:oleObj name="Visio" r:id="rId3" imgW="1985108" imgH="252523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133600"/>
                          <a:ext cx="2698750" cy="342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1945575" y="2121725"/>
              <a:ext cx="1447800" cy="838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05800" cy="762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Measurement: The Starting Point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981200"/>
            <a:ext cx="4648200" cy="4191000"/>
          </a:xfrm>
        </p:spPr>
        <p:txBody>
          <a:bodyPr/>
          <a:lstStyle/>
          <a:p>
            <a:pPr marL="0" indent="0" eaLnBrk="1" hangingPunct="1">
              <a:buFont typeface="Wingdings" pitchFamily="64" charset="2"/>
              <a:buNone/>
            </a:pPr>
            <a:r>
              <a:rPr lang="en-US" sz="2800" dirty="0" smtClean="0"/>
              <a:t>Measurement is a tool used to monitor the quality of some aspect of healthcare </a:t>
            </a:r>
            <a:r>
              <a:rPr lang="en-US" sz="2800" dirty="0" smtClean="0"/>
              <a:t>services.</a:t>
            </a:r>
            <a:endParaRPr lang="en-US" sz="2800" dirty="0" smtClean="0"/>
          </a:p>
          <a:p>
            <a:pPr marL="630238" lvl="1" indent="-346075" eaLnBrk="1" hangingPunct="1"/>
            <a:r>
              <a:rPr lang="en-US" sz="2400" dirty="0" smtClean="0"/>
              <a:t>Absolute number</a:t>
            </a:r>
          </a:p>
          <a:p>
            <a:pPr marL="630238" lvl="1" indent="-346075" eaLnBrk="1" hangingPunct="1"/>
            <a:r>
              <a:rPr lang="en-US" sz="2400" dirty="0" smtClean="0"/>
              <a:t>Percentage</a:t>
            </a:r>
          </a:p>
          <a:p>
            <a:pPr marL="630238" lvl="1" indent="-346075" eaLnBrk="1" hangingPunct="1"/>
            <a:r>
              <a:rPr lang="en-US" sz="2400" dirty="0" smtClean="0"/>
              <a:t>Average</a:t>
            </a:r>
          </a:p>
          <a:p>
            <a:pPr marL="630238" lvl="1" indent="-346075" eaLnBrk="1" hangingPunct="1"/>
            <a:r>
              <a:rPr lang="en-US" sz="2400" dirty="0" smtClean="0"/>
              <a:t>Ratio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2121725"/>
            <a:ext cx="2698750" cy="3440875"/>
            <a:chOff x="1219200" y="2121725"/>
            <a:chExt cx="2698750" cy="344087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633228"/>
                </p:ext>
              </p:extLst>
            </p:nvPr>
          </p:nvGraphicFramePr>
          <p:xfrm>
            <a:off x="1219200" y="2133600"/>
            <a:ext cx="2698750" cy="342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Visio" r:id="rId3" imgW="1985108" imgH="2525238" progId="Visio.Drawing.11">
                    <p:embed/>
                  </p:oleObj>
                </mc:Choice>
                <mc:Fallback>
                  <p:oleObj name="Visio" r:id="rId3" imgW="1985108" imgH="2525238" progId="Visio.Drawing.11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2133600"/>
                          <a:ext cx="2698750" cy="3429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945575" y="2121725"/>
              <a:ext cx="1447800" cy="8382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Effective Measurement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Accurate</a:t>
            </a:r>
          </a:p>
          <a:p>
            <a:pPr eaLnBrk="1" hangingPunct="1"/>
            <a:r>
              <a:rPr lang="en-US" dirty="0" smtClean="0"/>
              <a:t>Useful</a:t>
            </a:r>
          </a:p>
          <a:p>
            <a:pPr eaLnBrk="1" hangingPunct="1"/>
            <a:r>
              <a:rPr lang="en-US" dirty="0" smtClean="0"/>
              <a:t>Easy to interpret</a:t>
            </a:r>
          </a:p>
          <a:p>
            <a:pPr eaLnBrk="1" hangingPunct="1"/>
            <a:r>
              <a:rPr lang="en-US" dirty="0" smtClean="0"/>
              <a:t>Consistently reported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3152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Measurement Categories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143000" y="2133600"/>
            <a:ext cx="75438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Structure</a:t>
            </a:r>
          </a:p>
          <a:p>
            <a:pPr eaLnBrk="1" hangingPunct="1"/>
            <a:r>
              <a:rPr lang="en-US" dirty="0" smtClean="0"/>
              <a:t>Process</a:t>
            </a:r>
          </a:p>
          <a:p>
            <a:pPr eaLnBrk="1" hangingPunct="1"/>
            <a:r>
              <a:rPr lang="en-US" dirty="0" smtClean="0"/>
              <a:t>Outcome</a:t>
            </a:r>
          </a:p>
          <a:p>
            <a:pPr eaLnBrk="1" hangingPunct="1"/>
            <a:r>
              <a:rPr lang="en-US" dirty="0" smtClean="0"/>
              <a:t>Patient Experience</a:t>
            </a:r>
          </a:p>
        </p:txBody>
      </p:sp>
      <p:pic>
        <p:nvPicPr>
          <p:cNvPr id="3074" name="Picture 2" descr="Image result for meas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0288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Measures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848600" cy="39925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Assess adequacy of the environment </a:t>
            </a:r>
          </a:p>
          <a:p>
            <a:pPr lvl="1"/>
            <a:r>
              <a:rPr lang="en-US" dirty="0"/>
              <a:t>For example: </a:t>
            </a:r>
            <a:r>
              <a:rPr lang="en-US" dirty="0" smtClean="0"/>
              <a:t>Does the clinic conduct regular fire drills?</a:t>
            </a:r>
            <a:endParaRPr lang="en-US" dirty="0"/>
          </a:p>
          <a:p>
            <a:pPr eaLnBrk="1" hangingPunct="1"/>
            <a:r>
              <a:rPr lang="en-US" sz="3600" dirty="0" smtClean="0"/>
              <a:t>Often used for licensing and accreditation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Process Measures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39925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Assess what is done and whether the system is working as it should</a:t>
            </a:r>
          </a:p>
          <a:p>
            <a:pPr lvl="1"/>
            <a:r>
              <a:rPr lang="en-US" dirty="0"/>
              <a:t>Example: </a:t>
            </a:r>
            <a:r>
              <a:rPr lang="en-US" dirty="0" smtClean="0"/>
              <a:t>Do physical therapists consistently measure </a:t>
            </a:r>
            <a:r>
              <a:rPr lang="en-US" dirty="0"/>
              <a:t>and </a:t>
            </a:r>
            <a:r>
              <a:rPr lang="en-US" dirty="0" smtClean="0"/>
              <a:t>document a </a:t>
            </a:r>
            <a:r>
              <a:rPr lang="en-US" dirty="0"/>
              <a:t>patient’s level of pain</a:t>
            </a:r>
            <a:r>
              <a:rPr lang="en-US" dirty="0" smtClean="0"/>
              <a:t>?</a:t>
            </a:r>
          </a:p>
          <a:p>
            <a:r>
              <a:rPr lang="en-US" sz="3600" dirty="0" smtClean="0"/>
              <a:t>The most common type of healthcare performance measure	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 typeface="Wingdings" pitchFamily="64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Outcome Measures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9925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Assess discrete, patient-focused endpoints</a:t>
            </a:r>
            <a:endParaRPr lang="en-US" sz="3600" b="0" dirty="0" smtClean="0"/>
          </a:p>
          <a:p>
            <a:pPr lvl="1" eaLnBrk="1" hangingPunct="1"/>
            <a:r>
              <a:rPr lang="en-US" dirty="0" smtClean="0"/>
              <a:t>Example: Percentage of hospital patients who develop a urinary tract infection</a:t>
            </a:r>
          </a:p>
          <a:p>
            <a:pPr eaLnBrk="1" hangingPunct="1"/>
            <a:r>
              <a:rPr lang="en-US" sz="3600" dirty="0" smtClean="0"/>
              <a:t>Results can be influenced by factors out of the provider’s control</a:t>
            </a:r>
          </a:p>
          <a:p>
            <a:pPr eaLnBrk="1" hangingPunct="1">
              <a:buFont typeface="Wingdings" pitchFamily="64" charset="2"/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</a:t>
            </a:r>
            <a:r>
              <a:rPr lang="en-US" dirty="0" smtClean="0"/>
              <a:t>Experience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Patient’s perception of processes and outcomes</a:t>
            </a:r>
          </a:p>
          <a:p>
            <a:pPr lvl="1"/>
            <a:r>
              <a:rPr lang="en-US" dirty="0" smtClean="0"/>
              <a:t>Percentage of patients reporting their doctor explained medication side-effects</a:t>
            </a:r>
          </a:p>
          <a:p>
            <a:pPr lvl="1"/>
            <a:r>
              <a:rPr lang="en-US" dirty="0" smtClean="0"/>
              <a:t>Percentage of patients reporting their pain was well-controlled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ction to Healthcare&amp;#x0D;&amp;#x0A;Quality Management&amp;#x0D;&amp;#x0A;&amp;#x0D;&amp;#x0A;Measuring Performanc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easurement&amp;quot;&quot;/&gt;&lt;property id=&quot;20307&quot; value=&quot;259&quot;/&gt;&lt;/object&gt;&lt;object type=&quot;3&quot; unique_id=&quot;10006&quot;&gt;&lt;property id=&quot;20148&quot; value=&quot;5&quot;/&gt;&lt;property id=&quot;20300&quot; value=&quot;Slide 3 - &amp;quot;Measurement: The Starting Point&amp;quot;&quot;/&gt;&lt;property id=&quot;20307&quot; value=&quot;267&quot;/&gt;&lt;/object&gt;&lt;object type=&quot;3&quot; unique_id=&quot;10007&quot;&gt;&lt;property id=&quot;20148&quot; value=&quot;5&quot;/&gt;&lt;property id=&quot;20300&quot; value=&quot;Slide 4 - &amp;quot;Effective Measurement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Measurement Categories&amp;quot;&quot;/&gt;&lt;property id=&quot;20307&quot; value=&quot;268&quot;/&gt;&lt;/object&gt;&lt;object type=&quot;3&quot; unique_id=&quot;10009&quot;&gt;&lt;property id=&quot;20148&quot; value=&quot;5&quot;/&gt;&lt;property id=&quot;20300&quot; value=&quot;Slide 6 - &amp;quot;Structure Measures&amp;quot;&quot;/&gt;&lt;property id=&quot;20307&quot; value=&quot;269&quot;/&gt;&lt;/object&gt;&lt;object type=&quot;3&quot; unique_id=&quot;10010&quot;&gt;&lt;property id=&quot;20148&quot; value=&quot;5&quot;/&gt;&lt;property id=&quot;20300&quot; value=&quot;Slide 7 - &amp;quot;Process Measures&amp;quot;&quot;/&gt;&lt;property id=&quot;20307&quot; value=&quot;270&quot;/&gt;&lt;/object&gt;&lt;object type=&quot;3&quot; unique_id=&quot;10011&quot;&gt;&lt;property id=&quot;20148&quot; value=&quot;5&quot;/&gt;&lt;property id=&quot;20300&quot; value=&quot;Slide 8 - &amp;quot;Outcome Measures&amp;quot;&quot;/&gt;&lt;property id=&quot;20307&quot; value=&quot;271&quot;/&gt;&lt;/object&gt;&lt;object type=&quot;3&quot; unique_id=&quot;10012&quot;&gt;&lt;property id=&quot;20148&quot; value=&quot;5&quot;/&gt;&lt;property id=&quot;20300&quot; value=&quot;Slide 10 - &amp;quot;Measurement Levels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Selecting Measurement Topics&amp;quot;&quot;/&gt;&lt;property id=&quot;20307&quot; value=&quot;272&quot;/&gt;&lt;/object&gt;&lt;object type=&quot;3&quot; unique_id=&quot;10014&quot;&gt;&lt;property id=&quot;20148&quot; value=&quot;5&quot;/&gt;&lt;property id=&quot;20300&quot; value=&quot;Slide 12 - &amp;quot;How to Construct a Measure&amp;quot;&quot;/&gt;&lt;property id=&quot;20307&quot; value=&quot;264&quot;/&gt;&lt;/object&gt;&lt;object type=&quot;3&quot; unique_id=&quot;10015&quot;&gt;&lt;property id=&quot;20148&quot; value=&quot;5&quot;/&gt;&lt;property id=&quot;20300&quot; value=&quot;Slide 13 - &amp;quot;Identify Topic of Interest&amp;quot;&quot;/&gt;&lt;property id=&quot;20307&quot; value=&quot;273&quot;/&gt;&lt;/object&gt;&lt;object type=&quot;3&quot; unique_id=&quot;10016&quot;&gt;&lt;property id=&quot;20148&quot; value=&quot;5&quot;/&gt;&lt;property id=&quot;20300&quot; value=&quot;Slide 14 - &amp;quot;Develop Measure&amp;quot;&quot;/&gt;&lt;property id=&quot;20307&quot; value=&quot;274&quot;/&gt;&lt;/object&gt;&lt;object type=&quot;3&quot; unique_id=&quot;10017&quot;&gt;&lt;property id=&quot;20148&quot; value=&quot;5&quot;/&gt;&lt;property id=&quot;20300&quot; value=&quot;Slide 15 - &amp;quot;Design Data Collection Strategy&amp;quot;&quot;/&gt;&lt;property id=&quot;20307&quot; value=&quot;275&quot;/&gt;&lt;/object&gt;&lt;object type=&quot;3&quot; unique_id=&quot;10020&quot;&gt;&lt;property id=&quot;20148&quot; value=&quot;5&quot;/&gt;&lt;property id=&quot;20300&quot; value=&quot;Slide 19 - &amp;quot;National Quality Forum&amp;quot;&quot;/&gt;&lt;property id=&quot;20307&quot; value=&quot;277&quot;/&gt;&lt;/object&gt;&lt;object type=&quot;3&quot; unique_id=&quot;10021&quot;&gt;&lt;property id=&quot;20148&quot; value=&quot;5&quot;/&gt;&lt;property id=&quot;20300&quot; value=&quot;Slide 20 - &amp;quot;Clinical Measures&amp;quot;&quot;/&gt;&lt;property id=&quot;20307&quot; value=&quot;276&quot;/&gt;&lt;/object&gt;&lt;object type=&quot;3&quot; unique_id=&quot;10022&quot;&gt;&lt;property id=&quot;20148&quot; value=&quot;5&quot;/&gt;&lt;property id=&quot;20300&quot; value=&quot;Slide 21 - &amp;quot;Clinical Measures&amp;quot;&quot;/&gt;&lt;property id=&quot;20307&quot; value=&quot;281&quot;/&gt;&lt;/object&gt;&lt;object type=&quot;3&quot; unique_id=&quot;10023&quot;&gt;&lt;property id=&quot;20148&quot; value=&quot;5&quot;/&gt;&lt;property id=&quot;20300&quot; value=&quot;Slide 22 - &amp;quot;What Is a Balanced Scorecard?&amp;quot;&quot;/&gt;&lt;property id=&quot;20307&quot; value=&quot;282&quot;/&gt;&lt;/object&gt;&lt;object type=&quot;3&quot; unique_id=&quot;10025&quot;&gt;&lt;property id=&quot;20148&quot; value=&quot;5&quot;/&gt;&lt;property id=&quot;20300&quot; value=&quot;Slide 24 - &amp;quot;Measurement: Just the Starting Point&amp;quot;&quot;/&gt;&lt;property id=&quot;20307&quot; value=&quot;286&quot;/&gt;&lt;/object&gt;&lt;object type=&quot;3&quot; unique_id=&quot;10266&quot;&gt;&lt;property id=&quot;20148&quot; value=&quot;5&quot;/&gt;&lt;property id=&quot;20300&quot; value=&quot;Slide 9 - &amp;quot;Patient Experience&amp;quot;&quot;/&gt;&lt;property id=&quot;20307&quot; value=&quot;287&quot;/&gt;&lt;/object&gt;&lt;object type=&quot;3&quot; unique_id=&quot;10417&quot;&gt;&lt;property id=&quot;20148&quot; value=&quot;5&quot;/&gt;&lt;property id=&quot;20300&quot; value=&quot;Slide 16 - &amp;quot;Design Data Collection Strategy&amp;quot;&quot;/&gt;&lt;property id=&quot;20307&quot; value=&quot;288&quot;/&gt;&lt;/object&gt;&lt;object type=&quot;3&quot; unique_id=&quot;10418&quot;&gt;&lt;property id=&quot;20148&quot; value=&quot;5&quot;/&gt;&lt;property id=&quot;20300&quot; value=&quot;Slide 17 - &amp;quot;Design Data Collection Strategy&amp;quot;&quot;/&gt;&lt;property id=&quot;20307&quot; value=&quot;289&quot;/&gt;&lt;/object&gt;&lt;object type=&quot;3&quot; unique_id=&quot;10419&quot;&gt;&lt;property id=&quot;20148&quot; value=&quot;5&quot;/&gt;&lt;property id=&quot;20300&quot; value=&quot;Slide 18 - &amp;quot;Externally Developed Measures&amp;quot;&quot;/&gt;&lt;property id=&quot;20307&quot; value=&quot;290&quot;/&gt;&lt;/object&gt;&lt;object type=&quot;3&quot; unique_id=&quot;10420&quot;&gt;&lt;property id=&quot;20148&quot; value=&quot;5&quot;/&gt;&lt;property id=&quot;20300&quot; value=&quot;Slide 23 - &amp;quot;Balanced Scorecard Categories&amp;quot;&quot;/&gt;&lt;property id=&quot;20307&quot; value=&quot;291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gley Image">
  <a:themeElements>
    <a:clrScheme name="1_McLaughl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cLaughlin Template">
      <a:majorFont>
        <a:latin typeface="Birch Std"/>
        <a:ea typeface=""/>
        <a:cs typeface=""/>
      </a:majorFont>
      <a:minorFont>
        <a:latin typeface="Birch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lnDef>
  </a:objectDefaults>
  <a:extraClrSchemeLst>
    <a:extraClrScheme>
      <a:clrScheme name="1_McLaughl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cLaughli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cLaughli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cLaughlin Template">
  <a:themeElements>
    <a:clrScheme name="McLaughl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Laughlin Template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lnDef>
  </a:objectDefaults>
  <a:extraClrSchemeLst>
    <a:extraClrScheme>
      <a:clrScheme name="McLaughl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Laughli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Laughli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cLaughlin Template">
  <a:themeElements>
    <a:clrScheme name="2_McLaughl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cLaughlin Template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rch Std" pitchFamily="50" charset="0"/>
          </a:defRPr>
        </a:defPPr>
      </a:lstStyle>
    </a:lnDef>
  </a:objectDefaults>
  <a:extraClrSchemeLst>
    <a:extraClrScheme>
      <a:clrScheme name="2_McLaughl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cLaughli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cLaughli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ckground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ackground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Chapter2-Spath</Template>
  <TotalTime>972</TotalTime>
  <Words>859</Words>
  <Application>Microsoft Office PowerPoint</Application>
  <PresentationFormat>On-screen Show (4:3)</PresentationFormat>
  <Paragraphs>151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MS Mincho</vt:lpstr>
      <vt:lpstr>ＭＳ Ｐゴシック</vt:lpstr>
      <vt:lpstr>ＭＳ Ｐゴシック</vt:lpstr>
      <vt:lpstr>Arial</vt:lpstr>
      <vt:lpstr>Birch Std</vt:lpstr>
      <vt:lpstr>Franklin Gothic Medium</vt:lpstr>
      <vt:lpstr>Garamond</vt:lpstr>
      <vt:lpstr>Palatino Linotype</vt:lpstr>
      <vt:lpstr>Symbol</vt:lpstr>
      <vt:lpstr>Tahoma</vt:lpstr>
      <vt:lpstr>Times New Roman</vt:lpstr>
      <vt:lpstr>Verdana</vt:lpstr>
      <vt:lpstr>Wingdings</vt:lpstr>
      <vt:lpstr>Custom Design</vt:lpstr>
      <vt:lpstr>Begley Image</vt:lpstr>
      <vt:lpstr>McLaughlin Template</vt:lpstr>
      <vt:lpstr>2_McLaughlin Template</vt:lpstr>
      <vt:lpstr>backgroundtheme</vt:lpstr>
      <vt:lpstr>1_backgroundtheme</vt:lpstr>
      <vt:lpstr>1_Custom Design</vt:lpstr>
      <vt:lpstr>2_Custom Design</vt:lpstr>
      <vt:lpstr>3_Custom Design</vt:lpstr>
      <vt:lpstr>PPTtemplate</vt:lpstr>
      <vt:lpstr>1_PPTtemplate</vt:lpstr>
      <vt:lpstr>Visio</vt:lpstr>
      <vt:lpstr>Introduction to Healthcare Quality Management  Measuring Performance</vt:lpstr>
      <vt:lpstr>Measurement</vt:lpstr>
      <vt:lpstr>Measurement: The Starting Point</vt:lpstr>
      <vt:lpstr>Effective Measurement</vt:lpstr>
      <vt:lpstr>Measurement Categories</vt:lpstr>
      <vt:lpstr>Structure Measures</vt:lpstr>
      <vt:lpstr>Process Measures</vt:lpstr>
      <vt:lpstr>Outcome Measures</vt:lpstr>
      <vt:lpstr>Patient Experience Measures</vt:lpstr>
      <vt:lpstr>Measurement Levels</vt:lpstr>
      <vt:lpstr>Selecting Measurement Topics</vt:lpstr>
      <vt:lpstr>How to Construct a Measure</vt:lpstr>
      <vt:lpstr>Identify Topic of Interest</vt:lpstr>
      <vt:lpstr>Develop Measure</vt:lpstr>
      <vt:lpstr>Design Data Collection Strategy</vt:lpstr>
      <vt:lpstr>Design Data Collection Strategy</vt:lpstr>
      <vt:lpstr>Design Data Collection Strategy</vt:lpstr>
      <vt:lpstr>Externally Developed Measures</vt:lpstr>
      <vt:lpstr>National Quality Forum</vt:lpstr>
      <vt:lpstr>Clinical Measures</vt:lpstr>
      <vt:lpstr>Clinical Measures</vt:lpstr>
      <vt:lpstr>What Is a Balanced Scorecard?</vt:lpstr>
      <vt:lpstr>Balanced Scorecard Categories</vt:lpstr>
      <vt:lpstr>Measurement: Just the Starting Point</vt:lpstr>
    </vt:vector>
  </TitlesOfParts>
  <Company>Brown-Spath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Healthcare Excellence</dc:title>
  <dc:creator>Patrice Spath</dc:creator>
  <cp:lastModifiedBy>Michael  G. Noren</cp:lastModifiedBy>
  <cp:revision>72</cp:revision>
  <dcterms:created xsi:type="dcterms:W3CDTF">2009-09-07T18:25:28Z</dcterms:created>
  <dcterms:modified xsi:type="dcterms:W3CDTF">2018-02-23T17:58:28Z</dcterms:modified>
</cp:coreProperties>
</file>