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9" r:id="rId1"/>
    <p:sldMasterId id="2147483831" r:id="rId2"/>
  </p:sldMasterIdLst>
  <p:notesMasterIdLst>
    <p:notesMasterId r:id="rId51"/>
  </p:notesMasterIdLst>
  <p:handoutMasterIdLst>
    <p:handoutMasterId r:id="rId52"/>
  </p:handoutMasterIdLst>
  <p:sldIdLst>
    <p:sldId id="256" r:id="rId3"/>
    <p:sldId id="257" r:id="rId4"/>
    <p:sldId id="258" r:id="rId5"/>
    <p:sldId id="300" r:id="rId6"/>
    <p:sldId id="260" r:id="rId7"/>
    <p:sldId id="299" r:id="rId8"/>
    <p:sldId id="261" r:id="rId9"/>
    <p:sldId id="262" r:id="rId10"/>
    <p:sldId id="263" r:id="rId11"/>
    <p:sldId id="298" r:id="rId12"/>
    <p:sldId id="264" r:id="rId13"/>
    <p:sldId id="265" r:id="rId14"/>
    <p:sldId id="267" r:id="rId15"/>
    <p:sldId id="301" r:id="rId16"/>
    <p:sldId id="273" r:id="rId17"/>
    <p:sldId id="269" r:id="rId18"/>
    <p:sldId id="270" r:id="rId19"/>
    <p:sldId id="271" r:id="rId20"/>
    <p:sldId id="272" r:id="rId21"/>
    <p:sldId id="275" r:id="rId22"/>
    <p:sldId id="310" r:id="rId23"/>
    <p:sldId id="302" r:id="rId24"/>
    <p:sldId id="276" r:id="rId25"/>
    <p:sldId id="277" r:id="rId26"/>
    <p:sldId id="278" r:id="rId27"/>
    <p:sldId id="293" r:id="rId28"/>
    <p:sldId id="303" r:id="rId29"/>
    <p:sldId id="304" r:id="rId30"/>
    <p:sldId id="280" r:id="rId31"/>
    <p:sldId id="281" r:id="rId32"/>
    <p:sldId id="294" r:id="rId33"/>
    <p:sldId id="282" r:id="rId34"/>
    <p:sldId id="283" r:id="rId35"/>
    <p:sldId id="284" r:id="rId36"/>
    <p:sldId id="305" r:id="rId37"/>
    <p:sldId id="306" r:id="rId38"/>
    <p:sldId id="285" r:id="rId39"/>
    <p:sldId id="287" r:id="rId40"/>
    <p:sldId id="288" r:id="rId41"/>
    <p:sldId id="307" r:id="rId42"/>
    <p:sldId id="290" r:id="rId43"/>
    <p:sldId id="291" r:id="rId44"/>
    <p:sldId id="292" r:id="rId45"/>
    <p:sldId id="295" r:id="rId46"/>
    <p:sldId id="308" r:id="rId47"/>
    <p:sldId id="296" r:id="rId48"/>
    <p:sldId id="297" r:id="rId49"/>
    <p:sldId id="309" r:id="rId50"/>
  </p:sldIdLst>
  <p:sldSz cx="9144000" cy="6858000" type="screen4x3"/>
  <p:notesSz cx="6889750"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2597" y="0"/>
            <a:ext cx="2985558" cy="502676"/>
          </a:xfrm>
          <a:prstGeom prst="rect">
            <a:avLst/>
          </a:prstGeom>
        </p:spPr>
        <p:txBody>
          <a:bodyPr vert="horz" lIns="96616" tIns="48308" rIns="96616" bIns="48308" rtlCol="0"/>
          <a:lstStyle>
            <a:lvl1pPr algn="r">
              <a:defRPr sz="1300"/>
            </a:lvl1pPr>
          </a:lstStyle>
          <a:p>
            <a:fld id="{AAEA7AAD-134D-4BE2-9FBE-6F7DBF52EF95}" type="datetimeFigureOut">
              <a:rPr lang="en-GB" smtClean="0"/>
              <a:t>16/01/2019</a:t>
            </a:fld>
            <a:endParaRPr lang="en-GB"/>
          </a:p>
        </p:txBody>
      </p:sp>
      <p:sp>
        <p:nvSpPr>
          <p:cNvPr id="4" name="Footer Placeholder 3"/>
          <p:cNvSpPr>
            <a:spLocks noGrp="1"/>
          </p:cNvSpPr>
          <p:nvPr>
            <p:ph type="ftr" sz="quarter" idx="2"/>
          </p:nvPr>
        </p:nvSpPr>
        <p:spPr>
          <a:xfrm>
            <a:off x="0" y="9516039"/>
            <a:ext cx="2985558" cy="50267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2597" y="9516039"/>
            <a:ext cx="2985558" cy="502674"/>
          </a:xfrm>
          <a:prstGeom prst="rect">
            <a:avLst/>
          </a:prstGeom>
        </p:spPr>
        <p:txBody>
          <a:bodyPr vert="horz" lIns="96616" tIns="48308" rIns="96616" bIns="48308" rtlCol="0" anchor="b"/>
          <a:lstStyle>
            <a:lvl1pPr algn="r">
              <a:defRPr sz="1300"/>
            </a:lvl1pPr>
          </a:lstStyle>
          <a:p>
            <a:fld id="{6E90859C-2D57-4F48-BF2D-9C1595F2AF8E}" type="slidenum">
              <a:rPr lang="en-GB" smtClean="0"/>
              <a:t>‹#›</a:t>
            </a:fld>
            <a:endParaRPr lang="en-GB"/>
          </a:p>
        </p:txBody>
      </p:sp>
    </p:spTree>
    <p:extLst>
      <p:ext uri="{BB962C8B-B14F-4D97-AF65-F5344CB8AC3E}">
        <p14:creationId xmlns:p14="http://schemas.microsoft.com/office/powerpoint/2010/main" val="38296940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0936"/>
          </a:xfrm>
          <a:prstGeom prst="rect">
            <a:avLst/>
          </a:prstGeom>
        </p:spPr>
        <p:txBody>
          <a:bodyPr vert="horz" lIns="96616" tIns="48308" rIns="96616" bIns="48308" rtlCol="0"/>
          <a:lstStyle>
            <a:lvl1pPr algn="l">
              <a:defRPr sz="1300"/>
            </a:lvl1pPr>
          </a:lstStyle>
          <a:p>
            <a:endParaRPr lang="en-US"/>
          </a:p>
        </p:txBody>
      </p:sp>
      <p:sp>
        <p:nvSpPr>
          <p:cNvPr id="3" name="Date Placeholder 2"/>
          <p:cNvSpPr>
            <a:spLocks noGrp="1"/>
          </p:cNvSpPr>
          <p:nvPr>
            <p:ph type="dt" idx="1"/>
          </p:nvPr>
        </p:nvSpPr>
        <p:spPr>
          <a:xfrm>
            <a:off x="3902597" y="0"/>
            <a:ext cx="2985558" cy="500936"/>
          </a:xfrm>
          <a:prstGeom prst="rect">
            <a:avLst/>
          </a:prstGeom>
        </p:spPr>
        <p:txBody>
          <a:bodyPr vert="horz" lIns="96616" tIns="48308" rIns="96616" bIns="48308" rtlCol="0"/>
          <a:lstStyle>
            <a:lvl1pPr algn="r">
              <a:defRPr sz="1300"/>
            </a:lvl1pPr>
          </a:lstStyle>
          <a:p>
            <a:fld id="{07149FCF-4491-6443-9E19-F708EA32C925}" type="datetimeFigureOut">
              <a:rPr lang="en-US" smtClean="0"/>
              <a:t>1/16/2019</a:t>
            </a:fld>
            <a:endParaRPr lang="en-US"/>
          </a:p>
        </p:txBody>
      </p:sp>
      <p:sp>
        <p:nvSpPr>
          <p:cNvPr id="4" name="Slide Image Placeholder 3"/>
          <p:cNvSpPr>
            <a:spLocks noGrp="1" noRot="1" noChangeAspect="1"/>
          </p:cNvSpPr>
          <p:nvPr>
            <p:ph type="sldImg" idx="2"/>
          </p:nvPr>
        </p:nvSpPr>
        <p:spPr>
          <a:xfrm>
            <a:off x="939800" y="750888"/>
            <a:ext cx="5010150" cy="3757612"/>
          </a:xfrm>
          <a:prstGeom prst="rect">
            <a:avLst/>
          </a:prstGeom>
          <a:noFill/>
          <a:ln w="12700">
            <a:solidFill>
              <a:prstClr val="black"/>
            </a:solidFill>
          </a:ln>
        </p:spPr>
        <p:txBody>
          <a:bodyPr vert="horz" lIns="96616" tIns="48308" rIns="96616" bIns="48308" rtlCol="0" anchor="ctr"/>
          <a:lstStyle/>
          <a:p>
            <a:endParaRPr lang="en-US"/>
          </a:p>
        </p:txBody>
      </p:sp>
      <p:sp>
        <p:nvSpPr>
          <p:cNvPr id="5" name="Notes Placeholder 4"/>
          <p:cNvSpPr>
            <a:spLocks noGrp="1"/>
          </p:cNvSpPr>
          <p:nvPr>
            <p:ph type="body" sz="quarter" idx="3"/>
          </p:nvPr>
        </p:nvSpPr>
        <p:spPr>
          <a:xfrm>
            <a:off x="688975" y="4758889"/>
            <a:ext cx="5511800" cy="4508421"/>
          </a:xfrm>
          <a:prstGeom prst="rect">
            <a:avLst/>
          </a:prstGeom>
        </p:spPr>
        <p:txBody>
          <a:bodyPr vert="horz" lIns="96616" tIns="48308" rIns="96616"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16038"/>
            <a:ext cx="2985558" cy="500936"/>
          </a:xfrm>
          <a:prstGeom prst="rect">
            <a:avLst/>
          </a:prstGeom>
        </p:spPr>
        <p:txBody>
          <a:bodyPr vert="horz" lIns="96616" tIns="48308" rIns="96616" bIns="48308"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6038"/>
            <a:ext cx="2985558" cy="500936"/>
          </a:xfrm>
          <a:prstGeom prst="rect">
            <a:avLst/>
          </a:prstGeom>
        </p:spPr>
        <p:txBody>
          <a:bodyPr vert="horz" lIns="96616" tIns="48308" rIns="96616" bIns="48308" rtlCol="0" anchor="b"/>
          <a:lstStyle>
            <a:lvl1pPr algn="r">
              <a:defRPr sz="1300"/>
            </a:lvl1pPr>
          </a:lstStyle>
          <a:p>
            <a:fld id="{DF88E813-6E17-5745-8EB2-55CCFC9EE315}" type="slidenum">
              <a:rPr lang="en-US" smtClean="0"/>
              <a:t>‹#›</a:t>
            </a:fld>
            <a:endParaRPr lang="en-US"/>
          </a:p>
        </p:txBody>
      </p:sp>
    </p:spTree>
    <p:extLst>
      <p:ext uri="{BB962C8B-B14F-4D97-AF65-F5344CB8AC3E}">
        <p14:creationId xmlns:p14="http://schemas.microsoft.com/office/powerpoint/2010/main" val="1474930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154" indent="-18115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15</a:t>
            </a:fld>
            <a:endParaRPr lang="en-US" dirty="0"/>
          </a:p>
        </p:txBody>
      </p:sp>
    </p:spTree>
    <p:extLst>
      <p:ext uri="{BB962C8B-B14F-4D97-AF65-F5344CB8AC3E}">
        <p14:creationId xmlns:p14="http://schemas.microsoft.com/office/powerpoint/2010/main" val="590209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4E08D7-98A6-CB47-8A88-1FF22F96EC5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4E08D7-98A6-CB47-8A88-1FF22F96EC5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4E08D7-98A6-CB47-8A88-1FF22F96EC5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E8C4C-7513-2643-AEFB-2DD8B9A6B871}"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4E08D7-98A6-CB47-8A88-1FF22F96EC5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4E08D7-98A6-CB47-8A88-1FF22F96EC58}" type="datetimeFigureOut">
              <a:rPr lang="en-US" smtClean="0"/>
              <a:t>1/16/2019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2E8C4C-7513-2643-AEFB-2DD8B9A6B871}"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4E08D7-98A6-CB47-8A88-1FF22F96EC58}" type="datetimeFigureOut">
              <a:rPr lang="en-US" smtClean="0"/>
              <a:t>1/16/2019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E08D7-98A6-CB47-8A88-1FF22F96EC58}" type="datetimeFigureOut">
              <a:rPr lang="en-US" smtClean="0"/>
              <a:t>1/16/2019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4E08D7-98A6-CB47-8A88-1FF22F96EC5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4E08D7-98A6-CB47-8A88-1FF22F96EC58}" type="datetimeFigureOut">
              <a:rPr lang="en-US" smtClean="0"/>
              <a:t>1/16/2019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4E08D7-98A6-CB47-8A88-1FF22F96EC5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4E08D7-98A6-CB47-8A88-1FF22F96EC58}" type="datetimeFigureOut">
              <a:rPr lang="en-US" smtClean="0"/>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2E8C4C-7513-2643-AEFB-2DD8B9A6B87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742950" indent="-285750">
              <a:spcAft>
                <a:spcPts val="8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spcAft>
                <a:spcPts val="800"/>
              </a:spcAft>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3861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371600"/>
            <a:ext cx="8229600" cy="5181600"/>
          </a:xfrm>
          <a:prstGeom prst="rect">
            <a:avLst/>
          </a:prstGeom>
        </p:spPr>
        <p:txBody>
          <a:bodyPr/>
          <a:lstStyle>
            <a:lvl1pPr marL="0" indent="0">
              <a:spcAft>
                <a:spcPts val="800"/>
              </a:spcAft>
              <a:buNone/>
              <a:defRPr sz="2400">
                <a:latin typeface="Arial" panose="020B0604020202020204" pitchFamily="34" charset="0"/>
                <a:cs typeface="Arial" panose="020B0604020202020204" pitchFamily="34" charset="0"/>
              </a:defRPr>
            </a:lvl1pPr>
            <a:lvl2pPr marL="742950" indent="-285750">
              <a:spcAft>
                <a:spcPts val="8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spcAft>
                <a:spcPts val="800"/>
              </a:spcAft>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spcAft>
                <a:spcPts val="800"/>
              </a:spcAft>
              <a:buFont typeface="Arial" panose="020B0604020202020204" pitchFamily="34" charset="0"/>
              <a:buChar cha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4" name="Content Placeholder 3">
            <a:extLst>
              <a:ext uri="{FF2B5EF4-FFF2-40B4-BE49-F238E27FC236}">
                <a16:creationId xmlns:a16="http://schemas.microsoft.com/office/drawing/2014/main" xmlns="" id="{BDA29DA7-144F-4830-9AEC-1E34D4F49459}"/>
              </a:ext>
            </a:extLst>
          </p:cNvPr>
          <p:cNvSpPr>
            <a:spLocks noGrp="1"/>
          </p:cNvSpPr>
          <p:nvPr>
            <p:ph sz="quarter" idx="17"/>
          </p:nvPr>
        </p:nvSpPr>
        <p:spPr>
          <a:xfrm>
            <a:off x="457200" y="838200"/>
            <a:ext cx="8229600" cy="304800"/>
          </a:xfrm>
          <a:prstGeom prst="rect">
            <a:avLst/>
          </a:prstGeom>
        </p:spPr>
        <p:txBody>
          <a:bodyPr/>
          <a:lstStyle>
            <a:lvl1pPr marL="0" indent="0">
              <a:buNone/>
              <a:defRPr sz="1800">
                <a:latin typeface="Arial" panose="020B0604020202020204" pitchFamily="34" charset="0"/>
                <a:cs typeface="Arial" panose="020B0604020202020204" pitchFamily="34" charset="0"/>
              </a:defRPr>
            </a:lvl1pPr>
          </a:lstStyle>
          <a:p>
            <a:pPr lvl="0"/>
            <a:r>
              <a:rPr lang="en-US" dirty="0"/>
              <a:t>Edit Master text styles</a:t>
            </a:r>
          </a:p>
        </p:txBody>
      </p:sp>
    </p:spTree>
    <p:extLst>
      <p:ext uri="{BB962C8B-B14F-4D97-AF65-F5344CB8AC3E}">
        <p14:creationId xmlns:p14="http://schemas.microsoft.com/office/powerpoint/2010/main" val="290091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170345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904952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43491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57671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725743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87464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553742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val="2717537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365364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44E08D7-98A6-CB47-8A88-1FF22F96EC58}" type="datetimeFigureOut">
              <a:rPr lang="en-US" smtClean="0"/>
              <a:t>1/16/2019</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22E8C4C-7513-2643-AEFB-2DD8B9A6B87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eaLnBrk="0" fontAlgn="base" hangingPunct="0">
              <a:spcBef>
                <a:spcPct val="0"/>
              </a:spcBef>
              <a:spcAft>
                <a:spcPct val="0"/>
              </a:spcAft>
            </a:pPr>
            <a:endParaRPr lang="en-US" dirty="0">
              <a:solidFill>
                <a:srgbClr val="C30C20"/>
              </a:solidFill>
              <a:latin typeface="Calibri"/>
            </a:endParaRPr>
          </a:p>
        </p:txBody>
      </p:sp>
      <p:sp>
        <p:nvSpPr>
          <p:cNvPr id="10" name="Copyright"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en-US" dirty="0">
                <a:solidFill>
                  <a:prstClr val="white"/>
                </a:solidFill>
                <a:latin typeface="Calibri"/>
              </a:rPr>
              <a:t>©McGraw-Hill Education.</a:t>
            </a:r>
          </a:p>
        </p:txBody>
      </p:sp>
    </p:spTree>
    <p:extLst>
      <p:ext uri="{BB962C8B-B14F-4D97-AF65-F5344CB8AC3E}">
        <p14:creationId xmlns:p14="http://schemas.microsoft.com/office/powerpoint/2010/main" val="342182417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YUQe73reNkQ"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a:t>National Differences in Political, Economic, and Legal </a:t>
            </a:r>
            <a:r>
              <a:rPr lang="en-US" sz="4000" dirty="0" smtClean="0"/>
              <a:t>Systems</a:t>
            </a:r>
            <a:endParaRPr lang="en-US" sz="4000" dirty="0"/>
          </a:p>
        </p:txBody>
      </p:sp>
      <p:sp>
        <p:nvSpPr>
          <p:cNvPr id="3" name="Subtitle 2"/>
          <p:cNvSpPr>
            <a:spLocks noGrp="1"/>
          </p:cNvSpPr>
          <p:nvPr>
            <p:ph type="subTitle" idx="1"/>
          </p:nvPr>
        </p:nvSpPr>
        <p:spPr/>
        <p:txBody>
          <a:bodyPr/>
          <a:lstStyle/>
          <a:p>
            <a:r>
              <a:rPr lang="en-US" dirty="0"/>
              <a:t>Chapter </a:t>
            </a:r>
            <a:r>
              <a:rPr lang="en-US" dirty="0" smtClean="0"/>
              <a:t>3</a:t>
            </a:r>
            <a:endParaRPr lang="en-US" dirty="0"/>
          </a:p>
        </p:txBody>
      </p:sp>
    </p:spTree>
    <p:extLst>
      <p:ext uri="{BB962C8B-B14F-4D97-AF65-F5344CB8AC3E}">
        <p14:creationId xmlns:p14="http://schemas.microsoft.com/office/powerpoint/2010/main" val="834100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Countries have different political, economic, and legal systems. </a:t>
            </a:r>
            <a:endParaRPr lang="en-US" dirty="0" smtClean="0"/>
          </a:p>
          <a:p>
            <a:r>
              <a:rPr lang="en-US" dirty="0" smtClean="0"/>
              <a:t>They </a:t>
            </a:r>
            <a:r>
              <a:rPr lang="en-US" dirty="0"/>
              <a:t>vary significantly in their </a:t>
            </a:r>
            <a:endParaRPr lang="en-US" dirty="0" smtClean="0"/>
          </a:p>
          <a:p>
            <a:pPr lvl="1"/>
            <a:r>
              <a:rPr lang="en-US" dirty="0" smtClean="0"/>
              <a:t>level </a:t>
            </a:r>
            <a:r>
              <a:rPr lang="en-US" dirty="0"/>
              <a:t>of economic development and future economic growth trajectory. </a:t>
            </a:r>
            <a:endParaRPr lang="en-US" dirty="0" smtClean="0"/>
          </a:p>
          <a:p>
            <a:pPr lvl="1"/>
            <a:r>
              <a:rPr lang="en-US" dirty="0" smtClean="0"/>
              <a:t>the </a:t>
            </a:r>
            <a:r>
              <a:rPr lang="en-US" dirty="0"/>
              <a:t>education and skill levels of the population. </a:t>
            </a:r>
            <a:endParaRPr lang="en-US" dirty="0" smtClean="0"/>
          </a:p>
          <a:p>
            <a:pPr lvl="1"/>
            <a:r>
              <a:rPr lang="en-US" dirty="0" smtClean="0"/>
              <a:t>The legal system</a:t>
            </a:r>
          </a:p>
          <a:p>
            <a:r>
              <a:rPr lang="en-US" dirty="0" smtClean="0"/>
              <a:t>All </a:t>
            </a:r>
            <a:r>
              <a:rPr lang="en-US" dirty="0"/>
              <a:t>these differences can and do have major implications for the practice of international business</a:t>
            </a:r>
            <a:r>
              <a:rPr lang="en-US" dirty="0" smtClean="0"/>
              <a:t>.</a:t>
            </a:r>
          </a:p>
        </p:txBody>
      </p:sp>
    </p:spTree>
    <p:extLst>
      <p:ext uri="{BB962C8B-B14F-4D97-AF65-F5344CB8AC3E}">
        <p14:creationId xmlns:p14="http://schemas.microsoft.com/office/powerpoint/2010/main" val="210967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blinds(horizontal)">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Political Systems </a:t>
            </a:r>
          </a:p>
        </p:txBody>
      </p:sp>
      <p:sp>
        <p:nvSpPr>
          <p:cNvPr id="3" name="Content Placeholder 2"/>
          <p:cNvSpPr>
            <a:spLocks noGrp="1"/>
          </p:cNvSpPr>
          <p:nvPr>
            <p:ph idx="1"/>
          </p:nvPr>
        </p:nvSpPr>
        <p:spPr/>
        <p:txBody>
          <a:bodyPr>
            <a:normAutofit/>
          </a:bodyPr>
          <a:lstStyle/>
          <a:p>
            <a:r>
              <a:rPr lang="en-US" dirty="0" smtClean="0"/>
              <a:t>Political system refers to </a:t>
            </a:r>
            <a:r>
              <a:rPr lang="en-US" dirty="0" smtClean="0">
                <a:solidFill>
                  <a:srgbClr val="FF0000"/>
                </a:solidFill>
              </a:rPr>
              <a:t>the </a:t>
            </a:r>
            <a:r>
              <a:rPr lang="en-US" dirty="0">
                <a:solidFill>
                  <a:srgbClr val="FF0000"/>
                </a:solidFill>
              </a:rPr>
              <a:t>system of government </a:t>
            </a:r>
            <a:r>
              <a:rPr lang="en-US" dirty="0"/>
              <a:t>in a </a:t>
            </a:r>
            <a:r>
              <a:rPr lang="en-US" dirty="0" smtClean="0"/>
              <a:t>nation</a:t>
            </a:r>
          </a:p>
          <a:p>
            <a:r>
              <a:rPr lang="en-US" dirty="0" smtClean="0"/>
              <a:t>Political systems. </a:t>
            </a:r>
          </a:p>
          <a:p>
            <a:pPr lvl="1"/>
            <a:r>
              <a:rPr lang="en-US" dirty="0"/>
              <a:t>totalitarian </a:t>
            </a:r>
            <a:r>
              <a:rPr lang="en-US" dirty="0" smtClean="0"/>
              <a:t>vs. Democratic </a:t>
            </a:r>
          </a:p>
          <a:p>
            <a:pPr lvl="1"/>
            <a:r>
              <a:rPr lang="en-US" dirty="0" smtClean="0"/>
              <a:t>However</a:t>
            </a:r>
            <a:r>
              <a:rPr lang="en-US" dirty="0"/>
              <a:t>, a large gray area exists in the middle. </a:t>
            </a:r>
          </a:p>
          <a:p>
            <a:pPr marL="0" indent="0">
              <a:buNone/>
            </a:pPr>
            <a:endParaRPr lang="en-US" dirty="0"/>
          </a:p>
        </p:txBody>
      </p:sp>
    </p:spTree>
    <p:extLst>
      <p:ext uri="{BB962C8B-B14F-4D97-AF65-F5344CB8AC3E}">
        <p14:creationId xmlns:p14="http://schemas.microsoft.com/office/powerpoint/2010/main" val="238779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Totalitarianism</a:t>
            </a:r>
          </a:p>
        </p:txBody>
      </p:sp>
      <p:sp>
        <p:nvSpPr>
          <p:cNvPr id="3" name="Content Placeholder 2"/>
          <p:cNvSpPr>
            <a:spLocks noGrp="1"/>
          </p:cNvSpPr>
          <p:nvPr>
            <p:ph idx="1"/>
          </p:nvPr>
        </p:nvSpPr>
        <p:spPr/>
        <p:txBody>
          <a:bodyPr/>
          <a:lstStyle/>
          <a:p>
            <a:r>
              <a:rPr lang="en-US" dirty="0" smtClean="0"/>
              <a:t>political </a:t>
            </a:r>
            <a:r>
              <a:rPr lang="en-US" dirty="0"/>
              <a:t>repression is </a:t>
            </a:r>
            <a:r>
              <a:rPr lang="en-US" dirty="0" smtClean="0"/>
              <a:t>widespread</a:t>
            </a:r>
          </a:p>
          <a:p>
            <a:r>
              <a:rPr lang="en-US" dirty="0" smtClean="0"/>
              <a:t>free </a:t>
            </a:r>
            <a:r>
              <a:rPr lang="en-US" dirty="0"/>
              <a:t>and fair elections are </a:t>
            </a:r>
            <a:r>
              <a:rPr lang="en-US" dirty="0" smtClean="0"/>
              <a:t>lacking</a:t>
            </a:r>
          </a:p>
          <a:p>
            <a:r>
              <a:rPr lang="en-US" dirty="0" smtClean="0"/>
              <a:t>media </a:t>
            </a:r>
            <a:r>
              <a:rPr lang="en-US" dirty="0"/>
              <a:t>are heavily </a:t>
            </a:r>
            <a:r>
              <a:rPr lang="en-US" dirty="0" smtClean="0"/>
              <a:t>censored</a:t>
            </a:r>
          </a:p>
          <a:p>
            <a:r>
              <a:rPr lang="en-US" dirty="0" smtClean="0"/>
              <a:t>basic </a:t>
            </a:r>
            <a:r>
              <a:rPr lang="en-US" dirty="0"/>
              <a:t>civil liberties are </a:t>
            </a:r>
            <a:r>
              <a:rPr lang="en-US" dirty="0" smtClean="0"/>
              <a:t>denied</a:t>
            </a:r>
          </a:p>
          <a:p>
            <a:r>
              <a:rPr lang="en-US" dirty="0" smtClean="0"/>
              <a:t>those </a:t>
            </a:r>
            <a:r>
              <a:rPr lang="en-US" dirty="0"/>
              <a:t>who question the right of the rulers to rule find themselves imprisoned or worse</a:t>
            </a:r>
            <a:r>
              <a:rPr lang="en-US" dirty="0" smtClean="0"/>
              <a:t>.</a:t>
            </a:r>
          </a:p>
          <a:p>
            <a:endParaRPr lang="en-US" dirty="0" smtClean="0"/>
          </a:p>
          <a:p>
            <a:endParaRPr lang="en-US" dirty="0"/>
          </a:p>
        </p:txBody>
      </p:sp>
    </p:spTree>
    <p:extLst>
      <p:ext uri="{BB962C8B-B14F-4D97-AF65-F5344CB8AC3E}">
        <p14:creationId xmlns:p14="http://schemas.microsoft.com/office/powerpoint/2010/main" val="68138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Socialism</a:t>
            </a:r>
          </a:p>
        </p:txBody>
      </p:sp>
      <p:sp>
        <p:nvSpPr>
          <p:cNvPr id="3" name="Content Placeholder 2"/>
          <p:cNvSpPr>
            <a:spLocks noGrp="1"/>
          </p:cNvSpPr>
          <p:nvPr>
            <p:ph idx="1"/>
          </p:nvPr>
        </p:nvSpPr>
        <p:spPr/>
        <p:txBody>
          <a:bodyPr>
            <a:normAutofit lnSpcReduction="10000"/>
          </a:bodyPr>
          <a:lstStyle/>
          <a:p>
            <a:r>
              <a:rPr lang="en-US" dirty="0"/>
              <a:t>Modern socialists trace their intellectual roots to Karl Marx (1818–1883</a:t>
            </a:r>
            <a:r>
              <a:rPr lang="en-US" dirty="0" smtClean="0"/>
              <a:t>).</a:t>
            </a:r>
          </a:p>
          <a:p>
            <a:r>
              <a:rPr lang="en-US" dirty="0" smtClean="0"/>
              <a:t>Marx </a:t>
            </a:r>
            <a:r>
              <a:rPr lang="en-US" dirty="0"/>
              <a:t>argued that the </a:t>
            </a:r>
            <a:r>
              <a:rPr lang="en-US" dirty="0">
                <a:solidFill>
                  <a:srgbClr val="FF0000"/>
                </a:solidFill>
              </a:rPr>
              <a:t>few benefit </a:t>
            </a:r>
            <a:r>
              <a:rPr lang="en-US" dirty="0"/>
              <a:t>at the expense of the many in a capitalist society </a:t>
            </a:r>
            <a:r>
              <a:rPr lang="en-US" dirty="0">
                <a:solidFill>
                  <a:srgbClr val="FF0000"/>
                </a:solidFill>
              </a:rPr>
              <a:t>where individual freedoms are not restricted</a:t>
            </a:r>
            <a:r>
              <a:rPr lang="en-US" dirty="0" smtClean="0"/>
              <a:t>.</a:t>
            </a:r>
          </a:p>
          <a:p>
            <a:r>
              <a:rPr lang="en-US" dirty="0" smtClean="0"/>
              <a:t>Marx argued that </a:t>
            </a:r>
            <a:r>
              <a:rPr lang="en-US" dirty="0">
                <a:solidFill>
                  <a:srgbClr val="FF0000"/>
                </a:solidFill>
              </a:rPr>
              <a:t>capitalists expropriate for their own use the value created by workers</a:t>
            </a:r>
            <a:r>
              <a:rPr lang="en-US" dirty="0"/>
              <a:t>, while paying workers only subsistence wages in return</a:t>
            </a:r>
            <a:r>
              <a:rPr lang="en-US" dirty="0" smtClean="0"/>
              <a:t>.</a:t>
            </a:r>
          </a:p>
          <a:p>
            <a:r>
              <a:rPr lang="en-US" dirty="0"/>
              <a:t>To correct this perceived wrong, Marx advocated </a:t>
            </a:r>
            <a:r>
              <a:rPr lang="en-US" dirty="0">
                <a:solidFill>
                  <a:srgbClr val="FF0000"/>
                </a:solidFill>
              </a:rPr>
              <a:t>state ownership of the basic means of production, distribution, and exchange </a:t>
            </a:r>
            <a:r>
              <a:rPr lang="en-US" dirty="0"/>
              <a:t>(i.e., businesses</a:t>
            </a:r>
            <a:r>
              <a:rPr lang="en-US" dirty="0" smtClean="0"/>
              <a:t>) so that the </a:t>
            </a:r>
            <a:r>
              <a:rPr lang="en-US" dirty="0"/>
              <a:t>state could ensure that workers were fully compensated for their labor.</a:t>
            </a:r>
          </a:p>
        </p:txBody>
      </p:sp>
    </p:spTree>
    <p:extLst>
      <p:ext uri="{BB962C8B-B14F-4D97-AF65-F5344CB8AC3E}">
        <p14:creationId xmlns:p14="http://schemas.microsoft.com/office/powerpoint/2010/main" val="70124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Socialism</a:t>
            </a:r>
          </a:p>
        </p:txBody>
      </p:sp>
      <p:sp>
        <p:nvSpPr>
          <p:cNvPr id="3" name="Content Placeholder 2"/>
          <p:cNvSpPr>
            <a:spLocks noGrp="1"/>
          </p:cNvSpPr>
          <p:nvPr>
            <p:ph idx="1"/>
          </p:nvPr>
        </p:nvSpPr>
        <p:spPr/>
        <p:txBody>
          <a:bodyPr/>
          <a:lstStyle/>
          <a:p>
            <a:r>
              <a:rPr lang="en-US" dirty="0" smtClean="0"/>
              <a:t>The </a:t>
            </a:r>
            <a:r>
              <a:rPr lang="en-US" dirty="0">
                <a:solidFill>
                  <a:srgbClr val="FF0000"/>
                </a:solidFill>
              </a:rPr>
              <a:t>needs of society </a:t>
            </a:r>
            <a:r>
              <a:rPr lang="en-US" dirty="0"/>
              <a:t>as a whole are generally viewed as being </a:t>
            </a:r>
            <a:r>
              <a:rPr lang="en-US" dirty="0">
                <a:solidFill>
                  <a:srgbClr val="FF0000"/>
                </a:solidFill>
              </a:rPr>
              <a:t>more important than individual freedoms</a:t>
            </a:r>
            <a:r>
              <a:rPr lang="en-US" dirty="0"/>
              <a:t>. </a:t>
            </a:r>
          </a:p>
          <a:p>
            <a:r>
              <a:rPr lang="en-US" dirty="0"/>
              <a:t>In such circumstances, an </a:t>
            </a:r>
            <a:r>
              <a:rPr lang="en-US" dirty="0">
                <a:solidFill>
                  <a:srgbClr val="FF0000"/>
                </a:solidFill>
              </a:rPr>
              <a:t>individual’s right </a:t>
            </a:r>
            <a:r>
              <a:rPr lang="en-US" dirty="0"/>
              <a:t>to do something may be </a:t>
            </a:r>
            <a:r>
              <a:rPr lang="en-US" dirty="0">
                <a:solidFill>
                  <a:srgbClr val="FF0000"/>
                </a:solidFill>
              </a:rPr>
              <a:t>restricted</a:t>
            </a:r>
            <a:r>
              <a:rPr lang="en-US" dirty="0"/>
              <a:t> on the grounds that it runs counter to “</a:t>
            </a:r>
            <a:r>
              <a:rPr lang="en-US" dirty="0">
                <a:solidFill>
                  <a:srgbClr val="FF0000"/>
                </a:solidFill>
              </a:rPr>
              <a:t>the good of society</a:t>
            </a:r>
            <a:r>
              <a:rPr lang="en-US" dirty="0"/>
              <a:t>” or to “</a:t>
            </a:r>
            <a:r>
              <a:rPr lang="en-US" dirty="0">
                <a:solidFill>
                  <a:srgbClr val="FF0000"/>
                </a:solidFill>
              </a:rPr>
              <a:t>the common good</a:t>
            </a:r>
            <a:r>
              <a:rPr lang="en-US" dirty="0"/>
              <a:t>.”</a:t>
            </a:r>
          </a:p>
          <a:p>
            <a:endParaRPr lang="en-US" dirty="0"/>
          </a:p>
        </p:txBody>
      </p:sp>
    </p:spTree>
    <p:extLst>
      <p:ext uri="{BB962C8B-B14F-4D97-AF65-F5344CB8AC3E}">
        <p14:creationId xmlns:p14="http://schemas.microsoft.com/office/powerpoint/2010/main" val="413702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Socialism</a:t>
            </a:r>
          </a:p>
        </p:txBody>
      </p:sp>
      <p:sp>
        <p:nvSpPr>
          <p:cNvPr id="3" name="Content Placeholder 2"/>
          <p:cNvSpPr>
            <a:spLocks noGrp="1"/>
          </p:cNvSpPr>
          <p:nvPr>
            <p:ph idx="1"/>
          </p:nvPr>
        </p:nvSpPr>
        <p:spPr/>
        <p:txBody>
          <a:bodyPr/>
          <a:lstStyle/>
          <a:p>
            <a:r>
              <a:rPr lang="en-US" dirty="0"/>
              <a:t>In the early twentieth century, the socialist ideology split into two broad camps. </a:t>
            </a:r>
            <a:endParaRPr lang="en-US" dirty="0" smtClean="0"/>
          </a:p>
          <a:p>
            <a:pPr lvl="1"/>
            <a:r>
              <a:rPr lang="en-US" dirty="0" smtClean="0">
                <a:solidFill>
                  <a:srgbClr val="FF0000"/>
                </a:solidFill>
              </a:rPr>
              <a:t>The </a:t>
            </a:r>
            <a:r>
              <a:rPr lang="en-US" dirty="0">
                <a:solidFill>
                  <a:srgbClr val="FF0000"/>
                </a:solidFill>
              </a:rPr>
              <a:t>communists </a:t>
            </a:r>
            <a:r>
              <a:rPr lang="en-US" dirty="0"/>
              <a:t>believed that socialism could be achieved only through violent revolution and </a:t>
            </a:r>
            <a:r>
              <a:rPr lang="en-US" dirty="0">
                <a:solidFill>
                  <a:srgbClr val="FF0000"/>
                </a:solidFill>
              </a:rPr>
              <a:t>totalitarian </a:t>
            </a:r>
            <a:r>
              <a:rPr lang="en-US" dirty="0" smtClean="0">
                <a:solidFill>
                  <a:srgbClr val="FF0000"/>
                </a:solidFill>
              </a:rPr>
              <a:t>dictatorship</a:t>
            </a:r>
          </a:p>
          <a:p>
            <a:pPr lvl="1"/>
            <a:r>
              <a:rPr lang="en-US" dirty="0">
                <a:solidFill>
                  <a:srgbClr val="FF0000"/>
                </a:solidFill>
              </a:rPr>
              <a:t>S</a:t>
            </a:r>
            <a:r>
              <a:rPr lang="en-US" dirty="0" smtClean="0">
                <a:solidFill>
                  <a:srgbClr val="FF0000"/>
                </a:solidFill>
              </a:rPr>
              <a:t>ocial </a:t>
            </a:r>
            <a:r>
              <a:rPr lang="en-US" dirty="0">
                <a:solidFill>
                  <a:srgbClr val="FF0000"/>
                </a:solidFill>
              </a:rPr>
              <a:t>democrats </a:t>
            </a:r>
            <a:r>
              <a:rPr lang="en-US" dirty="0"/>
              <a:t>committed themselves to achieving socialism by democratic means, turning their backs on violent revolution and dictatorship</a:t>
            </a:r>
            <a:r>
              <a:rPr lang="en-US" dirty="0" smtClean="0"/>
              <a:t>.</a:t>
            </a:r>
          </a:p>
          <a:p>
            <a:pPr lvl="1"/>
            <a:r>
              <a:rPr lang="en-US" dirty="0" smtClean="0">
                <a:solidFill>
                  <a:srgbClr val="FF0000"/>
                </a:solidFill>
              </a:rPr>
              <a:t>Social democrats are not totalitarian.</a:t>
            </a:r>
          </a:p>
          <a:p>
            <a:pPr lvl="1"/>
            <a:r>
              <a:rPr lang="en-US" dirty="0"/>
              <a:t>Thus, communists are socialists, but socialists are not necessarily communist.</a:t>
            </a:r>
          </a:p>
        </p:txBody>
      </p:sp>
    </p:spTree>
    <p:extLst>
      <p:ext uri="{BB962C8B-B14F-4D97-AF65-F5344CB8AC3E}">
        <p14:creationId xmlns:p14="http://schemas.microsoft.com/office/powerpoint/2010/main" val="4132538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Communist Totalitarianism</a:t>
            </a:r>
            <a:endParaRPr lang="en-US" dirty="0"/>
          </a:p>
        </p:txBody>
      </p:sp>
      <p:sp>
        <p:nvSpPr>
          <p:cNvPr id="3" name="Content Placeholder 2"/>
          <p:cNvSpPr>
            <a:spLocks noGrp="1"/>
          </p:cNvSpPr>
          <p:nvPr>
            <p:ph idx="1"/>
          </p:nvPr>
        </p:nvSpPr>
        <p:spPr/>
        <p:txBody>
          <a:bodyPr/>
          <a:lstStyle/>
          <a:p>
            <a:r>
              <a:rPr lang="en-US" dirty="0"/>
              <a:t>Although </a:t>
            </a:r>
            <a:r>
              <a:rPr lang="en-US" dirty="0">
                <a:solidFill>
                  <a:srgbClr val="FF0000"/>
                </a:solidFill>
              </a:rPr>
              <a:t>China is still nominally a communist state </a:t>
            </a:r>
            <a:r>
              <a:rPr lang="en-US" dirty="0"/>
              <a:t>with substantial limits to individual political freedom, in the economic sphere, the country has </a:t>
            </a:r>
            <a:r>
              <a:rPr lang="en-US" dirty="0">
                <a:solidFill>
                  <a:srgbClr val="FF0000"/>
                </a:solidFill>
              </a:rPr>
              <a:t>moved sharply away from strict adherence to communist ideology</a:t>
            </a:r>
            <a:r>
              <a:rPr lang="en-US" dirty="0"/>
              <a:t>. </a:t>
            </a:r>
            <a:endParaRPr lang="en-US" dirty="0" smtClean="0"/>
          </a:p>
          <a:p>
            <a:r>
              <a:rPr lang="en-US" dirty="0" smtClean="0"/>
              <a:t>Old</a:t>
            </a:r>
            <a:r>
              <a:rPr lang="en-US" dirty="0"/>
              <a:t>-style communism, with state control over all economic activity, hangs on in only a handful of small fringe states, most notably </a:t>
            </a:r>
            <a:r>
              <a:rPr lang="en-US" dirty="0">
                <a:solidFill>
                  <a:srgbClr val="FF0000"/>
                </a:solidFill>
              </a:rPr>
              <a:t>North Korea</a:t>
            </a:r>
            <a:r>
              <a:rPr lang="en-US" dirty="0"/>
              <a:t>.</a:t>
            </a:r>
          </a:p>
        </p:txBody>
      </p:sp>
    </p:spTree>
    <p:extLst>
      <p:ext uri="{BB962C8B-B14F-4D97-AF65-F5344CB8AC3E}">
        <p14:creationId xmlns:p14="http://schemas.microsoft.com/office/powerpoint/2010/main" val="413914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a:t>
            </a:r>
            <a:r>
              <a:rPr lang="en-US" dirty="0" smtClean="0"/>
              <a:t>Democracy </a:t>
            </a:r>
            <a:endParaRPr lang="en-US" dirty="0"/>
          </a:p>
        </p:txBody>
      </p:sp>
      <p:sp>
        <p:nvSpPr>
          <p:cNvPr id="3" name="Content Placeholder 2"/>
          <p:cNvSpPr>
            <a:spLocks noGrp="1"/>
          </p:cNvSpPr>
          <p:nvPr>
            <p:ph idx="1"/>
          </p:nvPr>
        </p:nvSpPr>
        <p:spPr/>
        <p:txBody>
          <a:bodyPr>
            <a:normAutofit/>
          </a:bodyPr>
          <a:lstStyle/>
          <a:p>
            <a:r>
              <a:rPr lang="en-US" dirty="0" smtClean="0"/>
              <a:t>A </a:t>
            </a:r>
            <a:r>
              <a:rPr lang="en-US" dirty="0"/>
              <a:t>political, social and economic ideology that </a:t>
            </a:r>
            <a:r>
              <a:rPr lang="en-US" dirty="0">
                <a:solidFill>
                  <a:srgbClr val="FF0000"/>
                </a:solidFill>
              </a:rPr>
              <a:t>supports economic and social interventions to promote social justice</a:t>
            </a:r>
            <a:r>
              <a:rPr lang="en-US" dirty="0"/>
              <a:t> within the framework of </a:t>
            </a:r>
            <a:r>
              <a:rPr lang="en-US" dirty="0">
                <a:solidFill>
                  <a:srgbClr val="FF0000"/>
                </a:solidFill>
              </a:rPr>
              <a:t>a liberal democratic polity and capitalist economy</a:t>
            </a:r>
            <a:r>
              <a:rPr lang="en-US" dirty="0"/>
              <a:t>. </a:t>
            </a:r>
          </a:p>
          <a:p>
            <a:r>
              <a:rPr lang="en-US" dirty="0" smtClean="0"/>
              <a:t>Social </a:t>
            </a:r>
            <a:r>
              <a:rPr lang="en-US" dirty="0"/>
              <a:t>democracy also seems to have </a:t>
            </a:r>
            <a:r>
              <a:rPr lang="en-US" dirty="0">
                <a:solidFill>
                  <a:srgbClr val="FF0000"/>
                </a:solidFill>
              </a:rPr>
              <a:t>passed a high-water mark</a:t>
            </a:r>
            <a:r>
              <a:rPr lang="en-US" dirty="0"/>
              <a:t>, although the ideology may prove to be </a:t>
            </a:r>
            <a:r>
              <a:rPr lang="en-US" dirty="0">
                <a:solidFill>
                  <a:srgbClr val="FF0000"/>
                </a:solidFill>
              </a:rPr>
              <a:t>more enduring than communism</a:t>
            </a:r>
            <a:r>
              <a:rPr lang="en-US" dirty="0"/>
              <a:t>. </a:t>
            </a:r>
            <a:endParaRPr lang="en-US" dirty="0" smtClean="0"/>
          </a:p>
          <a:p>
            <a:r>
              <a:rPr lang="en-US" dirty="0" smtClean="0"/>
              <a:t>Social </a:t>
            </a:r>
            <a:r>
              <a:rPr lang="en-US" dirty="0"/>
              <a:t>democracy has had </a:t>
            </a:r>
            <a:r>
              <a:rPr lang="en-US" dirty="0" smtClean="0"/>
              <a:t>its </a:t>
            </a:r>
            <a:r>
              <a:rPr lang="en-US" dirty="0"/>
              <a:t>greatest influence in a number of democratic Western nations, including Australia, </a:t>
            </a:r>
            <a:r>
              <a:rPr lang="en-US" dirty="0">
                <a:solidFill>
                  <a:srgbClr val="FF0000"/>
                </a:solidFill>
              </a:rPr>
              <a:t>Denmark</a:t>
            </a:r>
            <a:r>
              <a:rPr lang="en-US" dirty="0"/>
              <a:t>, Finland, </a:t>
            </a:r>
            <a:r>
              <a:rPr lang="en-US" dirty="0">
                <a:solidFill>
                  <a:srgbClr val="FF0000"/>
                </a:solidFill>
              </a:rPr>
              <a:t>France</a:t>
            </a:r>
            <a:r>
              <a:rPr lang="en-US" dirty="0"/>
              <a:t>, </a:t>
            </a:r>
            <a:r>
              <a:rPr lang="en-US" dirty="0">
                <a:solidFill>
                  <a:srgbClr val="FF0000"/>
                </a:solidFill>
              </a:rPr>
              <a:t>Germany</a:t>
            </a:r>
            <a:r>
              <a:rPr lang="en-US" dirty="0"/>
              <a:t>, Great Britain, </a:t>
            </a:r>
            <a:r>
              <a:rPr lang="en-US" dirty="0">
                <a:solidFill>
                  <a:srgbClr val="FF0000"/>
                </a:solidFill>
              </a:rPr>
              <a:t>Norway</a:t>
            </a:r>
            <a:r>
              <a:rPr lang="en-US" dirty="0"/>
              <a:t>, Spain, and </a:t>
            </a:r>
            <a:r>
              <a:rPr lang="en-US" dirty="0">
                <a:solidFill>
                  <a:srgbClr val="FF0000"/>
                </a:solidFill>
              </a:rPr>
              <a:t>Sweden</a:t>
            </a:r>
            <a:r>
              <a:rPr lang="en-US" dirty="0"/>
              <a:t>, where social democratic parties have often held political power</a:t>
            </a:r>
            <a:r>
              <a:rPr lang="en-US" dirty="0" smtClean="0"/>
              <a:t>.</a:t>
            </a:r>
          </a:p>
        </p:txBody>
      </p:sp>
    </p:spTree>
    <p:extLst>
      <p:ext uri="{BB962C8B-B14F-4D97-AF65-F5344CB8AC3E}">
        <p14:creationId xmlns:p14="http://schemas.microsoft.com/office/powerpoint/2010/main" val="84492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a:t>
            </a:r>
            <a:r>
              <a:rPr lang="en-US" dirty="0" smtClean="0"/>
              <a:t>Democracy </a:t>
            </a:r>
            <a:endParaRPr lang="en-US" dirty="0"/>
          </a:p>
        </p:txBody>
      </p:sp>
      <p:sp>
        <p:nvSpPr>
          <p:cNvPr id="3" name="Content Placeholder 2"/>
          <p:cNvSpPr>
            <a:spLocks noGrp="1"/>
          </p:cNvSpPr>
          <p:nvPr>
            <p:ph idx="1"/>
          </p:nvPr>
        </p:nvSpPr>
        <p:spPr/>
        <p:txBody>
          <a:bodyPr>
            <a:normAutofit/>
          </a:bodyPr>
          <a:lstStyle/>
          <a:p>
            <a:r>
              <a:rPr lang="en-US" dirty="0"/>
              <a:t>Evidences show </a:t>
            </a:r>
            <a:r>
              <a:rPr lang="en-US" dirty="0" smtClean="0">
                <a:solidFill>
                  <a:srgbClr val="FF0000"/>
                </a:solidFill>
              </a:rPr>
              <a:t>State </a:t>
            </a:r>
            <a:r>
              <a:rPr lang="en-US" dirty="0">
                <a:solidFill>
                  <a:srgbClr val="FF0000"/>
                </a:solidFill>
              </a:rPr>
              <a:t>ownership </a:t>
            </a:r>
            <a:r>
              <a:rPr lang="en-US" dirty="0"/>
              <a:t>of the means of production</a:t>
            </a:r>
            <a:r>
              <a:rPr lang="en-US" dirty="0">
                <a:solidFill>
                  <a:srgbClr val="FF0000"/>
                </a:solidFill>
              </a:rPr>
              <a:t> ran counter to the public interest</a:t>
            </a:r>
            <a:r>
              <a:rPr lang="en-US" dirty="0"/>
              <a:t>. </a:t>
            </a:r>
            <a:endParaRPr lang="en-US" dirty="0" smtClean="0"/>
          </a:p>
          <a:p>
            <a:r>
              <a:rPr lang="en-US" dirty="0" smtClean="0"/>
              <a:t>Protected </a:t>
            </a:r>
            <a:r>
              <a:rPr lang="en-US" dirty="0"/>
              <a:t>from competition by their </a:t>
            </a:r>
            <a:r>
              <a:rPr lang="en-US" dirty="0">
                <a:solidFill>
                  <a:srgbClr val="FF0000"/>
                </a:solidFill>
              </a:rPr>
              <a:t>monopoly position </a:t>
            </a:r>
            <a:r>
              <a:rPr lang="en-US" dirty="0"/>
              <a:t>and </a:t>
            </a:r>
            <a:r>
              <a:rPr lang="en-US" dirty="0">
                <a:solidFill>
                  <a:srgbClr val="FF0000"/>
                </a:solidFill>
              </a:rPr>
              <a:t>guaranteed government financial support</a:t>
            </a:r>
            <a:r>
              <a:rPr lang="en-US" dirty="0"/>
              <a:t>, many , state-owned companies </a:t>
            </a:r>
            <a:r>
              <a:rPr lang="en-US" dirty="0">
                <a:solidFill>
                  <a:srgbClr val="FF0000"/>
                </a:solidFill>
              </a:rPr>
              <a:t>performed </a:t>
            </a:r>
            <a:r>
              <a:rPr lang="en-US" dirty="0" smtClean="0">
                <a:solidFill>
                  <a:srgbClr val="FF0000"/>
                </a:solidFill>
              </a:rPr>
              <a:t>poorly </a:t>
            </a:r>
            <a:r>
              <a:rPr lang="en-US" dirty="0" smtClean="0"/>
              <a:t>became </a:t>
            </a:r>
            <a:r>
              <a:rPr lang="en-US" dirty="0"/>
              <a:t>increasingly inefficient.</a:t>
            </a:r>
          </a:p>
        </p:txBody>
      </p:sp>
    </p:spTree>
    <p:extLst>
      <p:ext uri="{BB962C8B-B14F-4D97-AF65-F5344CB8AC3E}">
        <p14:creationId xmlns:p14="http://schemas.microsoft.com/office/powerpoint/2010/main" val="84492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Democracy</a:t>
            </a:r>
          </a:p>
        </p:txBody>
      </p:sp>
      <p:sp>
        <p:nvSpPr>
          <p:cNvPr id="3" name="Content Placeholder 2"/>
          <p:cNvSpPr>
            <a:spLocks noGrp="1"/>
          </p:cNvSpPr>
          <p:nvPr>
            <p:ph idx="1"/>
          </p:nvPr>
        </p:nvSpPr>
        <p:spPr/>
        <p:txBody>
          <a:bodyPr/>
          <a:lstStyle/>
          <a:p>
            <a:r>
              <a:rPr lang="en-US" dirty="0" smtClean="0"/>
              <a:t>An </a:t>
            </a:r>
            <a:r>
              <a:rPr lang="en-US" dirty="0"/>
              <a:t>emphasis on the importance of guaranteeing </a:t>
            </a:r>
            <a:r>
              <a:rPr lang="en-US" dirty="0">
                <a:solidFill>
                  <a:srgbClr val="D2533C"/>
                </a:solidFill>
              </a:rPr>
              <a:t>individual freedom and self-expression</a:t>
            </a:r>
            <a:r>
              <a:rPr lang="en-US" dirty="0" smtClean="0"/>
              <a:t>.</a:t>
            </a:r>
          </a:p>
          <a:p>
            <a:r>
              <a:rPr lang="en-US" dirty="0" smtClean="0"/>
              <a:t>The </a:t>
            </a:r>
            <a:r>
              <a:rPr lang="en-US" dirty="0"/>
              <a:t>welfare of society is best served by </a:t>
            </a:r>
            <a:r>
              <a:rPr lang="en-US" dirty="0">
                <a:solidFill>
                  <a:schemeClr val="tx2"/>
                </a:solidFill>
              </a:rPr>
              <a:t>letting people pursue their own economic self-interest</a:t>
            </a:r>
            <a:r>
              <a:rPr lang="en-US" dirty="0"/>
              <a:t>, as opposed to some collective body (such as government) dictating what is in society’s best interest.</a:t>
            </a:r>
          </a:p>
        </p:txBody>
      </p:sp>
    </p:spTree>
    <p:extLst>
      <p:ext uri="{BB962C8B-B14F-4D97-AF65-F5344CB8AC3E}">
        <p14:creationId xmlns:p14="http://schemas.microsoft.com/office/powerpoint/2010/main" val="317708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Democracy</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United </a:t>
            </a:r>
            <a:r>
              <a:rPr lang="en-US" dirty="0" smtClean="0"/>
              <a:t>States</a:t>
            </a:r>
            <a:r>
              <a:rPr lang="en-US" dirty="0"/>
              <a:t> </a:t>
            </a:r>
            <a:r>
              <a:rPr lang="en-US" dirty="0" smtClean="0"/>
              <a:t>is </a:t>
            </a:r>
            <a:r>
              <a:rPr lang="en-US" dirty="0"/>
              <a:t>a constitutional republic that operates as a </a:t>
            </a:r>
            <a:r>
              <a:rPr lang="en-US" dirty="0">
                <a:solidFill>
                  <a:srgbClr val="FF0000"/>
                </a:solidFill>
              </a:rPr>
              <a:t>representative democracy</a:t>
            </a:r>
            <a:r>
              <a:rPr lang="en-US" dirty="0"/>
              <a:t>. </a:t>
            </a:r>
            <a:endParaRPr lang="en-US" dirty="0" smtClean="0"/>
          </a:p>
          <a:p>
            <a:r>
              <a:rPr lang="en-US" dirty="0" smtClean="0"/>
              <a:t>In </a:t>
            </a:r>
            <a:r>
              <a:rPr lang="en-US" dirty="0"/>
              <a:t>a </a:t>
            </a:r>
            <a:r>
              <a:rPr lang="en-US" dirty="0">
                <a:solidFill>
                  <a:srgbClr val="FF0000"/>
                </a:solidFill>
              </a:rPr>
              <a:t>representative democracy</a:t>
            </a:r>
            <a:r>
              <a:rPr lang="en-US" dirty="0"/>
              <a:t>, citizens periodically </a:t>
            </a:r>
            <a:r>
              <a:rPr lang="en-US" dirty="0">
                <a:solidFill>
                  <a:srgbClr val="FF0000"/>
                </a:solidFill>
              </a:rPr>
              <a:t>elect</a:t>
            </a:r>
            <a:r>
              <a:rPr lang="en-US" dirty="0"/>
              <a:t> individuals to represent them. </a:t>
            </a:r>
            <a:endParaRPr lang="en-US" dirty="0" smtClean="0"/>
          </a:p>
          <a:p>
            <a:r>
              <a:rPr lang="en-US" dirty="0" smtClean="0"/>
              <a:t>These </a:t>
            </a:r>
            <a:r>
              <a:rPr lang="en-US" dirty="0">
                <a:solidFill>
                  <a:srgbClr val="D2533C"/>
                </a:solidFill>
              </a:rPr>
              <a:t>elected representatives then form a gover</a:t>
            </a:r>
            <a:r>
              <a:rPr lang="en-US" dirty="0"/>
              <a:t>nment whose function is to make decisions on behalf of the electorate. </a:t>
            </a:r>
            <a:endParaRPr lang="en-US" dirty="0" smtClean="0"/>
          </a:p>
          <a:p>
            <a:r>
              <a:rPr lang="en-US" dirty="0"/>
              <a:t>E</a:t>
            </a:r>
            <a:r>
              <a:rPr lang="en-US" dirty="0" smtClean="0"/>
              <a:t>lected </a:t>
            </a:r>
            <a:r>
              <a:rPr lang="en-US" dirty="0"/>
              <a:t>representatives who fail to perform this job adequately will be voted out of office at the next election.</a:t>
            </a:r>
          </a:p>
        </p:txBody>
      </p:sp>
    </p:spTree>
    <p:extLst>
      <p:ext uri="{BB962C8B-B14F-4D97-AF65-F5344CB8AC3E}">
        <p14:creationId xmlns:p14="http://schemas.microsoft.com/office/powerpoint/2010/main" val="3360414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US" sz="4000" kern="1200" spc="-100" dirty="0">
                <a:solidFill>
                  <a:schemeClr val="tx2"/>
                </a:solidFill>
                <a:latin typeface="+mj-lt"/>
                <a:ea typeface="+mj-ea"/>
                <a:cs typeface="+mj-cs"/>
              </a:rPr>
              <a:t>Pseudo</a:t>
            </a:r>
            <a:r>
              <a:rPr lang="en-US" sz="4000" kern="1200" spc="-100" dirty="0" smtClean="0">
                <a:solidFill>
                  <a:schemeClr val="tx2"/>
                </a:solidFill>
                <a:latin typeface="+mj-lt"/>
                <a:ea typeface="+mj-ea"/>
                <a:cs typeface="+mj-cs"/>
              </a:rPr>
              <a:t>-</a:t>
            </a:r>
            <a:r>
              <a:rPr lang="en-US" sz="4000" kern="1200" spc="-100" dirty="0">
                <a:solidFill>
                  <a:schemeClr val="tx2"/>
                </a:solidFill>
                <a:latin typeface="+mj-lt"/>
                <a:ea typeface="+mj-ea"/>
                <a:cs typeface="+mj-cs"/>
              </a:rPr>
              <a:t>D</a:t>
            </a:r>
            <a:r>
              <a:rPr lang="en-US" sz="4000" kern="1200" spc="-100" dirty="0" smtClean="0">
                <a:solidFill>
                  <a:schemeClr val="tx2"/>
                </a:solidFill>
                <a:latin typeface="+mj-lt"/>
                <a:ea typeface="+mj-ea"/>
                <a:cs typeface="+mj-cs"/>
              </a:rPr>
              <a:t>emocracies</a:t>
            </a:r>
            <a:endParaRPr lang="en-US" sz="4000" kern="1200" spc="-100" dirty="0">
              <a:solidFill>
                <a:schemeClr val="tx2"/>
              </a:solidFill>
              <a:latin typeface="+mj-lt"/>
              <a:ea typeface="+mj-ea"/>
              <a:cs typeface="+mj-cs"/>
            </a:endParaRPr>
          </a:p>
        </p:txBody>
      </p:sp>
      <p:sp>
        <p:nvSpPr>
          <p:cNvPr id="3" name="Content Placeholder 2"/>
          <p:cNvSpPr>
            <a:spLocks noGrp="1"/>
          </p:cNvSpPr>
          <p:nvPr>
            <p:ph idx="1"/>
          </p:nvPr>
        </p:nvSpPr>
        <p:spPr/>
        <p:txBody>
          <a:bodyPr/>
          <a:lstStyle/>
          <a:p>
            <a:r>
              <a:rPr lang="en-US" dirty="0"/>
              <a:t>Many of the world’s nations are neither pure democracies nor iron-clad totalitarian states</a:t>
            </a:r>
            <a:r>
              <a:rPr lang="en-US" dirty="0" smtClean="0"/>
              <a:t>.</a:t>
            </a:r>
          </a:p>
          <a:p>
            <a:r>
              <a:rPr lang="en-US" dirty="0"/>
              <a:t>A</a:t>
            </a:r>
            <a:r>
              <a:rPr lang="en-US" dirty="0" smtClean="0"/>
              <a:t> </a:t>
            </a:r>
            <a:r>
              <a:rPr lang="en-US" dirty="0"/>
              <a:t>governing system in which, although </a:t>
            </a:r>
            <a:r>
              <a:rPr lang="en-US" dirty="0">
                <a:solidFill>
                  <a:srgbClr val="D2533C"/>
                </a:solidFill>
              </a:rPr>
              <a:t>elections take place</a:t>
            </a:r>
            <a:r>
              <a:rPr lang="en-US" dirty="0"/>
              <a:t>, citizens are cut off from knowledge about the activities of those who </a:t>
            </a:r>
            <a:r>
              <a:rPr lang="en-US" dirty="0">
                <a:solidFill>
                  <a:srgbClr val="D2533C"/>
                </a:solidFill>
              </a:rPr>
              <a:t>exercise real power because of the lack of civil liberties</a:t>
            </a:r>
            <a:r>
              <a:rPr lang="en-US" dirty="0"/>
              <a:t>. </a:t>
            </a:r>
            <a:endParaRPr lang="en-US" dirty="0" smtClean="0"/>
          </a:p>
          <a:p>
            <a:pPr lvl="1"/>
            <a:r>
              <a:rPr lang="en-US" dirty="0"/>
              <a:t>In the Russia of Vladimir Putin, for example, elections are still </a:t>
            </a:r>
            <a:r>
              <a:rPr lang="en-US" dirty="0" smtClean="0"/>
              <a:t>held. </a:t>
            </a:r>
          </a:p>
          <a:p>
            <a:pPr lvl="1"/>
            <a:r>
              <a:rPr lang="en-US" dirty="0" smtClean="0"/>
              <a:t>However</a:t>
            </a:r>
            <a:r>
              <a:rPr lang="en-US" dirty="0"/>
              <a:t>, Putin has used his position to </a:t>
            </a:r>
            <a:r>
              <a:rPr lang="en-US" dirty="0">
                <a:solidFill>
                  <a:srgbClr val="FF0000"/>
                </a:solidFill>
              </a:rPr>
              <a:t>systematically limit the political and civil liberties </a:t>
            </a:r>
            <a:r>
              <a:rPr lang="en-US" dirty="0"/>
              <a:t>of opposition groups</a:t>
            </a:r>
            <a:endParaRPr lang="en-US" dirty="0" smtClean="0"/>
          </a:p>
        </p:txBody>
      </p:sp>
    </p:spTree>
    <p:extLst>
      <p:ext uri="{BB962C8B-B14F-4D97-AF65-F5344CB8AC3E}">
        <p14:creationId xmlns:p14="http://schemas.microsoft.com/office/powerpoint/2010/main" val="2200678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Doing </a:t>
            </a:r>
            <a:r>
              <a:rPr lang="en-US" dirty="0" smtClean="0"/>
              <a:t>Business </a:t>
            </a:r>
            <a:r>
              <a:rPr lang="en-US" dirty="0"/>
              <a:t>in </a:t>
            </a:r>
            <a:r>
              <a:rPr lang="en-US" dirty="0" smtClean="0"/>
              <a:t>Totalitarian Countries</a:t>
            </a:r>
            <a:endParaRPr lang="en-US" dirty="0"/>
          </a:p>
        </p:txBody>
      </p:sp>
      <p:sp>
        <p:nvSpPr>
          <p:cNvPr id="3" name="Content Placeholder 2"/>
          <p:cNvSpPr>
            <a:spLocks noGrp="1"/>
          </p:cNvSpPr>
          <p:nvPr>
            <p:ph idx="1"/>
          </p:nvPr>
        </p:nvSpPr>
        <p:spPr/>
        <p:txBody>
          <a:bodyPr>
            <a:normAutofit/>
          </a:bodyPr>
          <a:lstStyle/>
          <a:p>
            <a:r>
              <a:rPr lang="en-US" dirty="0">
                <a:solidFill>
                  <a:srgbClr val="008000"/>
                </a:solidFill>
              </a:rPr>
              <a:t>On the plus </a:t>
            </a:r>
            <a:r>
              <a:rPr lang="en-US" dirty="0" smtClean="0">
                <a:solidFill>
                  <a:srgbClr val="008000"/>
                </a:solidFill>
              </a:rPr>
              <a:t>side</a:t>
            </a:r>
            <a:endParaRPr lang="en-US" dirty="0" smtClean="0"/>
          </a:p>
          <a:p>
            <a:pPr lvl="1"/>
            <a:r>
              <a:rPr lang="en-US" dirty="0"/>
              <a:t>I</a:t>
            </a:r>
            <a:r>
              <a:rPr lang="en-US" dirty="0" smtClean="0"/>
              <a:t>nternational </a:t>
            </a:r>
            <a:r>
              <a:rPr lang="en-US" dirty="0"/>
              <a:t>companies can be relatively </a:t>
            </a:r>
            <a:r>
              <a:rPr lang="en-US" dirty="0">
                <a:solidFill>
                  <a:srgbClr val="008000"/>
                </a:solidFill>
              </a:rPr>
              <a:t>less concerned with local political opposition</a:t>
            </a:r>
            <a:r>
              <a:rPr lang="en-US" dirty="0"/>
              <a:t> to their activities. </a:t>
            </a:r>
            <a:endParaRPr lang="en-US" dirty="0" smtClean="0"/>
          </a:p>
          <a:p>
            <a:r>
              <a:rPr lang="en-US" dirty="0" smtClean="0"/>
              <a:t>On </a:t>
            </a:r>
            <a:r>
              <a:rPr lang="en-US" dirty="0"/>
              <a:t>the </a:t>
            </a:r>
            <a:r>
              <a:rPr lang="en-US" dirty="0">
                <a:solidFill>
                  <a:srgbClr val="FF0000"/>
                </a:solidFill>
              </a:rPr>
              <a:t>negative </a:t>
            </a:r>
            <a:r>
              <a:rPr lang="en-US" dirty="0" smtClean="0">
                <a:solidFill>
                  <a:srgbClr val="FF0000"/>
                </a:solidFill>
              </a:rPr>
              <a:t>side</a:t>
            </a:r>
            <a:endParaRPr lang="en-US" dirty="0">
              <a:solidFill>
                <a:srgbClr val="FF0000"/>
              </a:solidFill>
            </a:endParaRPr>
          </a:p>
          <a:p>
            <a:pPr lvl="1"/>
            <a:r>
              <a:rPr lang="en-US" dirty="0"/>
              <a:t>T</a:t>
            </a:r>
            <a:r>
              <a:rPr lang="en-US" dirty="0" smtClean="0"/>
              <a:t>hey </a:t>
            </a:r>
            <a:r>
              <a:rPr lang="en-US" dirty="0"/>
              <a:t>might need to </a:t>
            </a:r>
            <a:r>
              <a:rPr lang="en-US" dirty="0">
                <a:solidFill>
                  <a:srgbClr val="FF0000"/>
                </a:solidFill>
              </a:rPr>
              <a:t>pay bribes and kickbacks </a:t>
            </a:r>
            <a:r>
              <a:rPr lang="en-US" dirty="0"/>
              <a:t>to government officials. </a:t>
            </a:r>
            <a:endParaRPr lang="en-US" dirty="0" smtClean="0"/>
          </a:p>
          <a:p>
            <a:pPr lvl="1"/>
            <a:r>
              <a:rPr lang="en-US" dirty="0" smtClean="0">
                <a:solidFill>
                  <a:srgbClr val="FF0000"/>
                </a:solidFill>
              </a:rPr>
              <a:t>Refusal </a:t>
            </a:r>
            <a:r>
              <a:rPr lang="en-US" dirty="0">
                <a:solidFill>
                  <a:srgbClr val="FF0000"/>
                </a:solidFill>
              </a:rPr>
              <a:t>to pay </a:t>
            </a:r>
            <a:r>
              <a:rPr lang="en-US" dirty="0"/>
              <a:t>could result in </a:t>
            </a:r>
            <a:r>
              <a:rPr lang="en-US" dirty="0">
                <a:solidFill>
                  <a:srgbClr val="FF0000"/>
                </a:solidFill>
              </a:rPr>
              <a:t>loss of market access </a:t>
            </a:r>
            <a:r>
              <a:rPr lang="en-US" dirty="0"/>
              <a:t>or even </a:t>
            </a:r>
            <a:r>
              <a:rPr lang="en-US" dirty="0">
                <a:solidFill>
                  <a:srgbClr val="FF0000"/>
                </a:solidFill>
              </a:rPr>
              <a:t>forfeiture of investments in the country</a:t>
            </a:r>
            <a:r>
              <a:rPr lang="en-US" dirty="0" smtClean="0"/>
              <a:t>.</a:t>
            </a:r>
          </a:p>
          <a:p>
            <a:pPr lvl="1"/>
            <a:r>
              <a:rPr lang="en-US" dirty="0">
                <a:solidFill>
                  <a:srgbClr val="FF0000"/>
                </a:solidFill>
              </a:rPr>
              <a:t>L</a:t>
            </a:r>
            <a:r>
              <a:rPr lang="en-US" dirty="0" smtClean="0">
                <a:solidFill>
                  <a:srgbClr val="FF0000"/>
                </a:solidFill>
              </a:rPr>
              <a:t>aws </a:t>
            </a:r>
            <a:r>
              <a:rPr lang="en-US" dirty="0">
                <a:solidFill>
                  <a:srgbClr val="FF0000"/>
                </a:solidFill>
              </a:rPr>
              <a:t>regarding the resolution of contractual </a:t>
            </a:r>
            <a:r>
              <a:rPr lang="en-US" dirty="0" smtClean="0"/>
              <a:t>disputes can </a:t>
            </a:r>
            <a:r>
              <a:rPr lang="en-US" dirty="0"/>
              <a:t>be either </a:t>
            </a:r>
            <a:r>
              <a:rPr lang="en-US" dirty="0">
                <a:solidFill>
                  <a:srgbClr val="FF0000"/>
                </a:solidFill>
              </a:rPr>
              <a:t>vague or nonexistent</a:t>
            </a:r>
            <a:r>
              <a:rPr lang="en-US" dirty="0"/>
              <a:t>, and people in powerful government positions can interpret laws largely as they please. </a:t>
            </a:r>
          </a:p>
        </p:txBody>
      </p:sp>
    </p:spTree>
    <p:extLst>
      <p:ext uri="{BB962C8B-B14F-4D97-AF65-F5344CB8AC3E}">
        <p14:creationId xmlns:p14="http://schemas.microsoft.com/office/powerpoint/2010/main" val="2596980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Economic Systems</a:t>
            </a:r>
            <a:endParaRPr lang="en-IN" b="0" dirty="0"/>
          </a:p>
        </p:txBody>
      </p:sp>
      <p:sp>
        <p:nvSpPr>
          <p:cNvPr id="3" name="Content Placeholder 2"/>
          <p:cNvSpPr>
            <a:spLocks noGrp="1"/>
          </p:cNvSpPr>
          <p:nvPr>
            <p:ph idx="1"/>
          </p:nvPr>
        </p:nvSpPr>
        <p:spPr>
          <a:xfrm>
            <a:off x="457200" y="1600201"/>
            <a:ext cx="5715000" cy="381000"/>
          </a:xfrm>
        </p:spPr>
        <p:txBody>
          <a:bodyPr>
            <a:normAutofit fontScale="92500" lnSpcReduction="20000"/>
          </a:bodyPr>
          <a:lstStyle/>
          <a:p>
            <a:pPr marL="0" indent="0">
              <a:lnSpc>
                <a:spcPct val="100000"/>
              </a:lnSpc>
              <a:buNone/>
            </a:pPr>
            <a:r>
              <a:rPr lang="en-US" sz="2400" spc="5" dirty="0" smtClean="0">
                <a:latin typeface="+mj-lt"/>
                <a:cs typeface="Gill Sans MT"/>
              </a:rPr>
              <a:t>Ran</a:t>
            </a:r>
            <a:r>
              <a:rPr lang="en-US" sz="2400" spc="-10" dirty="0" smtClean="0">
                <a:latin typeface="+mj-lt"/>
                <a:cs typeface="Gill Sans MT"/>
              </a:rPr>
              <a:t>g</a:t>
            </a:r>
            <a:r>
              <a:rPr lang="en-US" sz="2400" dirty="0" smtClean="0">
                <a:latin typeface="+mj-lt"/>
                <a:cs typeface="Gill Sans MT"/>
              </a:rPr>
              <a:t>e</a:t>
            </a:r>
            <a:r>
              <a:rPr lang="en-US" sz="2400" spc="10" dirty="0" smtClean="0">
                <a:latin typeface="+mj-lt"/>
                <a:cs typeface="Gill Sans MT"/>
              </a:rPr>
              <a:t> </a:t>
            </a:r>
            <a:r>
              <a:rPr lang="en-US" sz="2400" spc="5" dirty="0">
                <a:latin typeface="+mj-lt"/>
                <a:cs typeface="Gill Sans MT"/>
              </a:rPr>
              <a:t>o</a:t>
            </a:r>
            <a:r>
              <a:rPr lang="en-US" sz="2400" dirty="0">
                <a:latin typeface="+mj-lt"/>
                <a:cs typeface="Gill Sans MT"/>
              </a:rPr>
              <a:t>f</a:t>
            </a:r>
            <a:r>
              <a:rPr lang="en-US" sz="2400" spc="10" dirty="0">
                <a:latin typeface="+mj-lt"/>
                <a:cs typeface="Gill Sans MT"/>
              </a:rPr>
              <a:t> </a:t>
            </a:r>
            <a:r>
              <a:rPr lang="en-US" sz="2400" spc="5" dirty="0">
                <a:latin typeface="+mj-lt"/>
                <a:cs typeface="Gill Sans MT"/>
              </a:rPr>
              <a:t>Economic Systems</a:t>
            </a:r>
            <a:endParaRPr lang="en-US" sz="2400" dirty="0">
              <a:latin typeface="+mj-lt"/>
              <a:cs typeface="Gill Sans MT"/>
            </a:endParaRPr>
          </a:p>
        </p:txBody>
      </p:sp>
      <p:pic>
        <p:nvPicPr>
          <p:cNvPr id="2" name="Picture 3" descr="Figure 3.1,A range of economic systems, from pure centrally planned economy to pure market economy. Nine countries are plotted on the range. Starting from the left, with pure centrally planned economy, and moving toward the right, with pure market economy, the countries are listed as follows. Cuba, North Korea, China, India, Brazil, France, in the center of the range, United Kingdom, Canada, United States."/>
          <p:cNvPicPr>
            <a:picLocks noChangeAspect="1"/>
          </p:cNvPicPr>
          <p:nvPr/>
        </p:nvPicPr>
        <p:blipFill>
          <a:blip r:embed="rId3"/>
          <a:stretch>
            <a:fillRect/>
          </a:stretch>
        </p:blipFill>
        <p:spPr>
          <a:xfrm>
            <a:off x="378337" y="2728466"/>
            <a:ext cx="8387327" cy="2409952"/>
          </a:xfrm>
          <a:prstGeom prst="rect">
            <a:avLst/>
          </a:prstGeom>
        </p:spPr>
      </p:pic>
      <p:sp>
        <p:nvSpPr>
          <p:cNvPr id="5" name="Rectangle 4"/>
          <p:cNvSpPr/>
          <p:nvPr/>
        </p:nvSpPr>
        <p:spPr>
          <a:xfrm>
            <a:off x="457200" y="5138418"/>
            <a:ext cx="4022348" cy="1569660"/>
          </a:xfrm>
          <a:prstGeom prst="rect">
            <a:avLst/>
          </a:prstGeom>
        </p:spPr>
        <p:txBody>
          <a:bodyPr wrap="square">
            <a:spAutoFit/>
          </a:bodyPr>
          <a:lstStyle/>
          <a:p>
            <a:pPr marL="342900" indent="-342900">
              <a:buFont typeface="Arial"/>
              <a:buChar char="•"/>
            </a:pPr>
            <a:r>
              <a:rPr lang="en-US" sz="2400" dirty="0" smtClean="0">
                <a:solidFill>
                  <a:srgbClr val="FF0000"/>
                </a:solidFill>
              </a:rPr>
              <a:t>Market Economy</a:t>
            </a:r>
          </a:p>
          <a:p>
            <a:pPr marL="342900" indent="-342900">
              <a:buFont typeface="Arial"/>
              <a:buChar char="•"/>
            </a:pPr>
            <a:r>
              <a:rPr lang="en-US" sz="2400" dirty="0" smtClean="0">
                <a:solidFill>
                  <a:srgbClr val="FF0000"/>
                </a:solidFill>
              </a:rPr>
              <a:t>Centrally Planned Economy </a:t>
            </a:r>
          </a:p>
          <a:p>
            <a:pPr marL="342900" indent="-342900">
              <a:buFont typeface="Arial"/>
              <a:buChar char="•"/>
            </a:pPr>
            <a:r>
              <a:rPr lang="en-US" sz="2400" dirty="0" smtClean="0">
                <a:solidFill>
                  <a:srgbClr val="FF0000"/>
                </a:solidFill>
              </a:rPr>
              <a:t>Mixed Economy</a:t>
            </a:r>
            <a:endParaRPr lang="en-US" sz="2400" dirty="0">
              <a:solidFill>
                <a:srgbClr val="FF0000"/>
              </a:solidFill>
            </a:endParaRPr>
          </a:p>
        </p:txBody>
      </p:sp>
    </p:spTree>
    <p:extLst>
      <p:ext uri="{BB962C8B-B14F-4D97-AF65-F5344CB8AC3E}">
        <p14:creationId xmlns:p14="http://schemas.microsoft.com/office/powerpoint/2010/main" val="860866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Market </a:t>
            </a:r>
            <a:r>
              <a:rPr lang="en-US" dirty="0" smtClean="0"/>
              <a:t>Economy</a:t>
            </a:r>
            <a:endParaRPr lang="en-US" dirty="0"/>
          </a:p>
        </p:txBody>
      </p:sp>
      <p:sp>
        <p:nvSpPr>
          <p:cNvPr id="3" name="Content Placeholder 2"/>
          <p:cNvSpPr>
            <a:spLocks noGrp="1"/>
          </p:cNvSpPr>
          <p:nvPr>
            <p:ph idx="1"/>
          </p:nvPr>
        </p:nvSpPr>
        <p:spPr/>
        <p:txBody>
          <a:bodyPr>
            <a:normAutofit/>
          </a:bodyPr>
          <a:lstStyle/>
          <a:p>
            <a:r>
              <a:rPr lang="en-US" dirty="0" smtClean="0"/>
              <a:t>All </a:t>
            </a:r>
            <a:r>
              <a:rPr lang="en-US" dirty="0">
                <a:solidFill>
                  <a:srgbClr val="FF0000"/>
                </a:solidFill>
              </a:rPr>
              <a:t>productive activities are privately owned</a:t>
            </a:r>
            <a:r>
              <a:rPr lang="en-US" dirty="0"/>
              <a:t>, as opposed to being owned by the state. </a:t>
            </a:r>
            <a:endParaRPr lang="en-US" dirty="0" smtClean="0"/>
          </a:p>
          <a:p>
            <a:r>
              <a:rPr lang="en-US" dirty="0" smtClean="0"/>
              <a:t>The </a:t>
            </a:r>
            <a:r>
              <a:rPr lang="en-US" dirty="0">
                <a:solidFill>
                  <a:srgbClr val="FF0000"/>
                </a:solidFill>
              </a:rPr>
              <a:t>goods and services that a country produces are not planned </a:t>
            </a:r>
            <a:r>
              <a:rPr lang="en-US" dirty="0"/>
              <a:t>by anyone</a:t>
            </a:r>
            <a:r>
              <a:rPr lang="en-US" dirty="0" smtClean="0"/>
              <a:t>.</a:t>
            </a:r>
          </a:p>
          <a:p>
            <a:r>
              <a:rPr lang="en-US" dirty="0"/>
              <a:t>Production is determined by </a:t>
            </a:r>
            <a:r>
              <a:rPr lang="en-US" u="sng" dirty="0">
                <a:solidFill>
                  <a:srgbClr val="0000FF"/>
                </a:solidFill>
              </a:rPr>
              <a:t>supply and </a:t>
            </a:r>
            <a:r>
              <a:rPr lang="en-US" u="sng" dirty="0" smtClean="0">
                <a:solidFill>
                  <a:srgbClr val="0000FF"/>
                </a:solidFill>
              </a:rPr>
              <a:t>demand</a:t>
            </a:r>
            <a:endParaRPr lang="en-US" u="sng" dirty="0">
              <a:solidFill>
                <a:srgbClr val="0000FF"/>
              </a:solidFill>
            </a:endParaRPr>
          </a:p>
        </p:txBody>
      </p:sp>
    </p:spTree>
    <p:extLst>
      <p:ext uri="{BB962C8B-B14F-4D97-AF65-F5344CB8AC3E}">
        <p14:creationId xmlns:p14="http://schemas.microsoft.com/office/powerpoint/2010/main" val="110385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Market </a:t>
            </a:r>
            <a:r>
              <a:rPr lang="en-US" dirty="0" smtClean="0"/>
              <a:t>Economy</a:t>
            </a:r>
            <a:endParaRPr lang="en-US" dirty="0"/>
          </a:p>
        </p:txBody>
      </p:sp>
      <p:sp>
        <p:nvSpPr>
          <p:cNvPr id="3" name="Content Placeholder 2"/>
          <p:cNvSpPr>
            <a:spLocks noGrp="1"/>
          </p:cNvSpPr>
          <p:nvPr>
            <p:ph idx="1"/>
          </p:nvPr>
        </p:nvSpPr>
        <p:spPr/>
        <p:txBody>
          <a:bodyPr>
            <a:normAutofit/>
          </a:bodyPr>
          <a:lstStyle/>
          <a:p>
            <a:r>
              <a:rPr lang="en-US" dirty="0" smtClean="0"/>
              <a:t>For market economy to work, </a:t>
            </a:r>
            <a:r>
              <a:rPr lang="en-US" dirty="0">
                <a:solidFill>
                  <a:srgbClr val="FF0000"/>
                </a:solidFill>
              </a:rPr>
              <a:t>supply must not be restricted</a:t>
            </a:r>
            <a:r>
              <a:rPr lang="en-US" dirty="0"/>
              <a:t>.</a:t>
            </a:r>
          </a:p>
          <a:p>
            <a:r>
              <a:rPr lang="en-US" dirty="0" smtClean="0"/>
              <a:t>A </a:t>
            </a:r>
            <a:r>
              <a:rPr lang="en-US" dirty="0"/>
              <a:t>supply restriction occurs when a single firm </a:t>
            </a:r>
            <a:r>
              <a:rPr lang="en-US" dirty="0">
                <a:solidFill>
                  <a:srgbClr val="FF0000"/>
                </a:solidFill>
              </a:rPr>
              <a:t>monopolizes</a:t>
            </a:r>
            <a:r>
              <a:rPr lang="en-US" dirty="0"/>
              <a:t> a market</a:t>
            </a:r>
            <a:r>
              <a:rPr lang="en-US" dirty="0" smtClean="0"/>
              <a:t>.</a:t>
            </a:r>
          </a:p>
          <a:p>
            <a:r>
              <a:rPr lang="en-US" dirty="0" smtClean="0"/>
              <a:t>Rather </a:t>
            </a:r>
            <a:r>
              <a:rPr lang="en-US" dirty="0"/>
              <a:t>than increase output in response to </a:t>
            </a:r>
            <a:r>
              <a:rPr lang="en-US" dirty="0">
                <a:solidFill>
                  <a:srgbClr val="FF0000"/>
                </a:solidFill>
              </a:rPr>
              <a:t>increased demand</a:t>
            </a:r>
            <a:r>
              <a:rPr lang="en-US" dirty="0"/>
              <a:t>, a </a:t>
            </a:r>
            <a:r>
              <a:rPr lang="en-US" dirty="0">
                <a:solidFill>
                  <a:srgbClr val="FF0000"/>
                </a:solidFill>
              </a:rPr>
              <a:t>monopolist might </a:t>
            </a:r>
            <a:r>
              <a:rPr lang="en-US" dirty="0">
                <a:solidFill>
                  <a:srgbClr val="0000FF"/>
                </a:solidFill>
              </a:rPr>
              <a:t>restrict output </a:t>
            </a:r>
            <a:r>
              <a:rPr lang="en-US" dirty="0"/>
              <a:t>and let </a:t>
            </a:r>
            <a:r>
              <a:rPr lang="en-US" dirty="0">
                <a:solidFill>
                  <a:srgbClr val="0000FF"/>
                </a:solidFill>
              </a:rPr>
              <a:t>prices rise</a:t>
            </a:r>
            <a:r>
              <a:rPr lang="en-US" dirty="0"/>
              <a:t>. </a:t>
            </a:r>
            <a:endParaRPr lang="en-US" dirty="0" smtClean="0"/>
          </a:p>
          <a:p>
            <a:r>
              <a:rPr lang="en-US" dirty="0" smtClean="0"/>
              <a:t>This </a:t>
            </a:r>
            <a:r>
              <a:rPr lang="en-US" dirty="0"/>
              <a:t>allows the monopolist to take </a:t>
            </a:r>
            <a:r>
              <a:rPr lang="en-US" dirty="0">
                <a:solidFill>
                  <a:srgbClr val="0000FF"/>
                </a:solidFill>
              </a:rPr>
              <a:t>a greater profit margin </a:t>
            </a:r>
            <a:r>
              <a:rPr lang="en-US" dirty="0"/>
              <a:t>on each unit it sells</a:t>
            </a:r>
            <a:r>
              <a:rPr lang="en-US" dirty="0" smtClean="0"/>
              <a:t>.</a:t>
            </a:r>
            <a:endParaRPr lang="en-US" dirty="0">
              <a:solidFill>
                <a:srgbClr val="FF0000"/>
              </a:solidFill>
            </a:endParaRPr>
          </a:p>
          <a:p>
            <a:r>
              <a:rPr lang="en-US" dirty="0"/>
              <a:t>The net result is that </a:t>
            </a:r>
            <a:r>
              <a:rPr lang="en-US" dirty="0">
                <a:solidFill>
                  <a:srgbClr val="FF0000"/>
                </a:solidFill>
              </a:rPr>
              <a:t>the monopolist is likely to become increasingly inefficient</a:t>
            </a:r>
            <a:r>
              <a:rPr lang="en-US" dirty="0"/>
              <a:t>, producing </a:t>
            </a:r>
            <a:r>
              <a:rPr lang="en-US" dirty="0">
                <a:solidFill>
                  <a:srgbClr val="FF0000"/>
                </a:solidFill>
              </a:rPr>
              <a:t>high-priced</a:t>
            </a:r>
            <a:r>
              <a:rPr lang="en-US" dirty="0"/>
              <a:t>, </a:t>
            </a:r>
            <a:r>
              <a:rPr lang="en-US" dirty="0">
                <a:solidFill>
                  <a:srgbClr val="FF0000"/>
                </a:solidFill>
              </a:rPr>
              <a:t>low-quality </a:t>
            </a:r>
            <a:r>
              <a:rPr lang="en-US" dirty="0" smtClean="0"/>
              <a:t>goods.</a:t>
            </a:r>
            <a:endParaRPr lang="en-US" dirty="0"/>
          </a:p>
          <a:p>
            <a:endParaRPr lang="en-US" dirty="0" smtClean="0"/>
          </a:p>
        </p:txBody>
      </p:sp>
    </p:spTree>
    <p:extLst>
      <p:ext uri="{BB962C8B-B14F-4D97-AF65-F5344CB8AC3E}">
        <p14:creationId xmlns:p14="http://schemas.microsoft.com/office/powerpoint/2010/main" val="110385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Market </a:t>
            </a:r>
            <a:r>
              <a:rPr lang="en-US" dirty="0" smtClean="0"/>
              <a:t>Economy</a:t>
            </a:r>
            <a:endParaRPr lang="en-US" dirty="0"/>
          </a:p>
        </p:txBody>
      </p:sp>
      <p:sp>
        <p:nvSpPr>
          <p:cNvPr id="3" name="Content Placeholder 2"/>
          <p:cNvSpPr>
            <a:spLocks noGrp="1"/>
          </p:cNvSpPr>
          <p:nvPr>
            <p:ph idx="1"/>
          </p:nvPr>
        </p:nvSpPr>
        <p:spPr/>
        <p:txBody>
          <a:bodyPr>
            <a:normAutofit/>
          </a:bodyPr>
          <a:lstStyle/>
          <a:p>
            <a:r>
              <a:rPr lang="en-US" sz="2800" dirty="0" smtClean="0"/>
              <a:t>Given </a:t>
            </a:r>
            <a:r>
              <a:rPr lang="en-US" sz="2800" dirty="0"/>
              <a:t>the dangers inherent in monopoly, one role of </a:t>
            </a:r>
            <a:r>
              <a:rPr lang="en-US" sz="2800" dirty="0">
                <a:solidFill>
                  <a:srgbClr val="FF0000"/>
                </a:solidFill>
              </a:rPr>
              <a:t>government</a:t>
            </a:r>
            <a:r>
              <a:rPr lang="en-US" sz="2800" dirty="0"/>
              <a:t> in a market economy is </a:t>
            </a:r>
            <a:r>
              <a:rPr lang="en-US" sz="2800" dirty="0" smtClean="0"/>
              <a:t>to </a:t>
            </a:r>
          </a:p>
          <a:p>
            <a:pPr lvl="1"/>
            <a:r>
              <a:rPr lang="en-US" sz="2800" dirty="0" smtClean="0">
                <a:solidFill>
                  <a:srgbClr val="FF0000"/>
                </a:solidFill>
              </a:rPr>
              <a:t>ban </a:t>
            </a:r>
            <a:r>
              <a:rPr lang="en-US" sz="2800" dirty="0">
                <a:solidFill>
                  <a:srgbClr val="FF0000"/>
                </a:solidFill>
              </a:rPr>
              <a:t>restrictive business </a:t>
            </a:r>
            <a:r>
              <a:rPr lang="en-US" sz="2800" dirty="0"/>
              <a:t>practices designed to monopolize a market (</a:t>
            </a:r>
            <a:r>
              <a:rPr lang="en-US" sz="2800" dirty="0">
                <a:solidFill>
                  <a:srgbClr val="FF0000"/>
                </a:solidFill>
              </a:rPr>
              <a:t>antitrust laws </a:t>
            </a:r>
            <a:r>
              <a:rPr lang="en-US" sz="2800" dirty="0"/>
              <a:t>serve this function in the United States and European Union)</a:t>
            </a:r>
            <a:r>
              <a:rPr lang="en-US" sz="2800" dirty="0" smtClean="0"/>
              <a:t>.</a:t>
            </a:r>
            <a:endParaRPr lang="en-US" sz="2800" dirty="0"/>
          </a:p>
        </p:txBody>
      </p:sp>
    </p:spTree>
    <p:extLst>
      <p:ext uri="{BB962C8B-B14F-4D97-AF65-F5344CB8AC3E}">
        <p14:creationId xmlns:p14="http://schemas.microsoft.com/office/powerpoint/2010/main" val="11038570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Centrally Planned </a:t>
            </a:r>
            <a:r>
              <a:rPr lang="en-US" dirty="0" smtClean="0"/>
              <a:t>Economy (Command Economy)</a:t>
            </a:r>
            <a:endParaRPr lang="en-US" dirty="0"/>
          </a:p>
        </p:txBody>
      </p:sp>
      <p:sp>
        <p:nvSpPr>
          <p:cNvPr id="3" name="Content Placeholder 2"/>
          <p:cNvSpPr>
            <a:spLocks noGrp="1"/>
          </p:cNvSpPr>
          <p:nvPr>
            <p:ph idx="1"/>
          </p:nvPr>
        </p:nvSpPr>
        <p:spPr/>
        <p:txBody>
          <a:bodyPr/>
          <a:lstStyle/>
          <a:p>
            <a:r>
              <a:rPr lang="en-US" dirty="0" smtClean="0"/>
              <a:t>All </a:t>
            </a:r>
            <a:r>
              <a:rPr lang="en-US" dirty="0">
                <a:solidFill>
                  <a:srgbClr val="FF0000"/>
                </a:solidFill>
              </a:rPr>
              <a:t>businesses</a:t>
            </a:r>
            <a:r>
              <a:rPr lang="en-US" dirty="0"/>
              <a:t> are </a:t>
            </a:r>
            <a:r>
              <a:rPr lang="en-US" dirty="0">
                <a:solidFill>
                  <a:srgbClr val="FF0000"/>
                </a:solidFill>
              </a:rPr>
              <a:t>state</a:t>
            </a:r>
            <a:r>
              <a:rPr lang="en-US" dirty="0"/>
              <a:t> </a:t>
            </a:r>
            <a:r>
              <a:rPr lang="en-US" dirty="0">
                <a:solidFill>
                  <a:srgbClr val="FF0000"/>
                </a:solidFill>
              </a:rPr>
              <a:t>owned</a:t>
            </a:r>
          </a:p>
          <a:p>
            <a:r>
              <a:rPr lang="en-US" dirty="0" smtClean="0"/>
              <a:t>The </a:t>
            </a:r>
            <a:r>
              <a:rPr lang="en-US" dirty="0">
                <a:solidFill>
                  <a:srgbClr val="FF0000"/>
                </a:solidFill>
              </a:rPr>
              <a:t>government plans </a:t>
            </a:r>
            <a:r>
              <a:rPr lang="en-US" dirty="0"/>
              <a:t>the goods and services that a country produces, the </a:t>
            </a:r>
            <a:r>
              <a:rPr lang="en-US" dirty="0">
                <a:solidFill>
                  <a:srgbClr val="FF0000"/>
                </a:solidFill>
              </a:rPr>
              <a:t>quantity</a:t>
            </a:r>
            <a:r>
              <a:rPr lang="en-US" dirty="0"/>
              <a:t> in which they are produced, and the </a:t>
            </a:r>
            <a:r>
              <a:rPr lang="en-US" dirty="0">
                <a:solidFill>
                  <a:srgbClr val="FF0000"/>
                </a:solidFill>
              </a:rPr>
              <a:t>prices</a:t>
            </a:r>
            <a:r>
              <a:rPr lang="en-US" dirty="0"/>
              <a:t> at which they are sold. </a:t>
            </a:r>
            <a:endParaRPr lang="en-US" dirty="0" smtClean="0"/>
          </a:p>
          <a:p>
            <a:r>
              <a:rPr lang="en-US" dirty="0" smtClean="0"/>
              <a:t>Consistent </a:t>
            </a:r>
            <a:r>
              <a:rPr lang="en-US" dirty="0"/>
              <a:t>with the </a:t>
            </a:r>
            <a:r>
              <a:rPr lang="en-US" dirty="0" smtClean="0"/>
              <a:t>socialist ideology</a:t>
            </a:r>
            <a:r>
              <a:rPr lang="en-US" dirty="0"/>
              <a:t>, the </a:t>
            </a:r>
            <a:r>
              <a:rPr lang="en-US" dirty="0">
                <a:solidFill>
                  <a:srgbClr val="FF0000"/>
                </a:solidFill>
              </a:rPr>
              <a:t>objective</a:t>
            </a:r>
            <a:r>
              <a:rPr lang="en-US" dirty="0"/>
              <a:t> of a command economy is for </a:t>
            </a:r>
            <a:r>
              <a:rPr lang="en-US" dirty="0">
                <a:solidFill>
                  <a:srgbClr val="FF0000"/>
                </a:solidFill>
              </a:rPr>
              <a:t>government to allocate resources for “the good of society</a:t>
            </a:r>
            <a:r>
              <a:rPr lang="en-US" dirty="0"/>
              <a:t>.” </a:t>
            </a:r>
            <a:endParaRPr lang="en-US" dirty="0" smtClean="0"/>
          </a:p>
          <a:p>
            <a:r>
              <a:rPr lang="en-US" dirty="0" smtClean="0"/>
              <a:t>Since </a:t>
            </a:r>
            <a:r>
              <a:rPr lang="en-US" dirty="0"/>
              <a:t>the demise of communism in the late 1980s, the </a:t>
            </a:r>
            <a:r>
              <a:rPr lang="en-US" dirty="0">
                <a:solidFill>
                  <a:srgbClr val="FF0000"/>
                </a:solidFill>
              </a:rPr>
              <a:t>number of command economies has fallen dramatically</a:t>
            </a:r>
            <a:r>
              <a:rPr lang="en-US" dirty="0" smtClean="0"/>
              <a:t>.</a:t>
            </a:r>
          </a:p>
          <a:p>
            <a:endParaRPr lang="en-US" dirty="0"/>
          </a:p>
        </p:txBody>
      </p:sp>
    </p:spTree>
    <p:extLst>
      <p:ext uri="{BB962C8B-B14F-4D97-AF65-F5344CB8AC3E}">
        <p14:creationId xmlns:p14="http://schemas.microsoft.com/office/powerpoint/2010/main" val="324943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Mixed </a:t>
            </a:r>
            <a:r>
              <a:rPr lang="en-US" dirty="0" smtClean="0"/>
              <a:t>Economy</a:t>
            </a:r>
            <a:endParaRPr lang="en-US" dirty="0"/>
          </a:p>
        </p:txBody>
      </p:sp>
      <p:sp>
        <p:nvSpPr>
          <p:cNvPr id="3" name="Content Placeholder 2"/>
          <p:cNvSpPr>
            <a:spLocks noGrp="1"/>
          </p:cNvSpPr>
          <p:nvPr>
            <p:ph idx="1"/>
          </p:nvPr>
        </p:nvSpPr>
        <p:spPr/>
        <p:txBody>
          <a:bodyPr>
            <a:normAutofit/>
          </a:bodyPr>
          <a:lstStyle/>
          <a:p>
            <a:r>
              <a:rPr lang="en-US" dirty="0"/>
              <a:t>In a mixed economy, </a:t>
            </a:r>
            <a:r>
              <a:rPr lang="en-US" dirty="0">
                <a:solidFill>
                  <a:srgbClr val="FF0000"/>
                </a:solidFill>
              </a:rPr>
              <a:t>certain sectors of the economy are left to private ownership and free market mechanisms</a:t>
            </a:r>
            <a:r>
              <a:rPr lang="en-US" dirty="0"/>
              <a:t>, while other sectors have significant state ownership and government planning. </a:t>
            </a:r>
            <a:endParaRPr lang="en-US" dirty="0" smtClean="0"/>
          </a:p>
          <a:p>
            <a:r>
              <a:rPr lang="en-US" dirty="0" smtClean="0"/>
              <a:t>Mixed </a:t>
            </a:r>
            <a:r>
              <a:rPr lang="en-US" dirty="0"/>
              <a:t>economies were once common throughout much of the developed world, although they are becoming less so</a:t>
            </a:r>
            <a:r>
              <a:rPr lang="en-US" dirty="0" smtClean="0"/>
              <a:t>.</a:t>
            </a:r>
          </a:p>
          <a:p>
            <a:r>
              <a:rPr lang="en-US" dirty="0"/>
              <a:t>Until the 1980s, Great Britain, France, and Sweden were mixed economies, but extensive </a:t>
            </a:r>
            <a:r>
              <a:rPr lang="en-US" dirty="0">
                <a:solidFill>
                  <a:srgbClr val="FF0000"/>
                </a:solidFill>
              </a:rPr>
              <a:t>privatization</a:t>
            </a:r>
            <a:r>
              <a:rPr lang="en-US" dirty="0"/>
              <a:t> has reduced state ownership of businesses in all three nations.</a:t>
            </a:r>
          </a:p>
          <a:p>
            <a:r>
              <a:rPr lang="en-US" dirty="0" smtClean="0">
                <a:solidFill>
                  <a:srgbClr val="FF0000"/>
                </a:solidFill>
              </a:rPr>
              <a:t>Privatization</a:t>
            </a:r>
            <a:r>
              <a:rPr lang="en-US" dirty="0" smtClean="0"/>
              <a:t> refers to the </a:t>
            </a:r>
            <a:r>
              <a:rPr lang="en-US" dirty="0"/>
              <a:t>selling of government-owned economic resources to private operators is</a:t>
            </a:r>
            <a:endParaRPr lang="en-US" dirty="0" smtClean="0"/>
          </a:p>
        </p:txBody>
      </p:sp>
    </p:spTree>
    <p:extLst>
      <p:ext uri="{BB962C8B-B14F-4D97-AF65-F5344CB8AC3E}">
        <p14:creationId xmlns:p14="http://schemas.microsoft.com/office/powerpoint/2010/main" val="414042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Mixed Economy </a:t>
            </a:r>
            <a:endParaRPr lang="en-US" dirty="0"/>
          </a:p>
        </p:txBody>
      </p:sp>
      <p:sp>
        <p:nvSpPr>
          <p:cNvPr id="3" name="Content Placeholder 2"/>
          <p:cNvSpPr>
            <a:spLocks noGrp="1"/>
          </p:cNvSpPr>
          <p:nvPr>
            <p:ph idx="1"/>
          </p:nvPr>
        </p:nvSpPr>
        <p:spPr/>
        <p:txBody>
          <a:bodyPr/>
          <a:lstStyle/>
          <a:p>
            <a:r>
              <a:rPr lang="en-US" dirty="0">
                <a:solidFill>
                  <a:srgbClr val="FF0000"/>
                </a:solidFill>
              </a:rPr>
              <a:t>Privatization</a:t>
            </a:r>
            <a:r>
              <a:rPr lang="en-US" dirty="0"/>
              <a:t> </a:t>
            </a:r>
            <a:r>
              <a:rPr lang="en-US" dirty="0" smtClean="0"/>
              <a:t>creates </a:t>
            </a:r>
            <a:r>
              <a:rPr lang="en-US" dirty="0"/>
              <a:t>opportunities for international </a:t>
            </a:r>
            <a:r>
              <a:rPr lang="en-US" dirty="0" smtClean="0"/>
              <a:t>businesses.</a:t>
            </a:r>
          </a:p>
          <a:p>
            <a:r>
              <a:rPr lang="en-US" dirty="0" smtClean="0"/>
              <a:t>They </a:t>
            </a:r>
            <a:r>
              <a:rPr lang="en-US" dirty="0"/>
              <a:t>are often attractive to international businesses seeking to expand their operations into new markets located in key sectors of a national economy, such as telecommunications, transportation, and manufacturing.</a:t>
            </a:r>
          </a:p>
        </p:txBody>
      </p:sp>
    </p:spTree>
    <p:extLst>
      <p:ext uri="{BB962C8B-B14F-4D97-AF65-F5344CB8AC3E}">
        <p14:creationId xmlns:p14="http://schemas.microsoft.com/office/powerpoint/2010/main" val="3136709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Mixed Economy</a:t>
            </a:r>
          </a:p>
        </p:txBody>
      </p:sp>
      <p:sp>
        <p:nvSpPr>
          <p:cNvPr id="3" name="Content Placeholder 2"/>
          <p:cNvSpPr>
            <a:spLocks noGrp="1"/>
          </p:cNvSpPr>
          <p:nvPr>
            <p:ph idx="1"/>
          </p:nvPr>
        </p:nvSpPr>
        <p:spPr/>
        <p:txBody>
          <a:bodyPr/>
          <a:lstStyle/>
          <a:p>
            <a:r>
              <a:rPr lang="en-US" dirty="0" smtClean="0"/>
              <a:t>The </a:t>
            </a:r>
            <a:r>
              <a:rPr lang="en-US" dirty="0">
                <a:solidFill>
                  <a:srgbClr val="FF0000"/>
                </a:solidFill>
              </a:rPr>
              <a:t>government</a:t>
            </a:r>
            <a:r>
              <a:rPr lang="en-US" dirty="0"/>
              <a:t> tends to </a:t>
            </a:r>
            <a:r>
              <a:rPr lang="en-US" dirty="0">
                <a:solidFill>
                  <a:srgbClr val="FF0000"/>
                </a:solidFill>
              </a:rPr>
              <a:t>control</a:t>
            </a:r>
            <a:r>
              <a:rPr lang="en-US" dirty="0"/>
              <a:t> the </a:t>
            </a:r>
            <a:r>
              <a:rPr lang="en-US" dirty="0">
                <a:solidFill>
                  <a:srgbClr val="FF0000"/>
                </a:solidFill>
              </a:rPr>
              <a:t>economic</a:t>
            </a:r>
            <a:r>
              <a:rPr lang="en-US" dirty="0"/>
              <a:t> </a:t>
            </a:r>
            <a:r>
              <a:rPr lang="en-US" dirty="0">
                <a:solidFill>
                  <a:srgbClr val="FF0000"/>
                </a:solidFill>
              </a:rPr>
              <a:t>sectors</a:t>
            </a:r>
            <a:r>
              <a:rPr lang="en-US" dirty="0"/>
              <a:t> that it considers </a:t>
            </a:r>
            <a:r>
              <a:rPr lang="en-US" dirty="0">
                <a:solidFill>
                  <a:srgbClr val="FF0000"/>
                </a:solidFill>
              </a:rPr>
              <a:t>important</a:t>
            </a:r>
            <a:r>
              <a:rPr lang="en-US" dirty="0"/>
              <a:t> </a:t>
            </a:r>
            <a:r>
              <a:rPr lang="en-US" dirty="0">
                <a:solidFill>
                  <a:srgbClr val="FF0000"/>
                </a:solidFill>
              </a:rPr>
              <a:t>to</a:t>
            </a:r>
            <a:r>
              <a:rPr lang="en-US" dirty="0"/>
              <a:t> </a:t>
            </a:r>
            <a:r>
              <a:rPr lang="en-US" dirty="0">
                <a:solidFill>
                  <a:srgbClr val="FF0000"/>
                </a:solidFill>
              </a:rPr>
              <a:t>national</a:t>
            </a:r>
            <a:r>
              <a:rPr lang="en-US" dirty="0"/>
              <a:t> </a:t>
            </a:r>
            <a:r>
              <a:rPr lang="en-US" dirty="0">
                <a:solidFill>
                  <a:srgbClr val="FF0000"/>
                </a:solidFill>
              </a:rPr>
              <a:t>security</a:t>
            </a:r>
            <a:r>
              <a:rPr lang="en-US" dirty="0"/>
              <a:t> and </a:t>
            </a:r>
            <a:r>
              <a:rPr lang="en-US" dirty="0">
                <a:solidFill>
                  <a:srgbClr val="FF0000"/>
                </a:solidFill>
              </a:rPr>
              <a:t>long-term </a:t>
            </a:r>
            <a:r>
              <a:rPr lang="en-US" dirty="0" smtClean="0">
                <a:solidFill>
                  <a:srgbClr val="FF0000"/>
                </a:solidFill>
              </a:rPr>
              <a:t>stability</a:t>
            </a:r>
            <a:r>
              <a:rPr lang="en-US" dirty="0" smtClean="0"/>
              <a:t>. Such </a:t>
            </a:r>
            <a:r>
              <a:rPr lang="en-US" dirty="0"/>
              <a:t>sectors usually </a:t>
            </a:r>
            <a:r>
              <a:rPr lang="en-US" dirty="0" smtClean="0"/>
              <a:t>include</a:t>
            </a:r>
          </a:p>
          <a:p>
            <a:pPr lvl="1"/>
            <a:r>
              <a:rPr lang="en-US" dirty="0" smtClean="0"/>
              <a:t>iron </a:t>
            </a:r>
            <a:r>
              <a:rPr lang="en-US" dirty="0"/>
              <a:t>and steel manufacturing (for building military equipment</a:t>
            </a:r>
            <a:r>
              <a:rPr lang="en-US" dirty="0" smtClean="0"/>
              <a:t>)</a:t>
            </a:r>
            <a:endParaRPr lang="en-US" dirty="0"/>
          </a:p>
          <a:p>
            <a:pPr lvl="1"/>
            <a:r>
              <a:rPr lang="en-US" dirty="0" smtClean="0"/>
              <a:t>oil </a:t>
            </a:r>
            <a:r>
              <a:rPr lang="en-US" dirty="0"/>
              <a:t>and gas production (to guarantee continued manufacturing and availability</a:t>
            </a:r>
            <a:r>
              <a:rPr lang="en-US" dirty="0" smtClean="0"/>
              <a:t>)</a:t>
            </a:r>
            <a:endParaRPr lang="en-US" dirty="0"/>
          </a:p>
          <a:p>
            <a:pPr lvl="1"/>
            <a:r>
              <a:rPr lang="en-US" dirty="0" smtClean="0"/>
              <a:t>automobile </a:t>
            </a:r>
            <a:r>
              <a:rPr lang="en-US" dirty="0"/>
              <a:t>manufacturing (to guarantee employment for a large portion of the workforce)</a:t>
            </a:r>
            <a:r>
              <a:rPr lang="en-US" dirty="0" smtClean="0"/>
              <a:t>.</a:t>
            </a:r>
          </a:p>
          <a:p>
            <a:r>
              <a:rPr lang="en-US" dirty="0" smtClean="0"/>
              <a:t>Many </a:t>
            </a:r>
            <a:r>
              <a:rPr lang="en-US" dirty="0"/>
              <a:t>mixed economies </a:t>
            </a:r>
            <a:r>
              <a:rPr lang="en-US" dirty="0" smtClean="0"/>
              <a:t>maintain </a:t>
            </a:r>
            <a:r>
              <a:rPr lang="en-US" dirty="0">
                <a:solidFill>
                  <a:srgbClr val="FF0000"/>
                </a:solidFill>
              </a:rPr>
              <a:t>generous welfare systems t</a:t>
            </a:r>
            <a:r>
              <a:rPr lang="en-US" dirty="0"/>
              <a:t>o support the </a:t>
            </a:r>
            <a:r>
              <a:rPr lang="en-US" dirty="0">
                <a:solidFill>
                  <a:srgbClr val="FF0000"/>
                </a:solidFill>
              </a:rPr>
              <a:t>unemployed</a:t>
            </a:r>
            <a:r>
              <a:rPr lang="en-US" dirty="0"/>
              <a:t> and to provide </a:t>
            </a:r>
            <a:r>
              <a:rPr lang="en-US" dirty="0">
                <a:solidFill>
                  <a:srgbClr val="FF0000"/>
                </a:solidFill>
              </a:rPr>
              <a:t>health care for the general population</a:t>
            </a:r>
            <a:r>
              <a:rPr lang="en-US" dirty="0"/>
              <a:t>.</a:t>
            </a:r>
          </a:p>
        </p:txBody>
      </p:sp>
    </p:spTree>
    <p:extLst>
      <p:ext uri="{BB962C8B-B14F-4D97-AF65-F5344CB8AC3E}">
        <p14:creationId xmlns:p14="http://schemas.microsoft.com/office/powerpoint/2010/main" val="293896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Mixed </a:t>
            </a:r>
            <a:r>
              <a:rPr lang="en-US" dirty="0" smtClean="0"/>
              <a:t>Economy</a:t>
            </a:r>
            <a:endParaRPr lang="en-US" dirty="0"/>
          </a:p>
        </p:txBody>
      </p:sp>
      <p:sp>
        <p:nvSpPr>
          <p:cNvPr id="3" name="Content Placeholder 2"/>
          <p:cNvSpPr>
            <a:spLocks noGrp="1"/>
          </p:cNvSpPr>
          <p:nvPr>
            <p:ph idx="1"/>
          </p:nvPr>
        </p:nvSpPr>
        <p:spPr/>
        <p:txBody>
          <a:bodyPr>
            <a:normAutofit/>
          </a:bodyPr>
          <a:lstStyle/>
          <a:p>
            <a:r>
              <a:rPr lang="en-US" dirty="0" smtClean="0"/>
              <a:t>Governments tend </a:t>
            </a:r>
            <a:r>
              <a:rPr lang="en-US" dirty="0"/>
              <a:t>to take into state ownership </a:t>
            </a:r>
            <a:r>
              <a:rPr lang="en-US" dirty="0">
                <a:solidFill>
                  <a:srgbClr val="FF0000"/>
                </a:solidFill>
              </a:rPr>
              <a:t>troubled firms </a:t>
            </a:r>
            <a:r>
              <a:rPr lang="en-US" dirty="0"/>
              <a:t>whose continued operation is thought to be </a:t>
            </a:r>
            <a:r>
              <a:rPr lang="en-US" dirty="0">
                <a:solidFill>
                  <a:srgbClr val="FF0000"/>
                </a:solidFill>
              </a:rPr>
              <a:t>vital to national interests</a:t>
            </a:r>
            <a:r>
              <a:rPr lang="en-US" dirty="0"/>
              <a:t>. </a:t>
            </a:r>
            <a:endParaRPr lang="en-US" dirty="0" smtClean="0"/>
          </a:p>
          <a:p>
            <a:r>
              <a:rPr lang="en-US" dirty="0" smtClean="0"/>
              <a:t>For </a:t>
            </a:r>
            <a:r>
              <a:rPr lang="en-US" dirty="0"/>
              <a:t>example, in 2008 the </a:t>
            </a:r>
            <a:r>
              <a:rPr lang="en-US" dirty="0">
                <a:solidFill>
                  <a:srgbClr val="FF0000"/>
                </a:solidFill>
              </a:rPr>
              <a:t>U.S. government </a:t>
            </a:r>
            <a:r>
              <a:rPr lang="en-US" dirty="0"/>
              <a:t>took </a:t>
            </a:r>
            <a:r>
              <a:rPr lang="en-US" dirty="0" smtClean="0"/>
              <a:t>a significant percent </a:t>
            </a:r>
            <a:r>
              <a:rPr lang="en-US" dirty="0"/>
              <a:t>stake in </a:t>
            </a:r>
            <a:r>
              <a:rPr lang="en-US" dirty="0">
                <a:solidFill>
                  <a:srgbClr val="FF0000"/>
                </a:solidFill>
              </a:rPr>
              <a:t>AIG, Citigroup, and General Motors</a:t>
            </a:r>
            <a:r>
              <a:rPr lang="en-US" dirty="0" smtClean="0"/>
              <a:t> to </a:t>
            </a:r>
            <a:r>
              <a:rPr lang="en-US" dirty="0"/>
              <a:t>stop </a:t>
            </a:r>
            <a:r>
              <a:rPr lang="en-US" dirty="0" smtClean="0"/>
              <a:t>those companies </a:t>
            </a:r>
            <a:r>
              <a:rPr lang="en-US" dirty="0"/>
              <a:t>from collapsing, </a:t>
            </a:r>
            <a:endParaRPr lang="en-US" dirty="0" smtClean="0"/>
          </a:p>
          <a:p>
            <a:r>
              <a:rPr lang="en-US" dirty="0" smtClean="0"/>
              <a:t>The </a:t>
            </a:r>
            <a:r>
              <a:rPr lang="en-US" dirty="0">
                <a:solidFill>
                  <a:srgbClr val="FF0000"/>
                </a:solidFill>
              </a:rPr>
              <a:t>theory</a:t>
            </a:r>
            <a:r>
              <a:rPr lang="en-US" dirty="0"/>
              <a:t> being that if </a:t>
            </a:r>
            <a:r>
              <a:rPr lang="en-US" dirty="0" smtClean="0"/>
              <a:t>those companies did </a:t>
            </a:r>
            <a:r>
              <a:rPr lang="en-US" dirty="0">
                <a:solidFill>
                  <a:srgbClr val="FF0000"/>
                </a:solidFill>
              </a:rPr>
              <a:t>collapse</a:t>
            </a:r>
            <a:r>
              <a:rPr lang="en-US" dirty="0"/>
              <a:t>, it would have very serious consequences for </a:t>
            </a:r>
            <a:r>
              <a:rPr lang="en-US" dirty="0">
                <a:solidFill>
                  <a:srgbClr val="FF0000"/>
                </a:solidFill>
              </a:rPr>
              <a:t>the entire financial and economic system</a:t>
            </a:r>
            <a:r>
              <a:rPr lang="en-US" dirty="0"/>
              <a:t>. </a:t>
            </a:r>
            <a:endParaRPr lang="en-US" dirty="0" smtClean="0"/>
          </a:p>
          <a:p>
            <a:r>
              <a:rPr lang="en-US" dirty="0" smtClean="0"/>
              <a:t>The </a:t>
            </a:r>
            <a:r>
              <a:rPr lang="en-US" dirty="0">
                <a:solidFill>
                  <a:srgbClr val="FF0000"/>
                </a:solidFill>
              </a:rPr>
              <a:t>intention</a:t>
            </a:r>
            <a:r>
              <a:rPr lang="en-US" dirty="0"/>
              <a:t> was </a:t>
            </a:r>
            <a:r>
              <a:rPr lang="en-US" dirty="0">
                <a:solidFill>
                  <a:srgbClr val="FF0000"/>
                </a:solidFill>
              </a:rPr>
              <a:t>to sell the institution back to private investors as soon as </a:t>
            </a:r>
            <a:r>
              <a:rPr lang="en-US" dirty="0" smtClean="0">
                <a:solidFill>
                  <a:srgbClr val="FF0000"/>
                </a:solidFill>
              </a:rPr>
              <a:t>possible</a:t>
            </a:r>
            <a:r>
              <a:rPr lang="en-US" dirty="0" smtClean="0"/>
              <a:t>.</a:t>
            </a:r>
          </a:p>
          <a:p>
            <a:pPr lvl="1"/>
            <a:r>
              <a:rPr lang="en-US" dirty="0" smtClean="0"/>
              <a:t>As </a:t>
            </a:r>
            <a:r>
              <a:rPr lang="en-US" dirty="0"/>
              <a:t>soon as it was able to, the U.S. government sold these stakes. </a:t>
            </a:r>
          </a:p>
        </p:txBody>
      </p:sp>
    </p:spTree>
    <p:extLst>
      <p:ext uri="{BB962C8B-B14F-4D97-AF65-F5344CB8AC3E}">
        <p14:creationId xmlns:p14="http://schemas.microsoft.com/office/powerpoint/2010/main" val="414042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Legal Systems </a:t>
            </a:r>
          </a:p>
        </p:txBody>
      </p:sp>
      <p:sp>
        <p:nvSpPr>
          <p:cNvPr id="3" name="Content Placeholder 2"/>
          <p:cNvSpPr>
            <a:spLocks noGrp="1"/>
          </p:cNvSpPr>
          <p:nvPr>
            <p:ph idx="1"/>
          </p:nvPr>
        </p:nvSpPr>
        <p:spPr/>
        <p:txBody>
          <a:bodyPr/>
          <a:lstStyle/>
          <a:p>
            <a:r>
              <a:rPr lang="en-US" dirty="0"/>
              <a:t>Common Law</a:t>
            </a:r>
          </a:p>
          <a:p>
            <a:r>
              <a:rPr lang="en-US" dirty="0" smtClean="0"/>
              <a:t>Civil </a:t>
            </a:r>
            <a:r>
              <a:rPr lang="en-US" dirty="0"/>
              <a:t>Law</a:t>
            </a:r>
          </a:p>
          <a:p>
            <a:r>
              <a:rPr lang="en-US" dirty="0" smtClean="0"/>
              <a:t>Theocratic </a:t>
            </a:r>
            <a:r>
              <a:rPr lang="en-US" dirty="0"/>
              <a:t>Law</a:t>
            </a:r>
          </a:p>
          <a:p>
            <a:endParaRPr lang="en-US" dirty="0"/>
          </a:p>
        </p:txBody>
      </p:sp>
    </p:spTree>
    <p:extLst>
      <p:ext uri="{BB962C8B-B14F-4D97-AF65-F5344CB8AC3E}">
        <p14:creationId xmlns:p14="http://schemas.microsoft.com/office/powerpoint/2010/main" val="624995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a:t>
            </a:r>
            <a:r>
              <a:rPr lang="en-US" dirty="0" smtClean="0"/>
              <a:t>Law</a:t>
            </a:r>
            <a:endParaRPr lang="en-US" dirty="0"/>
          </a:p>
        </p:txBody>
      </p:sp>
      <p:sp>
        <p:nvSpPr>
          <p:cNvPr id="3" name="Content Placeholder 2"/>
          <p:cNvSpPr>
            <a:spLocks noGrp="1"/>
          </p:cNvSpPr>
          <p:nvPr>
            <p:ph idx="1"/>
          </p:nvPr>
        </p:nvSpPr>
        <p:spPr/>
        <p:txBody>
          <a:bodyPr>
            <a:normAutofit/>
          </a:bodyPr>
          <a:lstStyle/>
          <a:p>
            <a:r>
              <a:rPr lang="en-US" dirty="0" smtClean="0"/>
              <a:t>It is </a:t>
            </a:r>
            <a:r>
              <a:rPr lang="en-US" dirty="0"/>
              <a:t>the foundation of the legal systems in the United Kingdom and its former colonies, including the United States, Canada, Australia, India, New Zealand, Hong </a:t>
            </a:r>
            <a:r>
              <a:rPr lang="en-US" dirty="0" smtClean="0"/>
              <a:t>Kong, </a:t>
            </a:r>
            <a:r>
              <a:rPr lang="en-US" dirty="0"/>
              <a:t>and Malaysia.</a:t>
            </a:r>
          </a:p>
          <a:p>
            <a:r>
              <a:rPr lang="en-US" dirty="0"/>
              <a:t>is based on the cumulative wisdom </a:t>
            </a:r>
            <a:r>
              <a:rPr lang="en-US" dirty="0" smtClean="0"/>
              <a:t>of </a:t>
            </a:r>
            <a:r>
              <a:rPr lang="en-US" dirty="0"/>
              <a:t>judges’ decisions on individual cases through history. </a:t>
            </a:r>
            <a:endParaRPr lang="en-US" dirty="0" smtClean="0"/>
          </a:p>
          <a:p>
            <a:r>
              <a:rPr lang="en-US" dirty="0">
                <a:solidFill>
                  <a:srgbClr val="FF0000"/>
                </a:solidFill>
              </a:rPr>
              <a:t>Judicial precedents are set to be binding</a:t>
            </a:r>
          </a:p>
          <a:p>
            <a:pPr lvl="1"/>
            <a:r>
              <a:rPr lang="en-US" dirty="0"/>
              <a:t>each new interpretation sets a precedent that may be followed in later cases. Like cases should be treated alike.</a:t>
            </a:r>
          </a:p>
        </p:txBody>
      </p:sp>
    </p:spTree>
    <p:extLst>
      <p:ext uri="{BB962C8B-B14F-4D97-AF65-F5344CB8AC3E}">
        <p14:creationId xmlns:p14="http://schemas.microsoft.com/office/powerpoint/2010/main" val="3084102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1"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linds(horizontal)">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a:t>
            </a:r>
            <a:r>
              <a:rPr lang="en-US" dirty="0" smtClean="0"/>
              <a:t>Law</a:t>
            </a:r>
            <a:endParaRPr lang="en-US" dirty="0"/>
          </a:p>
        </p:txBody>
      </p:sp>
      <p:sp>
        <p:nvSpPr>
          <p:cNvPr id="3" name="Content Placeholder 2"/>
          <p:cNvSpPr>
            <a:spLocks noGrp="1"/>
          </p:cNvSpPr>
          <p:nvPr>
            <p:ph idx="1"/>
          </p:nvPr>
        </p:nvSpPr>
        <p:spPr/>
        <p:txBody>
          <a:bodyPr>
            <a:normAutofit/>
          </a:bodyPr>
          <a:lstStyle/>
          <a:p>
            <a:r>
              <a:rPr lang="en-US" dirty="0" smtClean="0">
                <a:solidFill>
                  <a:srgbClr val="FF0000"/>
                </a:solidFill>
              </a:rPr>
              <a:t>As </a:t>
            </a:r>
            <a:r>
              <a:rPr lang="en-US" dirty="0">
                <a:solidFill>
                  <a:srgbClr val="FF0000"/>
                </a:solidFill>
              </a:rPr>
              <a:t>new precedents arise</a:t>
            </a:r>
            <a:r>
              <a:rPr lang="en-US" dirty="0"/>
              <a:t>, </a:t>
            </a:r>
            <a:r>
              <a:rPr lang="en-US" dirty="0">
                <a:solidFill>
                  <a:srgbClr val="FF0000"/>
                </a:solidFill>
              </a:rPr>
              <a:t>laws are altered to clarify vague wording </a:t>
            </a:r>
            <a:r>
              <a:rPr lang="en-US" dirty="0"/>
              <a:t>or to accommodate situations not previously considered. </a:t>
            </a:r>
            <a:endParaRPr lang="en-US" dirty="0" smtClean="0"/>
          </a:p>
          <a:p>
            <a:r>
              <a:rPr lang="en-US" dirty="0" smtClean="0"/>
              <a:t>Common</a:t>
            </a:r>
            <a:r>
              <a:rPr lang="en-US" dirty="0"/>
              <a:t>-law systems are </a:t>
            </a:r>
            <a:r>
              <a:rPr lang="en-US" dirty="0">
                <a:solidFill>
                  <a:srgbClr val="FF0000"/>
                </a:solidFill>
              </a:rPr>
              <a:t>flexible</a:t>
            </a:r>
            <a:r>
              <a:rPr lang="en-US" dirty="0"/>
              <a:t>. </a:t>
            </a:r>
          </a:p>
          <a:p>
            <a:r>
              <a:rPr lang="en-US" dirty="0"/>
              <a:t>Instead of applying uniformly to all situations, laws </a:t>
            </a:r>
            <a:r>
              <a:rPr lang="en-US" dirty="0">
                <a:solidFill>
                  <a:srgbClr val="FF0000"/>
                </a:solidFill>
              </a:rPr>
              <a:t>take into account particular situations and circumstances</a:t>
            </a:r>
            <a:r>
              <a:rPr lang="en-US" dirty="0"/>
              <a:t>. </a:t>
            </a:r>
            <a:endParaRPr lang="en-US" dirty="0" smtClean="0"/>
          </a:p>
          <a:p>
            <a:r>
              <a:rPr lang="en-US" dirty="0">
                <a:solidFill>
                  <a:srgbClr val="FF0000"/>
                </a:solidFill>
              </a:rPr>
              <a:t>Business contracts tend to be lengthy </a:t>
            </a:r>
            <a:r>
              <a:rPr lang="en-US" dirty="0"/>
              <a:t>in common-law nations (especially the United States) because they must consider many possible contingencies and many possible interpretations of the law in case of a dispute.</a:t>
            </a:r>
          </a:p>
          <a:p>
            <a:endParaRPr lang="en-US" dirty="0"/>
          </a:p>
          <a:p>
            <a:endParaRPr lang="en-US" dirty="0"/>
          </a:p>
        </p:txBody>
      </p:sp>
    </p:spTree>
    <p:extLst>
      <p:ext uri="{BB962C8B-B14F-4D97-AF65-F5344CB8AC3E}">
        <p14:creationId xmlns:p14="http://schemas.microsoft.com/office/powerpoint/2010/main" val="30841020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Law</a:t>
            </a:r>
            <a:endParaRPr lang="en-US" dirty="0"/>
          </a:p>
        </p:txBody>
      </p:sp>
      <p:sp>
        <p:nvSpPr>
          <p:cNvPr id="3" name="Content Placeholder 2"/>
          <p:cNvSpPr>
            <a:spLocks noGrp="1"/>
          </p:cNvSpPr>
          <p:nvPr>
            <p:ph idx="1"/>
          </p:nvPr>
        </p:nvSpPr>
        <p:spPr/>
        <p:txBody>
          <a:bodyPr/>
          <a:lstStyle/>
          <a:p>
            <a:r>
              <a:rPr lang="en-US" dirty="0"/>
              <a:t>Common law has </a:t>
            </a:r>
            <a:r>
              <a:rPr lang="en-US" dirty="0">
                <a:solidFill>
                  <a:srgbClr val="FF0000"/>
                </a:solidFill>
              </a:rPr>
              <a:t>evolved differently in each common law country</a:t>
            </a:r>
            <a:r>
              <a:rPr lang="en-US" dirty="0"/>
              <a:t>. </a:t>
            </a:r>
            <a:endParaRPr lang="en-US" dirty="0" smtClean="0"/>
          </a:p>
          <a:p>
            <a:r>
              <a:rPr lang="en-US" dirty="0" smtClean="0"/>
              <a:t>Thus</a:t>
            </a:r>
            <a:r>
              <a:rPr lang="en-US" dirty="0"/>
              <a:t>, laws affecting business practices vary somewhat among these </a:t>
            </a:r>
            <a:r>
              <a:rPr lang="en-US" dirty="0" smtClean="0"/>
              <a:t>countries. </a:t>
            </a:r>
          </a:p>
          <a:p>
            <a:r>
              <a:rPr lang="en-US" dirty="0" smtClean="0"/>
              <a:t>For </a:t>
            </a:r>
            <a:r>
              <a:rPr lang="en-US" dirty="0"/>
              <a:t>example, manufacturers of </a:t>
            </a:r>
            <a:r>
              <a:rPr lang="en-US" dirty="0">
                <a:solidFill>
                  <a:srgbClr val="FF0000"/>
                </a:solidFill>
              </a:rPr>
              <a:t>defective products </a:t>
            </a:r>
            <a:r>
              <a:rPr lang="en-US" dirty="0"/>
              <a:t>are more vulnerable to lawsuits in the United States than in the United Kingdom as a result of evolutionary differences in the two countries’ </a:t>
            </a:r>
            <a:r>
              <a:rPr lang="en-US" dirty="0">
                <a:solidFill>
                  <a:srgbClr val="FF0000"/>
                </a:solidFill>
              </a:rPr>
              <a:t>case law</a:t>
            </a:r>
            <a:r>
              <a:rPr lang="en-US" dirty="0"/>
              <a:t>.</a:t>
            </a:r>
          </a:p>
        </p:txBody>
      </p:sp>
    </p:spTree>
    <p:extLst>
      <p:ext uri="{BB962C8B-B14F-4D97-AF65-F5344CB8AC3E}">
        <p14:creationId xmlns:p14="http://schemas.microsoft.com/office/powerpoint/2010/main" val="1647480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Law</a:t>
            </a:r>
            <a:endParaRPr lang="en-US" dirty="0"/>
          </a:p>
        </p:txBody>
      </p:sp>
      <p:sp>
        <p:nvSpPr>
          <p:cNvPr id="3" name="Content Placeholder 2"/>
          <p:cNvSpPr>
            <a:spLocks noGrp="1"/>
          </p:cNvSpPr>
          <p:nvPr>
            <p:ph idx="1"/>
          </p:nvPr>
        </p:nvSpPr>
        <p:spPr/>
        <p:txBody>
          <a:bodyPr>
            <a:normAutofit fontScale="92500" lnSpcReduction="10000"/>
          </a:bodyPr>
          <a:lstStyle/>
          <a:p>
            <a:r>
              <a:rPr lang="en-US" dirty="0">
                <a:solidFill>
                  <a:srgbClr val="FF0000"/>
                </a:solidFill>
              </a:rPr>
              <a:t>S</a:t>
            </a:r>
            <a:r>
              <a:rPr lang="en-US" dirty="0" smtClean="0">
                <a:solidFill>
                  <a:srgbClr val="FF0000"/>
                </a:solidFill>
              </a:rPr>
              <a:t>tatutory </a:t>
            </a:r>
            <a:r>
              <a:rPr lang="en-US" dirty="0">
                <a:solidFill>
                  <a:srgbClr val="FF0000"/>
                </a:solidFill>
              </a:rPr>
              <a:t>laws</a:t>
            </a:r>
            <a:r>
              <a:rPr lang="en-US" dirty="0"/>
              <a:t>—those enacted by legislative action—also vary among the common law countries</a:t>
            </a:r>
            <a:r>
              <a:rPr lang="en-US" dirty="0" smtClean="0"/>
              <a:t>.</a:t>
            </a:r>
          </a:p>
          <a:p>
            <a:r>
              <a:rPr lang="en-US" dirty="0" smtClean="0"/>
              <a:t>For </a:t>
            </a:r>
            <a:r>
              <a:rPr lang="en-US" dirty="0"/>
              <a:t>example, many business transactions between firms and the British government are shielded from public scrutiny—and the prying eyes of competitors—by </a:t>
            </a:r>
            <a:r>
              <a:rPr lang="en-US" dirty="0">
                <a:solidFill>
                  <a:srgbClr val="FF0000"/>
                </a:solidFill>
              </a:rPr>
              <a:t>Britain’s Official Secrets Act</a:t>
            </a:r>
            <a:r>
              <a:rPr lang="en-US" dirty="0"/>
              <a:t>. </a:t>
            </a:r>
            <a:endParaRPr lang="en-US" dirty="0" smtClean="0"/>
          </a:p>
          <a:p>
            <a:r>
              <a:rPr lang="en-US" dirty="0" smtClean="0"/>
              <a:t>In </a:t>
            </a:r>
            <a:r>
              <a:rPr lang="en-US" dirty="0"/>
              <a:t>contrast, more information about transactions between firms and the U.S. federal government is publicly available because of the </a:t>
            </a:r>
            <a:r>
              <a:rPr lang="en-US" dirty="0">
                <a:solidFill>
                  <a:srgbClr val="FF0000"/>
                </a:solidFill>
              </a:rPr>
              <a:t>U.S. Freedom of Information Act</a:t>
            </a:r>
            <a:r>
              <a:rPr lang="en-US" dirty="0"/>
              <a:t>. </a:t>
            </a:r>
            <a:endParaRPr lang="en-US" dirty="0" smtClean="0"/>
          </a:p>
          <a:p>
            <a:r>
              <a:rPr lang="en-US" dirty="0" smtClean="0"/>
              <a:t>Even </a:t>
            </a:r>
            <a:r>
              <a:rPr lang="en-US" dirty="0"/>
              <a:t>the administration of law may vary. </a:t>
            </a:r>
            <a:endParaRPr lang="en-US" dirty="0" smtClean="0"/>
          </a:p>
          <a:p>
            <a:pPr lvl="1"/>
            <a:r>
              <a:rPr lang="en-US" dirty="0" smtClean="0"/>
              <a:t>For </a:t>
            </a:r>
            <a:r>
              <a:rPr lang="en-US" dirty="0"/>
              <a:t>instance, in the </a:t>
            </a:r>
            <a:r>
              <a:rPr lang="en-US" dirty="0">
                <a:solidFill>
                  <a:srgbClr val="FF0000"/>
                </a:solidFill>
              </a:rPr>
              <a:t>United States the plaintiff and the defendant </a:t>
            </a:r>
            <a:r>
              <a:rPr lang="en-US" dirty="0"/>
              <a:t>in a lawsuit generally pay their own legal fees. </a:t>
            </a:r>
            <a:endParaRPr lang="en-US" dirty="0" smtClean="0"/>
          </a:p>
          <a:p>
            <a:pPr lvl="1"/>
            <a:r>
              <a:rPr lang="en-US" dirty="0" smtClean="0"/>
              <a:t>In </a:t>
            </a:r>
            <a:r>
              <a:rPr lang="en-US" dirty="0"/>
              <a:t>the </a:t>
            </a:r>
            <a:r>
              <a:rPr lang="en-US" dirty="0">
                <a:solidFill>
                  <a:srgbClr val="0000FF"/>
                </a:solidFill>
              </a:rPr>
              <a:t>United Kingdom, the losers in trials pay the legal expenses </a:t>
            </a:r>
            <a:r>
              <a:rPr lang="en-US" dirty="0"/>
              <a:t>of both parties. Thus, the British have less incentive to file frivolous lawsuits.</a:t>
            </a:r>
          </a:p>
        </p:txBody>
      </p:sp>
    </p:spTree>
    <p:extLst>
      <p:ext uri="{BB962C8B-B14F-4D97-AF65-F5344CB8AC3E}">
        <p14:creationId xmlns:p14="http://schemas.microsoft.com/office/powerpoint/2010/main" val="183556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linds(horizontal)">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Law</a:t>
            </a:r>
            <a:endParaRPr lang="en-US" dirty="0"/>
          </a:p>
        </p:txBody>
      </p:sp>
      <p:sp>
        <p:nvSpPr>
          <p:cNvPr id="3" name="Content Placeholder 2"/>
          <p:cNvSpPr>
            <a:spLocks noGrp="1"/>
          </p:cNvSpPr>
          <p:nvPr>
            <p:ph idx="1"/>
          </p:nvPr>
        </p:nvSpPr>
        <p:spPr/>
        <p:txBody>
          <a:bodyPr>
            <a:normAutofit lnSpcReduction="10000"/>
          </a:bodyPr>
          <a:lstStyle/>
          <a:p>
            <a:r>
              <a:rPr lang="en-US" dirty="0"/>
              <a:t>A civil law system tends to be less adversarial than a common law system because the judges rely on detailed legal </a:t>
            </a:r>
            <a:r>
              <a:rPr lang="en-US" dirty="0">
                <a:solidFill>
                  <a:srgbClr val="FF0000"/>
                </a:solidFill>
              </a:rPr>
              <a:t>codes</a:t>
            </a:r>
            <a:r>
              <a:rPr lang="en-US" dirty="0"/>
              <a:t> </a:t>
            </a:r>
            <a:r>
              <a:rPr lang="en-US" dirty="0">
                <a:solidFill>
                  <a:srgbClr val="0000FF"/>
                </a:solidFill>
              </a:rPr>
              <a:t>rather than </a:t>
            </a:r>
            <a:r>
              <a:rPr lang="en-US" u="sng" dirty="0">
                <a:solidFill>
                  <a:srgbClr val="0000FF"/>
                </a:solidFill>
              </a:rPr>
              <a:t>interpreting</a:t>
            </a:r>
            <a:r>
              <a:rPr lang="en-US" dirty="0">
                <a:solidFill>
                  <a:srgbClr val="0000FF"/>
                </a:solidFill>
              </a:rPr>
              <a:t> tradition, precedent, and </a:t>
            </a:r>
            <a:r>
              <a:rPr lang="en-US" dirty="0" smtClean="0">
                <a:solidFill>
                  <a:srgbClr val="0000FF"/>
                </a:solidFill>
              </a:rPr>
              <a:t>usage</a:t>
            </a:r>
            <a:r>
              <a:rPr lang="en-US" dirty="0" smtClean="0"/>
              <a:t>. </a:t>
            </a:r>
          </a:p>
          <a:p>
            <a:r>
              <a:rPr lang="en-US" dirty="0" smtClean="0"/>
              <a:t>If a new situation comes up the judges in a civil law system cannot make a decision until new laws written by the government</a:t>
            </a:r>
          </a:p>
          <a:p>
            <a:r>
              <a:rPr lang="en-US" dirty="0" smtClean="0"/>
              <a:t>More </a:t>
            </a:r>
            <a:r>
              <a:rPr lang="en-US" dirty="0"/>
              <a:t>than 80 countries—including Germany, France, Japan, and Russia—operate with a civil law system. </a:t>
            </a:r>
            <a:endParaRPr lang="en-US" dirty="0" smtClean="0"/>
          </a:p>
          <a:p>
            <a:r>
              <a:rPr lang="en-US" dirty="0" smtClean="0"/>
              <a:t>Judges </a:t>
            </a:r>
            <a:r>
              <a:rPr lang="en-US" dirty="0"/>
              <a:t>under a civil law system have </a:t>
            </a:r>
            <a:r>
              <a:rPr lang="en-US" dirty="0">
                <a:solidFill>
                  <a:srgbClr val="0000FF"/>
                </a:solidFill>
              </a:rPr>
              <a:t>less flexibility </a:t>
            </a:r>
            <a:r>
              <a:rPr lang="en-US" dirty="0"/>
              <a:t>than those under a common law system</a:t>
            </a:r>
            <a:r>
              <a:rPr lang="en-US" dirty="0" smtClean="0"/>
              <a:t>.</a:t>
            </a:r>
          </a:p>
          <a:p>
            <a:pPr lvl="1"/>
            <a:r>
              <a:rPr lang="en-US" dirty="0" smtClean="0"/>
              <a:t>Judges </a:t>
            </a:r>
            <a:r>
              <a:rPr lang="en-US" dirty="0"/>
              <a:t>in a </a:t>
            </a:r>
            <a:r>
              <a:rPr lang="en-US" dirty="0">
                <a:hlinkClick r:id="rId2"/>
              </a:rPr>
              <a:t>common law system </a:t>
            </a:r>
            <a:r>
              <a:rPr lang="en-US" dirty="0"/>
              <a:t>have the </a:t>
            </a:r>
            <a:r>
              <a:rPr lang="en-US" u="sng" dirty="0">
                <a:solidFill>
                  <a:srgbClr val="0000FF"/>
                </a:solidFill>
              </a:rPr>
              <a:t>power to interpret </a:t>
            </a:r>
            <a:r>
              <a:rPr lang="en-US" dirty="0"/>
              <a:t>the law, whereas judges in </a:t>
            </a:r>
            <a:r>
              <a:rPr lang="en-US" u="sng" dirty="0">
                <a:solidFill>
                  <a:srgbClr val="FF0000"/>
                </a:solidFill>
              </a:rPr>
              <a:t>a civil law system </a:t>
            </a:r>
            <a:r>
              <a:rPr lang="en-US" dirty="0"/>
              <a:t>have the </a:t>
            </a:r>
            <a:r>
              <a:rPr lang="en-US" u="sng" dirty="0">
                <a:solidFill>
                  <a:srgbClr val="FF0000"/>
                </a:solidFill>
              </a:rPr>
              <a:t>power only to apply the law</a:t>
            </a:r>
            <a:r>
              <a:rPr lang="en-US" dirty="0"/>
              <a:t>.</a:t>
            </a:r>
          </a:p>
        </p:txBody>
      </p:sp>
    </p:spTree>
    <p:extLst>
      <p:ext uri="{BB962C8B-B14F-4D97-AF65-F5344CB8AC3E}">
        <p14:creationId xmlns:p14="http://schemas.microsoft.com/office/powerpoint/2010/main" val="294726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Theocratic </a:t>
            </a:r>
            <a:r>
              <a:rPr lang="en-US" dirty="0" smtClean="0"/>
              <a:t>Law</a:t>
            </a:r>
            <a:endParaRPr lang="en-US" dirty="0"/>
          </a:p>
        </p:txBody>
      </p:sp>
      <p:sp>
        <p:nvSpPr>
          <p:cNvPr id="3" name="Content Placeholder 2"/>
          <p:cNvSpPr>
            <a:spLocks noGrp="1"/>
          </p:cNvSpPr>
          <p:nvPr>
            <p:ph idx="1"/>
          </p:nvPr>
        </p:nvSpPr>
        <p:spPr/>
        <p:txBody>
          <a:bodyPr>
            <a:normAutofit/>
          </a:bodyPr>
          <a:lstStyle/>
          <a:p>
            <a:r>
              <a:rPr lang="en-US" dirty="0"/>
              <a:t>A theocratic law system is one in which the law is based on religious teachings. </a:t>
            </a:r>
            <a:endParaRPr lang="en-US" dirty="0" smtClean="0"/>
          </a:p>
          <a:p>
            <a:r>
              <a:rPr lang="en-US" dirty="0" smtClean="0"/>
              <a:t>Most </a:t>
            </a:r>
            <a:r>
              <a:rPr lang="en-US" dirty="0"/>
              <a:t>theocratic legal systems also have elements of common or civil law)</a:t>
            </a:r>
            <a:endParaRPr lang="en-US" dirty="0" smtClean="0"/>
          </a:p>
          <a:p>
            <a:r>
              <a:rPr lang="en-US" dirty="0" smtClean="0"/>
              <a:t>Islamic </a:t>
            </a:r>
            <a:r>
              <a:rPr lang="en-US" dirty="0"/>
              <a:t>law </a:t>
            </a:r>
            <a:r>
              <a:rPr lang="en-US" dirty="0" smtClean="0"/>
              <a:t>and Jewish </a:t>
            </a:r>
            <a:r>
              <a:rPr lang="en-US" dirty="0"/>
              <a:t>law persisted into the twentieth century</a:t>
            </a:r>
            <a:r>
              <a:rPr lang="en-US" dirty="0" smtClean="0"/>
              <a:t>.</a:t>
            </a:r>
          </a:p>
          <a:p>
            <a:r>
              <a:rPr lang="en-US" dirty="0"/>
              <a:t>A country that applies religious law to civil and criminal conduct is called a </a:t>
            </a:r>
            <a:r>
              <a:rPr lang="en-US" dirty="0" smtClean="0">
                <a:solidFill>
                  <a:srgbClr val="FF0000"/>
                </a:solidFill>
              </a:rPr>
              <a:t>theocracy</a:t>
            </a:r>
            <a:r>
              <a:rPr lang="en-US" dirty="0" smtClean="0"/>
              <a:t>.</a:t>
            </a:r>
          </a:p>
          <a:p>
            <a:r>
              <a:rPr lang="en-US" dirty="0" smtClean="0"/>
              <a:t>Examples of theocracies include </a:t>
            </a:r>
            <a:r>
              <a:rPr lang="en-US" dirty="0" smtClean="0">
                <a:solidFill>
                  <a:srgbClr val="FF0000"/>
                </a:solidFill>
              </a:rPr>
              <a:t>Iran and Saudi Arabia</a:t>
            </a:r>
            <a:r>
              <a:rPr lang="en-US" dirty="0" smtClean="0"/>
              <a:t>. </a:t>
            </a:r>
          </a:p>
        </p:txBody>
      </p:sp>
    </p:spTree>
    <p:extLst>
      <p:ext uri="{BB962C8B-B14F-4D97-AF65-F5344CB8AC3E}">
        <p14:creationId xmlns:p14="http://schemas.microsoft.com/office/powerpoint/2010/main" val="241541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Theocratic </a:t>
            </a:r>
            <a:r>
              <a:rPr lang="en-US" dirty="0" smtClean="0"/>
              <a:t>Law</a:t>
            </a:r>
            <a:endParaRPr lang="en-US" dirty="0"/>
          </a:p>
        </p:txBody>
      </p:sp>
      <p:sp>
        <p:nvSpPr>
          <p:cNvPr id="3" name="Content Placeholder 2"/>
          <p:cNvSpPr>
            <a:spLocks noGrp="1"/>
          </p:cNvSpPr>
          <p:nvPr>
            <p:ph idx="1"/>
          </p:nvPr>
        </p:nvSpPr>
        <p:spPr/>
        <p:txBody>
          <a:bodyPr>
            <a:normAutofit/>
          </a:bodyPr>
          <a:lstStyle/>
          <a:p>
            <a:r>
              <a:rPr lang="en-US" smtClean="0"/>
              <a:t>Islamic </a:t>
            </a:r>
            <a:r>
              <a:rPr lang="en-US" dirty="0"/>
              <a:t>law </a:t>
            </a:r>
            <a:r>
              <a:rPr lang="en-US" dirty="0" smtClean="0"/>
              <a:t>is </a:t>
            </a:r>
            <a:r>
              <a:rPr lang="en-US" dirty="0"/>
              <a:t>intended to govern all aspects of life</a:t>
            </a:r>
            <a:r>
              <a:rPr lang="en-US" dirty="0" smtClean="0"/>
              <a:t>.</a:t>
            </a:r>
          </a:p>
          <a:p>
            <a:r>
              <a:rPr lang="en-US" dirty="0"/>
              <a:t>An example is the payment or receipt of interest, which is considered usury and outlawed by the Koran. </a:t>
            </a:r>
            <a:endParaRPr lang="en-US" dirty="0" smtClean="0"/>
          </a:p>
          <a:p>
            <a:r>
              <a:rPr lang="en-US" dirty="0" smtClean="0"/>
              <a:t>In </a:t>
            </a:r>
            <a:r>
              <a:rPr lang="en-US" dirty="0"/>
              <a:t>the 1990s, for example, Pakistan’s Federal </a:t>
            </a:r>
            <a:r>
              <a:rPr lang="en-US" dirty="0" err="1"/>
              <a:t>Shariat</a:t>
            </a:r>
            <a:r>
              <a:rPr lang="en-US" dirty="0"/>
              <a:t> Court, the highest Islamic lawmaking body in the country, pronounced interest to be un-Islamic and therefore illegal and demanded that the government amend all financial laws accordingly. </a:t>
            </a:r>
            <a:endParaRPr lang="en-US" dirty="0" smtClean="0"/>
          </a:p>
          <a:p>
            <a:r>
              <a:rPr lang="en-US" dirty="0" smtClean="0"/>
              <a:t>By </a:t>
            </a:r>
            <a:r>
              <a:rPr lang="en-US" dirty="0"/>
              <a:t>the late 2000s, there were some 500 Islamic financial institutions in the world, and as of 2014, they collectively managed more than $1 trillion in assets.</a:t>
            </a:r>
          </a:p>
        </p:txBody>
      </p:sp>
    </p:spTree>
    <p:extLst>
      <p:ext uri="{BB962C8B-B14F-4D97-AF65-F5344CB8AC3E}">
        <p14:creationId xmlns:p14="http://schemas.microsoft.com/office/powerpoint/2010/main" val="2415410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DIFFERENCES IN CONTRACT LAW</a:t>
            </a:r>
          </a:p>
        </p:txBody>
      </p:sp>
      <p:sp>
        <p:nvSpPr>
          <p:cNvPr id="3" name="Content Placeholder 2"/>
          <p:cNvSpPr>
            <a:spLocks noGrp="1"/>
          </p:cNvSpPr>
          <p:nvPr>
            <p:ph idx="1"/>
          </p:nvPr>
        </p:nvSpPr>
        <p:spPr/>
        <p:txBody>
          <a:bodyPr>
            <a:normAutofit/>
          </a:bodyPr>
          <a:lstStyle/>
          <a:p>
            <a:r>
              <a:rPr lang="en-US" dirty="0"/>
              <a:t>Because common law tends to be relatively ill specified, contracts drafted under a </a:t>
            </a:r>
            <a:r>
              <a:rPr lang="en-US" dirty="0">
                <a:solidFill>
                  <a:srgbClr val="FF0000"/>
                </a:solidFill>
              </a:rPr>
              <a:t>common law </a:t>
            </a:r>
            <a:r>
              <a:rPr lang="en-US" dirty="0"/>
              <a:t>framework tend to be very detailed with </a:t>
            </a:r>
            <a:r>
              <a:rPr lang="en-US" dirty="0">
                <a:solidFill>
                  <a:srgbClr val="FF0000"/>
                </a:solidFill>
              </a:rPr>
              <a:t>all contingencies spelled out</a:t>
            </a:r>
            <a:r>
              <a:rPr lang="en-US" dirty="0" smtClean="0"/>
              <a:t>.</a:t>
            </a:r>
          </a:p>
          <a:p>
            <a:r>
              <a:rPr lang="en-US" dirty="0"/>
              <a:t>In civil law systems, however, </a:t>
            </a:r>
            <a:r>
              <a:rPr lang="en-US" dirty="0">
                <a:solidFill>
                  <a:srgbClr val="0000FF"/>
                </a:solidFill>
              </a:rPr>
              <a:t>contracts tend to be much shorter and less specific</a:t>
            </a:r>
            <a:r>
              <a:rPr lang="en-US" dirty="0">
                <a:solidFill>
                  <a:srgbClr val="FF0000"/>
                </a:solidFill>
              </a:rPr>
              <a:t> </a:t>
            </a:r>
            <a:r>
              <a:rPr lang="en-US" dirty="0"/>
              <a:t>because many of the issues are already covered in </a:t>
            </a:r>
            <a:r>
              <a:rPr lang="en-US" dirty="0">
                <a:solidFill>
                  <a:srgbClr val="0000FF"/>
                </a:solidFill>
              </a:rPr>
              <a:t>a civil code</a:t>
            </a:r>
            <a:r>
              <a:rPr lang="en-US" dirty="0" smtClean="0"/>
              <a:t>.</a:t>
            </a:r>
          </a:p>
          <a:p>
            <a:r>
              <a:rPr lang="en-US" dirty="0"/>
              <a:t>Thus, it is </a:t>
            </a:r>
            <a:r>
              <a:rPr lang="en-US" dirty="0">
                <a:solidFill>
                  <a:srgbClr val="FF0000"/>
                </a:solidFill>
              </a:rPr>
              <a:t>more expensive to draw up contracts in a common law jurisdiction</a:t>
            </a:r>
            <a:r>
              <a:rPr lang="en-US" dirty="0"/>
              <a:t>, and </a:t>
            </a:r>
            <a:r>
              <a:rPr lang="en-US" dirty="0">
                <a:solidFill>
                  <a:srgbClr val="FF0000"/>
                </a:solidFill>
              </a:rPr>
              <a:t>resolving contract disputes can be very adversarial in common law systems</a:t>
            </a:r>
            <a:r>
              <a:rPr lang="en-US" dirty="0" smtClean="0"/>
              <a:t>.</a:t>
            </a:r>
          </a:p>
        </p:txBody>
      </p:sp>
    </p:spTree>
    <p:extLst>
      <p:ext uri="{BB962C8B-B14F-4D97-AF65-F5344CB8AC3E}">
        <p14:creationId xmlns:p14="http://schemas.microsoft.com/office/powerpoint/2010/main" val="23592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 Disputes </a:t>
            </a:r>
            <a:endParaRPr lang="en-US" dirty="0"/>
          </a:p>
        </p:txBody>
      </p:sp>
      <p:sp>
        <p:nvSpPr>
          <p:cNvPr id="3" name="Content Placeholder 2"/>
          <p:cNvSpPr>
            <a:spLocks noGrp="1"/>
          </p:cNvSpPr>
          <p:nvPr>
            <p:ph idx="1"/>
          </p:nvPr>
        </p:nvSpPr>
        <p:spPr/>
        <p:txBody>
          <a:bodyPr>
            <a:normAutofit lnSpcReduction="10000"/>
          </a:bodyPr>
          <a:lstStyle/>
          <a:p>
            <a:r>
              <a:rPr lang="en-US" dirty="0"/>
              <a:t>To resolve </a:t>
            </a:r>
            <a:r>
              <a:rPr lang="en-US" dirty="0" smtClean="0"/>
              <a:t>contract </a:t>
            </a:r>
            <a:r>
              <a:rPr lang="en-US" dirty="0"/>
              <a:t>disputes </a:t>
            </a:r>
            <a:r>
              <a:rPr lang="en-US" dirty="0" smtClean="0"/>
              <a:t>that arise </a:t>
            </a:r>
            <a:r>
              <a:rPr lang="en-US" dirty="0"/>
              <a:t>in international </a:t>
            </a:r>
            <a:r>
              <a:rPr lang="en-US" dirty="0" smtClean="0"/>
              <a:t>trade, </a:t>
            </a:r>
            <a:r>
              <a:rPr lang="en-US" dirty="0"/>
              <a:t>a number of countries, including the United States, have ratified the United Nations </a:t>
            </a:r>
            <a:r>
              <a:rPr lang="en-US" dirty="0">
                <a:solidFill>
                  <a:srgbClr val="FF0000"/>
                </a:solidFill>
              </a:rPr>
              <a:t>Convention on Contracts for the International Sale of Goods (CISG)</a:t>
            </a:r>
            <a:r>
              <a:rPr lang="en-US" dirty="0"/>
              <a:t>. </a:t>
            </a:r>
            <a:endParaRPr lang="en-US" dirty="0" smtClean="0"/>
          </a:p>
          <a:p>
            <a:r>
              <a:rPr lang="en-US" dirty="0" smtClean="0"/>
              <a:t>By </a:t>
            </a:r>
            <a:r>
              <a:rPr lang="en-US" dirty="0"/>
              <a:t>adopting the CISG, a nation signals to other adopters that it will treat the convention’s rules as part of its law. </a:t>
            </a:r>
            <a:endParaRPr lang="en-US" dirty="0" smtClean="0"/>
          </a:p>
          <a:p>
            <a:r>
              <a:rPr lang="en-US" dirty="0"/>
              <a:t>The CISG </a:t>
            </a:r>
            <a:r>
              <a:rPr lang="en-US" dirty="0">
                <a:solidFill>
                  <a:srgbClr val="FF0000"/>
                </a:solidFill>
              </a:rPr>
              <a:t>applies automatically to all contracts for the sale of goods between different firms based in countries that have ratified the </a:t>
            </a:r>
            <a:r>
              <a:rPr lang="en-US" dirty="0" smtClean="0">
                <a:solidFill>
                  <a:srgbClr val="FF0000"/>
                </a:solidFill>
              </a:rPr>
              <a:t>convention</a:t>
            </a:r>
            <a:r>
              <a:rPr lang="en-US" dirty="0" smtClean="0"/>
              <a:t>.</a:t>
            </a:r>
          </a:p>
          <a:p>
            <a:r>
              <a:rPr lang="en-US" dirty="0" smtClean="0"/>
              <a:t>One </a:t>
            </a:r>
            <a:r>
              <a:rPr lang="en-US" dirty="0"/>
              <a:t>problem with the CISG, however, is that as of </a:t>
            </a:r>
            <a:r>
              <a:rPr lang="en-US" dirty="0" smtClean="0"/>
              <a:t>2017</a:t>
            </a:r>
            <a:r>
              <a:rPr lang="en-US" dirty="0" smtClean="0">
                <a:solidFill>
                  <a:srgbClr val="FF0000"/>
                </a:solidFill>
              </a:rPr>
              <a:t>, </a:t>
            </a:r>
            <a:r>
              <a:rPr lang="en-US" dirty="0">
                <a:solidFill>
                  <a:srgbClr val="FF0000"/>
                </a:solidFill>
              </a:rPr>
              <a:t>only </a:t>
            </a:r>
            <a:r>
              <a:rPr lang="en-US" dirty="0" smtClean="0">
                <a:solidFill>
                  <a:srgbClr val="FF0000"/>
                </a:solidFill>
              </a:rPr>
              <a:t>89 </a:t>
            </a:r>
            <a:r>
              <a:rPr lang="en-US" dirty="0">
                <a:solidFill>
                  <a:srgbClr val="FF0000"/>
                </a:solidFill>
              </a:rPr>
              <a:t>nations had ratified the </a:t>
            </a:r>
            <a:r>
              <a:rPr lang="en-US" dirty="0" smtClean="0">
                <a:solidFill>
                  <a:srgbClr val="FF0000"/>
                </a:solidFill>
              </a:rPr>
              <a:t>convention</a:t>
            </a:r>
            <a:r>
              <a:rPr lang="en-US" dirty="0" smtClean="0"/>
              <a:t>.</a:t>
            </a:r>
            <a:endParaRPr lang="en-US" dirty="0"/>
          </a:p>
          <a:p>
            <a:r>
              <a:rPr lang="en-US" dirty="0"/>
              <a:t>Some of the world’s important trading nations, including India and the United Kingdom, have not ratified the CISG. </a:t>
            </a:r>
          </a:p>
          <a:p>
            <a:endParaRPr lang="en-US" dirty="0" smtClean="0"/>
          </a:p>
        </p:txBody>
      </p:sp>
    </p:spTree>
    <p:extLst>
      <p:ext uri="{BB962C8B-B14F-4D97-AF65-F5344CB8AC3E}">
        <p14:creationId xmlns:p14="http://schemas.microsoft.com/office/powerpoint/2010/main" val="117605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linds(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Contract Disputes </a:t>
            </a:r>
            <a:endParaRPr lang="en-US" dirty="0"/>
          </a:p>
        </p:txBody>
      </p:sp>
      <p:sp>
        <p:nvSpPr>
          <p:cNvPr id="3" name="Content Placeholder 2"/>
          <p:cNvSpPr>
            <a:spLocks noGrp="1"/>
          </p:cNvSpPr>
          <p:nvPr>
            <p:ph idx="1"/>
          </p:nvPr>
        </p:nvSpPr>
        <p:spPr/>
        <p:txBody>
          <a:bodyPr>
            <a:normAutofit/>
          </a:bodyPr>
          <a:lstStyle/>
          <a:p>
            <a:r>
              <a:rPr lang="en-US" dirty="0" smtClean="0"/>
              <a:t>When </a:t>
            </a:r>
            <a:r>
              <a:rPr lang="en-US" dirty="0"/>
              <a:t>firms </a:t>
            </a:r>
            <a:r>
              <a:rPr lang="en-US" dirty="0">
                <a:solidFill>
                  <a:srgbClr val="FF0000"/>
                </a:solidFill>
              </a:rPr>
              <a:t>do not wish to accept the CISG</a:t>
            </a:r>
            <a:r>
              <a:rPr lang="en-US" dirty="0"/>
              <a:t>, they often opt for arbitration by a recognized </a:t>
            </a:r>
            <a:r>
              <a:rPr lang="en-US" dirty="0">
                <a:solidFill>
                  <a:srgbClr val="0000FF"/>
                </a:solidFill>
              </a:rPr>
              <a:t>arbitration court </a:t>
            </a:r>
            <a:r>
              <a:rPr lang="en-US" dirty="0"/>
              <a:t>to settle contract disputes. </a:t>
            </a:r>
            <a:endParaRPr lang="en-US" dirty="0" smtClean="0"/>
          </a:p>
          <a:p>
            <a:r>
              <a:rPr lang="en-US" dirty="0" smtClean="0"/>
              <a:t>The </a:t>
            </a:r>
            <a:r>
              <a:rPr lang="en-US" dirty="0">
                <a:solidFill>
                  <a:srgbClr val="0000FF"/>
                </a:solidFill>
              </a:rPr>
              <a:t>most well known of these courts </a:t>
            </a:r>
            <a:r>
              <a:rPr lang="en-US" dirty="0"/>
              <a:t>is the </a:t>
            </a:r>
            <a:r>
              <a:rPr lang="en-US" dirty="0">
                <a:solidFill>
                  <a:srgbClr val="0000FF"/>
                </a:solidFill>
              </a:rPr>
              <a:t>International Court of Arbitration</a:t>
            </a:r>
            <a:r>
              <a:rPr lang="en-US" dirty="0"/>
              <a:t> of the International Chamber of Commerce in Paris, which handles more than 500 requests per year from more than 100 countries.</a:t>
            </a:r>
          </a:p>
        </p:txBody>
      </p:sp>
    </p:spTree>
    <p:extLst>
      <p:ext uri="{BB962C8B-B14F-4D97-AF65-F5344CB8AC3E}">
        <p14:creationId xmlns:p14="http://schemas.microsoft.com/office/powerpoint/2010/main" val="117605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Laws Directly Affecting International Business Transactions</a:t>
            </a:r>
          </a:p>
        </p:txBody>
      </p:sp>
      <p:sp>
        <p:nvSpPr>
          <p:cNvPr id="3" name="Content Placeholder 2"/>
          <p:cNvSpPr>
            <a:spLocks noGrp="1"/>
          </p:cNvSpPr>
          <p:nvPr>
            <p:ph idx="1"/>
          </p:nvPr>
        </p:nvSpPr>
        <p:spPr/>
        <p:txBody>
          <a:bodyPr/>
          <a:lstStyle/>
          <a:p>
            <a:r>
              <a:rPr lang="en-US" dirty="0"/>
              <a:t>A country may attempt to induce a second country to change an undesirable policy by imposing </a:t>
            </a:r>
            <a:r>
              <a:rPr lang="en-US" dirty="0">
                <a:solidFill>
                  <a:srgbClr val="0000FF"/>
                </a:solidFill>
              </a:rPr>
              <a:t>sanctions</a:t>
            </a:r>
            <a:r>
              <a:rPr lang="en-US" dirty="0"/>
              <a:t>—restraints against commerce with that country. </a:t>
            </a:r>
            <a:endParaRPr lang="en-US" dirty="0" smtClean="0"/>
          </a:p>
          <a:p>
            <a:r>
              <a:rPr lang="en-US" dirty="0" smtClean="0"/>
              <a:t>Sanctions </a:t>
            </a:r>
            <a:r>
              <a:rPr lang="en-US" dirty="0"/>
              <a:t>may take many </a:t>
            </a:r>
            <a:r>
              <a:rPr lang="en-US" dirty="0" smtClean="0"/>
              <a:t>forms</a:t>
            </a:r>
          </a:p>
          <a:p>
            <a:pPr lvl="1"/>
            <a:r>
              <a:rPr lang="en-US" dirty="0" smtClean="0"/>
              <a:t>restricting </a:t>
            </a:r>
            <a:r>
              <a:rPr lang="en-US" dirty="0"/>
              <a:t>access to high-technology </a:t>
            </a:r>
            <a:r>
              <a:rPr lang="en-US" dirty="0" smtClean="0"/>
              <a:t>goods </a:t>
            </a:r>
          </a:p>
          <a:p>
            <a:pPr lvl="1"/>
            <a:r>
              <a:rPr lang="en-US" dirty="0" smtClean="0"/>
              <a:t>withdrawing </a:t>
            </a:r>
            <a:r>
              <a:rPr lang="en-US" dirty="0"/>
              <a:t>preferential tariff </a:t>
            </a:r>
            <a:r>
              <a:rPr lang="en-US" dirty="0" smtClean="0"/>
              <a:t>treatment</a:t>
            </a:r>
          </a:p>
          <a:p>
            <a:pPr lvl="1"/>
            <a:r>
              <a:rPr lang="en-US" dirty="0" smtClean="0"/>
              <a:t>boycotting </a:t>
            </a:r>
            <a:r>
              <a:rPr lang="en-US" dirty="0"/>
              <a:t>the country’s goods, and denying new </a:t>
            </a:r>
            <a:r>
              <a:rPr lang="en-US" dirty="0" smtClean="0"/>
              <a:t>loans</a:t>
            </a:r>
            <a:endParaRPr lang="en-US" dirty="0"/>
          </a:p>
        </p:txBody>
      </p:sp>
    </p:spTree>
    <p:extLst>
      <p:ext uri="{BB962C8B-B14F-4D97-AF65-F5344CB8AC3E}">
        <p14:creationId xmlns:p14="http://schemas.microsoft.com/office/powerpoint/2010/main" val="2517435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Laws Directly Affecting International Business Transactions</a:t>
            </a:r>
          </a:p>
        </p:txBody>
      </p:sp>
      <p:sp>
        <p:nvSpPr>
          <p:cNvPr id="3" name="Content Placeholder 2"/>
          <p:cNvSpPr>
            <a:spLocks noGrp="1"/>
          </p:cNvSpPr>
          <p:nvPr>
            <p:ph idx="1"/>
          </p:nvPr>
        </p:nvSpPr>
        <p:spPr/>
        <p:txBody>
          <a:bodyPr/>
          <a:lstStyle/>
          <a:p>
            <a:r>
              <a:rPr lang="en-US" dirty="0"/>
              <a:t>A particularly important form of </a:t>
            </a:r>
            <a:r>
              <a:rPr lang="en-US" dirty="0">
                <a:solidFill>
                  <a:srgbClr val="0000FF"/>
                </a:solidFill>
              </a:rPr>
              <a:t>export control involves high-technology </a:t>
            </a:r>
            <a:r>
              <a:rPr lang="en-US" dirty="0" smtClean="0">
                <a:solidFill>
                  <a:srgbClr val="0000FF"/>
                </a:solidFill>
              </a:rPr>
              <a:t>goods</a:t>
            </a:r>
            <a:endParaRPr lang="en-US" dirty="0" smtClean="0"/>
          </a:p>
          <a:p>
            <a:r>
              <a:rPr lang="en-US" dirty="0" smtClean="0"/>
              <a:t>Many </a:t>
            </a:r>
            <a:r>
              <a:rPr lang="en-US" dirty="0"/>
              <a:t>technologically advanced countries </a:t>
            </a:r>
            <a:r>
              <a:rPr lang="en-US" dirty="0">
                <a:solidFill>
                  <a:srgbClr val="FF0000"/>
                </a:solidFill>
              </a:rPr>
              <a:t>limit the export of so-called dual-use products </a:t>
            </a:r>
            <a:r>
              <a:rPr lang="en-US" dirty="0"/>
              <a:t>that may be used for both </a:t>
            </a:r>
            <a:r>
              <a:rPr lang="en-US" u="sng" dirty="0">
                <a:solidFill>
                  <a:srgbClr val="FF0000"/>
                </a:solidFill>
              </a:rPr>
              <a:t>civilian </a:t>
            </a:r>
            <a:r>
              <a:rPr lang="en-US" u="sng" dirty="0"/>
              <a:t>and</a:t>
            </a:r>
            <a:r>
              <a:rPr lang="en-US" u="sng" dirty="0">
                <a:solidFill>
                  <a:srgbClr val="FF0000"/>
                </a:solidFill>
              </a:rPr>
              <a:t> military </a:t>
            </a:r>
            <a:r>
              <a:rPr lang="en-US" dirty="0"/>
              <a:t>purposes. </a:t>
            </a:r>
            <a:endParaRPr lang="en-US" dirty="0" smtClean="0"/>
          </a:p>
          <a:p>
            <a:pPr lvl="1"/>
            <a:r>
              <a:rPr lang="en-US" dirty="0" smtClean="0"/>
              <a:t>McDonnell </a:t>
            </a:r>
            <a:r>
              <a:rPr lang="en-US" dirty="0"/>
              <a:t>Douglas ran afoul of U.S. dual-use controls when it sold sophisticated machine tools to the China National Aero-Technology Import and Export Company, which claimed that the equipment would be used to build civilian aircraft.</a:t>
            </a:r>
          </a:p>
        </p:txBody>
      </p:sp>
    </p:spTree>
    <p:extLst>
      <p:ext uri="{BB962C8B-B14F-4D97-AF65-F5344CB8AC3E}">
        <p14:creationId xmlns:p14="http://schemas.microsoft.com/office/powerpoint/2010/main" val="1498508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Property Rights and Corruption</a:t>
            </a:r>
          </a:p>
        </p:txBody>
      </p:sp>
      <p:sp>
        <p:nvSpPr>
          <p:cNvPr id="3" name="Content Placeholder 2"/>
          <p:cNvSpPr>
            <a:spLocks noGrp="1"/>
          </p:cNvSpPr>
          <p:nvPr>
            <p:ph idx="1"/>
          </p:nvPr>
        </p:nvSpPr>
        <p:spPr/>
        <p:txBody>
          <a:bodyPr/>
          <a:lstStyle/>
          <a:p>
            <a:r>
              <a:rPr lang="en-US" dirty="0" smtClean="0"/>
              <a:t>Property </a:t>
            </a:r>
            <a:r>
              <a:rPr lang="en-US" dirty="0"/>
              <a:t>rights refer to </a:t>
            </a:r>
            <a:r>
              <a:rPr lang="en-US" dirty="0">
                <a:solidFill>
                  <a:srgbClr val="FF0000"/>
                </a:solidFill>
              </a:rPr>
              <a:t>the legal rights over the </a:t>
            </a:r>
            <a:r>
              <a:rPr lang="en-US" u="sng" dirty="0">
                <a:solidFill>
                  <a:srgbClr val="FF0000"/>
                </a:solidFill>
              </a:rPr>
              <a:t>use</a:t>
            </a:r>
            <a:r>
              <a:rPr lang="en-US" dirty="0">
                <a:solidFill>
                  <a:srgbClr val="FF0000"/>
                </a:solidFill>
              </a:rPr>
              <a:t> to which a </a:t>
            </a:r>
            <a:r>
              <a:rPr lang="en-US" u="sng" dirty="0">
                <a:solidFill>
                  <a:srgbClr val="FF0000"/>
                </a:solidFill>
              </a:rPr>
              <a:t>resource</a:t>
            </a:r>
            <a:r>
              <a:rPr lang="en-US" dirty="0">
                <a:solidFill>
                  <a:srgbClr val="FF0000"/>
                </a:solidFill>
              </a:rPr>
              <a:t> is put and over the use made of any </a:t>
            </a:r>
            <a:r>
              <a:rPr lang="en-US" u="sng" dirty="0">
                <a:solidFill>
                  <a:srgbClr val="FF0000"/>
                </a:solidFill>
              </a:rPr>
              <a:t>income</a:t>
            </a:r>
            <a:r>
              <a:rPr lang="en-US" dirty="0">
                <a:solidFill>
                  <a:srgbClr val="FF0000"/>
                </a:solidFill>
              </a:rPr>
              <a:t> </a:t>
            </a:r>
            <a:r>
              <a:rPr lang="en-US" dirty="0"/>
              <a:t>that may be derived from that resource</a:t>
            </a:r>
            <a:r>
              <a:rPr lang="en-US" dirty="0" smtClean="0"/>
              <a:t>.</a:t>
            </a:r>
          </a:p>
          <a:p>
            <a:r>
              <a:rPr lang="en-US" dirty="0" smtClean="0"/>
              <a:t>Almost </a:t>
            </a:r>
            <a:r>
              <a:rPr lang="en-US" dirty="0">
                <a:solidFill>
                  <a:srgbClr val="FF0000"/>
                </a:solidFill>
              </a:rPr>
              <a:t>all countries now have laws </a:t>
            </a:r>
            <a:r>
              <a:rPr lang="en-US" dirty="0"/>
              <a:t>on their books that protect property rights</a:t>
            </a:r>
            <a:r>
              <a:rPr lang="en-US" dirty="0" smtClean="0"/>
              <a:t>.</a:t>
            </a:r>
          </a:p>
          <a:p>
            <a:r>
              <a:rPr lang="en-US" dirty="0"/>
              <a:t>In </a:t>
            </a:r>
            <a:r>
              <a:rPr lang="en-US" dirty="0">
                <a:solidFill>
                  <a:srgbClr val="FF0000"/>
                </a:solidFill>
              </a:rPr>
              <a:t>many countries </a:t>
            </a:r>
            <a:r>
              <a:rPr lang="en-US" dirty="0"/>
              <a:t>these </a:t>
            </a:r>
            <a:r>
              <a:rPr lang="en-US" dirty="0">
                <a:solidFill>
                  <a:srgbClr val="FF0000"/>
                </a:solidFill>
              </a:rPr>
              <a:t>laws are not enforced </a:t>
            </a:r>
            <a:r>
              <a:rPr lang="en-US" dirty="0"/>
              <a:t>by the authorities, and property rights are violated. </a:t>
            </a:r>
          </a:p>
          <a:p>
            <a:r>
              <a:rPr lang="en-US" dirty="0"/>
              <a:t>Property rights can be violated in two ways: </a:t>
            </a:r>
          </a:p>
          <a:p>
            <a:pPr lvl="1"/>
            <a:r>
              <a:rPr lang="en-US" dirty="0"/>
              <a:t>private action </a:t>
            </a:r>
          </a:p>
          <a:p>
            <a:pPr lvl="1"/>
            <a:r>
              <a:rPr lang="en-US" dirty="0"/>
              <a:t>public </a:t>
            </a:r>
            <a:r>
              <a:rPr lang="en-US" dirty="0" smtClean="0"/>
              <a:t>action</a:t>
            </a:r>
            <a:endParaRPr lang="en-US" dirty="0"/>
          </a:p>
          <a:p>
            <a:endParaRPr lang="en-US" dirty="0"/>
          </a:p>
        </p:txBody>
      </p:sp>
    </p:spTree>
    <p:extLst>
      <p:ext uri="{BB962C8B-B14F-4D97-AF65-F5344CB8AC3E}">
        <p14:creationId xmlns:p14="http://schemas.microsoft.com/office/powerpoint/2010/main" val="105507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linds(horizontal)">
                                      <p:cBhvr>
                                        <p:cTn id="30" dur="500"/>
                                        <p:tgtEl>
                                          <p:spTgt spid="3">
                                            <p:txEl>
                                              <p:pRg st="4" end="4"/>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blinds(horizontal)">
                                      <p:cBhvr>
                                        <p:cTn id="3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Action </a:t>
            </a:r>
            <a:endParaRPr lang="en-US" dirty="0"/>
          </a:p>
        </p:txBody>
      </p:sp>
      <p:sp>
        <p:nvSpPr>
          <p:cNvPr id="3" name="Content Placeholder 2"/>
          <p:cNvSpPr>
            <a:spLocks noGrp="1"/>
          </p:cNvSpPr>
          <p:nvPr>
            <p:ph idx="1"/>
          </p:nvPr>
        </p:nvSpPr>
        <p:spPr/>
        <p:txBody>
          <a:bodyPr/>
          <a:lstStyle/>
          <a:p>
            <a:r>
              <a:rPr lang="en-US" dirty="0" smtClean="0"/>
              <a:t>Theft</a:t>
            </a:r>
            <a:r>
              <a:rPr lang="en-US" dirty="0"/>
              <a:t>, piracy, blackmail, and the like by private individuals or groups. </a:t>
            </a:r>
            <a:endParaRPr lang="en-US" dirty="0" smtClean="0"/>
          </a:p>
          <a:p>
            <a:r>
              <a:rPr lang="en-US" dirty="0" smtClean="0"/>
              <a:t>Although </a:t>
            </a:r>
            <a:r>
              <a:rPr lang="en-US" dirty="0"/>
              <a:t>theft </a:t>
            </a:r>
            <a:r>
              <a:rPr lang="en-US" dirty="0">
                <a:solidFill>
                  <a:srgbClr val="FF0000"/>
                </a:solidFill>
              </a:rPr>
              <a:t>occurs in all countries</a:t>
            </a:r>
            <a:r>
              <a:rPr lang="en-US" dirty="0"/>
              <a:t>, a weak legal system allows a much higher level of criminal action</a:t>
            </a:r>
            <a:r>
              <a:rPr lang="en-US" dirty="0" smtClean="0"/>
              <a:t>.</a:t>
            </a:r>
          </a:p>
        </p:txBody>
      </p:sp>
    </p:spTree>
    <p:extLst>
      <p:ext uri="{BB962C8B-B14F-4D97-AF65-F5344CB8AC3E}">
        <p14:creationId xmlns:p14="http://schemas.microsoft.com/office/powerpoint/2010/main" val="2659143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l" rtl="0">
              <a:spcBef>
                <a:spcPct val="0"/>
              </a:spcBef>
            </a:pPr>
            <a:r>
              <a:rPr lang="en-US" sz="4000" kern="1200" spc="-100" dirty="0">
                <a:solidFill>
                  <a:schemeClr val="tx2"/>
                </a:solidFill>
                <a:latin typeface="+mj-lt"/>
                <a:ea typeface="+mj-ea"/>
                <a:cs typeface="+mj-cs"/>
              </a:rPr>
              <a:t>Public </a:t>
            </a:r>
            <a:r>
              <a:rPr lang="en-US" sz="4000" kern="1200" spc="-100" dirty="0" smtClean="0">
                <a:solidFill>
                  <a:schemeClr val="tx2"/>
                </a:solidFill>
                <a:latin typeface="+mj-lt"/>
                <a:ea typeface="+mj-ea"/>
                <a:cs typeface="+mj-cs"/>
              </a:rPr>
              <a:t>Action</a:t>
            </a:r>
            <a:endParaRPr lang="en-US" sz="4000" kern="1200" spc="-100" dirty="0">
              <a:solidFill>
                <a:schemeClr val="tx2"/>
              </a:solidFill>
              <a:latin typeface="+mj-lt"/>
              <a:ea typeface="+mj-ea"/>
              <a:cs typeface="+mj-cs"/>
            </a:endParaRPr>
          </a:p>
        </p:txBody>
      </p:sp>
      <p:sp>
        <p:nvSpPr>
          <p:cNvPr id="3" name="Content Placeholder 2"/>
          <p:cNvSpPr>
            <a:spLocks noGrp="1"/>
          </p:cNvSpPr>
          <p:nvPr>
            <p:ph idx="1"/>
          </p:nvPr>
        </p:nvSpPr>
        <p:spPr/>
        <p:txBody>
          <a:bodyPr>
            <a:normAutofit/>
          </a:bodyPr>
          <a:lstStyle/>
          <a:p>
            <a:r>
              <a:rPr lang="en-US" dirty="0"/>
              <a:t>O</a:t>
            </a:r>
            <a:r>
              <a:rPr lang="en-US" dirty="0" smtClean="0"/>
              <a:t>ccurs </a:t>
            </a:r>
            <a:r>
              <a:rPr lang="en-US" dirty="0"/>
              <a:t>when </a:t>
            </a:r>
            <a:r>
              <a:rPr lang="en-US" dirty="0">
                <a:solidFill>
                  <a:srgbClr val="FF0000"/>
                </a:solidFill>
              </a:rPr>
              <a:t>public officials, such as politicians and government bureaucrats</a:t>
            </a:r>
            <a:r>
              <a:rPr lang="en-US" dirty="0"/>
              <a:t>, </a:t>
            </a:r>
            <a:r>
              <a:rPr lang="en-US" u="sng" dirty="0">
                <a:solidFill>
                  <a:srgbClr val="0000FF"/>
                </a:solidFill>
              </a:rPr>
              <a:t>extort income</a:t>
            </a:r>
            <a:r>
              <a:rPr lang="en-US" dirty="0"/>
              <a:t>, </a:t>
            </a:r>
            <a:r>
              <a:rPr lang="en-US" u="sng" dirty="0">
                <a:solidFill>
                  <a:srgbClr val="0000FF"/>
                </a:solidFill>
              </a:rPr>
              <a:t>resources</a:t>
            </a:r>
            <a:r>
              <a:rPr lang="en-US" dirty="0"/>
              <a:t>, or the </a:t>
            </a:r>
            <a:r>
              <a:rPr lang="en-US" u="sng" dirty="0">
                <a:solidFill>
                  <a:srgbClr val="0000FF"/>
                </a:solidFill>
              </a:rPr>
              <a:t>property itself </a:t>
            </a:r>
            <a:r>
              <a:rPr lang="en-US" dirty="0"/>
              <a:t>from property </a:t>
            </a:r>
            <a:r>
              <a:rPr lang="en-US" dirty="0" smtClean="0"/>
              <a:t>holders through </a:t>
            </a:r>
          </a:p>
          <a:p>
            <a:pPr lvl="1"/>
            <a:r>
              <a:rPr lang="en-US" dirty="0" smtClean="0">
                <a:solidFill>
                  <a:srgbClr val="FF0000"/>
                </a:solidFill>
              </a:rPr>
              <a:t>L</a:t>
            </a:r>
            <a:r>
              <a:rPr lang="en-US" sz="2800" dirty="0" smtClean="0">
                <a:solidFill>
                  <a:srgbClr val="FF0000"/>
                </a:solidFill>
              </a:rPr>
              <a:t>egal </a:t>
            </a:r>
            <a:r>
              <a:rPr lang="en-US" sz="2800" dirty="0">
                <a:solidFill>
                  <a:srgbClr val="FF0000"/>
                </a:solidFill>
              </a:rPr>
              <a:t>mechanisms </a:t>
            </a:r>
            <a:r>
              <a:rPr lang="en-US" sz="2800" dirty="0"/>
              <a:t>such as levying excessive </a:t>
            </a:r>
            <a:r>
              <a:rPr lang="en-US" sz="2800" dirty="0">
                <a:solidFill>
                  <a:srgbClr val="FF0000"/>
                </a:solidFill>
              </a:rPr>
              <a:t>taxation</a:t>
            </a:r>
            <a:r>
              <a:rPr lang="en-US" sz="2800" dirty="0"/>
              <a:t>, requiring </a:t>
            </a:r>
            <a:r>
              <a:rPr lang="en-US" sz="2800" dirty="0">
                <a:solidFill>
                  <a:srgbClr val="FF0000"/>
                </a:solidFill>
              </a:rPr>
              <a:t>expensive licenses </a:t>
            </a:r>
            <a:r>
              <a:rPr lang="en-US" sz="2800" dirty="0"/>
              <a:t>or permits from property holders, </a:t>
            </a:r>
            <a:r>
              <a:rPr lang="en-US" sz="2800" dirty="0">
                <a:solidFill>
                  <a:srgbClr val="FF0000"/>
                </a:solidFill>
              </a:rPr>
              <a:t>taking assets into state ownership </a:t>
            </a:r>
            <a:r>
              <a:rPr lang="en-US" sz="2800" dirty="0"/>
              <a:t>without compensating the </a:t>
            </a:r>
            <a:r>
              <a:rPr lang="en-US" sz="2800" dirty="0" smtClean="0"/>
              <a:t>owners. </a:t>
            </a:r>
          </a:p>
          <a:p>
            <a:pPr lvl="1"/>
            <a:r>
              <a:rPr lang="en-US" sz="2800" dirty="0">
                <a:solidFill>
                  <a:srgbClr val="0000FF"/>
                </a:solidFill>
              </a:rPr>
              <a:t>illegal</a:t>
            </a:r>
            <a:r>
              <a:rPr lang="en-US" sz="2800" dirty="0" smtClean="0">
                <a:solidFill>
                  <a:srgbClr val="0000FF"/>
                </a:solidFill>
              </a:rPr>
              <a:t> </a:t>
            </a:r>
            <a:r>
              <a:rPr lang="en-US" sz="2800" dirty="0"/>
              <a:t>means, or </a:t>
            </a:r>
            <a:r>
              <a:rPr lang="en-US" sz="2800" dirty="0">
                <a:solidFill>
                  <a:srgbClr val="0000FF"/>
                </a:solidFill>
              </a:rPr>
              <a:t>corruption</a:t>
            </a:r>
            <a:r>
              <a:rPr lang="en-US" sz="2800" dirty="0"/>
              <a:t>, by demanding </a:t>
            </a:r>
            <a:r>
              <a:rPr lang="en-US" sz="2800" dirty="0">
                <a:solidFill>
                  <a:srgbClr val="0000FF"/>
                </a:solidFill>
              </a:rPr>
              <a:t>bribes</a:t>
            </a:r>
            <a:r>
              <a:rPr lang="en-US" sz="2800" dirty="0"/>
              <a:t> from businesses in return for the rights to operate in a country, industry, or location</a:t>
            </a:r>
            <a:r>
              <a:rPr lang="en-US" sz="2800" dirty="0" smtClean="0"/>
              <a:t>.</a:t>
            </a:r>
          </a:p>
        </p:txBody>
      </p:sp>
    </p:spTree>
    <p:extLst>
      <p:ext uri="{BB962C8B-B14F-4D97-AF65-F5344CB8AC3E}">
        <p14:creationId xmlns:p14="http://schemas.microsoft.com/office/powerpoint/2010/main" val="24638843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l" rtl="0">
              <a:spcBef>
                <a:spcPct val="0"/>
              </a:spcBef>
            </a:pPr>
            <a:r>
              <a:rPr lang="en-US" sz="4000" kern="1200" spc="-100" dirty="0" smtClean="0">
                <a:solidFill>
                  <a:schemeClr val="tx2"/>
                </a:solidFill>
                <a:latin typeface="+mj-lt"/>
                <a:ea typeface="+mj-ea"/>
                <a:cs typeface="+mj-cs"/>
              </a:rPr>
              <a:t>Corruption</a:t>
            </a:r>
            <a:endParaRPr lang="en-US" sz="4000" kern="1200" spc="-100" dirty="0">
              <a:solidFill>
                <a:schemeClr val="tx2"/>
              </a:solidFill>
              <a:latin typeface="+mj-lt"/>
              <a:ea typeface="+mj-ea"/>
              <a:cs typeface="+mj-cs"/>
            </a:endParaRPr>
          </a:p>
        </p:txBody>
      </p:sp>
      <p:sp>
        <p:nvSpPr>
          <p:cNvPr id="3" name="Content Placeholder 2"/>
          <p:cNvSpPr>
            <a:spLocks noGrp="1"/>
          </p:cNvSpPr>
          <p:nvPr>
            <p:ph idx="1"/>
          </p:nvPr>
        </p:nvSpPr>
        <p:spPr/>
        <p:txBody>
          <a:bodyPr>
            <a:normAutofit/>
          </a:bodyPr>
          <a:lstStyle/>
          <a:p>
            <a:r>
              <a:rPr lang="en-US" dirty="0" smtClean="0"/>
              <a:t>No </a:t>
            </a:r>
            <a:r>
              <a:rPr lang="en-US" dirty="0"/>
              <a:t>society is immune to corruption. </a:t>
            </a:r>
            <a:endParaRPr lang="en-US" dirty="0" smtClean="0"/>
          </a:p>
          <a:p>
            <a:r>
              <a:rPr lang="en-US" dirty="0" smtClean="0"/>
              <a:t>There </a:t>
            </a:r>
            <a:r>
              <a:rPr lang="en-US" dirty="0"/>
              <a:t>are systematic differences in the extent of corruption. </a:t>
            </a:r>
            <a:endParaRPr lang="en-US" dirty="0" smtClean="0"/>
          </a:p>
          <a:p>
            <a:r>
              <a:rPr lang="en-US" dirty="0" smtClean="0">
                <a:solidFill>
                  <a:srgbClr val="0000FF"/>
                </a:solidFill>
              </a:rPr>
              <a:t>Corruption</a:t>
            </a:r>
            <a:r>
              <a:rPr lang="en-US" dirty="0" smtClean="0"/>
              <a:t> </a:t>
            </a:r>
            <a:r>
              <a:rPr lang="en-US" dirty="0"/>
              <a:t>is </a:t>
            </a:r>
            <a:r>
              <a:rPr lang="en-US" dirty="0">
                <a:solidFill>
                  <a:srgbClr val="0000FF"/>
                </a:solidFill>
              </a:rPr>
              <a:t>so endemic in some countries </a:t>
            </a:r>
            <a:r>
              <a:rPr lang="en-US" dirty="0"/>
              <a:t>that </a:t>
            </a:r>
            <a:r>
              <a:rPr lang="en-US" dirty="0">
                <a:solidFill>
                  <a:srgbClr val="0000FF"/>
                </a:solidFill>
              </a:rPr>
              <a:t>politicians</a:t>
            </a:r>
            <a:r>
              <a:rPr lang="en-US" dirty="0"/>
              <a:t> and bureaucrats regard it </a:t>
            </a:r>
            <a:r>
              <a:rPr lang="en-US" dirty="0">
                <a:solidFill>
                  <a:srgbClr val="0000FF"/>
                </a:solidFill>
              </a:rPr>
              <a:t>as a perk of office</a:t>
            </a:r>
            <a:r>
              <a:rPr lang="en-US" dirty="0"/>
              <a:t> and </a:t>
            </a:r>
            <a:r>
              <a:rPr lang="en-US" dirty="0">
                <a:solidFill>
                  <a:srgbClr val="0000FF"/>
                </a:solidFill>
              </a:rPr>
              <a:t>openly </a:t>
            </a:r>
            <a:r>
              <a:rPr lang="en-US" dirty="0" smtClean="0">
                <a:solidFill>
                  <a:srgbClr val="0000FF"/>
                </a:solidFill>
              </a:rPr>
              <a:t>flout laws </a:t>
            </a:r>
            <a:r>
              <a:rPr lang="en-US" dirty="0">
                <a:solidFill>
                  <a:srgbClr val="0000FF"/>
                </a:solidFill>
              </a:rPr>
              <a:t>against corruption</a:t>
            </a:r>
            <a:r>
              <a:rPr lang="en-US" dirty="0"/>
              <a:t>. </a:t>
            </a:r>
          </a:p>
        </p:txBody>
      </p:sp>
    </p:spTree>
    <p:extLst>
      <p:ext uri="{BB962C8B-B14F-4D97-AF65-F5344CB8AC3E}">
        <p14:creationId xmlns:p14="http://schemas.microsoft.com/office/powerpoint/2010/main" val="24638843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Rankings of corruption by country, 2016</a:t>
            </a:r>
          </a:p>
        </p:txBody>
      </p:sp>
      <p:pic>
        <p:nvPicPr>
          <p:cNvPr id="4" name="Content Placeholder 3"/>
          <p:cNvPicPr>
            <a:picLocks noGrp="1" noChangeAspect="1"/>
          </p:cNvPicPr>
          <p:nvPr>
            <p:ph idx="1"/>
          </p:nvPr>
        </p:nvPicPr>
        <p:blipFill>
          <a:blip r:embed="rId2"/>
          <a:srcRect t="8415" b="8415"/>
          <a:stretch>
            <a:fillRect/>
          </a:stretch>
        </p:blipFill>
        <p:spPr/>
      </p:pic>
      <p:sp>
        <p:nvSpPr>
          <p:cNvPr id="5" name="Rectangle 4"/>
          <p:cNvSpPr/>
          <p:nvPr/>
        </p:nvSpPr>
        <p:spPr>
          <a:xfrm>
            <a:off x="1269425" y="6292334"/>
            <a:ext cx="5652734" cy="369332"/>
          </a:xfrm>
          <a:prstGeom prst="rect">
            <a:avLst/>
          </a:prstGeom>
        </p:spPr>
        <p:txBody>
          <a:bodyPr wrap="none">
            <a:spAutoFit/>
          </a:bodyPr>
          <a:lstStyle/>
          <a:p>
            <a:r>
              <a:rPr lang="en-US" dirty="0" smtClean="0"/>
              <a:t>Corruption Index (Clean =100   Totally corrupt = Zero)  </a:t>
            </a:r>
            <a:endParaRPr lang="en-US" dirty="0"/>
          </a:p>
        </p:txBody>
      </p:sp>
    </p:spTree>
    <p:extLst>
      <p:ext uri="{BB962C8B-B14F-4D97-AF65-F5344CB8AC3E}">
        <p14:creationId xmlns:p14="http://schemas.microsoft.com/office/powerpoint/2010/main" val="3788636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Foreign Corrupt Practices Act (</a:t>
            </a:r>
            <a:r>
              <a:rPr lang="en-US" dirty="0" smtClean="0"/>
              <a:t>FCPA)</a:t>
            </a:r>
            <a:endParaRPr lang="en-US" dirty="0"/>
          </a:p>
        </p:txBody>
      </p:sp>
      <p:sp>
        <p:nvSpPr>
          <p:cNvPr id="3" name="Content Placeholder 2"/>
          <p:cNvSpPr>
            <a:spLocks noGrp="1"/>
          </p:cNvSpPr>
          <p:nvPr>
            <p:ph idx="1"/>
          </p:nvPr>
        </p:nvSpPr>
        <p:spPr/>
        <p:txBody>
          <a:bodyPr>
            <a:normAutofit/>
          </a:bodyPr>
          <a:lstStyle/>
          <a:p>
            <a:pPr marL="182880" lvl="2">
              <a:buSzPct val="85000"/>
            </a:pPr>
            <a:r>
              <a:rPr lang="en-US" sz="2800" dirty="0">
                <a:solidFill>
                  <a:srgbClr val="0000FF"/>
                </a:solidFill>
              </a:rPr>
              <a:t>Illegal to bribe a foreign government official </a:t>
            </a:r>
            <a:r>
              <a:rPr lang="en-US" sz="2800" dirty="0"/>
              <a:t>to </a:t>
            </a:r>
            <a:r>
              <a:rPr lang="en-US" sz="2800" u="sng" dirty="0">
                <a:solidFill>
                  <a:srgbClr val="0000FF"/>
                </a:solidFill>
              </a:rPr>
              <a:t>obtain or maintain business </a:t>
            </a:r>
            <a:r>
              <a:rPr lang="en-US" sz="2800" dirty="0"/>
              <a:t>over which that foreign official has authority</a:t>
            </a:r>
          </a:p>
          <a:p>
            <a:r>
              <a:rPr lang="en-US" sz="2800" dirty="0"/>
              <a:t>In 2012, evidence emerged that in its eagerness to expand in Mexico, </a:t>
            </a:r>
            <a:r>
              <a:rPr lang="en-US" sz="2800" dirty="0" err="1"/>
              <a:t>Walmart</a:t>
            </a:r>
            <a:r>
              <a:rPr lang="en-US" sz="2800" dirty="0"/>
              <a:t> may have run afoul of the </a:t>
            </a:r>
            <a:r>
              <a:rPr lang="en-US" sz="2800" dirty="0" smtClean="0"/>
              <a:t>FCPA.</a:t>
            </a:r>
          </a:p>
        </p:txBody>
      </p:sp>
    </p:spTree>
    <p:extLst>
      <p:ext uri="{BB962C8B-B14F-4D97-AF65-F5344CB8AC3E}">
        <p14:creationId xmlns:p14="http://schemas.microsoft.com/office/powerpoint/2010/main" val="408394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Convention on Combating Bribery of Foreign Public Officials in International Business Transactions </a:t>
            </a:r>
          </a:p>
        </p:txBody>
      </p:sp>
      <p:sp>
        <p:nvSpPr>
          <p:cNvPr id="3" name="Content Placeholder 2"/>
          <p:cNvSpPr>
            <a:spLocks noGrp="1"/>
          </p:cNvSpPr>
          <p:nvPr>
            <p:ph idx="1"/>
          </p:nvPr>
        </p:nvSpPr>
        <p:spPr/>
        <p:txBody>
          <a:bodyPr>
            <a:normAutofit/>
          </a:bodyPr>
          <a:lstStyle/>
          <a:p>
            <a:r>
              <a:rPr lang="en-US" dirty="0" smtClean="0"/>
              <a:t>Is </a:t>
            </a:r>
            <a:r>
              <a:rPr lang="en-US" dirty="0"/>
              <a:t>a convention of the OECD aimed at making the bribery of foreign public officials </a:t>
            </a:r>
            <a:r>
              <a:rPr lang="en-US" dirty="0">
                <a:solidFill>
                  <a:srgbClr val="FF0000"/>
                </a:solidFill>
              </a:rPr>
              <a:t>a criminal offense</a:t>
            </a:r>
            <a:r>
              <a:rPr lang="en-US" dirty="0"/>
              <a:t>.</a:t>
            </a:r>
          </a:p>
          <a:p>
            <a:r>
              <a:rPr lang="en-US" dirty="0">
                <a:solidFill>
                  <a:srgbClr val="FF0000"/>
                </a:solidFill>
              </a:rPr>
              <a:t>Both the U.S. law and OECD convention </a:t>
            </a:r>
            <a:r>
              <a:rPr lang="en-US" dirty="0"/>
              <a:t>include language that </a:t>
            </a:r>
            <a:r>
              <a:rPr lang="en-US" dirty="0">
                <a:solidFill>
                  <a:srgbClr val="FF0000"/>
                </a:solidFill>
              </a:rPr>
              <a:t>allows exceptions known as facilitating or expediting payments </a:t>
            </a:r>
            <a:r>
              <a:rPr lang="en-US" dirty="0"/>
              <a:t>(also called </a:t>
            </a:r>
            <a:r>
              <a:rPr lang="en-US" dirty="0">
                <a:solidFill>
                  <a:srgbClr val="FF0000"/>
                </a:solidFill>
              </a:rPr>
              <a:t>grease payments or speed money</a:t>
            </a:r>
            <a:r>
              <a:rPr lang="en-US" dirty="0"/>
              <a:t>), the purpose of which is to </a:t>
            </a:r>
            <a:r>
              <a:rPr lang="en-US" u="sng" dirty="0">
                <a:solidFill>
                  <a:srgbClr val="FF0000"/>
                </a:solidFill>
              </a:rPr>
              <a:t>expedite</a:t>
            </a:r>
            <a:r>
              <a:rPr lang="en-US" dirty="0"/>
              <a:t> or to secure the performance of a routine governmental </a:t>
            </a:r>
            <a:r>
              <a:rPr lang="en-US" dirty="0" smtClean="0"/>
              <a:t>action</a:t>
            </a:r>
          </a:p>
          <a:p>
            <a:r>
              <a:rPr lang="en-US" dirty="0" smtClean="0"/>
              <a:t>For </a:t>
            </a:r>
            <a:r>
              <a:rPr lang="en-US" dirty="0"/>
              <a:t>example, they allow small payments made to </a:t>
            </a:r>
            <a:r>
              <a:rPr lang="en-US" dirty="0">
                <a:solidFill>
                  <a:srgbClr val="FF0000"/>
                </a:solidFill>
              </a:rPr>
              <a:t>speed up the issuance of permits or licenses</a:t>
            </a:r>
            <a:r>
              <a:rPr lang="en-US" dirty="0"/>
              <a:t>, process paperwork, or just get vegetables off the dock and on their way to market. </a:t>
            </a:r>
            <a:endParaRPr lang="en-US" sz="2200" dirty="0">
              <a:solidFill>
                <a:srgbClr val="FF0000"/>
              </a:solidFill>
            </a:endParaRPr>
          </a:p>
        </p:txBody>
      </p:sp>
    </p:spTree>
    <p:extLst>
      <p:ext uri="{BB962C8B-B14F-4D97-AF65-F5344CB8AC3E}">
        <p14:creationId xmlns:p14="http://schemas.microsoft.com/office/powerpoint/2010/main" val="119386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Protection of Intellectual </a:t>
            </a:r>
            <a:r>
              <a:rPr lang="en-US" dirty="0" smtClean="0"/>
              <a:t>Property</a:t>
            </a:r>
            <a:endParaRPr lang="en-US" dirty="0"/>
          </a:p>
        </p:txBody>
      </p:sp>
      <p:sp>
        <p:nvSpPr>
          <p:cNvPr id="3" name="Content Placeholder 2"/>
          <p:cNvSpPr>
            <a:spLocks noGrp="1"/>
          </p:cNvSpPr>
          <p:nvPr>
            <p:ph idx="1"/>
          </p:nvPr>
        </p:nvSpPr>
        <p:spPr/>
        <p:txBody>
          <a:bodyPr>
            <a:normAutofit/>
          </a:bodyPr>
          <a:lstStyle/>
          <a:p>
            <a:r>
              <a:rPr lang="en-US" dirty="0"/>
              <a:t>Intellectual property (IP) refers to </a:t>
            </a:r>
            <a:r>
              <a:rPr lang="en-US" dirty="0">
                <a:solidFill>
                  <a:srgbClr val="0000FF"/>
                </a:solidFill>
              </a:rPr>
              <a:t>creations of the mind</a:t>
            </a:r>
            <a:r>
              <a:rPr lang="en-US" dirty="0"/>
              <a:t>, such as </a:t>
            </a:r>
            <a:endParaRPr lang="en-US" dirty="0" smtClean="0"/>
          </a:p>
          <a:p>
            <a:pPr lvl="1"/>
            <a:r>
              <a:rPr lang="en-US" dirty="0" smtClean="0"/>
              <a:t>computer software</a:t>
            </a:r>
            <a:endParaRPr lang="en-US" dirty="0"/>
          </a:p>
          <a:p>
            <a:pPr lvl="1"/>
            <a:r>
              <a:rPr lang="en-US" dirty="0" smtClean="0"/>
              <a:t>a screenplay</a:t>
            </a:r>
            <a:endParaRPr lang="en-US" dirty="0"/>
          </a:p>
          <a:p>
            <a:pPr lvl="1"/>
            <a:r>
              <a:rPr lang="en-US" dirty="0" smtClean="0"/>
              <a:t>a </a:t>
            </a:r>
            <a:r>
              <a:rPr lang="en-US" dirty="0"/>
              <a:t>music </a:t>
            </a:r>
            <a:r>
              <a:rPr lang="en-US" dirty="0" smtClean="0"/>
              <a:t>score</a:t>
            </a:r>
            <a:endParaRPr lang="en-US" dirty="0"/>
          </a:p>
          <a:p>
            <a:pPr lvl="1"/>
            <a:r>
              <a:rPr lang="en-US" dirty="0" smtClean="0"/>
              <a:t>the </a:t>
            </a:r>
            <a:r>
              <a:rPr lang="en-US" dirty="0"/>
              <a:t>chemical formula for a new </a:t>
            </a:r>
            <a:r>
              <a:rPr lang="en-US" dirty="0" smtClean="0"/>
              <a:t>drug</a:t>
            </a:r>
            <a:endParaRPr lang="en-US" dirty="0"/>
          </a:p>
          <a:p>
            <a:pPr lvl="1"/>
            <a:r>
              <a:rPr lang="en-US" dirty="0" smtClean="0"/>
              <a:t>names </a:t>
            </a:r>
            <a:r>
              <a:rPr lang="en-US" dirty="0"/>
              <a:t>and images used in </a:t>
            </a:r>
            <a:r>
              <a:rPr lang="en-US" dirty="0" smtClean="0"/>
              <a:t>commerce</a:t>
            </a:r>
          </a:p>
          <a:p>
            <a:r>
              <a:rPr lang="en-US" dirty="0"/>
              <a:t>IP is protected in law by, for example, </a:t>
            </a:r>
            <a:r>
              <a:rPr lang="en-US" dirty="0">
                <a:solidFill>
                  <a:srgbClr val="FF0000"/>
                </a:solidFill>
              </a:rPr>
              <a:t>patents, copyright and trademarks</a:t>
            </a:r>
            <a:r>
              <a:rPr lang="en-US" dirty="0"/>
              <a:t>, which enable people to earn recognition or financial benefit from what they invent or create. </a:t>
            </a:r>
          </a:p>
          <a:p>
            <a:endParaRPr lang="en-US" dirty="0" smtClean="0"/>
          </a:p>
        </p:txBody>
      </p:sp>
    </p:spTree>
    <p:extLst>
      <p:ext uri="{BB962C8B-B14F-4D97-AF65-F5344CB8AC3E}">
        <p14:creationId xmlns:p14="http://schemas.microsoft.com/office/powerpoint/2010/main" val="169796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linds(horizontal)">
                                      <p:cBhvr>
                                        <p:cTn id="24" dur="500"/>
                                        <p:tgtEl>
                                          <p:spTgt spid="3">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Protection of Intellectual </a:t>
            </a:r>
            <a:r>
              <a:rPr lang="en-US" dirty="0" smtClean="0"/>
              <a:t>Property</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protection of intellectual property rights </a:t>
            </a:r>
            <a:r>
              <a:rPr lang="en-US" dirty="0">
                <a:solidFill>
                  <a:srgbClr val="FF0000"/>
                </a:solidFill>
              </a:rPr>
              <a:t>differs greatly from country to countr</a:t>
            </a:r>
            <a:r>
              <a:rPr lang="en-US" dirty="0"/>
              <a:t>y. </a:t>
            </a:r>
            <a:endParaRPr lang="en-US" dirty="0" smtClean="0"/>
          </a:p>
          <a:p>
            <a:r>
              <a:rPr lang="en-US" dirty="0" smtClean="0"/>
              <a:t>Although </a:t>
            </a:r>
            <a:r>
              <a:rPr lang="en-US" dirty="0"/>
              <a:t>many countries have stringent intellectual property regulations on their books, </a:t>
            </a:r>
            <a:r>
              <a:rPr lang="en-US" dirty="0">
                <a:solidFill>
                  <a:srgbClr val="FF0000"/>
                </a:solidFill>
              </a:rPr>
              <a:t>the enforcement of these regulations has often been lax</a:t>
            </a:r>
            <a:r>
              <a:rPr lang="en-US" dirty="0"/>
              <a:t>. </a:t>
            </a:r>
            <a:endParaRPr lang="en-US" dirty="0" smtClean="0"/>
          </a:p>
        </p:txBody>
      </p:sp>
    </p:spTree>
    <p:extLst>
      <p:ext uri="{BB962C8B-B14F-4D97-AF65-F5344CB8AC3E}">
        <p14:creationId xmlns:p14="http://schemas.microsoft.com/office/powerpoint/2010/main" val="169796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Protection of Intellectual Property</a:t>
            </a:r>
          </a:p>
        </p:txBody>
      </p:sp>
      <p:sp>
        <p:nvSpPr>
          <p:cNvPr id="3" name="Content Placeholder 2"/>
          <p:cNvSpPr>
            <a:spLocks noGrp="1"/>
          </p:cNvSpPr>
          <p:nvPr>
            <p:ph idx="1"/>
          </p:nvPr>
        </p:nvSpPr>
        <p:spPr/>
        <p:txBody>
          <a:bodyPr>
            <a:normAutofit/>
          </a:bodyPr>
          <a:lstStyle/>
          <a:p>
            <a:r>
              <a:rPr lang="en-US" dirty="0">
                <a:solidFill>
                  <a:srgbClr val="0000FF"/>
                </a:solidFill>
              </a:rPr>
              <a:t>Weak enforcement </a:t>
            </a:r>
            <a:r>
              <a:rPr lang="en-US" dirty="0"/>
              <a:t>encourages the </a:t>
            </a:r>
            <a:r>
              <a:rPr lang="en-US" dirty="0">
                <a:solidFill>
                  <a:srgbClr val="FF0000"/>
                </a:solidFill>
              </a:rPr>
              <a:t>piracy</a:t>
            </a:r>
            <a:r>
              <a:rPr lang="en-US" dirty="0"/>
              <a:t> (theft) of intellectual property. </a:t>
            </a:r>
            <a:endParaRPr lang="en-US" dirty="0" smtClean="0"/>
          </a:p>
          <a:p>
            <a:pPr lvl="1"/>
            <a:r>
              <a:rPr lang="en-US" dirty="0" smtClean="0">
                <a:solidFill>
                  <a:srgbClr val="FF0000"/>
                </a:solidFill>
              </a:rPr>
              <a:t>China </a:t>
            </a:r>
            <a:r>
              <a:rPr lang="en-US" dirty="0">
                <a:solidFill>
                  <a:srgbClr val="FF0000"/>
                </a:solidFill>
              </a:rPr>
              <a:t>and Thailand </a:t>
            </a:r>
            <a:r>
              <a:rPr lang="en-US" dirty="0"/>
              <a:t>have often been among the worst </a:t>
            </a:r>
            <a:r>
              <a:rPr lang="en-US" dirty="0" smtClean="0"/>
              <a:t>offenders</a:t>
            </a:r>
          </a:p>
          <a:p>
            <a:r>
              <a:rPr lang="en-US" dirty="0"/>
              <a:t>The </a:t>
            </a:r>
            <a:r>
              <a:rPr lang="en-US" dirty="0">
                <a:solidFill>
                  <a:srgbClr val="FF0000"/>
                </a:solidFill>
              </a:rPr>
              <a:t>computer software </a:t>
            </a:r>
            <a:r>
              <a:rPr lang="en-US" dirty="0"/>
              <a:t>industry is an example of an industry that suffers from lax enforcement of intellectual property rights. </a:t>
            </a:r>
            <a:endParaRPr lang="en-US" dirty="0" smtClean="0"/>
          </a:p>
          <a:p>
            <a:r>
              <a:rPr lang="en-US" dirty="0" smtClean="0"/>
              <a:t>Estimates </a:t>
            </a:r>
            <a:r>
              <a:rPr lang="en-US" dirty="0"/>
              <a:t>suggest that violations of intellectual property rights cost personal computer software firms revenues equal to $</a:t>
            </a:r>
            <a:r>
              <a:rPr lang="en-US" dirty="0">
                <a:solidFill>
                  <a:srgbClr val="FF0000"/>
                </a:solidFill>
              </a:rPr>
              <a:t>63 billion in 2011</a:t>
            </a:r>
            <a:r>
              <a:rPr lang="en-US" dirty="0" smtClean="0"/>
              <a:t>.</a:t>
            </a:r>
          </a:p>
        </p:txBody>
      </p:sp>
    </p:spTree>
    <p:extLst>
      <p:ext uri="{BB962C8B-B14F-4D97-AF65-F5344CB8AC3E}">
        <p14:creationId xmlns:p14="http://schemas.microsoft.com/office/powerpoint/2010/main" val="296964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linds(horizont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Protection of Intellectual Property</a:t>
            </a:r>
          </a:p>
        </p:txBody>
      </p:sp>
      <p:sp>
        <p:nvSpPr>
          <p:cNvPr id="3" name="Content Placeholder 2"/>
          <p:cNvSpPr>
            <a:spLocks noGrp="1"/>
          </p:cNvSpPr>
          <p:nvPr>
            <p:ph idx="1"/>
          </p:nvPr>
        </p:nvSpPr>
        <p:spPr/>
        <p:txBody>
          <a:bodyPr>
            <a:normAutofit/>
          </a:bodyPr>
          <a:lstStyle/>
          <a:p>
            <a:r>
              <a:rPr lang="en-US" dirty="0">
                <a:solidFill>
                  <a:srgbClr val="FF0000"/>
                </a:solidFill>
              </a:rPr>
              <a:t>The Agreement on Trade-Related Aspects of Intellectual Property Rights </a:t>
            </a:r>
            <a:r>
              <a:rPr lang="en-US" dirty="0"/>
              <a:t>(TRIPS) is an international legal agreement between all the member nations of the World Trade Organization (WTO). </a:t>
            </a:r>
          </a:p>
          <a:p>
            <a:r>
              <a:rPr lang="en-US" dirty="0" smtClean="0"/>
              <a:t>TRIPS </a:t>
            </a:r>
            <a:r>
              <a:rPr lang="en-US" dirty="0">
                <a:solidFill>
                  <a:srgbClr val="FF0000"/>
                </a:solidFill>
              </a:rPr>
              <a:t>oblige WTO members to </a:t>
            </a:r>
            <a:r>
              <a:rPr lang="en-US" u="sng" dirty="0">
                <a:solidFill>
                  <a:srgbClr val="FF0000"/>
                </a:solidFill>
              </a:rPr>
              <a:t>grant </a:t>
            </a:r>
            <a:r>
              <a:rPr lang="en-US" dirty="0">
                <a:solidFill>
                  <a:srgbClr val="FF0000"/>
                </a:solidFill>
              </a:rPr>
              <a:t>and </a:t>
            </a:r>
            <a:r>
              <a:rPr lang="en-US" u="sng" dirty="0">
                <a:solidFill>
                  <a:srgbClr val="FF0000"/>
                </a:solidFill>
              </a:rPr>
              <a:t>enforce</a:t>
            </a:r>
            <a:r>
              <a:rPr lang="en-US" dirty="0">
                <a:solidFill>
                  <a:srgbClr val="FF0000"/>
                </a:solidFill>
              </a:rPr>
              <a:t> patents lasting at least 20 years and copyrights lasting 50 years after the death of the author. </a:t>
            </a:r>
            <a:endParaRPr lang="en-US" sz="2000" dirty="0">
              <a:solidFill>
                <a:srgbClr val="FF0000"/>
              </a:solidFill>
            </a:endParaRPr>
          </a:p>
          <a:p>
            <a:pPr lvl="1"/>
            <a:r>
              <a:rPr lang="en-US" sz="2400" dirty="0" smtClean="0">
                <a:solidFill>
                  <a:srgbClr val="008000"/>
                </a:solidFill>
              </a:rPr>
              <a:t>Rich </a:t>
            </a:r>
            <a:r>
              <a:rPr lang="en-US" sz="2400" dirty="0">
                <a:solidFill>
                  <a:srgbClr val="008000"/>
                </a:solidFill>
              </a:rPr>
              <a:t>countries </a:t>
            </a:r>
            <a:r>
              <a:rPr lang="en-US" sz="2400" dirty="0"/>
              <a:t>had to </a:t>
            </a:r>
            <a:r>
              <a:rPr lang="en-US" sz="2400" dirty="0">
                <a:solidFill>
                  <a:srgbClr val="008000"/>
                </a:solidFill>
              </a:rPr>
              <a:t>comply with the rules within a year</a:t>
            </a:r>
            <a:r>
              <a:rPr lang="en-US" sz="2400" dirty="0"/>
              <a:t>. </a:t>
            </a:r>
            <a:endParaRPr lang="en-US" sz="2400" dirty="0" smtClean="0"/>
          </a:p>
          <a:p>
            <a:pPr lvl="1"/>
            <a:r>
              <a:rPr lang="en-US" sz="2400" dirty="0" smtClean="0">
                <a:solidFill>
                  <a:srgbClr val="3366FF"/>
                </a:solidFill>
              </a:rPr>
              <a:t>Poor </a:t>
            </a:r>
            <a:r>
              <a:rPr lang="en-US" sz="2400" dirty="0">
                <a:solidFill>
                  <a:srgbClr val="3366FF"/>
                </a:solidFill>
              </a:rPr>
              <a:t>countries</a:t>
            </a:r>
            <a:r>
              <a:rPr lang="en-US" sz="2400" dirty="0"/>
              <a:t>, in which such protection generally was much weaker, had </a:t>
            </a:r>
            <a:r>
              <a:rPr lang="en-US" sz="2400" dirty="0">
                <a:solidFill>
                  <a:srgbClr val="3366FF"/>
                </a:solidFill>
              </a:rPr>
              <a:t>five years of grace</a:t>
            </a:r>
            <a:r>
              <a:rPr lang="en-US" sz="2400" dirty="0"/>
              <a:t>, </a:t>
            </a:r>
            <a:endParaRPr lang="en-US" sz="2400" u="sng" dirty="0" smtClean="0">
              <a:solidFill>
                <a:srgbClr val="FF0000"/>
              </a:solidFill>
            </a:endParaRPr>
          </a:p>
          <a:p>
            <a:pPr lvl="1"/>
            <a:r>
              <a:rPr lang="en-US" sz="2400" dirty="0">
                <a:solidFill>
                  <a:srgbClr val="FF0000"/>
                </a:solidFill>
              </a:rPr>
              <a:t>T</a:t>
            </a:r>
            <a:r>
              <a:rPr lang="en-US" sz="2400" dirty="0" smtClean="0">
                <a:solidFill>
                  <a:srgbClr val="FF0000"/>
                </a:solidFill>
              </a:rPr>
              <a:t>he </a:t>
            </a:r>
            <a:r>
              <a:rPr lang="en-US" sz="2400" dirty="0">
                <a:solidFill>
                  <a:srgbClr val="FF0000"/>
                </a:solidFill>
              </a:rPr>
              <a:t>very poorest have 10 </a:t>
            </a:r>
            <a:r>
              <a:rPr lang="en-US" sz="2400" dirty="0" smtClean="0">
                <a:solidFill>
                  <a:srgbClr val="FF0000"/>
                </a:solidFill>
              </a:rPr>
              <a:t>years</a:t>
            </a:r>
          </a:p>
        </p:txBody>
      </p:sp>
    </p:spTree>
    <p:extLst>
      <p:ext uri="{BB962C8B-B14F-4D97-AF65-F5344CB8AC3E}">
        <p14:creationId xmlns:p14="http://schemas.microsoft.com/office/powerpoint/2010/main" val="348808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linds(horizontal)">
                                      <p:cBhvr>
                                        <p:cTn id="20" dur="500"/>
                                        <p:tgtEl>
                                          <p:spTgt spid="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linds(horizontal)">
                                      <p:cBhvr>
                                        <p:cTn id="23" dur="500"/>
                                        <p:tgtEl>
                                          <p:spTgt spid="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Protection of Intellectual Property</a:t>
            </a:r>
          </a:p>
        </p:txBody>
      </p:sp>
      <p:sp>
        <p:nvSpPr>
          <p:cNvPr id="3" name="Content Placeholder 2"/>
          <p:cNvSpPr>
            <a:spLocks noGrp="1"/>
          </p:cNvSpPr>
          <p:nvPr>
            <p:ph idx="1"/>
          </p:nvPr>
        </p:nvSpPr>
        <p:spPr/>
        <p:txBody>
          <a:bodyPr>
            <a:normAutofit/>
          </a:bodyPr>
          <a:lstStyle/>
          <a:p>
            <a:r>
              <a:rPr lang="en-US" dirty="0">
                <a:solidFill>
                  <a:srgbClr val="FF0000"/>
                </a:solidFill>
              </a:rPr>
              <a:t>F</a:t>
            </a:r>
            <a:r>
              <a:rPr lang="en-US" dirty="0" smtClean="0">
                <a:solidFill>
                  <a:srgbClr val="FF0000"/>
                </a:solidFill>
              </a:rPr>
              <a:t>irms </a:t>
            </a:r>
            <a:r>
              <a:rPr lang="en-US" dirty="0">
                <a:solidFill>
                  <a:srgbClr val="FF0000"/>
                </a:solidFill>
              </a:rPr>
              <a:t>can file lawsuits on their own behalf</a:t>
            </a:r>
            <a:r>
              <a:rPr lang="en-US" dirty="0"/>
              <a:t>. </a:t>
            </a:r>
            <a:endParaRPr lang="en-US" dirty="0" smtClean="0"/>
          </a:p>
          <a:p>
            <a:r>
              <a:rPr lang="en-US" dirty="0" smtClean="0"/>
              <a:t>For </a:t>
            </a:r>
            <a:r>
              <a:rPr lang="en-US" dirty="0"/>
              <a:t>example, </a:t>
            </a:r>
            <a:r>
              <a:rPr lang="en-US" dirty="0">
                <a:solidFill>
                  <a:srgbClr val="FF0000"/>
                </a:solidFill>
              </a:rPr>
              <a:t>Starbucks</a:t>
            </a:r>
            <a:r>
              <a:rPr lang="en-US" dirty="0"/>
              <a:t> won a landmark trademark copyright case in </a:t>
            </a:r>
            <a:r>
              <a:rPr lang="en-US" dirty="0">
                <a:solidFill>
                  <a:srgbClr val="FF0000"/>
                </a:solidFill>
              </a:rPr>
              <a:t>China</a:t>
            </a:r>
            <a:r>
              <a:rPr lang="en-US" dirty="0"/>
              <a:t> against a copycat that signaled a change in the approach in </a:t>
            </a:r>
            <a:r>
              <a:rPr lang="en-US" dirty="0" smtClean="0"/>
              <a:t>China.</a:t>
            </a:r>
          </a:p>
          <a:p>
            <a:r>
              <a:rPr lang="en-US" dirty="0"/>
              <a:t>Firms </a:t>
            </a:r>
            <a:r>
              <a:rPr lang="en-US" dirty="0" smtClean="0"/>
              <a:t>need </a:t>
            </a:r>
            <a:r>
              <a:rPr lang="en-US" dirty="0"/>
              <a:t>to </a:t>
            </a:r>
            <a:r>
              <a:rPr lang="en-US" dirty="0" smtClean="0">
                <a:solidFill>
                  <a:srgbClr val="FF0000"/>
                </a:solidFill>
              </a:rPr>
              <a:t>ensure </a:t>
            </a:r>
            <a:r>
              <a:rPr lang="en-US" dirty="0">
                <a:solidFill>
                  <a:srgbClr val="FF0000"/>
                </a:solidFill>
              </a:rPr>
              <a:t>that pirated copies of their products produced in countries with weak intellectual property laws don’t </a:t>
            </a:r>
            <a:r>
              <a:rPr lang="en-US" u="sng" dirty="0">
                <a:solidFill>
                  <a:srgbClr val="FF0000"/>
                </a:solidFill>
              </a:rPr>
              <a:t>turn up </a:t>
            </a:r>
            <a:r>
              <a:rPr lang="en-US" dirty="0">
                <a:solidFill>
                  <a:srgbClr val="FF0000"/>
                </a:solidFill>
              </a:rPr>
              <a:t>in their </a:t>
            </a:r>
            <a:r>
              <a:rPr lang="en-US" u="sng" dirty="0">
                <a:solidFill>
                  <a:srgbClr val="FF0000"/>
                </a:solidFill>
              </a:rPr>
              <a:t>home market </a:t>
            </a:r>
            <a:r>
              <a:rPr lang="en-US" dirty="0"/>
              <a:t>or in </a:t>
            </a:r>
            <a:r>
              <a:rPr lang="en-US" u="sng" dirty="0">
                <a:solidFill>
                  <a:srgbClr val="FF0000"/>
                </a:solidFill>
              </a:rPr>
              <a:t>third countries</a:t>
            </a:r>
            <a:r>
              <a:rPr lang="en-US" dirty="0"/>
              <a:t>. </a:t>
            </a:r>
            <a:endParaRPr lang="en-US" dirty="0" smtClean="0"/>
          </a:p>
          <a:p>
            <a:r>
              <a:rPr lang="en-US" dirty="0" smtClean="0"/>
              <a:t>Microsoft</a:t>
            </a:r>
            <a:r>
              <a:rPr lang="en-US" dirty="0"/>
              <a:t>, for example, discovered that pirated Microsoft software, produced illegally in Thailand, was being sold worldwide as the real thing.</a:t>
            </a:r>
          </a:p>
        </p:txBody>
      </p:sp>
    </p:spTree>
    <p:extLst>
      <p:ext uri="{BB962C8B-B14F-4D97-AF65-F5344CB8AC3E}">
        <p14:creationId xmlns:p14="http://schemas.microsoft.com/office/powerpoint/2010/main" val="348808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linds(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Clarity.thmx</Template>
  <TotalTime>1109</TotalTime>
  <Words>3290</Words>
  <Application>Microsoft Office PowerPoint</Application>
  <PresentationFormat>On-screen Show (4:3)</PresentationFormat>
  <Paragraphs>227</Paragraphs>
  <Slides>48</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48</vt:i4>
      </vt:variant>
    </vt:vector>
  </HeadingPairs>
  <TitlesOfParts>
    <vt:vector size="53" baseType="lpstr">
      <vt:lpstr>Arial</vt:lpstr>
      <vt:lpstr>Calibri</vt:lpstr>
      <vt:lpstr>Gill Sans MT</vt:lpstr>
      <vt:lpstr>Clarity</vt:lpstr>
      <vt:lpstr>1_Red bar footer BODY/MAIN CONTENT</vt:lpstr>
      <vt:lpstr>National Differences in Political, Economic, and Legal Systems</vt:lpstr>
      <vt:lpstr>Introduction</vt:lpstr>
      <vt:lpstr>Political Systems </vt:lpstr>
      <vt:lpstr>Totalitarianism</vt:lpstr>
      <vt:lpstr>Socialism</vt:lpstr>
      <vt:lpstr>Socialism</vt:lpstr>
      <vt:lpstr>Socialism</vt:lpstr>
      <vt:lpstr>Communist Totalitarianism</vt:lpstr>
      <vt:lpstr>Social Democracy </vt:lpstr>
      <vt:lpstr>Social Democracy </vt:lpstr>
      <vt:lpstr>Democracy</vt:lpstr>
      <vt:lpstr>Democracy</vt:lpstr>
      <vt:lpstr>Pseudo-Democracies</vt:lpstr>
      <vt:lpstr>Doing Business in Totalitarian Countries</vt:lpstr>
      <vt:lpstr>Economic Systems</vt:lpstr>
      <vt:lpstr>Market Economy</vt:lpstr>
      <vt:lpstr>Market Economy</vt:lpstr>
      <vt:lpstr>Market Economy</vt:lpstr>
      <vt:lpstr>Centrally Planned Economy (Command Economy)</vt:lpstr>
      <vt:lpstr>Mixed Economy</vt:lpstr>
      <vt:lpstr>Mixed Economy </vt:lpstr>
      <vt:lpstr>Mixed Economy</vt:lpstr>
      <vt:lpstr>Mixed Economy</vt:lpstr>
      <vt:lpstr>Legal Systems </vt:lpstr>
      <vt:lpstr>Common Law</vt:lpstr>
      <vt:lpstr>Common Law</vt:lpstr>
      <vt:lpstr>Common Law</vt:lpstr>
      <vt:lpstr>Common Law</vt:lpstr>
      <vt:lpstr>Civil Law</vt:lpstr>
      <vt:lpstr>Theocratic Law</vt:lpstr>
      <vt:lpstr>Theocratic Law</vt:lpstr>
      <vt:lpstr>DIFFERENCES IN CONTRACT LAW</vt:lpstr>
      <vt:lpstr>Contract Disputes </vt:lpstr>
      <vt:lpstr>Contract Disputes </vt:lpstr>
      <vt:lpstr>Laws Directly Affecting International Business Transactions</vt:lpstr>
      <vt:lpstr>Laws Directly Affecting International Business Transactions</vt:lpstr>
      <vt:lpstr>Property Rights and Corruption</vt:lpstr>
      <vt:lpstr>Private Action </vt:lpstr>
      <vt:lpstr>Public Action</vt:lpstr>
      <vt:lpstr>Corruption</vt:lpstr>
      <vt:lpstr>Rankings of corruption by country, 2016</vt:lpstr>
      <vt:lpstr>Foreign Corrupt Practices Act (FCPA)</vt:lpstr>
      <vt:lpstr>Convention on Combating Bribery of Foreign Public Officials in International Business Transactions </vt:lpstr>
      <vt:lpstr>The Protection of Intellectual Property</vt:lpstr>
      <vt:lpstr>The Protection of Intellectual Property</vt:lpstr>
      <vt:lpstr>The Protection of Intellectual Property</vt:lpstr>
      <vt:lpstr>The Protection of Intellectual Property</vt:lpstr>
      <vt:lpstr>The Protection of Intellectual Property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Differences in Political, Economic, and Legal Systems</dc:title>
  <dc:creator>msu</dc:creator>
  <cp:lastModifiedBy>Mohammad almulla</cp:lastModifiedBy>
  <cp:revision>61</cp:revision>
  <cp:lastPrinted>2019-01-17T03:03:10Z</cp:lastPrinted>
  <dcterms:created xsi:type="dcterms:W3CDTF">2018-08-19T13:03:38Z</dcterms:created>
  <dcterms:modified xsi:type="dcterms:W3CDTF">2019-01-17T03:03:38Z</dcterms:modified>
</cp:coreProperties>
</file>