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08" r:id="rId2"/>
    <p:sldMasterId id="2147483720" r:id="rId3"/>
    <p:sldMasterId id="2147483733" r:id="rId4"/>
    <p:sldMasterId id="2147483745" r:id="rId5"/>
    <p:sldMasterId id="2147483760" r:id="rId6"/>
    <p:sldMasterId id="2147483773" r:id="rId7"/>
    <p:sldMasterId id="2147483785" r:id="rId8"/>
    <p:sldMasterId id="2147483797" r:id="rId9"/>
    <p:sldMasterId id="2147483810" r:id="rId10"/>
  </p:sldMasterIdLst>
  <p:notesMasterIdLst>
    <p:notesMasterId r:id="rId37"/>
  </p:notesMasterIdLst>
  <p:handoutMasterIdLst>
    <p:handoutMasterId r:id="rId38"/>
  </p:handoutMasterIdLst>
  <p:sldIdLst>
    <p:sldId id="256" r:id="rId11"/>
    <p:sldId id="259" r:id="rId12"/>
    <p:sldId id="267" r:id="rId13"/>
    <p:sldId id="287" r:id="rId14"/>
    <p:sldId id="288" r:id="rId15"/>
    <p:sldId id="324" r:id="rId16"/>
    <p:sldId id="330" r:id="rId17"/>
    <p:sldId id="325" r:id="rId18"/>
    <p:sldId id="328" r:id="rId19"/>
    <p:sldId id="297" r:id="rId20"/>
    <p:sldId id="329" r:id="rId21"/>
    <p:sldId id="300" r:id="rId22"/>
    <p:sldId id="301" r:id="rId23"/>
    <p:sldId id="291" r:id="rId24"/>
    <p:sldId id="308" r:id="rId25"/>
    <p:sldId id="332" r:id="rId26"/>
    <p:sldId id="311" r:id="rId27"/>
    <p:sldId id="312" r:id="rId28"/>
    <p:sldId id="331" r:id="rId29"/>
    <p:sldId id="315" r:id="rId30"/>
    <p:sldId id="316" r:id="rId31"/>
    <p:sldId id="317" r:id="rId32"/>
    <p:sldId id="305" r:id="rId33"/>
    <p:sldId id="313" r:id="rId34"/>
    <p:sldId id="309" r:id="rId35"/>
    <p:sldId id="318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 varScale="1">
        <p:scale>
          <a:sx n="100" d="100"/>
          <a:sy n="100" d="100"/>
        </p:scale>
        <p:origin x="6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gs" Target="tags/tag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46E727-F871-424B-8DC8-D9DDD74CF61A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37C185-293D-4E96-82D9-E7D09FA8A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2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CB417F-880B-46C5-A4D5-DD7B3B0E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9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conclusions: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 score</a:t>
            </a:r>
            <a:r>
              <a:rPr lang="en-US" baseline="0" dirty="0" smtClean="0"/>
              <a:t>s varying someone each month.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Hubert seems to have the most consistent score each month.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January was the best month for everyone.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B417F-880B-46C5-A4D5-DD7B3B0E37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8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B417F-880B-46C5-A4D5-DD7B3B0E37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2497FF6A-BA82-4C3D-B68A-FD677D391B90}" type="slidenum">
              <a:rPr lang="en-US" sz="1200" smtClean="0">
                <a:latin typeface="Arial" charset="0"/>
              </a:rPr>
              <a:pPr eaLnBrk="1" hangingPunct="1"/>
              <a:t>14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E7F30A09-D269-42BE-AEDA-9BCAC7ED4143}" type="slidenum">
              <a:rPr lang="en-US" sz="1200" smtClean="0">
                <a:latin typeface="Arial" charset="0"/>
              </a:rPr>
              <a:pPr eaLnBrk="1" hangingPunct="1"/>
              <a:t>22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Excessive number of false alarms would undermine your credibility and discredit the technique.</a:t>
            </a:r>
          </a:p>
          <a:p>
            <a:pPr eaLnBrk="1" hangingPunct="1"/>
            <a:r>
              <a:rPr lang="en-GB" dirty="0" smtClean="0"/>
              <a:t>The method is to limit the </a:t>
            </a:r>
            <a:r>
              <a:rPr lang="en-GB" dirty="0" smtClean="0"/>
              <a:t>variability, </a:t>
            </a:r>
            <a:r>
              <a:rPr lang="en-GB" dirty="0" smtClean="0"/>
              <a:t>so when an observation is found outside the limits, looking for an assignable cause is worthwhile.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68D7-662D-4AAB-950C-46A2B8D33C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8CE0-207C-45AE-93A2-0F532D89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BA72A-00AD-4014-B092-48D1FA80A0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6988-5ADC-4C8E-91CC-29475383AA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2916-3A65-4E4E-993F-9015EDA56B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89B45-F691-449F-9F26-9E687334C0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FF6BB-0CF2-410A-B70E-AE98F93C3A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9879-DB43-4301-A036-963CCA866F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ADA29-05B2-4933-B80E-23B8C97061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AD07A1-B27C-47E4-8C93-5FF726D8A2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D68D7-662D-4AAB-950C-46A2B8D33C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2803-5184-4D7B-BCE0-2DD36A35B0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09B5-659C-48B2-9217-010254C9A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3570-8CB3-451A-80EB-03696C86C3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6927-C780-478F-BC34-EEB34513D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8634-4B09-47E7-8CED-D9EB46DF3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3273B-0293-4D23-ADB3-5A1D1F2FF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B0AB-8779-4158-84CE-5F32DC1F85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BB07-6594-4C07-83F7-4DC20EBD4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0035-1041-4EE9-8D37-E891E0C3BD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8CE0-207C-45AE-93A2-0F532D89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7447-C78D-431B-ADAE-B6CDCEDA8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52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13D8-D150-45F2-A56E-7FF01B93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35052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7447-C78D-431B-ADAE-B6CDCEDA8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5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13D8-D150-45F2-A56E-7FF01B93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5225"/>
            <a:ext cx="5105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F19C5-DAC3-44D0-923F-014898ACCB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9C9DE-AAD5-4F7C-AB6A-777CE5A0A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0A605-36D6-4961-B58C-D586B58351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7FF34-47B4-43D0-ACC3-C268B6B1AD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883ED-31A7-4C56-A1BC-4145E4272B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319DA-12B2-4C5B-9550-4DF9FD2CEB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>
            <a:lvl1pPr marL="406400" indent="-406400">
              <a:buClr>
                <a:srgbClr val="00B050"/>
              </a:buClr>
              <a:buFont typeface="Wingdings" pitchFamily="2" charset="2"/>
              <a:buChar char="v"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05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2803-5184-4D7B-BCE0-2DD36A35B0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2E107-F005-4FCB-A5EE-F1F9B7C5F6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C20F2-DA54-40BF-B1ED-1F10ACC4B1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BC278-017B-48CB-AD69-023554E3E9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09816-DED1-4A55-BD6F-E3222124B5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3260E-8426-4E09-BFEF-A4CFA29B0C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7934C-7025-4BF9-BCFF-7E64400261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7F8A0-289C-450B-969F-1FBB28D21D2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90176-5DA6-40B3-A9E3-C3FFBA0EF9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52FE5-F955-4A7E-9F57-D9327FED1A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26BF0-A41A-4880-8A19-3C84C4B099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3570-8CB3-451A-80EB-03696C86C3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9CE69-0F23-4A71-B4CD-8321A69F89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01C7A-D777-4DF1-A71F-AB2648A988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B192-04FF-477B-A2C8-0CF632C4E9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16309-0AAB-449D-99A7-4182CA3FBB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4C1C4-5CF3-474F-B8DA-B94E0E2640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CA2D-177E-4E17-BEE7-C2BF28D485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98106-8F3D-4B3F-82B4-7F78E44686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4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6927-C780-478F-BC34-EEB34513D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1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2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0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4BF38-CB54-4ABB-970F-2A24FC41AE7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ECF0-8DDE-4DC2-A62F-E69E94A631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8634-4B09-47E7-8CED-D9EB46DF3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1057-52EB-4CF2-8678-F36936A303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9CAB9-2D5A-4AAE-B356-ACF0C568B0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82663-89BE-40D8-BD4B-0C1C65B7DC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A87F4-7364-45EA-861E-B343682600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2D1C4-1EC2-49B0-A7D5-41CE3CB874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25EEF-5366-4124-80F4-8439E35064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83483-4E25-45B6-9E02-59FC4D92E0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5356-05EB-4FBD-9E88-0C4565B059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C8B06-16CC-4C01-A1BC-D96CCCD0D0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AD11-BE81-4EA9-BDB1-2CD1C9C197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3273B-0293-4D23-ADB3-5A1D1F2FF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AFF8C-4E2B-4F26-8F63-07D19F8F31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A321E-B1A0-4163-8475-0782525CC0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ABCA-9FFC-44F5-97B1-527FAEE9EE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2CFC-AC99-4100-87BB-0E2E38B8BD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9B360-6535-4074-8628-092E3D919A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1BD5E-CC1C-4FBF-8C65-74B5C7ABB0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5C75-8BA2-4471-B5E3-70C084843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FDF9-73B9-448B-96C6-7C0EC7A586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>
            <a:lvl1pPr>
              <a:defRPr sz="1200" b="1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2D85-4B54-4D31-AB5E-94DCB847D7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1B98E-4CF3-4A64-802A-0CD489515B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B0AB-8779-4158-84CE-5F32DC1F85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C88E6-2636-4D66-AFE3-8ED42DBA5F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A3D73-BC0F-448E-9997-0AC3768063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C7B2-C36D-47CE-9C72-FF535AE7E4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E35225-60C4-4F92-AA5B-6DF1A17FAF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5088C-BBC7-461D-B79E-554DD1FCA2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9B67-0FC5-4061-A532-5091C8C46E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C4E7-DD47-4D43-8CF5-654E845F9D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0A5CF-5CB3-4E03-8051-7661C6A108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F0E18-12DE-40A4-B2BC-16E677C78E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760BB-2CDD-4D45-90AD-9F0A8D3966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BB07-6594-4C07-83F7-4DC20EBD4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4B9D5-D17A-4F33-AEEA-075F4D364E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C6C0-3436-4970-AECD-775F21877B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D07A0-695D-4883-AC91-21B23A64D3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59232-B97D-43C6-B11A-65872D3ACB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25FB4-5D7C-4620-9F44-0E466AA816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4ABB0-5F80-456C-A9E4-0FADF34F3C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69175-5A4E-48A0-9884-973C13B4A6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7251F-64E5-41CE-BC3C-A2DD356FA2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6F4FE-010C-4BC9-8E92-7747315D6B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9B65B-8817-460A-A946-9D1CE08A81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0035-1041-4EE9-8D37-E891E0C3BD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59699-C269-41D7-AD44-395FE3B7B1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3C53-FEE1-4062-A019-BB86A020B7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5AC2A-D0A3-4C90-96B2-09095B62EE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74279-ACEA-4017-A696-9804869A28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4ED8-14CE-444C-9C20-13C89AB772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2986E-4D82-4A29-B369-B7B7E88200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B5BD4-A86D-423F-B2A2-60BCC9C18A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9DA4A-E51C-4B2C-AB75-4D6F3BFAC9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D18B-5E0D-4E2A-A94E-85BD8A1948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A486-A276-4336-B850-0279A7B2EB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E1171E-EE22-466C-8429-9BDD84A99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7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SzPct val="85000"/>
        <a:buFont typeface="Wingdings" pitchFamily="2" charset="2"/>
        <a:buChar char="v"/>
        <a:defRPr sz="3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63600" indent="-406400" algn="l" defTabSz="457200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95000"/>
        <a:buFont typeface="Wingdings" pitchFamily="2" charset="2"/>
        <a:buChar char="§"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1E1171E-EE22-466C-8429-9BDD84A99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>
            <a:extLst/>
          </p:cNvPr>
          <p:cNvSpPr txBox="1">
            <a:spLocks/>
          </p:cNvSpPr>
          <p:nvPr/>
        </p:nvSpPr>
        <p:spPr bwMode="auto">
          <a:xfrm>
            <a:off x="3019425" y="6267450"/>
            <a:ext cx="32194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0" dirty="0" smtClean="0">
                <a:latin typeface="Franklin Gothic Medium" panose="020B0603020102020204" pitchFamily="34" charset="0"/>
              </a:rPr>
              <a:t>Copyright </a:t>
            </a:r>
            <a:r>
              <a:rPr lang="en-US" altLang="en-US" sz="1200" b="0" dirty="0">
                <a:latin typeface="Franklin Gothic Medium" panose="020B0603020102020204" pitchFamily="34" charset="0"/>
              </a:rPr>
              <a:t>© 2018 Foundation of the American College of Healthcare Executives. Not for sale.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7500" y="5918200"/>
            <a:ext cx="6019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95D35F91-1762-4721-9AAC-8A47CB9A87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80150"/>
            <a:ext cx="6019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5920B81-2908-4C44-B213-762E8CDE626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CEBA6E-4927-49EE-BDDB-D5B22179AFE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10CF1F-6936-46C5-9EA2-3F8572E3538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FBD1F0C-AA77-46CF-9F26-079FBE46D50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BFAF0D-2AF7-4349-AFDB-602F4F14193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BD2041-C8EC-46ED-86BE-3053B985E3C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514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Introduction to Healthcare</a:t>
            </a:r>
            <a:br>
              <a:rPr lang="en-US" dirty="0" smtClean="0"/>
            </a:br>
            <a:r>
              <a:rPr lang="en-US" dirty="0" smtClean="0"/>
              <a:t>Quality Management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Evaluating Performance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Trend Reports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82296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Display data from several time periods	</a:t>
            </a:r>
          </a:p>
          <a:p>
            <a:pPr marL="0" indent="0" eaLnBrk="1" hangingPunct="1">
              <a:buNone/>
            </a:pPr>
            <a:r>
              <a:rPr lang="en-US" dirty="0" smtClean="0"/>
              <a:t>		</a:t>
            </a:r>
            <a:endParaRPr lang="en-US" sz="1600" dirty="0" smtClean="0"/>
          </a:p>
          <a:p>
            <a:pPr marL="0" indent="0" algn="ctr" eaLnBrk="1" hangingPunct="1">
              <a:buNone/>
            </a:pPr>
            <a:r>
              <a:rPr lang="en-US" sz="2800" dirty="0" smtClean="0"/>
              <a:t>Tabular </a:t>
            </a:r>
            <a:r>
              <a:rPr lang="en-US" sz="2800" dirty="0" smtClean="0"/>
              <a:t>Report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9503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810000"/>
            <a:ext cx="5343525" cy="180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 Reports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362200"/>
            <a:ext cx="3505200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Line </a:t>
            </a: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362200"/>
            <a:ext cx="3429000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Bar </a:t>
            </a: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96927-C780-478F-BC34-EEB34513D7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2" descr="C:\Users\Patrice\Pictures\Images\Data_Graphics\not-stratifie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0" b="-46"/>
          <a:stretch/>
        </p:blipFill>
        <p:spPr bwMode="auto">
          <a:xfrm>
            <a:off x="5325963" y="2895600"/>
            <a:ext cx="2675037" cy="25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line ch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36900"/>
            <a:ext cx="3865442" cy="21056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1143000"/>
          </a:xfrm>
        </p:spPr>
        <p:txBody>
          <a:bodyPr/>
          <a:lstStyle/>
          <a:p>
            <a:pPr marL="457200" indent="-457200" eaLnBrk="1" hangingPunct="1"/>
            <a:r>
              <a:rPr lang="en-US" altLang="ja-JP" sz="3600" dirty="0" smtClean="0"/>
              <a:t>2. </a:t>
            </a:r>
            <a:r>
              <a:rPr lang="en-US" altLang="ja-JP" sz="4000" dirty="0" smtClean="0"/>
              <a:t>Compare Performance to Expectations</a:t>
            </a:r>
            <a:endParaRPr lang="en-US" sz="3600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4191000"/>
          </a:xfrm>
        </p:spPr>
        <p:txBody>
          <a:bodyPr/>
          <a:lstStyle/>
          <a:p>
            <a:r>
              <a:rPr lang="en-US" dirty="0" smtClean="0"/>
              <a:t>Establish performance expectations</a:t>
            </a:r>
          </a:p>
          <a:p>
            <a:pPr lvl="1" eaLnBrk="1" hangingPunct="1"/>
            <a:r>
              <a:rPr lang="en-US" dirty="0" smtClean="0"/>
              <a:t>Consider “absolutes” found in external regulations and accreditation </a:t>
            </a:r>
            <a:r>
              <a:rPr lang="en-US" dirty="0" smtClean="0"/>
              <a:t>standards.</a:t>
            </a:r>
            <a:endParaRPr lang="en-US" dirty="0" smtClean="0"/>
          </a:p>
          <a:p>
            <a:pPr lvl="1" eaLnBrk="1" hangingPunct="1"/>
            <a:r>
              <a:rPr lang="en-US" dirty="0" smtClean="0"/>
              <a:t>No external expectations? Set performance targets on the basis </a:t>
            </a:r>
            <a:r>
              <a:rPr lang="en-US" dirty="0" smtClean="0"/>
              <a:t>of</a:t>
            </a:r>
            <a:endParaRPr lang="en-US" dirty="0" smtClean="0"/>
          </a:p>
          <a:p>
            <a:pPr lvl="2" eaLnBrk="1" hangingPunct="1"/>
            <a:r>
              <a:rPr lang="en-US" sz="2800" dirty="0" smtClean="0"/>
              <a:t>opinion,</a:t>
            </a:r>
          </a:p>
          <a:p>
            <a:pPr lvl="2" eaLnBrk="1" hangingPunct="1"/>
            <a:r>
              <a:rPr lang="en-US" sz="2800" dirty="0" smtClean="0"/>
              <a:t>criteria, or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lvl="2" eaLnBrk="1" hangingPunct="1"/>
            <a:r>
              <a:rPr lang="en-US" sz="2800" dirty="0" smtClean="0"/>
              <a:t>performance </a:t>
            </a:r>
            <a:r>
              <a:rPr lang="en-US" sz="2800" dirty="0" smtClean="0"/>
              <a:t>comparisons.</a:t>
            </a:r>
            <a:endParaRPr lang="en-US" sz="2800" dirty="0" smtClean="0"/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Statistical Process Control (SPC)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9248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Application of statistical methods to assess and control performance</a:t>
            </a:r>
          </a:p>
          <a:p>
            <a:pPr lvl="1" eaLnBrk="1" hangingPunct="1"/>
            <a:r>
              <a:rPr lang="en-US" dirty="0" smtClean="0"/>
              <a:t>Used to identify performance variations that would benefit from further investigation</a:t>
            </a:r>
          </a:p>
          <a:p>
            <a:pPr lvl="1" eaLnBrk="1" hangingPunct="1"/>
            <a:r>
              <a:rPr lang="en-US" dirty="0" smtClean="0"/>
              <a:t>Understanding variation is the first step toward improvement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Walter A. Shewhart</a:t>
            </a:r>
            <a:br>
              <a:rPr lang="en-US" b="1" dirty="0" smtClean="0"/>
            </a:br>
            <a:r>
              <a:rPr lang="en-US" sz="2400" dirty="0" smtClean="0"/>
              <a:t>(Early 1920s, Bell Laboratories)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819750538"/>
              </p:ext>
            </p:extLst>
          </p:nvPr>
        </p:nvGraphicFramePr>
        <p:xfrm>
          <a:off x="1143000" y="4038600"/>
          <a:ext cx="5921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lip" r:id="rId4" imgW="1857240" imgH="3995640" progId="MS_ClipArt_Gallery.5">
                  <p:embed/>
                </p:oleObj>
              </mc:Choice>
              <mc:Fallback>
                <p:oleObj name="Clip" r:id="rId4" imgW="1857240" imgH="399564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5921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838200" y="22860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Some 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process variation is due to common 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causes.</a:t>
            </a:r>
            <a:endParaRPr lang="en-U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Some process variation is due to special 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causes.</a:t>
            </a:r>
            <a:endParaRPr lang="en-U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SzPct val="85000"/>
              <a:buFont typeface="Wingdings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SzPct val="85000"/>
              <a:buFont typeface="Wingdings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20000"/>
              </a:spcBef>
              <a:buClr>
                <a:srgbClr val="00B050"/>
              </a:buClr>
              <a:buSzPct val="85000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Shewhart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championed the use of statistical methods to evaluate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causes of variation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performance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results. Improvement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strategies are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affected by the cause of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variation.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Improving a Process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27237"/>
            <a:ext cx="7772400" cy="36115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Process is stable (only common-cause variation is present</a:t>
            </a:r>
            <a:r>
              <a:rPr lang="en-US" sz="2800" dirty="0" smtClean="0"/>
              <a:t>). </a:t>
            </a:r>
            <a:endParaRPr lang="en-US" sz="2800" dirty="0" smtClean="0"/>
          </a:p>
          <a:p>
            <a:pPr lvl="1" eaLnBrk="1" hangingPunct="1"/>
            <a:r>
              <a:rPr lang="en-US" dirty="0" smtClean="0"/>
              <a:t>To reduce variation and improve performance, process changes must be made (common causes are inherent in the process</a:t>
            </a:r>
            <a:r>
              <a:rPr lang="en-US" dirty="0" smtClean="0"/>
              <a:t>).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 Process</a:t>
            </a:r>
            <a:endParaRPr 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39925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Process is unstable (special-cause variation is present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lvl="1" eaLnBrk="1" hangingPunct="1"/>
            <a:r>
              <a:rPr lang="en-US" dirty="0" smtClean="0"/>
              <a:t>Special causes are identified and </a:t>
            </a:r>
            <a:r>
              <a:rPr lang="en-US" dirty="0" smtClean="0"/>
              <a:t>eliminated.</a:t>
            </a:r>
            <a:endParaRPr lang="en-US" dirty="0" smtClean="0"/>
          </a:p>
          <a:p>
            <a:pPr lvl="1" eaLnBrk="1" hangingPunct="1"/>
            <a:r>
              <a:rPr lang="en-US" dirty="0" smtClean="0"/>
              <a:t>Process itself is not changed (special causes are extrinsic to the process</a:t>
            </a:r>
            <a:r>
              <a:rPr lang="en-US" dirty="0" smtClean="0"/>
              <a:t>).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235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SPC Tools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Used to identify the type of variation exhibited by performance data</a:t>
            </a:r>
          </a:p>
          <a:p>
            <a:pPr lvl="1" eaLnBrk="1" hangingPunct="1"/>
            <a:r>
              <a:rPr lang="en-US" dirty="0" smtClean="0"/>
              <a:t>Line graphs</a:t>
            </a:r>
          </a:p>
          <a:p>
            <a:pPr lvl="1" eaLnBrk="1" hangingPunct="1"/>
            <a:r>
              <a:rPr lang="en-US" dirty="0" smtClean="0"/>
              <a:t>Control charts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Graph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924800" cy="2667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Long run: </a:t>
            </a:r>
            <a:r>
              <a:rPr lang="en-US" sz="2800" dirty="0" smtClean="0"/>
              <a:t>Significant </a:t>
            </a:r>
            <a:r>
              <a:rPr lang="en-US" sz="2800" dirty="0" smtClean="0"/>
              <a:t>performance trend that should be investigated</a:t>
            </a:r>
            <a:r>
              <a:rPr lang="en-US" dirty="0" smtClean="0"/>
              <a:t> </a:t>
            </a:r>
          </a:p>
        </p:txBody>
      </p:sp>
      <p:pic>
        <p:nvPicPr>
          <p:cNvPr id="24781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3124200"/>
            <a:ext cx="4371975" cy="26765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Zigzag </a:t>
            </a:r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Consistent increase or decrease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96927-C780-478F-BC34-EEB34513D7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3" y="2590800"/>
            <a:ext cx="3476479" cy="214788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352097" cy="20173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Assessment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4191000" cy="18700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sz="2800" dirty="0" smtClean="0"/>
              <a:t>Judging or evaluating measurement data for the purpose of reaching a conclusion </a:t>
            </a:r>
            <a:endParaRPr lang="en-US" sz="2800" dirty="0" smtClean="0"/>
          </a:p>
        </p:txBody>
      </p:sp>
      <p:sp>
        <p:nvSpPr>
          <p:cNvPr id="1030" name="Rectangle 140"/>
          <p:cNvSpPr>
            <a:spLocks noChangeArrowheads="1"/>
          </p:cNvSpPr>
          <p:nvPr/>
        </p:nvSpPr>
        <p:spPr bwMode="auto">
          <a:xfrm>
            <a:off x="914400" y="4114800"/>
            <a:ext cx="38862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Font typeface="Wingdings" pitchFamily="64" charset="2"/>
              <a:buNone/>
            </a:pP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 the bowling score </a:t>
            </a: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data. Any </a:t>
            </a: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conclusions? 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5" name="Picture 11" descr="http://www.franz.com/support/documentation/9.0/doc/pictures/cw-tut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-5809"/>
          <a:stretch/>
        </p:blipFill>
        <p:spPr bwMode="auto">
          <a:xfrm>
            <a:off x="5181600" y="2057400"/>
            <a:ext cx="356455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Chart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9248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Dr. Walter Shewhart developed the control chart to identify types of </a:t>
            </a:r>
            <a:r>
              <a:rPr lang="en-US" dirty="0" smtClean="0"/>
              <a:t>variation.</a:t>
            </a:r>
            <a:endParaRPr lang="en-US" dirty="0" smtClean="0"/>
          </a:p>
          <a:p>
            <a:pPr eaLnBrk="1" hangingPunct="1"/>
            <a:r>
              <a:rPr lang="en-GB" dirty="0" smtClean="0"/>
              <a:t>Control charts have statistically calculated upper and lower control </a:t>
            </a:r>
            <a:r>
              <a:rPr lang="en-GB" dirty="0" smtClean="0"/>
              <a:t>limits.</a:t>
            </a:r>
            <a:endParaRPr lang="en-GB" dirty="0" smtClean="0"/>
          </a:p>
          <a:p>
            <a:pPr lvl="1" eaLnBrk="1" hangingPunct="1"/>
            <a:r>
              <a:rPr lang="en-GB" dirty="0" smtClean="0"/>
              <a:t>Usually set at </a:t>
            </a:r>
            <a:r>
              <a:rPr lang="en-GB" dirty="0" smtClean="0"/>
              <a:t>+3 </a:t>
            </a:r>
            <a:r>
              <a:rPr lang="en-GB" dirty="0" smtClean="0"/>
              <a:t>and </a:t>
            </a:r>
            <a:r>
              <a:rPr lang="en-GB" dirty="0" smtClean="0"/>
              <a:t>–3 </a:t>
            </a:r>
            <a:r>
              <a:rPr lang="en-GB" dirty="0" smtClean="0"/>
              <a:t>standard deviations from the mean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Chart Example</a:t>
            </a:r>
          </a:p>
        </p:txBody>
      </p: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1371600" y="1960563"/>
            <a:ext cx="6953250" cy="3830637"/>
            <a:chOff x="1008" y="1008"/>
            <a:chExt cx="4380" cy="2413"/>
          </a:xfrm>
        </p:grpSpPr>
        <p:pic>
          <p:nvPicPr>
            <p:cNvPr id="2867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80"/>
            <a:stretch>
              <a:fillRect/>
            </a:stretch>
          </p:blipFill>
          <p:spPr bwMode="auto">
            <a:xfrm>
              <a:off x="1008" y="1008"/>
              <a:ext cx="3738" cy="2413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4032" y="1200"/>
              <a:ext cx="1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pPr algn="ctr"/>
              <a:r>
                <a:rPr lang="en-US" sz="1600" b="1">
                  <a:latin typeface="Tahoma" pitchFamily="64" charset="0"/>
                </a:rPr>
                <a:t>Upper control limit</a:t>
              </a:r>
              <a:endParaRPr lang="en-US" sz="1600">
                <a:latin typeface="Tahoma" pitchFamily="64" charset="0"/>
              </a:endParaRPr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4050" y="2380"/>
              <a:ext cx="13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pPr algn="ctr"/>
              <a:r>
                <a:rPr lang="en-US" sz="1600" b="1">
                  <a:latin typeface="Tahoma" pitchFamily="64" charset="0"/>
                </a:rPr>
                <a:t>Lower control limit</a:t>
              </a:r>
              <a:endParaRPr lang="en-US" sz="1400">
                <a:latin typeface="Tahoma" pitchFamily="64" charset="0"/>
              </a:endParaRPr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4046" y="1804"/>
              <a:ext cx="13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pPr algn="ctr"/>
              <a:r>
                <a:rPr lang="en-US" sz="1600" b="1">
                  <a:latin typeface="Tahoma" pitchFamily="64" charset="0"/>
                </a:rPr>
                <a:t>Mean (center line)</a:t>
              </a:r>
              <a:endParaRPr lang="en-US" sz="1400">
                <a:latin typeface="Tahoma" pitchFamily="6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GB" dirty="0" smtClean="0"/>
              <a:t>Rationale </a:t>
            </a:r>
            <a:r>
              <a:rPr lang="en-GB" dirty="0"/>
              <a:t>for </a:t>
            </a:r>
            <a:r>
              <a:rPr lang="en-GB" dirty="0" smtClean="0"/>
              <a:t>Control Limits</a:t>
            </a:r>
            <a:endParaRPr lang="en-GB" dirty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1"/>
            <a:ext cx="7772400" cy="3505200"/>
          </a:xfrm>
        </p:spPr>
        <p:txBody>
          <a:bodyPr/>
          <a:lstStyle/>
          <a:p>
            <a:r>
              <a:rPr lang="en-GB" dirty="0" smtClean="0"/>
              <a:t>Do not want an undue number of false alarms</a:t>
            </a:r>
          </a:p>
          <a:p>
            <a:r>
              <a:rPr lang="en-GB" dirty="0" smtClean="0"/>
              <a:t>Do not want to detect each little change in the process</a:t>
            </a:r>
          </a:p>
          <a:p>
            <a:pPr lvl="1" eaLnBrk="1" hangingPunct="1">
              <a:buFont typeface="Wingdings" pitchFamily="64" charset="2"/>
              <a:buNone/>
            </a:pP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39"/>
          <p:cNvSpPr>
            <a:spLocks noChangeArrowheads="1"/>
          </p:cNvSpPr>
          <p:nvPr/>
        </p:nvSpPr>
        <p:spPr bwMode="auto">
          <a:xfrm>
            <a:off x="1196593" y="609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Average Wait Time </a:t>
            </a:r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See Doctor in 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Emergency </a:t>
            </a:r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Department</a:t>
            </a:r>
            <a:endParaRPr lang="en-US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81" name="Text Box 141"/>
          <p:cNvSpPr txBox="1">
            <a:spLocks noChangeArrowheads="1"/>
          </p:cNvSpPr>
          <p:nvPr/>
        </p:nvSpPr>
        <p:spPr bwMode="auto">
          <a:xfrm>
            <a:off x="1014412" y="4953000"/>
            <a:ext cx="73542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Investigate and correct special-cause variations when they 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occur. 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1828800"/>
            <a:ext cx="7010400" cy="2749956"/>
            <a:chOff x="838200" y="1828800"/>
            <a:chExt cx="7010400" cy="2749956"/>
          </a:xfrm>
        </p:grpSpPr>
        <p:grpSp>
          <p:nvGrpSpPr>
            <p:cNvPr id="7172" name="Group 143"/>
            <p:cNvGrpSpPr>
              <a:grpSpLocks/>
            </p:cNvGrpSpPr>
            <p:nvPr/>
          </p:nvGrpSpPr>
          <p:grpSpPr bwMode="auto">
            <a:xfrm>
              <a:off x="838200" y="1828800"/>
              <a:ext cx="7010400" cy="2749956"/>
              <a:chOff x="912" y="1920"/>
              <a:chExt cx="4416" cy="1923"/>
            </a:xfrm>
          </p:grpSpPr>
          <p:sp>
            <p:nvSpPr>
              <p:cNvPr id="7182" name="Text Box 3"/>
              <p:cNvSpPr txBox="1">
                <a:spLocks noChangeArrowheads="1"/>
              </p:cNvSpPr>
              <p:nvPr/>
            </p:nvSpPr>
            <p:spPr bwMode="auto">
              <a:xfrm>
                <a:off x="3984" y="2388"/>
                <a:ext cx="57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9pPr>
              </a:lstStyle>
              <a:p>
                <a:r>
                  <a:rPr lang="en-US" sz="1600" b="1">
                    <a:latin typeface="Tahoma" pitchFamily="64" charset="0"/>
                  </a:rPr>
                  <a:t>Mean</a:t>
                </a:r>
              </a:p>
            </p:txBody>
          </p:sp>
          <p:sp>
            <p:nvSpPr>
              <p:cNvPr id="7183" name="Text Box 4"/>
              <p:cNvSpPr txBox="1">
                <a:spLocks noChangeArrowheads="1"/>
              </p:cNvSpPr>
              <p:nvPr/>
            </p:nvSpPr>
            <p:spPr bwMode="auto">
              <a:xfrm>
                <a:off x="3984" y="2184"/>
                <a:ext cx="132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9pPr>
              </a:lstStyle>
              <a:p>
                <a:pPr algn="ctr"/>
                <a:r>
                  <a:rPr lang="en-US" sz="1600" b="1">
                    <a:latin typeface="Tahoma" pitchFamily="64" charset="0"/>
                  </a:rPr>
                  <a:t>Upper control limit</a:t>
                </a:r>
                <a:endParaRPr lang="en-US" sz="1600">
                  <a:latin typeface="Tahoma" pitchFamily="64" charset="0"/>
                </a:endParaRPr>
              </a:p>
            </p:txBody>
          </p:sp>
          <p:sp>
            <p:nvSpPr>
              <p:cNvPr id="7184" name="Text Box 5"/>
              <p:cNvSpPr txBox="1">
                <a:spLocks noChangeArrowheads="1"/>
              </p:cNvSpPr>
              <p:nvPr/>
            </p:nvSpPr>
            <p:spPr bwMode="auto">
              <a:xfrm>
                <a:off x="3990" y="2574"/>
                <a:ext cx="133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64" charset="0"/>
                    <a:ea typeface="ＭＳ Ｐゴシック" pitchFamily="64" charset="-128"/>
                  </a:defRPr>
                </a:lvl9pPr>
              </a:lstStyle>
              <a:p>
                <a:pPr algn="ctr"/>
                <a:r>
                  <a:rPr lang="en-US" sz="1600" b="1">
                    <a:latin typeface="Tahoma" pitchFamily="64" charset="0"/>
                  </a:rPr>
                  <a:t>Lower control limit</a:t>
                </a:r>
                <a:endParaRPr lang="en-US" sz="1400">
                  <a:latin typeface="Tahoma" pitchFamily="64" charset="0"/>
                </a:endParaRPr>
              </a:p>
            </p:txBody>
          </p:sp>
          <p:grpSp>
            <p:nvGrpSpPr>
              <p:cNvPr id="7185" name="Group 138"/>
              <p:cNvGrpSpPr>
                <a:grpSpLocks/>
              </p:cNvGrpSpPr>
              <p:nvPr/>
            </p:nvGrpSpPr>
            <p:grpSpPr bwMode="auto">
              <a:xfrm>
                <a:off x="912" y="1920"/>
                <a:ext cx="3600" cy="1923"/>
                <a:chOff x="144" y="1152"/>
                <a:chExt cx="5003" cy="2721"/>
              </a:xfrm>
            </p:grpSpPr>
            <p:sp>
              <p:nvSpPr>
                <p:cNvPr id="7186" name="AutoShape 1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44" y="1152"/>
                  <a:ext cx="5003" cy="2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" name="Line 14"/>
                <p:cNvSpPr>
                  <a:spLocks noChangeShapeType="1"/>
                </p:cNvSpPr>
                <p:nvPr/>
              </p:nvSpPr>
              <p:spPr bwMode="auto">
                <a:xfrm>
                  <a:off x="960" y="1332"/>
                  <a:ext cx="0" cy="219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15"/>
                <p:cNvSpPr>
                  <a:spLocks noChangeShapeType="1"/>
                </p:cNvSpPr>
                <p:nvPr/>
              </p:nvSpPr>
              <p:spPr bwMode="auto">
                <a:xfrm>
                  <a:off x="906" y="3523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16"/>
                <p:cNvSpPr>
                  <a:spLocks noChangeShapeType="1"/>
                </p:cNvSpPr>
                <p:nvPr/>
              </p:nvSpPr>
              <p:spPr bwMode="auto">
                <a:xfrm>
                  <a:off x="906" y="3156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Line 17"/>
                <p:cNvSpPr>
                  <a:spLocks noChangeShapeType="1"/>
                </p:cNvSpPr>
                <p:nvPr/>
              </p:nvSpPr>
              <p:spPr bwMode="auto">
                <a:xfrm>
                  <a:off x="906" y="2790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Line 18"/>
                <p:cNvSpPr>
                  <a:spLocks noChangeShapeType="1"/>
                </p:cNvSpPr>
                <p:nvPr/>
              </p:nvSpPr>
              <p:spPr bwMode="auto">
                <a:xfrm>
                  <a:off x="906" y="2430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19"/>
                <p:cNvSpPr>
                  <a:spLocks noChangeShapeType="1"/>
                </p:cNvSpPr>
                <p:nvPr/>
              </p:nvSpPr>
              <p:spPr bwMode="auto">
                <a:xfrm>
                  <a:off x="906" y="2064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20"/>
                <p:cNvSpPr>
                  <a:spLocks noChangeShapeType="1"/>
                </p:cNvSpPr>
                <p:nvPr/>
              </p:nvSpPr>
              <p:spPr bwMode="auto">
                <a:xfrm>
                  <a:off x="906" y="1698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21"/>
                <p:cNvSpPr>
                  <a:spLocks noChangeShapeType="1"/>
                </p:cNvSpPr>
                <p:nvPr/>
              </p:nvSpPr>
              <p:spPr bwMode="auto">
                <a:xfrm>
                  <a:off x="906" y="1332"/>
                  <a:ext cx="5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22"/>
                <p:cNvSpPr>
                  <a:spLocks noChangeShapeType="1"/>
                </p:cNvSpPr>
                <p:nvPr/>
              </p:nvSpPr>
              <p:spPr bwMode="auto">
                <a:xfrm>
                  <a:off x="960" y="3523"/>
                  <a:ext cx="397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96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3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11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18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25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32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40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47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54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2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69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77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8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84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9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91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99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06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13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3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20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28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35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43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50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58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65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0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72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1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79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7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4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4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01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09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6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316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24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31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339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0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6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1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53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60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68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75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82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6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90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7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97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05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9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12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19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1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27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2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344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41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48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5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566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638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7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1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8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78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9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860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0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4932" y="3523"/>
                  <a:ext cx="0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1" name="Freeform 78"/>
                <p:cNvSpPr>
                  <a:spLocks/>
                </p:cNvSpPr>
                <p:nvPr/>
              </p:nvSpPr>
              <p:spPr bwMode="auto">
                <a:xfrm>
                  <a:off x="996" y="1458"/>
                  <a:ext cx="3384" cy="1698"/>
                </a:xfrm>
                <a:custGeom>
                  <a:avLst/>
                  <a:gdLst>
                    <a:gd name="T0" fmla="*/ 0 w 564"/>
                    <a:gd name="T1" fmla="*/ 13176 h 283"/>
                    <a:gd name="T2" fmla="*/ 2592 w 564"/>
                    <a:gd name="T3" fmla="*/ 18360 h 283"/>
                    <a:gd name="T4" fmla="*/ 5400 w 564"/>
                    <a:gd name="T5" fmla="*/ 10584 h 283"/>
                    <a:gd name="T6" fmla="*/ 7992 w 564"/>
                    <a:gd name="T7" fmla="*/ 27000 h 283"/>
                    <a:gd name="T8" fmla="*/ 10584 w 564"/>
                    <a:gd name="T9" fmla="*/ 20520 h 283"/>
                    <a:gd name="T10" fmla="*/ 13176 w 564"/>
                    <a:gd name="T11" fmla="*/ 13176 h 283"/>
                    <a:gd name="T12" fmla="*/ 15984 w 564"/>
                    <a:gd name="T13" fmla="*/ 19224 h 283"/>
                    <a:gd name="T14" fmla="*/ 18576 w 564"/>
                    <a:gd name="T15" fmla="*/ 3456 h 283"/>
                    <a:gd name="T16" fmla="*/ 21168 w 564"/>
                    <a:gd name="T17" fmla="*/ 19872 h 283"/>
                    <a:gd name="T18" fmla="*/ 23760 w 564"/>
                    <a:gd name="T19" fmla="*/ 17712 h 283"/>
                    <a:gd name="T20" fmla="*/ 26568 w 564"/>
                    <a:gd name="T21" fmla="*/ 34992 h 283"/>
                    <a:gd name="T22" fmla="*/ 29160 w 564"/>
                    <a:gd name="T23" fmla="*/ 19224 h 283"/>
                    <a:gd name="T24" fmla="*/ 31752 w 564"/>
                    <a:gd name="T25" fmla="*/ 12528 h 283"/>
                    <a:gd name="T26" fmla="*/ 34560 w 564"/>
                    <a:gd name="T27" fmla="*/ 13824 h 283"/>
                    <a:gd name="T28" fmla="*/ 37152 w 564"/>
                    <a:gd name="T29" fmla="*/ 25056 h 283"/>
                    <a:gd name="T30" fmla="*/ 39744 w 564"/>
                    <a:gd name="T31" fmla="*/ 20520 h 283"/>
                    <a:gd name="T32" fmla="*/ 42336 w 564"/>
                    <a:gd name="T33" fmla="*/ 15768 h 283"/>
                    <a:gd name="T34" fmla="*/ 45144 w 564"/>
                    <a:gd name="T35" fmla="*/ 16416 h 283"/>
                    <a:gd name="T36" fmla="*/ 47736 w 564"/>
                    <a:gd name="T37" fmla="*/ 11232 h 283"/>
                    <a:gd name="T38" fmla="*/ 50328 w 564"/>
                    <a:gd name="T39" fmla="*/ 19872 h 283"/>
                    <a:gd name="T40" fmla="*/ 52920 w 564"/>
                    <a:gd name="T41" fmla="*/ 17064 h 283"/>
                    <a:gd name="T42" fmla="*/ 55728 w 564"/>
                    <a:gd name="T43" fmla="*/ 0 h 283"/>
                    <a:gd name="T44" fmla="*/ 58320 w 564"/>
                    <a:gd name="T45" fmla="*/ 23112 h 283"/>
                    <a:gd name="T46" fmla="*/ 60912 w 564"/>
                    <a:gd name="T47" fmla="*/ 16416 h 283"/>
                    <a:gd name="T48" fmla="*/ 63504 w 564"/>
                    <a:gd name="T49" fmla="*/ 20520 h 283"/>
                    <a:gd name="T50" fmla="*/ 66312 w 564"/>
                    <a:gd name="T51" fmla="*/ 25704 h 283"/>
                    <a:gd name="T52" fmla="*/ 68904 w 564"/>
                    <a:gd name="T53" fmla="*/ 16416 h 283"/>
                    <a:gd name="T54" fmla="*/ 71496 w 564"/>
                    <a:gd name="T55" fmla="*/ 20520 h 283"/>
                    <a:gd name="T56" fmla="*/ 74088 w 564"/>
                    <a:gd name="T57" fmla="*/ 15120 h 283"/>
                    <a:gd name="T58" fmla="*/ 76896 w 564"/>
                    <a:gd name="T59" fmla="*/ 17064 h 283"/>
                    <a:gd name="T60" fmla="*/ 79488 w 564"/>
                    <a:gd name="T61" fmla="*/ 19872 h 283"/>
                    <a:gd name="T62" fmla="*/ 82080 w 564"/>
                    <a:gd name="T63" fmla="*/ 21168 h 283"/>
                    <a:gd name="T64" fmla="*/ 84672 w 564"/>
                    <a:gd name="T65" fmla="*/ 17712 h 283"/>
                    <a:gd name="T66" fmla="*/ 87480 w 564"/>
                    <a:gd name="T67" fmla="*/ 1944 h 283"/>
                    <a:gd name="T68" fmla="*/ 90072 w 564"/>
                    <a:gd name="T69" fmla="*/ 19872 h 283"/>
                    <a:gd name="T70" fmla="*/ 92664 w 564"/>
                    <a:gd name="T71" fmla="*/ 10584 h 283"/>
                    <a:gd name="T72" fmla="*/ 95256 w 564"/>
                    <a:gd name="T73" fmla="*/ 15768 h 283"/>
                    <a:gd name="T74" fmla="*/ 98064 w 564"/>
                    <a:gd name="T75" fmla="*/ 12528 h 283"/>
                    <a:gd name="T76" fmla="*/ 100656 w 564"/>
                    <a:gd name="T77" fmla="*/ 26352 h 283"/>
                    <a:gd name="T78" fmla="*/ 103248 w 564"/>
                    <a:gd name="T79" fmla="*/ 19872 h 283"/>
                    <a:gd name="T80" fmla="*/ 106056 w 564"/>
                    <a:gd name="T81" fmla="*/ 18360 h 283"/>
                    <a:gd name="T82" fmla="*/ 108648 w 564"/>
                    <a:gd name="T83" fmla="*/ 20520 h 283"/>
                    <a:gd name="T84" fmla="*/ 111240 w 564"/>
                    <a:gd name="T85" fmla="*/ 61128 h 283"/>
                    <a:gd name="T86" fmla="*/ 113832 w 564"/>
                    <a:gd name="T87" fmla="*/ 13824 h 283"/>
                    <a:gd name="T88" fmla="*/ 116640 w 564"/>
                    <a:gd name="T89" fmla="*/ 19872 h 283"/>
                    <a:gd name="T90" fmla="*/ 119232 w 564"/>
                    <a:gd name="T91" fmla="*/ 25704 h 283"/>
                    <a:gd name="T92" fmla="*/ 121824 w 564"/>
                    <a:gd name="T93" fmla="*/ 16416 h 28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64"/>
                    <a:gd name="T142" fmla="*/ 0 h 283"/>
                    <a:gd name="T143" fmla="*/ 564 w 564"/>
                    <a:gd name="T144" fmla="*/ 283 h 28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64" h="283">
                      <a:moveTo>
                        <a:pt x="0" y="61"/>
                      </a:moveTo>
                      <a:lnTo>
                        <a:pt x="12" y="85"/>
                      </a:lnTo>
                      <a:lnTo>
                        <a:pt x="25" y="49"/>
                      </a:lnTo>
                      <a:lnTo>
                        <a:pt x="37" y="125"/>
                      </a:lnTo>
                      <a:lnTo>
                        <a:pt x="49" y="95"/>
                      </a:lnTo>
                      <a:lnTo>
                        <a:pt x="61" y="61"/>
                      </a:lnTo>
                      <a:lnTo>
                        <a:pt x="74" y="89"/>
                      </a:lnTo>
                      <a:lnTo>
                        <a:pt x="86" y="16"/>
                      </a:lnTo>
                      <a:lnTo>
                        <a:pt x="98" y="92"/>
                      </a:lnTo>
                      <a:lnTo>
                        <a:pt x="110" y="82"/>
                      </a:lnTo>
                      <a:lnTo>
                        <a:pt x="123" y="162"/>
                      </a:lnTo>
                      <a:lnTo>
                        <a:pt x="135" y="89"/>
                      </a:lnTo>
                      <a:lnTo>
                        <a:pt x="147" y="58"/>
                      </a:lnTo>
                      <a:lnTo>
                        <a:pt x="160" y="64"/>
                      </a:lnTo>
                      <a:lnTo>
                        <a:pt x="172" y="116"/>
                      </a:lnTo>
                      <a:lnTo>
                        <a:pt x="184" y="95"/>
                      </a:lnTo>
                      <a:lnTo>
                        <a:pt x="196" y="73"/>
                      </a:lnTo>
                      <a:lnTo>
                        <a:pt x="209" y="76"/>
                      </a:lnTo>
                      <a:lnTo>
                        <a:pt x="221" y="52"/>
                      </a:lnTo>
                      <a:lnTo>
                        <a:pt x="233" y="92"/>
                      </a:lnTo>
                      <a:lnTo>
                        <a:pt x="245" y="79"/>
                      </a:lnTo>
                      <a:lnTo>
                        <a:pt x="258" y="0"/>
                      </a:lnTo>
                      <a:lnTo>
                        <a:pt x="270" y="107"/>
                      </a:lnTo>
                      <a:lnTo>
                        <a:pt x="282" y="76"/>
                      </a:lnTo>
                      <a:lnTo>
                        <a:pt x="294" y="95"/>
                      </a:lnTo>
                      <a:lnTo>
                        <a:pt x="307" y="119"/>
                      </a:lnTo>
                      <a:lnTo>
                        <a:pt x="319" y="76"/>
                      </a:lnTo>
                      <a:lnTo>
                        <a:pt x="331" y="95"/>
                      </a:lnTo>
                      <a:lnTo>
                        <a:pt x="343" y="70"/>
                      </a:lnTo>
                      <a:lnTo>
                        <a:pt x="356" y="79"/>
                      </a:lnTo>
                      <a:lnTo>
                        <a:pt x="368" y="92"/>
                      </a:lnTo>
                      <a:lnTo>
                        <a:pt x="380" y="98"/>
                      </a:lnTo>
                      <a:lnTo>
                        <a:pt x="392" y="82"/>
                      </a:lnTo>
                      <a:lnTo>
                        <a:pt x="405" y="9"/>
                      </a:lnTo>
                      <a:lnTo>
                        <a:pt x="417" y="92"/>
                      </a:lnTo>
                      <a:lnTo>
                        <a:pt x="429" y="49"/>
                      </a:lnTo>
                      <a:lnTo>
                        <a:pt x="441" y="73"/>
                      </a:lnTo>
                      <a:lnTo>
                        <a:pt x="454" y="58"/>
                      </a:lnTo>
                      <a:lnTo>
                        <a:pt x="466" y="122"/>
                      </a:lnTo>
                      <a:lnTo>
                        <a:pt x="478" y="92"/>
                      </a:lnTo>
                      <a:lnTo>
                        <a:pt x="491" y="85"/>
                      </a:lnTo>
                      <a:lnTo>
                        <a:pt x="503" y="95"/>
                      </a:lnTo>
                      <a:lnTo>
                        <a:pt x="515" y="283"/>
                      </a:lnTo>
                      <a:lnTo>
                        <a:pt x="527" y="64"/>
                      </a:lnTo>
                      <a:lnTo>
                        <a:pt x="540" y="92"/>
                      </a:lnTo>
                      <a:lnTo>
                        <a:pt x="552" y="119"/>
                      </a:lnTo>
                      <a:lnTo>
                        <a:pt x="564" y="76"/>
                      </a:lnTo>
                    </a:path>
                  </a:pathLst>
                </a:custGeom>
                <a:noFill/>
                <a:ln w="1905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2" name="Freeform 79"/>
                <p:cNvSpPr>
                  <a:spLocks/>
                </p:cNvSpPr>
                <p:nvPr/>
              </p:nvSpPr>
              <p:spPr bwMode="auto">
                <a:xfrm>
                  <a:off x="996" y="1968"/>
                  <a:ext cx="3384" cy="0"/>
                </a:xfrm>
                <a:custGeom>
                  <a:avLst/>
                  <a:gdLst>
                    <a:gd name="T0" fmla="*/ 0 w 564"/>
                    <a:gd name="T1" fmla="*/ 2592 w 564"/>
                    <a:gd name="T2" fmla="*/ 5400 w 564"/>
                    <a:gd name="T3" fmla="*/ 7992 w 564"/>
                    <a:gd name="T4" fmla="*/ 10584 w 564"/>
                    <a:gd name="T5" fmla="*/ 13176 w 564"/>
                    <a:gd name="T6" fmla="*/ 15984 w 564"/>
                    <a:gd name="T7" fmla="*/ 18576 w 564"/>
                    <a:gd name="T8" fmla="*/ 21168 w 564"/>
                    <a:gd name="T9" fmla="*/ 23760 w 564"/>
                    <a:gd name="T10" fmla="*/ 26568 w 564"/>
                    <a:gd name="T11" fmla="*/ 29160 w 564"/>
                    <a:gd name="T12" fmla="*/ 31752 w 564"/>
                    <a:gd name="T13" fmla="*/ 34560 w 564"/>
                    <a:gd name="T14" fmla="*/ 37152 w 564"/>
                    <a:gd name="T15" fmla="*/ 39744 w 564"/>
                    <a:gd name="T16" fmla="*/ 42336 w 564"/>
                    <a:gd name="T17" fmla="*/ 45144 w 564"/>
                    <a:gd name="T18" fmla="*/ 47736 w 564"/>
                    <a:gd name="T19" fmla="*/ 50328 w 564"/>
                    <a:gd name="T20" fmla="*/ 52920 w 564"/>
                    <a:gd name="T21" fmla="*/ 55728 w 564"/>
                    <a:gd name="T22" fmla="*/ 58320 w 564"/>
                    <a:gd name="T23" fmla="*/ 60912 w 564"/>
                    <a:gd name="T24" fmla="*/ 63504 w 564"/>
                    <a:gd name="T25" fmla="*/ 66312 w 564"/>
                    <a:gd name="T26" fmla="*/ 68904 w 564"/>
                    <a:gd name="T27" fmla="*/ 71496 w 564"/>
                    <a:gd name="T28" fmla="*/ 74088 w 564"/>
                    <a:gd name="T29" fmla="*/ 76896 w 564"/>
                    <a:gd name="T30" fmla="*/ 79488 w 564"/>
                    <a:gd name="T31" fmla="*/ 82080 w 564"/>
                    <a:gd name="T32" fmla="*/ 84672 w 564"/>
                    <a:gd name="T33" fmla="*/ 87480 w 564"/>
                    <a:gd name="T34" fmla="*/ 90072 w 564"/>
                    <a:gd name="T35" fmla="*/ 92664 w 564"/>
                    <a:gd name="T36" fmla="*/ 95256 w 564"/>
                    <a:gd name="T37" fmla="*/ 98064 w 564"/>
                    <a:gd name="T38" fmla="*/ 100656 w 564"/>
                    <a:gd name="T39" fmla="*/ 103248 w 564"/>
                    <a:gd name="T40" fmla="*/ 106056 w 564"/>
                    <a:gd name="T41" fmla="*/ 108648 w 564"/>
                    <a:gd name="T42" fmla="*/ 111240 w 564"/>
                    <a:gd name="T43" fmla="*/ 113832 w 564"/>
                    <a:gd name="T44" fmla="*/ 116640 w 564"/>
                    <a:gd name="T45" fmla="*/ 119232 w 564"/>
                    <a:gd name="T46" fmla="*/ 121824 w 564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w 564"/>
                    <a:gd name="T95" fmla="*/ 564 w 564"/>
                  </a:gdLst>
                  <a:ahLst/>
                  <a:cxnLst>
                    <a:cxn ang="T47">
                      <a:pos x="T0" y="0"/>
                    </a:cxn>
                    <a:cxn ang="T48">
                      <a:pos x="T1" y="0"/>
                    </a:cxn>
                    <a:cxn ang="T49">
                      <a:pos x="T2" y="0"/>
                    </a:cxn>
                    <a:cxn ang="T50">
                      <a:pos x="T3" y="0"/>
                    </a:cxn>
                    <a:cxn ang="T51">
                      <a:pos x="T4" y="0"/>
                    </a:cxn>
                    <a:cxn ang="T52">
                      <a:pos x="T5" y="0"/>
                    </a:cxn>
                    <a:cxn ang="T53">
                      <a:pos x="T6" y="0"/>
                    </a:cxn>
                    <a:cxn ang="T54">
                      <a:pos x="T7" y="0"/>
                    </a:cxn>
                    <a:cxn ang="T55">
                      <a:pos x="T8" y="0"/>
                    </a:cxn>
                    <a:cxn ang="T56">
                      <a:pos x="T9" y="0"/>
                    </a:cxn>
                    <a:cxn ang="T57">
                      <a:pos x="T10" y="0"/>
                    </a:cxn>
                    <a:cxn ang="T58">
                      <a:pos x="T11" y="0"/>
                    </a:cxn>
                    <a:cxn ang="T59">
                      <a:pos x="T12" y="0"/>
                    </a:cxn>
                    <a:cxn ang="T60">
                      <a:pos x="T13" y="0"/>
                    </a:cxn>
                    <a:cxn ang="T61">
                      <a:pos x="T14" y="0"/>
                    </a:cxn>
                    <a:cxn ang="T62">
                      <a:pos x="T15" y="0"/>
                    </a:cxn>
                    <a:cxn ang="T63">
                      <a:pos x="T16" y="0"/>
                    </a:cxn>
                    <a:cxn ang="T64">
                      <a:pos x="T17" y="0"/>
                    </a:cxn>
                    <a:cxn ang="T65">
                      <a:pos x="T18" y="0"/>
                    </a:cxn>
                    <a:cxn ang="T66">
                      <a:pos x="T19" y="0"/>
                    </a:cxn>
                    <a:cxn ang="T67">
                      <a:pos x="T20" y="0"/>
                    </a:cxn>
                    <a:cxn ang="T68">
                      <a:pos x="T21" y="0"/>
                    </a:cxn>
                    <a:cxn ang="T69">
                      <a:pos x="T22" y="0"/>
                    </a:cxn>
                    <a:cxn ang="T70">
                      <a:pos x="T23" y="0"/>
                    </a:cxn>
                    <a:cxn ang="T71">
                      <a:pos x="T24" y="0"/>
                    </a:cxn>
                    <a:cxn ang="T72">
                      <a:pos x="T25" y="0"/>
                    </a:cxn>
                    <a:cxn ang="T73">
                      <a:pos x="T26" y="0"/>
                    </a:cxn>
                    <a:cxn ang="T74">
                      <a:pos x="T27" y="0"/>
                    </a:cxn>
                    <a:cxn ang="T75">
                      <a:pos x="T28" y="0"/>
                    </a:cxn>
                    <a:cxn ang="T76">
                      <a:pos x="T29" y="0"/>
                    </a:cxn>
                    <a:cxn ang="T77">
                      <a:pos x="T30" y="0"/>
                    </a:cxn>
                    <a:cxn ang="T78">
                      <a:pos x="T31" y="0"/>
                    </a:cxn>
                    <a:cxn ang="T79">
                      <a:pos x="T32" y="0"/>
                    </a:cxn>
                    <a:cxn ang="T80">
                      <a:pos x="T33" y="0"/>
                    </a:cxn>
                    <a:cxn ang="T81">
                      <a:pos x="T34" y="0"/>
                    </a:cxn>
                    <a:cxn ang="T82">
                      <a:pos x="T35" y="0"/>
                    </a:cxn>
                    <a:cxn ang="T83">
                      <a:pos x="T36" y="0"/>
                    </a:cxn>
                    <a:cxn ang="T84">
                      <a:pos x="T37" y="0"/>
                    </a:cxn>
                    <a:cxn ang="T85">
                      <a:pos x="T38" y="0"/>
                    </a:cxn>
                    <a:cxn ang="T86">
                      <a:pos x="T39" y="0"/>
                    </a:cxn>
                    <a:cxn ang="T87">
                      <a:pos x="T40" y="0"/>
                    </a:cxn>
                    <a:cxn ang="T88">
                      <a:pos x="T41" y="0"/>
                    </a:cxn>
                    <a:cxn ang="T89">
                      <a:pos x="T42" y="0"/>
                    </a:cxn>
                    <a:cxn ang="T90">
                      <a:pos x="T43" y="0"/>
                    </a:cxn>
                    <a:cxn ang="T91">
                      <a:pos x="T44" y="0"/>
                    </a:cxn>
                    <a:cxn ang="T92">
                      <a:pos x="T45" y="0"/>
                    </a:cxn>
                    <a:cxn ang="T93">
                      <a:pos x="T46" y="0"/>
                    </a:cxn>
                  </a:cxnLst>
                  <a:rect l="T94" t="0" r="T95" b="0"/>
                  <a:pathLst>
                    <a:path w="56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9" y="0"/>
                      </a:lnTo>
                      <a:lnTo>
                        <a:pt x="61" y="0"/>
                      </a:lnTo>
                      <a:lnTo>
                        <a:pt x="74" y="0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7" y="0"/>
                      </a:lnTo>
                      <a:lnTo>
                        <a:pt x="160" y="0"/>
                      </a:lnTo>
                      <a:lnTo>
                        <a:pt x="172" y="0"/>
                      </a:lnTo>
                      <a:lnTo>
                        <a:pt x="184" y="0"/>
                      </a:lnTo>
                      <a:lnTo>
                        <a:pt x="196" y="0"/>
                      </a:lnTo>
                      <a:lnTo>
                        <a:pt x="209" y="0"/>
                      </a:lnTo>
                      <a:lnTo>
                        <a:pt x="221" y="0"/>
                      </a:lnTo>
                      <a:lnTo>
                        <a:pt x="233" y="0"/>
                      </a:lnTo>
                      <a:lnTo>
                        <a:pt x="245" y="0"/>
                      </a:lnTo>
                      <a:lnTo>
                        <a:pt x="258" y="0"/>
                      </a:lnTo>
                      <a:lnTo>
                        <a:pt x="270" y="0"/>
                      </a:lnTo>
                      <a:lnTo>
                        <a:pt x="282" y="0"/>
                      </a:lnTo>
                      <a:lnTo>
                        <a:pt x="294" y="0"/>
                      </a:lnTo>
                      <a:lnTo>
                        <a:pt x="307" y="0"/>
                      </a:lnTo>
                      <a:lnTo>
                        <a:pt x="319" y="0"/>
                      </a:lnTo>
                      <a:lnTo>
                        <a:pt x="331" y="0"/>
                      </a:lnTo>
                      <a:lnTo>
                        <a:pt x="343" y="0"/>
                      </a:lnTo>
                      <a:lnTo>
                        <a:pt x="356" y="0"/>
                      </a:lnTo>
                      <a:lnTo>
                        <a:pt x="368" y="0"/>
                      </a:lnTo>
                      <a:lnTo>
                        <a:pt x="380" y="0"/>
                      </a:lnTo>
                      <a:lnTo>
                        <a:pt x="392" y="0"/>
                      </a:lnTo>
                      <a:lnTo>
                        <a:pt x="405" y="0"/>
                      </a:lnTo>
                      <a:lnTo>
                        <a:pt x="417" y="0"/>
                      </a:lnTo>
                      <a:lnTo>
                        <a:pt x="429" y="0"/>
                      </a:lnTo>
                      <a:lnTo>
                        <a:pt x="441" y="0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8" y="0"/>
                      </a:lnTo>
                      <a:lnTo>
                        <a:pt x="491" y="0"/>
                      </a:lnTo>
                      <a:lnTo>
                        <a:pt x="503" y="0"/>
                      </a:lnTo>
                      <a:lnTo>
                        <a:pt x="515" y="0"/>
                      </a:lnTo>
                      <a:lnTo>
                        <a:pt x="527" y="0"/>
                      </a:lnTo>
                      <a:lnTo>
                        <a:pt x="540" y="0"/>
                      </a:lnTo>
                      <a:lnTo>
                        <a:pt x="552" y="0"/>
                      </a:lnTo>
                      <a:lnTo>
                        <a:pt x="564" y="0"/>
                      </a:lnTo>
                    </a:path>
                  </a:pathLst>
                </a:custGeom>
                <a:noFill/>
                <a:ln w="28575" cap="rnd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3" name="Freeform 80"/>
                <p:cNvSpPr>
                  <a:spLocks/>
                </p:cNvSpPr>
                <p:nvPr/>
              </p:nvSpPr>
              <p:spPr bwMode="auto">
                <a:xfrm>
                  <a:off x="996" y="1698"/>
                  <a:ext cx="3384" cy="0"/>
                </a:xfrm>
                <a:custGeom>
                  <a:avLst/>
                  <a:gdLst>
                    <a:gd name="T0" fmla="*/ 0 w 564"/>
                    <a:gd name="T1" fmla="*/ 2592 w 564"/>
                    <a:gd name="T2" fmla="*/ 5400 w 564"/>
                    <a:gd name="T3" fmla="*/ 7992 w 564"/>
                    <a:gd name="T4" fmla="*/ 10584 w 564"/>
                    <a:gd name="T5" fmla="*/ 13176 w 564"/>
                    <a:gd name="T6" fmla="*/ 15984 w 564"/>
                    <a:gd name="T7" fmla="*/ 18576 w 564"/>
                    <a:gd name="T8" fmla="*/ 21168 w 564"/>
                    <a:gd name="T9" fmla="*/ 23760 w 564"/>
                    <a:gd name="T10" fmla="*/ 26568 w 564"/>
                    <a:gd name="T11" fmla="*/ 29160 w 564"/>
                    <a:gd name="T12" fmla="*/ 31752 w 564"/>
                    <a:gd name="T13" fmla="*/ 34560 w 564"/>
                    <a:gd name="T14" fmla="*/ 37152 w 564"/>
                    <a:gd name="T15" fmla="*/ 39744 w 564"/>
                    <a:gd name="T16" fmla="*/ 42336 w 564"/>
                    <a:gd name="T17" fmla="*/ 45144 w 564"/>
                    <a:gd name="T18" fmla="*/ 47736 w 564"/>
                    <a:gd name="T19" fmla="*/ 50328 w 564"/>
                    <a:gd name="T20" fmla="*/ 52920 w 564"/>
                    <a:gd name="T21" fmla="*/ 55728 w 564"/>
                    <a:gd name="T22" fmla="*/ 58320 w 564"/>
                    <a:gd name="T23" fmla="*/ 60912 w 564"/>
                    <a:gd name="T24" fmla="*/ 63504 w 564"/>
                    <a:gd name="T25" fmla="*/ 66312 w 564"/>
                    <a:gd name="T26" fmla="*/ 68904 w 564"/>
                    <a:gd name="T27" fmla="*/ 71496 w 564"/>
                    <a:gd name="T28" fmla="*/ 74088 w 564"/>
                    <a:gd name="T29" fmla="*/ 76896 w 564"/>
                    <a:gd name="T30" fmla="*/ 79488 w 564"/>
                    <a:gd name="T31" fmla="*/ 82080 w 564"/>
                    <a:gd name="T32" fmla="*/ 84672 w 564"/>
                    <a:gd name="T33" fmla="*/ 87480 w 564"/>
                    <a:gd name="T34" fmla="*/ 90072 w 564"/>
                    <a:gd name="T35" fmla="*/ 92664 w 564"/>
                    <a:gd name="T36" fmla="*/ 95256 w 564"/>
                    <a:gd name="T37" fmla="*/ 98064 w 564"/>
                    <a:gd name="T38" fmla="*/ 100656 w 564"/>
                    <a:gd name="T39" fmla="*/ 103248 w 564"/>
                    <a:gd name="T40" fmla="*/ 106056 w 564"/>
                    <a:gd name="T41" fmla="*/ 108648 w 564"/>
                    <a:gd name="T42" fmla="*/ 111240 w 564"/>
                    <a:gd name="T43" fmla="*/ 113832 w 564"/>
                    <a:gd name="T44" fmla="*/ 116640 w 564"/>
                    <a:gd name="T45" fmla="*/ 119232 w 564"/>
                    <a:gd name="T46" fmla="*/ 121824 w 564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w 564"/>
                    <a:gd name="T95" fmla="*/ 564 w 564"/>
                  </a:gdLst>
                  <a:ahLst/>
                  <a:cxnLst>
                    <a:cxn ang="T47">
                      <a:pos x="T0" y="0"/>
                    </a:cxn>
                    <a:cxn ang="T48">
                      <a:pos x="T1" y="0"/>
                    </a:cxn>
                    <a:cxn ang="T49">
                      <a:pos x="T2" y="0"/>
                    </a:cxn>
                    <a:cxn ang="T50">
                      <a:pos x="T3" y="0"/>
                    </a:cxn>
                    <a:cxn ang="T51">
                      <a:pos x="T4" y="0"/>
                    </a:cxn>
                    <a:cxn ang="T52">
                      <a:pos x="T5" y="0"/>
                    </a:cxn>
                    <a:cxn ang="T53">
                      <a:pos x="T6" y="0"/>
                    </a:cxn>
                    <a:cxn ang="T54">
                      <a:pos x="T7" y="0"/>
                    </a:cxn>
                    <a:cxn ang="T55">
                      <a:pos x="T8" y="0"/>
                    </a:cxn>
                    <a:cxn ang="T56">
                      <a:pos x="T9" y="0"/>
                    </a:cxn>
                    <a:cxn ang="T57">
                      <a:pos x="T10" y="0"/>
                    </a:cxn>
                    <a:cxn ang="T58">
                      <a:pos x="T11" y="0"/>
                    </a:cxn>
                    <a:cxn ang="T59">
                      <a:pos x="T12" y="0"/>
                    </a:cxn>
                    <a:cxn ang="T60">
                      <a:pos x="T13" y="0"/>
                    </a:cxn>
                    <a:cxn ang="T61">
                      <a:pos x="T14" y="0"/>
                    </a:cxn>
                    <a:cxn ang="T62">
                      <a:pos x="T15" y="0"/>
                    </a:cxn>
                    <a:cxn ang="T63">
                      <a:pos x="T16" y="0"/>
                    </a:cxn>
                    <a:cxn ang="T64">
                      <a:pos x="T17" y="0"/>
                    </a:cxn>
                    <a:cxn ang="T65">
                      <a:pos x="T18" y="0"/>
                    </a:cxn>
                    <a:cxn ang="T66">
                      <a:pos x="T19" y="0"/>
                    </a:cxn>
                    <a:cxn ang="T67">
                      <a:pos x="T20" y="0"/>
                    </a:cxn>
                    <a:cxn ang="T68">
                      <a:pos x="T21" y="0"/>
                    </a:cxn>
                    <a:cxn ang="T69">
                      <a:pos x="T22" y="0"/>
                    </a:cxn>
                    <a:cxn ang="T70">
                      <a:pos x="T23" y="0"/>
                    </a:cxn>
                    <a:cxn ang="T71">
                      <a:pos x="T24" y="0"/>
                    </a:cxn>
                    <a:cxn ang="T72">
                      <a:pos x="T25" y="0"/>
                    </a:cxn>
                    <a:cxn ang="T73">
                      <a:pos x="T26" y="0"/>
                    </a:cxn>
                    <a:cxn ang="T74">
                      <a:pos x="T27" y="0"/>
                    </a:cxn>
                    <a:cxn ang="T75">
                      <a:pos x="T28" y="0"/>
                    </a:cxn>
                    <a:cxn ang="T76">
                      <a:pos x="T29" y="0"/>
                    </a:cxn>
                    <a:cxn ang="T77">
                      <a:pos x="T30" y="0"/>
                    </a:cxn>
                    <a:cxn ang="T78">
                      <a:pos x="T31" y="0"/>
                    </a:cxn>
                    <a:cxn ang="T79">
                      <a:pos x="T32" y="0"/>
                    </a:cxn>
                    <a:cxn ang="T80">
                      <a:pos x="T33" y="0"/>
                    </a:cxn>
                    <a:cxn ang="T81">
                      <a:pos x="T34" y="0"/>
                    </a:cxn>
                    <a:cxn ang="T82">
                      <a:pos x="T35" y="0"/>
                    </a:cxn>
                    <a:cxn ang="T83">
                      <a:pos x="T36" y="0"/>
                    </a:cxn>
                    <a:cxn ang="T84">
                      <a:pos x="T37" y="0"/>
                    </a:cxn>
                    <a:cxn ang="T85">
                      <a:pos x="T38" y="0"/>
                    </a:cxn>
                    <a:cxn ang="T86">
                      <a:pos x="T39" y="0"/>
                    </a:cxn>
                    <a:cxn ang="T87">
                      <a:pos x="T40" y="0"/>
                    </a:cxn>
                    <a:cxn ang="T88">
                      <a:pos x="T41" y="0"/>
                    </a:cxn>
                    <a:cxn ang="T89">
                      <a:pos x="T42" y="0"/>
                    </a:cxn>
                    <a:cxn ang="T90">
                      <a:pos x="T43" y="0"/>
                    </a:cxn>
                    <a:cxn ang="T91">
                      <a:pos x="T44" y="0"/>
                    </a:cxn>
                    <a:cxn ang="T92">
                      <a:pos x="T45" y="0"/>
                    </a:cxn>
                    <a:cxn ang="T93">
                      <a:pos x="T46" y="0"/>
                    </a:cxn>
                  </a:cxnLst>
                  <a:rect l="T94" t="0" r="T95" b="0"/>
                  <a:pathLst>
                    <a:path w="56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9" y="0"/>
                      </a:lnTo>
                      <a:lnTo>
                        <a:pt x="61" y="0"/>
                      </a:lnTo>
                      <a:lnTo>
                        <a:pt x="74" y="0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7" y="0"/>
                      </a:lnTo>
                      <a:lnTo>
                        <a:pt x="160" y="0"/>
                      </a:lnTo>
                      <a:lnTo>
                        <a:pt x="172" y="0"/>
                      </a:lnTo>
                      <a:lnTo>
                        <a:pt x="184" y="0"/>
                      </a:lnTo>
                      <a:lnTo>
                        <a:pt x="196" y="0"/>
                      </a:lnTo>
                      <a:lnTo>
                        <a:pt x="209" y="0"/>
                      </a:lnTo>
                      <a:lnTo>
                        <a:pt x="221" y="0"/>
                      </a:lnTo>
                      <a:lnTo>
                        <a:pt x="233" y="0"/>
                      </a:lnTo>
                      <a:lnTo>
                        <a:pt x="245" y="0"/>
                      </a:lnTo>
                      <a:lnTo>
                        <a:pt x="258" y="0"/>
                      </a:lnTo>
                      <a:lnTo>
                        <a:pt x="270" y="0"/>
                      </a:lnTo>
                      <a:lnTo>
                        <a:pt x="282" y="0"/>
                      </a:lnTo>
                      <a:lnTo>
                        <a:pt x="294" y="0"/>
                      </a:lnTo>
                      <a:lnTo>
                        <a:pt x="307" y="0"/>
                      </a:lnTo>
                      <a:lnTo>
                        <a:pt x="319" y="0"/>
                      </a:lnTo>
                      <a:lnTo>
                        <a:pt x="331" y="0"/>
                      </a:lnTo>
                      <a:lnTo>
                        <a:pt x="343" y="0"/>
                      </a:lnTo>
                      <a:lnTo>
                        <a:pt x="356" y="0"/>
                      </a:lnTo>
                      <a:lnTo>
                        <a:pt x="368" y="0"/>
                      </a:lnTo>
                      <a:lnTo>
                        <a:pt x="380" y="0"/>
                      </a:lnTo>
                      <a:lnTo>
                        <a:pt x="392" y="0"/>
                      </a:lnTo>
                      <a:lnTo>
                        <a:pt x="405" y="0"/>
                      </a:lnTo>
                      <a:lnTo>
                        <a:pt x="417" y="0"/>
                      </a:lnTo>
                      <a:lnTo>
                        <a:pt x="429" y="0"/>
                      </a:lnTo>
                      <a:lnTo>
                        <a:pt x="441" y="0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8" y="0"/>
                      </a:lnTo>
                      <a:lnTo>
                        <a:pt x="491" y="0"/>
                      </a:lnTo>
                      <a:lnTo>
                        <a:pt x="503" y="0"/>
                      </a:lnTo>
                      <a:lnTo>
                        <a:pt x="515" y="0"/>
                      </a:lnTo>
                      <a:lnTo>
                        <a:pt x="527" y="0"/>
                      </a:lnTo>
                      <a:lnTo>
                        <a:pt x="540" y="0"/>
                      </a:lnTo>
                      <a:lnTo>
                        <a:pt x="552" y="0"/>
                      </a:lnTo>
                      <a:lnTo>
                        <a:pt x="564" y="0"/>
                      </a:lnTo>
                    </a:path>
                  </a:pathLst>
                </a:custGeom>
                <a:noFill/>
                <a:ln w="28575" cap="rnd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4" name="Freeform 81"/>
                <p:cNvSpPr>
                  <a:spLocks/>
                </p:cNvSpPr>
                <p:nvPr/>
              </p:nvSpPr>
              <p:spPr bwMode="auto">
                <a:xfrm>
                  <a:off x="996" y="2244"/>
                  <a:ext cx="3384" cy="0"/>
                </a:xfrm>
                <a:custGeom>
                  <a:avLst/>
                  <a:gdLst>
                    <a:gd name="T0" fmla="*/ 0 w 564"/>
                    <a:gd name="T1" fmla="*/ 2592 w 564"/>
                    <a:gd name="T2" fmla="*/ 5400 w 564"/>
                    <a:gd name="T3" fmla="*/ 7992 w 564"/>
                    <a:gd name="T4" fmla="*/ 10584 w 564"/>
                    <a:gd name="T5" fmla="*/ 13176 w 564"/>
                    <a:gd name="T6" fmla="*/ 15984 w 564"/>
                    <a:gd name="T7" fmla="*/ 18576 w 564"/>
                    <a:gd name="T8" fmla="*/ 21168 w 564"/>
                    <a:gd name="T9" fmla="*/ 23760 w 564"/>
                    <a:gd name="T10" fmla="*/ 26568 w 564"/>
                    <a:gd name="T11" fmla="*/ 29160 w 564"/>
                    <a:gd name="T12" fmla="*/ 31752 w 564"/>
                    <a:gd name="T13" fmla="*/ 34560 w 564"/>
                    <a:gd name="T14" fmla="*/ 37152 w 564"/>
                    <a:gd name="T15" fmla="*/ 39744 w 564"/>
                    <a:gd name="T16" fmla="*/ 42336 w 564"/>
                    <a:gd name="T17" fmla="*/ 45144 w 564"/>
                    <a:gd name="T18" fmla="*/ 47736 w 564"/>
                    <a:gd name="T19" fmla="*/ 50328 w 564"/>
                    <a:gd name="T20" fmla="*/ 52920 w 564"/>
                    <a:gd name="T21" fmla="*/ 55728 w 564"/>
                    <a:gd name="T22" fmla="*/ 58320 w 564"/>
                    <a:gd name="T23" fmla="*/ 60912 w 564"/>
                    <a:gd name="T24" fmla="*/ 63504 w 564"/>
                    <a:gd name="T25" fmla="*/ 66312 w 564"/>
                    <a:gd name="T26" fmla="*/ 68904 w 564"/>
                    <a:gd name="T27" fmla="*/ 71496 w 564"/>
                    <a:gd name="T28" fmla="*/ 74088 w 564"/>
                    <a:gd name="T29" fmla="*/ 76896 w 564"/>
                    <a:gd name="T30" fmla="*/ 79488 w 564"/>
                    <a:gd name="T31" fmla="*/ 82080 w 564"/>
                    <a:gd name="T32" fmla="*/ 84672 w 564"/>
                    <a:gd name="T33" fmla="*/ 87480 w 564"/>
                    <a:gd name="T34" fmla="*/ 90072 w 564"/>
                    <a:gd name="T35" fmla="*/ 92664 w 564"/>
                    <a:gd name="T36" fmla="*/ 95256 w 564"/>
                    <a:gd name="T37" fmla="*/ 98064 w 564"/>
                    <a:gd name="T38" fmla="*/ 100656 w 564"/>
                    <a:gd name="T39" fmla="*/ 103248 w 564"/>
                    <a:gd name="T40" fmla="*/ 106056 w 564"/>
                    <a:gd name="T41" fmla="*/ 108648 w 564"/>
                    <a:gd name="T42" fmla="*/ 111240 w 564"/>
                    <a:gd name="T43" fmla="*/ 113832 w 564"/>
                    <a:gd name="T44" fmla="*/ 116640 w 564"/>
                    <a:gd name="T45" fmla="*/ 119232 w 564"/>
                    <a:gd name="T46" fmla="*/ 121824 w 564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w 564"/>
                    <a:gd name="T95" fmla="*/ 564 w 564"/>
                  </a:gdLst>
                  <a:ahLst/>
                  <a:cxnLst>
                    <a:cxn ang="T47">
                      <a:pos x="T0" y="0"/>
                    </a:cxn>
                    <a:cxn ang="T48">
                      <a:pos x="T1" y="0"/>
                    </a:cxn>
                    <a:cxn ang="T49">
                      <a:pos x="T2" y="0"/>
                    </a:cxn>
                    <a:cxn ang="T50">
                      <a:pos x="T3" y="0"/>
                    </a:cxn>
                    <a:cxn ang="T51">
                      <a:pos x="T4" y="0"/>
                    </a:cxn>
                    <a:cxn ang="T52">
                      <a:pos x="T5" y="0"/>
                    </a:cxn>
                    <a:cxn ang="T53">
                      <a:pos x="T6" y="0"/>
                    </a:cxn>
                    <a:cxn ang="T54">
                      <a:pos x="T7" y="0"/>
                    </a:cxn>
                    <a:cxn ang="T55">
                      <a:pos x="T8" y="0"/>
                    </a:cxn>
                    <a:cxn ang="T56">
                      <a:pos x="T9" y="0"/>
                    </a:cxn>
                    <a:cxn ang="T57">
                      <a:pos x="T10" y="0"/>
                    </a:cxn>
                    <a:cxn ang="T58">
                      <a:pos x="T11" y="0"/>
                    </a:cxn>
                    <a:cxn ang="T59">
                      <a:pos x="T12" y="0"/>
                    </a:cxn>
                    <a:cxn ang="T60">
                      <a:pos x="T13" y="0"/>
                    </a:cxn>
                    <a:cxn ang="T61">
                      <a:pos x="T14" y="0"/>
                    </a:cxn>
                    <a:cxn ang="T62">
                      <a:pos x="T15" y="0"/>
                    </a:cxn>
                    <a:cxn ang="T63">
                      <a:pos x="T16" y="0"/>
                    </a:cxn>
                    <a:cxn ang="T64">
                      <a:pos x="T17" y="0"/>
                    </a:cxn>
                    <a:cxn ang="T65">
                      <a:pos x="T18" y="0"/>
                    </a:cxn>
                    <a:cxn ang="T66">
                      <a:pos x="T19" y="0"/>
                    </a:cxn>
                    <a:cxn ang="T67">
                      <a:pos x="T20" y="0"/>
                    </a:cxn>
                    <a:cxn ang="T68">
                      <a:pos x="T21" y="0"/>
                    </a:cxn>
                    <a:cxn ang="T69">
                      <a:pos x="T22" y="0"/>
                    </a:cxn>
                    <a:cxn ang="T70">
                      <a:pos x="T23" y="0"/>
                    </a:cxn>
                    <a:cxn ang="T71">
                      <a:pos x="T24" y="0"/>
                    </a:cxn>
                    <a:cxn ang="T72">
                      <a:pos x="T25" y="0"/>
                    </a:cxn>
                    <a:cxn ang="T73">
                      <a:pos x="T26" y="0"/>
                    </a:cxn>
                    <a:cxn ang="T74">
                      <a:pos x="T27" y="0"/>
                    </a:cxn>
                    <a:cxn ang="T75">
                      <a:pos x="T28" y="0"/>
                    </a:cxn>
                    <a:cxn ang="T76">
                      <a:pos x="T29" y="0"/>
                    </a:cxn>
                    <a:cxn ang="T77">
                      <a:pos x="T30" y="0"/>
                    </a:cxn>
                    <a:cxn ang="T78">
                      <a:pos x="T31" y="0"/>
                    </a:cxn>
                    <a:cxn ang="T79">
                      <a:pos x="T32" y="0"/>
                    </a:cxn>
                    <a:cxn ang="T80">
                      <a:pos x="T33" y="0"/>
                    </a:cxn>
                    <a:cxn ang="T81">
                      <a:pos x="T34" y="0"/>
                    </a:cxn>
                    <a:cxn ang="T82">
                      <a:pos x="T35" y="0"/>
                    </a:cxn>
                    <a:cxn ang="T83">
                      <a:pos x="T36" y="0"/>
                    </a:cxn>
                    <a:cxn ang="T84">
                      <a:pos x="T37" y="0"/>
                    </a:cxn>
                    <a:cxn ang="T85">
                      <a:pos x="T38" y="0"/>
                    </a:cxn>
                    <a:cxn ang="T86">
                      <a:pos x="T39" y="0"/>
                    </a:cxn>
                    <a:cxn ang="T87">
                      <a:pos x="T40" y="0"/>
                    </a:cxn>
                    <a:cxn ang="T88">
                      <a:pos x="T41" y="0"/>
                    </a:cxn>
                    <a:cxn ang="T89">
                      <a:pos x="T42" y="0"/>
                    </a:cxn>
                    <a:cxn ang="T90">
                      <a:pos x="T43" y="0"/>
                    </a:cxn>
                    <a:cxn ang="T91">
                      <a:pos x="T44" y="0"/>
                    </a:cxn>
                    <a:cxn ang="T92">
                      <a:pos x="T45" y="0"/>
                    </a:cxn>
                    <a:cxn ang="T93">
                      <a:pos x="T46" y="0"/>
                    </a:cxn>
                  </a:cxnLst>
                  <a:rect l="T94" t="0" r="T95" b="0"/>
                  <a:pathLst>
                    <a:path w="56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9" y="0"/>
                      </a:lnTo>
                      <a:lnTo>
                        <a:pt x="61" y="0"/>
                      </a:lnTo>
                      <a:lnTo>
                        <a:pt x="74" y="0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7" y="0"/>
                      </a:lnTo>
                      <a:lnTo>
                        <a:pt x="160" y="0"/>
                      </a:lnTo>
                      <a:lnTo>
                        <a:pt x="172" y="0"/>
                      </a:lnTo>
                      <a:lnTo>
                        <a:pt x="184" y="0"/>
                      </a:lnTo>
                      <a:lnTo>
                        <a:pt x="196" y="0"/>
                      </a:lnTo>
                      <a:lnTo>
                        <a:pt x="209" y="0"/>
                      </a:lnTo>
                      <a:lnTo>
                        <a:pt x="221" y="0"/>
                      </a:lnTo>
                      <a:lnTo>
                        <a:pt x="233" y="0"/>
                      </a:lnTo>
                      <a:lnTo>
                        <a:pt x="245" y="0"/>
                      </a:lnTo>
                      <a:lnTo>
                        <a:pt x="258" y="0"/>
                      </a:lnTo>
                      <a:lnTo>
                        <a:pt x="270" y="0"/>
                      </a:lnTo>
                      <a:lnTo>
                        <a:pt x="282" y="0"/>
                      </a:lnTo>
                      <a:lnTo>
                        <a:pt x="294" y="0"/>
                      </a:lnTo>
                      <a:lnTo>
                        <a:pt x="307" y="0"/>
                      </a:lnTo>
                      <a:lnTo>
                        <a:pt x="319" y="0"/>
                      </a:lnTo>
                      <a:lnTo>
                        <a:pt x="331" y="0"/>
                      </a:lnTo>
                      <a:lnTo>
                        <a:pt x="343" y="0"/>
                      </a:lnTo>
                      <a:lnTo>
                        <a:pt x="356" y="0"/>
                      </a:lnTo>
                      <a:lnTo>
                        <a:pt x="368" y="0"/>
                      </a:lnTo>
                      <a:lnTo>
                        <a:pt x="380" y="0"/>
                      </a:lnTo>
                      <a:lnTo>
                        <a:pt x="392" y="0"/>
                      </a:lnTo>
                      <a:lnTo>
                        <a:pt x="405" y="0"/>
                      </a:lnTo>
                      <a:lnTo>
                        <a:pt x="417" y="0"/>
                      </a:lnTo>
                      <a:lnTo>
                        <a:pt x="429" y="0"/>
                      </a:lnTo>
                      <a:lnTo>
                        <a:pt x="441" y="0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8" y="0"/>
                      </a:lnTo>
                      <a:lnTo>
                        <a:pt x="491" y="0"/>
                      </a:lnTo>
                      <a:lnTo>
                        <a:pt x="503" y="0"/>
                      </a:lnTo>
                      <a:lnTo>
                        <a:pt x="515" y="0"/>
                      </a:lnTo>
                      <a:lnTo>
                        <a:pt x="527" y="0"/>
                      </a:lnTo>
                      <a:lnTo>
                        <a:pt x="540" y="0"/>
                      </a:lnTo>
                      <a:lnTo>
                        <a:pt x="552" y="0"/>
                      </a:lnTo>
                      <a:lnTo>
                        <a:pt x="564" y="0"/>
                      </a:lnTo>
                    </a:path>
                  </a:pathLst>
                </a:custGeom>
                <a:noFill/>
                <a:ln w="28575" cap="rnd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5" name="Freeform 82"/>
                <p:cNvSpPr>
                  <a:spLocks/>
                </p:cNvSpPr>
                <p:nvPr/>
              </p:nvSpPr>
              <p:spPr bwMode="auto">
                <a:xfrm>
                  <a:off x="960" y="1788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6" name="Freeform 83"/>
                <p:cNvSpPr>
                  <a:spLocks/>
                </p:cNvSpPr>
                <p:nvPr/>
              </p:nvSpPr>
              <p:spPr bwMode="auto">
                <a:xfrm>
                  <a:off x="1032" y="193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7" name="Freeform 84"/>
                <p:cNvSpPr>
                  <a:spLocks/>
                </p:cNvSpPr>
                <p:nvPr/>
              </p:nvSpPr>
              <p:spPr bwMode="auto">
                <a:xfrm>
                  <a:off x="1110" y="171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8" name="Freeform 85"/>
                <p:cNvSpPr>
                  <a:spLocks/>
                </p:cNvSpPr>
                <p:nvPr/>
              </p:nvSpPr>
              <p:spPr bwMode="auto">
                <a:xfrm>
                  <a:off x="1182" y="217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9" name="Freeform 86"/>
                <p:cNvSpPr>
                  <a:spLocks/>
                </p:cNvSpPr>
                <p:nvPr/>
              </p:nvSpPr>
              <p:spPr bwMode="auto">
                <a:xfrm>
                  <a:off x="1254" y="199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0" name="Freeform 87"/>
                <p:cNvSpPr>
                  <a:spLocks/>
                </p:cNvSpPr>
                <p:nvPr/>
              </p:nvSpPr>
              <p:spPr bwMode="auto">
                <a:xfrm>
                  <a:off x="1326" y="1788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1" name="Freeform 88"/>
                <p:cNvSpPr>
                  <a:spLocks/>
                </p:cNvSpPr>
                <p:nvPr/>
              </p:nvSpPr>
              <p:spPr bwMode="auto">
                <a:xfrm>
                  <a:off x="1404" y="195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2" name="Freeform 89"/>
                <p:cNvSpPr>
                  <a:spLocks/>
                </p:cNvSpPr>
                <p:nvPr/>
              </p:nvSpPr>
              <p:spPr bwMode="auto">
                <a:xfrm>
                  <a:off x="1476" y="1518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3" name="Freeform 90"/>
                <p:cNvSpPr>
                  <a:spLocks/>
                </p:cNvSpPr>
                <p:nvPr/>
              </p:nvSpPr>
              <p:spPr bwMode="auto">
                <a:xfrm>
                  <a:off x="1548" y="197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4" name="Freeform 91"/>
                <p:cNvSpPr>
                  <a:spLocks/>
                </p:cNvSpPr>
                <p:nvPr/>
              </p:nvSpPr>
              <p:spPr bwMode="auto">
                <a:xfrm>
                  <a:off x="1620" y="191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5" name="Freeform 92"/>
                <p:cNvSpPr>
                  <a:spLocks/>
                </p:cNvSpPr>
                <p:nvPr/>
              </p:nvSpPr>
              <p:spPr bwMode="auto">
                <a:xfrm>
                  <a:off x="1698" y="239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6" name="Freeform 93"/>
                <p:cNvSpPr>
                  <a:spLocks/>
                </p:cNvSpPr>
                <p:nvPr/>
              </p:nvSpPr>
              <p:spPr bwMode="auto">
                <a:xfrm>
                  <a:off x="1770" y="195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7" name="Freeform 94"/>
                <p:cNvSpPr>
                  <a:spLocks/>
                </p:cNvSpPr>
                <p:nvPr/>
              </p:nvSpPr>
              <p:spPr bwMode="auto">
                <a:xfrm>
                  <a:off x="1842" y="1770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8" name="Freeform 95"/>
                <p:cNvSpPr>
                  <a:spLocks/>
                </p:cNvSpPr>
                <p:nvPr/>
              </p:nvSpPr>
              <p:spPr bwMode="auto">
                <a:xfrm>
                  <a:off x="1920" y="180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9" name="Freeform 96"/>
                <p:cNvSpPr>
                  <a:spLocks/>
                </p:cNvSpPr>
                <p:nvPr/>
              </p:nvSpPr>
              <p:spPr bwMode="auto">
                <a:xfrm>
                  <a:off x="1992" y="2118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0" name="Freeform 97"/>
                <p:cNvSpPr>
                  <a:spLocks/>
                </p:cNvSpPr>
                <p:nvPr/>
              </p:nvSpPr>
              <p:spPr bwMode="auto">
                <a:xfrm>
                  <a:off x="2064" y="199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1" name="Freeform 98"/>
                <p:cNvSpPr>
                  <a:spLocks/>
                </p:cNvSpPr>
                <p:nvPr/>
              </p:nvSpPr>
              <p:spPr bwMode="auto">
                <a:xfrm>
                  <a:off x="2136" y="1860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" name="Freeform 99"/>
                <p:cNvSpPr>
                  <a:spLocks/>
                </p:cNvSpPr>
                <p:nvPr/>
              </p:nvSpPr>
              <p:spPr bwMode="auto">
                <a:xfrm>
                  <a:off x="2214" y="1878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" name="Freeform 100"/>
                <p:cNvSpPr>
                  <a:spLocks/>
                </p:cNvSpPr>
                <p:nvPr/>
              </p:nvSpPr>
              <p:spPr bwMode="auto">
                <a:xfrm>
                  <a:off x="2286" y="173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4" name="Freeform 101"/>
                <p:cNvSpPr>
                  <a:spLocks/>
                </p:cNvSpPr>
                <p:nvPr/>
              </p:nvSpPr>
              <p:spPr bwMode="auto">
                <a:xfrm>
                  <a:off x="2358" y="197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5" name="Freeform 102"/>
                <p:cNvSpPr>
                  <a:spLocks/>
                </p:cNvSpPr>
                <p:nvPr/>
              </p:nvSpPr>
              <p:spPr bwMode="auto">
                <a:xfrm>
                  <a:off x="2430" y="189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6" name="Freeform 103"/>
                <p:cNvSpPr>
                  <a:spLocks/>
                </p:cNvSpPr>
                <p:nvPr/>
              </p:nvSpPr>
              <p:spPr bwMode="auto">
                <a:xfrm>
                  <a:off x="2508" y="142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7" name="Freeform 104"/>
                <p:cNvSpPr>
                  <a:spLocks/>
                </p:cNvSpPr>
                <p:nvPr/>
              </p:nvSpPr>
              <p:spPr bwMode="auto">
                <a:xfrm>
                  <a:off x="2580" y="206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8" name="Freeform 105"/>
                <p:cNvSpPr>
                  <a:spLocks/>
                </p:cNvSpPr>
                <p:nvPr/>
              </p:nvSpPr>
              <p:spPr bwMode="auto">
                <a:xfrm>
                  <a:off x="2652" y="1878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9" name="Freeform 106"/>
                <p:cNvSpPr>
                  <a:spLocks/>
                </p:cNvSpPr>
                <p:nvPr/>
              </p:nvSpPr>
              <p:spPr bwMode="auto">
                <a:xfrm>
                  <a:off x="2724" y="199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0" name="Freeform 107"/>
                <p:cNvSpPr>
                  <a:spLocks/>
                </p:cNvSpPr>
                <p:nvPr/>
              </p:nvSpPr>
              <p:spPr bwMode="auto">
                <a:xfrm>
                  <a:off x="2802" y="213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1" name="Freeform 108"/>
                <p:cNvSpPr>
                  <a:spLocks/>
                </p:cNvSpPr>
                <p:nvPr/>
              </p:nvSpPr>
              <p:spPr bwMode="auto">
                <a:xfrm>
                  <a:off x="2874" y="1878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2" name="Freeform 109"/>
                <p:cNvSpPr>
                  <a:spLocks/>
                </p:cNvSpPr>
                <p:nvPr/>
              </p:nvSpPr>
              <p:spPr bwMode="auto">
                <a:xfrm>
                  <a:off x="2946" y="199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3" name="Freeform 110"/>
                <p:cNvSpPr>
                  <a:spLocks/>
                </p:cNvSpPr>
                <p:nvPr/>
              </p:nvSpPr>
              <p:spPr bwMode="auto">
                <a:xfrm>
                  <a:off x="3018" y="184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4" name="Freeform 111"/>
                <p:cNvSpPr>
                  <a:spLocks/>
                </p:cNvSpPr>
                <p:nvPr/>
              </p:nvSpPr>
              <p:spPr bwMode="auto">
                <a:xfrm>
                  <a:off x="3096" y="189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" name="Freeform 112"/>
                <p:cNvSpPr>
                  <a:spLocks/>
                </p:cNvSpPr>
                <p:nvPr/>
              </p:nvSpPr>
              <p:spPr bwMode="auto">
                <a:xfrm>
                  <a:off x="3168" y="197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" name="Freeform 113"/>
                <p:cNvSpPr>
                  <a:spLocks/>
                </p:cNvSpPr>
                <p:nvPr/>
              </p:nvSpPr>
              <p:spPr bwMode="auto">
                <a:xfrm>
                  <a:off x="3240" y="2010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" name="Freeform 114"/>
                <p:cNvSpPr>
                  <a:spLocks/>
                </p:cNvSpPr>
                <p:nvPr/>
              </p:nvSpPr>
              <p:spPr bwMode="auto">
                <a:xfrm>
                  <a:off x="3312" y="191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" name="Freeform 115"/>
                <p:cNvSpPr>
                  <a:spLocks/>
                </p:cNvSpPr>
                <p:nvPr/>
              </p:nvSpPr>
              <p:spPr bwMode="auto">
                <a:xfrm>
                  <a:off x="3390" y="147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" name="Freeform 116"/>
                <p:cNvSpPr>
                  <a:spLocks/>
                </p:cNvSpPr>
                <p:nvPr/>
              </p:nvSpPr>
              <p:spPr bwMode="auto">
                <a:xfrm>
                  <a:off x="3462" y="197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0" name="Freeform 117"/>
                <p:cNvSpPr>
                  <a:spLocks/>
                </p:cNvSpPr>
                <p:nvPr/>
              </p:nvSpPr>
              <p:spPr bwMode="auto">
                <a:xfrm>
                  <a:off x="3534" y="171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1" name="Freeform 118"/>
                <p:cNvSpPr>
                  <a:spLocks/>
                </p:cNvSpPr>
                <p:nvPr/>
              </p:nvSpPr>
              <p:spPr bwMode="auto">
                <a:xfrm>
                  <a:off x="3606" y="1860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2" name="Freeform 119"/>
                <p:cNvSpPr>
                  <a:spLocks/>
                </p:cNvSpPr>
                <p:nvPr/>
              </p:nvSpPr>
              <p:spPr bwMode="auto">
                <a:xfrm>
                  <a:off x="3684" y="1770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3" name="Freeform 120"/>
                <p:cNvSpPr>
                  <a:spLocks/>
                </p:cNvSpPr>
                <p:nvPr/>
              </p:nvSpPr>
              <p:spPr bwMode="auto">
                <a:xfrm>
                  <a:off x="3756" y="215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4" name="Freeform 121"/>
                <p:cNvSpPr>
                  <a:spLocks/>
                </p:cNvSpPr>
                <p:nvPr/>
              </p:nvSpPr>
              <p:spPr bwMode="auto">
                <a:xfrm>
                  <a:off x="3828" y="197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5" name="Freeform 122"/>
                <p:cNvSpPr>
                  <a:spLocks/>
                </p:cNvSpPr>
                <p:nvPr/>
              </p:nvSpPr>
              <p:spPr bwMode="auto">
                <a:xfrm>
                  <a:off x="3906" y="193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6" name="Freeform 123"/>
                <p:cNvSpPr>
                  <a:spLocks/>
                </p:cNvSpPr>
                <p:nvPr/>
              </p:nvSpPr>
              <p:spPr bwMode="auto">
                <a:xfrm>
                  <a:off x="3978" y="1992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" name="Freeform 124"/>
                <p:cNvSpPr>
                  <a:spLocks/>
                </p:cNvSpPr>
                <p:nvPr/>
              </p:nvSpPr>
              <p:spPr bwMode="auto">
                <a:xfrm>
                  <a:off x="4050" y="3120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" name="Freeform 125"/>
                <p:cNvSpPr>
                  <a:spLocks/>
                </p:cNvSpPr>
                <p:nvPr/>
              </p:nvSpPr>
              <p:spPr bwMode="auto">
                <a:xfrm>
                  <a:off x="4122" y="180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" name="Freeform 126"/>
                <p:cNvSpPr>
                  <a:spLocks/>
                </p:cNvSpPr>
                <p:nvPr/>
              </p:nvSpPr>
              <p:spPr bwMode="auto">
                <a:xfrm>
                  <a:off x="4200" y="1974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0" name="Freeform 127"/>
                <p:cNvSpPr>
                  <a:spLocks/>
                </p:cNvSpPr>
                <p:nvPr/>
              </p:nvSpPr>
              <p:spPr bwMode="auto">
                <a:xfrm>
                  <a:off x="4272" y="2136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1" name="Freeform 128"/>
                <p:cNvSpPr>
                  <a:spLocks/>
                </p:cNvSpPr>
                <p:nvPr/>
              </p:nvSpPr>
              <p:spPr bwMode="auto">
                <a:xfrm>
                  <a:off x="4344" y="1878"/>
                  <a:ext cx="72" cy="72"/>
                </a:xfrm>
                <a:custGeom>
                  <a:avLst/>
                  <a:gdLst>
                    <a:gd name="T0" fmla="*/ 36 w 72"/>
                    <a:gd name="T1" fmla="*/ 0 h 72"/>
                    <a:gd name="T2" fmla="*/ 72 w 72"/>
                    <a:gd name="T3" fmla="*/ 36 h 72"/>
                    <a:gd name="T4" fmla="*/ 36 w 72"/>
                    <a:gd name="T5" fmla="*/ 72 h 72"/>
                    <a:gd name="T6" fmla="*/ 0 w 72"/>
                    <a:gd name="T7" fmla="*/ 36 h 72"/>
                    <a:gd name="T8" fmla="*/ 36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36" y="0"/>
                      </a:moveTo>
                      <a:lnTo>
                        <a:pt x="72" y="36"/>
                      </a:lnTo>
                      <a:lnTo>
                        <a:pt x="36" y="72"/>
                      </a:lnTo>
                      <a:lnTo>
                        <a:pt x="0" y="36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2" name="Rectangle 129"/>
                <p:cNvSpPr>
                  <a:spLocks noChangeArrowheads="1"/>
                </p:cNvSpPr>
                <p:nvPr/>
              </p:nvSpPr>
              <p:spPr bwMode="auto">
                <a:xfrm>
                  <a:off x="744" y="3428"/>
                  <a:ext cx="117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b="1">
                      <a:solidFill>
                        <a:srgbClr val="000000"/>
                      </a:solidFill>
                    </a:rPr>
                    <a:t>0</a:t>
                  </a:r>
                  <a:endParaRPr lang="en-US"/>
                </a:p>
              </p:txBody>
            </p:sp>
            <p:sp>
              <p:nvSpPr>
                <p:cNvPr id="7303" name="Rectangle 130"/>
                <p:cNvSpPr>
                  <a:spLocks noChangeArrowheads="1"/>
                </p:cNvSpPr>
                <p:nvPr/>
              </p:nvSpPr>
              <p:spPr bwMode="auto">
                <a:xfrm>
                  <a:off x="660" y="3060"/>
                  <a:ext cx="233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b="1" dirty="0">
                      <a:solidFill>
                        <a:srgbClr val="000000"/>
                      </a:solidFill>
                    </a:rPr>
                    <a:t>20</a:t>
                  </a:r>
                  <a:endParaRPr lang="en-US" dirty="0"/>
                </a:p>
              </p:txBody>
            </p:sp>
            <p:sp>
              <p:nvSpPr>
                <p:cNvPr id="7304" name="Rectangle 131"/>
                <p:cNvSpPr>
                  <a:spLocks noChangeArrowheads="1"/>
                </p:cNvSpPr>
                <p:nvPr/>
              </p:nvSpPr>
              <p:spPr bwMode="auto">
                <a:xfrm>
                  <a:off x="660" y="2694"/>
                  <a:ext cx="233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b="1">
                      <a:solidFill>
                        <a:srgbClr val="000000"/>
                      </a:solidFill>
                    </a:rPr>
                    <a:t>40</a:t>
                  </a:r>
                  <a:endParaRPr lang="en-US"/>
                </a:p>
              </p:txBody>
            </p:sp>
            <p:sp>
              <p:nvSpPr>
                <p:cNvPr id="7305" name="Rectangle 132"/>
                <p:cNvSpPr>
                  <a:spLocks noChangeArrowheads="1"/>
                </p:cNvSpPr>
                <p:nvPr/>
              </p:nvSpPr>
              <p:spPr bwMode="auto">
                <a:xfrm>
                  <a:off x="660" y="2334"/>
                  <a:ext cx="233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b="1">
                      <a:solidFill>
                        <a:srgbClr val="000000"/>
                      </a:solidFill>
                    </a:rPr>
                    <a:t>60</a:t>
                  </a:r>
                  <a:endParaRPr lang="en-US"/>
                </a:p>
              </p:txBody>
            </p:sp>
            <p:sp>
              <p:nvSpPr>
                <p:cNvPr id="7306" name="Rectangle 133"/>
                <p:cNvSpPr>
                  <a:spLocks noChangeArrowheads="1"/>
                </p:cNvSpPr>
                <p:nvPr/>
              </p:nvSpPr>
              <p:spPr bwMode="auto">
                <a:xfrm>
                  <a:off x="660" y="1969"/>
                  <a:ext cx="233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b="1" dirty="0">
                      <a:solidFill>
                        <a:srgbClr val="000000"/>
                      </a:solidFill>
                    </a:rPr>
                    <a:t>80</a:t>
                  </a:r>
                  <a:endParaRPr lang="en-US" dirty="0"/>
                </a:p>
              </p:txBody>
            </p:sp>
            <p:sp>
              <p:nvSpPr>
                <p:cNvPr id="7307" name="Rectangle 134"/>
                <p:cNvSpPr>
                  <a:spLocks noChangeArrowheads="1"/>
                </p:cNvSpPr>
                <p:nvPr/>
              </p:nvSpPr>
              <p:spPr bwMode="auto">
                <a:xfrm>
                  <a:off x="576" y="1602"/>
                  <a:ext cx="350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b="1">
                      <a:solidFill>
                        <a:srgbClr val="000000"/>
                      </a:solidFill>
                    </a:rPr>
                    <a:t>100</a:t>
                  </a:r>
                  <a:endParaRPr lang="en-US"/>
                </a:p>
              </p:txBody>
            </p:sp>
            <p:sp>
              <p:nvSpPr>
                <p:cNvPr id="7308" name="Rectangle 135"/>
                <p:cNvSpPr>
                  <a:spLocks noChangeArrowheads="1"/>
                </p:cNvSpPr>
                <p:nvPr/>
              </p:nvSpPr>
              <p:spPr bwMode="auto">
                <a:xfrm>
                  <a:off x="576" y="1237"/>
                  <a:ext cx="350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b="1">
                      <a:solidFill>
                        <a:srgbClr val="000000"/>
                      </a:solidFill>
                    </a:rPr>
                    <a:t>120</a:t>
                  </a:r>
                  <a:endParaRPr lang="en-US"/>
                </a:p>
              </p:txBody>
            </p:sp>
            <p:sp>
              <p:nvSpPr>
                <p:cNvPr id="7309" name="Rectangle 136"/>
                <p:cNvSpPr>
                  <a:spLocks noChangeArrowheads="1"/>
                </p:cNvSpPr>
                <p:nvPr/>
              </p:nvSpPr>
              <p:spPr bwMode="auto">
                <a:xfrm>
                  <a:off x="2048" y="3628"/>
                  <a:ext cx="1651" cy="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000000"/>
                      </a:solidFill>
                    </a:rPr>
                    <a:t>Consecutive Weeks</a:t>
                  </a:r>
                  <a:endParaRPr lang="en-US" sz="1800" dirty="0"/>
                </a:p>
              </p:txBody>
            </p:sp>
            <p:sp>
              <p:nvSpPr>
                <p:cNvPr id="7310" name="Rectangle 137"/>
                <p:cNvSpPr>
                  <a:spLocks noChangeArrowheads="1"/>
                </p:cNvSpPr>
                <p:nvPr/>
              </p:nvSpPr>
              <p:spPr bwMode="auto">
                <a:xfrm>
                  <a:off x="209" y="2334"/>
                  <a:ext cx="406" cy="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b="1">
                      <a:solidFill>
                        <a:srgbClr val="000000"/>
                      </a:solidFill>
                    </a:rPr>
                    <a:t>Min.</a:t>
                  </a:r>
                  <a:endParaRPr lang="en-US" sz="1800"/>
                </a:p>
              </p:txBody>
            </p:sp>
          </p:grpSp>
        </p:grpSp>
        <p:sp>
          <p:nvSpPr>
            <p:cNvPr id="2" name="Oval 1"/>
            <p:cNvSpPr/>
            <p:nvPr/>
          </p:nvSpPr>
          <p:spPr>
            <a:xfrm>
              <a:off x="2330668" y="2133600"/>
              <a:ext cx="152400" cy="18191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520966" y="2057400"/>
              <a:ext cx="152400" cy="18191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2590800" y="3048000"/>
              <a:ext cx="152400" cy="18191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257800" y="3780484"/>
              <a:ext cx="152400" cy="18191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540468" y="2117834"/>
              <a:ext cx="152400" cy="18191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Number of Rejected Insurance Claims</a:t>
            </a:r>
          </a:p>
        </p:txBody>
      </p:sp>
      <p:pic>
        <p:nvPicPr>
          <p:cNvPr id="819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1905000" y="1600200"/>
            <a:ext cx="56388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276"/>
          <p:cNvSpPr txBox="1">
            <a:spLocks noChangeArrowheads="1"/>
          </p:cNvSpPr>
          <p:nvPr/>
        </p:nvSpPr>
        <p:spPr bwMode="auto">
          <a:xfrm>
            <a:off x="2819400" y="4343400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When performance is stable (no special-cause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variation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process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changes are made to improve performance and reduce common-cause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variation.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9" name="Line 277"/>
          <p:cNvSpPr>
            <a:spLocks noChangeShapeType="1"/>
          </p:cNvSpPr>
          <p:nvPr/>
        </p:nvSpPr>
        <p:spPr bwMode="auto">
          <a:xfrm flipV="1">
            <a:off x="2057400" y="2819400"/>
            <a:ext cx="26670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44268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Process changes made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Signals of Need to Improve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772400" cy="3992563"/>
          </a:xfrm>
        </p:spPr>
        <p:txBody>
          <a:bodyPr/>
          <a:lstStyle/>
          <a:p>
            <a:pPr eaLnBrk="1" hangingPunct="1">
              <a:buSzPct val="70000"/>
            </a:pPr>
            <a:r>
              <a:rPr lang="en-US" sz="2800" dirty="0" smtClean="0"/>
              <a:t>Performance does not meet expectations; there are no signs of special-cause variation.</a:t>
            </a:r>
          </a:p>
          <a:p>
            <a:pPr eaLnBrk="1" hangingPunct="1">
              <a:buSzPct val="70000"/>
            </a:pPr>
            <a:r>
              <a:rPr lang="en-US" sz="2800" dirty="0" smtClean="0"/>
              <a:t>Performance meets expectations; there are signs of special-cause variation.</a:t>
            </a:r>
          </a:p>
          <a:p>
            <a:pPr eaLnBrk="1" hangingPunct="1">
              <a:buSzPct val="70000"/>
            </a:pPr>
            <a:r>
              <a:rPr lang="en-US" sz="2800" dirty="0" smtClean="0"/>
              <a:t>Performance does not meet expectations; there are signs of special-cause variation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82000" cy="762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3. Determine Whether Action Is Needed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1981200"/>
            <a:ext cx="4953000" cy="3733800"/>
          </a:xfrm>
        </p:spPr>
        <p:txBody>
          <a:bodyPr/>
          <a:lstStyle/>
          <a:p>
            <a:pPr marL="0" indent="0" eaLnBrk="1" hangingPunct="1">
              <a:buFont typeface="Wingdings" pitchFamily="64" charset="2"/>
              <a:buNone/>
            </a:pPr>
            <a:r>
              <a:rPr lang="en-US" sz="2800" dirty="0" smtClean="0"/>
              <a:t>Performance assessment is the evaluation stage of quality management.</a:t>
            </a:r>
          </a:p>
          <a:p>
            <a:pPr marL="457200" lvl="1" indent="-339725" eaLnBrk="1" hangingPunct="1"/>
            <a:r>
              <a:rPr lang="en-US" sz="2400" dirty="0" smtClean="0"/>
              <a:t>Measurement data are reported and analyzed to determine whether improvement opportunities </a:t>
            </a:r>
            <a:r>
              <a:rPr lang="en-US" sz="2400" dirty="0" smtClean="0"/>
              <a:t>exist.</a:t>
            </a: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828800"/>
            <a:ext cx="3048000" cy="3733800"/>
            <a:chOff x="1219200" y="2209800"/>
            <a:chExt cx="2698750" cy="342900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4246700"/>
                </p:ext>
              </p:extLst>
            </p:nvPr>
          </p:nvGraphicFramePr>
          <p:xfrm>
            <a:off x="1219200" y="2209800"/>
            <a:ext cx="2698750" cy="342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7" name="Visio" r:id="rId3" imgW="1985108" imgH="2525238" progId="Visio.Drawing.11">
                    <p:embed/>
                  </p:oleObj>
                </mc:Choice>
                <mc:Fallback>
                  <p:oleObj name="Visio" r:id="rId3" imgW="1985108" imgH="252523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209800"/>
                          <a:ext cx="2698750" cy="342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1945575" y="3492500"/>
              <a:ext cx="1447800" cy="8382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Assessment Step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905000"/>
            <a:ext cx="4724400" cy="3886200"/>
          </a:xfrm>
        </p:spPr>
        <p:txBody>
          <a:bodyPr/>
          <a:lstStyle/>
          <a:p>
            <a:pPr marL="339725" indent="-339725" eaLnBrk="1" hangingPunct="1"/>
            <a:r>
              <a:rPr lang="en-US" altLang="ja-JP" sz="2800" dirty="0" smtClean="0"/>
              <a:t>Measurement results are evaluated to determine whether processes are performing as </a:t>
            </a:r>
            <a:r>
              <a:rPr lang="en-US" altLang="ja-JP" sz="2800" dirty="0" smtClean="0"/>
              <a:t>expected.</a:t>
            </a:r>
            <a:endParaRPr lang="en-US" altLang="ja-JP" sz="2800" dirty="0" smtClean="0"/>
          </a:p>
          <a:p>
            <a:pPr marL="0" indent="0" eaLnBrk="1" hangingPunct="1">
              <a:buNone/>
            </a:pPr>
            <a:endParaRPr lang="en-US" altLang="ja-JP" sz="2800" dirty="0" smtClean="0"/>
          </a:p>
          <a:p>
            <a:pPr marL="339725" indent="-339725" eaLnBrk="1" hangingPunct="1"/>
            <a:r>
              <a:rPr lang="en-US" altLang="ja-JP" sz="2800" dirty="0" smtClean="0"/>
              <a:t>Measurement results are also assessed to judge the impact of </a:t>
            </a:r>
            <a:r>
              <a:rPr lang="en-US" altLang="ja-JP" sz="2800" dirty="0" smtClean="0"/>
              <a:t>improvements. </a:t>
            </a:r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1891171"/>
            <a:ext cx="3048000" cy="3733800"/>
            <a:chOff x="1219200" y="2209800"/>
            <a:chExt cx="2698750" cy="34290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9441057"/>
                </p:ext>
              </p:extLst>
            </p:nvPr>
          </p:nvGraphicFramePr>
          <p:xfrm>
            <a:off x="1219200" y="2209800"/>
            <a:ext cx="2698750" cy="342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Visio" r:id="rId3" imgW="1985108" imgH="2525238" progId="Visio.Drawing.11">
                    <p:embed/>
                  </p:oleObj>
                </mc:Choice>
                <mc:Fallback>
                  <p:oleObj name="Visio" r:id="rId3" imgW="1985108" imgH="252523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209800"/>
                          <a:ext cx="2698750" cy="342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945575" y="3492500"/>
              <a:ext cx="1447800" cy="8382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Assessment Activities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924800" cy="3962400"/>
          </a:xfrm>
        </p:spPr>
        <p:txBody>
          <a:bodyPr/>
          <a:lstStyle/>
          <a:p>
            <a:pPr marL="609600" indent="-609600" eaLnBrk="1" hangingPunct="1">
              <a:buFont typeface="Wingdings" pitchFamily="64" charset="2"/>
              <a:buAutoNum type="arabicPeriod"/>
            </a:pPr>
            <a:r>
              <a:rPr lang="en-US" altLang="ja-JP" dirty="0" smtClean="0"/>
              <a:t>Display measurement </a:t>
            </a:r>
            <a:r>
              <a:rPr lang="en-US" altLang="ja-JP" dirty="0" smtClean="0"/>
              <a:t>data</a:t>
            </a:r>
            <a:endParaRPr lang="en-US" altLang="ja-JP" dirty="0" smtClean="0"/>
          </a:p>
          <a:p>
            <a:pPr marL="609600" indent="-609600" eaLnBrk="1" hangingPunct="1">
              <a:buFont typeface="Wingdings" pitchFamily="64" charset="2"/>
              <a:buAutoNum type="arabicPeriod"/>
            </a:pPr>
            <a:r>
              <a:rPr lang="en-US" altLang="ja-JP" dirty="0" smtClean="0"/>
              <a:t>Compare performance to expectations</a:t>
            </a:r>
          </a:p>
          <a:p>
            <a:pPr marL="609600" indent="-609600" eaLnBrk="1" hangingPunct="1">
              <a:buFont typeface="Wingdings" pitchFamily="64" charset="2"/>
              <a:buAutoNum type="arabicPeriod"/>
            </a:pPr>
            <a:r>
              <a:rPr lang="en-US" altLang="ja-JP" dirty="0" smtClean="0"/>
              <a:t>Determine whether action is needed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1. Display Measurement Data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7620000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Factors to consider:</a:t>
            </a:r>
          </a:p>
          <a:p>
            <a:pPr lvl="1" eaLnBrk="1" hangingPunct="1"/>
            <a:r>
              <a:rPr lang="en-US" altLang="ja-JP" dirty="0" smtClean="0"/>
              <a:t>Type of data to be reported</a:t>
            </a:r>
          </a:p>
          <a:p>
            <a:pPr lvl="1" eaLnBrk="1" hangingPunct="1"/>
            <a:r>
              <a:rPr lang="en-US" altLang="ja-JP" dirty="0" smtClean="0"/>
              <a:t>Audience for the data</a:t>
            </a:r>
          </a:p>
          <a:p>
            <a:pPr lvl="1" eaLnBrk="1" hangingPunct="1"/>
            <a:r>
              <a:rPr lang="en-US" altLang="ja-JP" dirty="0" smtClean="0"/>
              <a:t>Intended use of the information</a:t>
            </a:r>
            <a:endParaRPr lang="en-US" dirty="0" smtClean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Snapshot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67000"/>
            <a:ext cx="3505200" cy="3459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Tabular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667000"/>
            <a:ext cx="3429000" cy="3459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96927-C780-478F-BC34-EEB34513D7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6002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5000"/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63600"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95000"/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Display data from one period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94319"/>
            <a:ext cx="2438400" cy="233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http://www.resolutionhealth.com/images/imgs/sub/PQ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46919" r="4610" b="14308"/>
          <a:stretch/>
        </p:blipFill>
        <p:spPr bwMode="auto">
          <a:xfrm>
            <a:off x="1066800" y="3429000"/>
            <a:ext cx="3200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/>
              <a:t>Snapshot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362200"/>
            <a:ext cx="3505200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Scatter </a:t>
            </a: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362200"/>
            <a:ext cx="3429000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Bar </a:t>
            </a: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96927-C780-478F-BC34-EEB34513D7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590800" cy="237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Patrice\Pictures\Images\Misc\para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13537"/>
            <a:ext cx="3429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/>
              <a:t>Snapshot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362200"/>
            <a:ext cx="3505200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362200"/>
            <a:ext cx="3429000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Pareto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96927-C780-478F-BC34-EEB34513D7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5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5" y="2895600"/>
            <a:ext cx="38337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Patrice\Pictures\Images\Data_Graphics\pareto_mederro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94" y="2895600"/>
            <a:ext cx="387860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/>
              <a:t>Snapshot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2700" y="2057400"/>
            <a:ext cx="3429000" cy="3763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Radar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96927-C780-478F-BC34-EEB34513D7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3886200" cy="31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50&quot;&gt;&lt;/object&gt;&lt;object type=&quot;2&quot; unique_id=&quot;10451&quot;&gt;&lt;object type=&quot;3&quot; unique_id=&quot;10452&quot;&gt;&lt;property id=&quot;20148&quot; value=&quot;5&quot;/&gt;&lt;property id=&quot;20300&quot; value=&quot;Slide 1 - &amp;quot;Introduction to Healthcare&amp;#x0D;&amp;#x0A;Quality Management&amp;#x0D;&amp;#x0A;&amp;#x0D;&amp;#x0A;Evaluating Performance&amp;quot;&quot;/&gt;&lt;property id=&quot;20307&quot; value=&quot;256&quot;/&gt;&lt;/object&gt;&lt;object type=&quot;3&quot; unique_id=&quot;10453&quot;&gt;&lt;property id=&quot;20148&quot; value=&quot;5&quot;/&gt;&lt;property id=&quot;20300&quot; value=&quot;Slide 2 - &amp;quot;Assessment&amp;quot;&quot;/&gt;&lt;property id=&quot;20307&quot; value=&quot;259&quot;/&gt;&lt;/object&gt;&lt;object type=&quot;3&quot; unique_id=&quot;10454&quot;&gt;&lt;property id=&quot;20148&quot; value=&quot;5&quot;/&gt;&lt;property id=&quot;20300&quot; value=&quot;Slide 3 - &amp;quot;The Assessment Step&amp;quot;&quot;/&gt;&lt;property id=&quot;20307&quot; value=&quot;267&quot;/&gt;&lt;/object&gt;&lt;object type=&quot;3&quot; unique_id=&quot;10455&quot;&gt;&lt;property id=&quot;20148&quot; value=&quot;5&quot;/&gt;&lt;property id=&quot;20300&quot; value=&quot;Slide 4 - &amp;quot;Assessment Activities&amp;quot;&quot;/&gt;&lt;property id=&quot;20307&quot; value=&quot;287&quot;/&gt;&lt;/object&gt;&lt;object type=&quot;3&quot; unique_id=&quot;10456&quot;&gt;&lt;property id=&quot;20148&quot; value=&quot;5&quot;/&gt;&lt;property id=&quot;20300&quot; value=&quot;Slide 5 - &amp;quot;1. Display Measurement Data&amp;quot;&quot;/&gt;&lt;property id=&quot;20307&quot; value=&quot;288&quot;/&gt;&lt;/object&gt;&lt;object type=&quot;3&quot; unique_id=&quot;10461&quot;&gt;&lt;property id=&quot;20148&quot; value=&quot;5&quot;/&gt;&lt;property id=&quot;20300&quot; value=&quot;Slide 10 - &amp;quot;Trend Reports&amp;quot;&quot;/&gt;&lt;property id=&quot;20307&quot; value=&quot;297&quot;/&gt;&lt;/object&gt;&lt;object type=&quot;3&quot; unique_id=&quot;10463&quot;&gt;&lt;property id=&quot;20148&quot; value=&quot;5&quot;/&gt;&lt;property id=&quot;20300&quot; value=&quot;Slide 12 - &amp;quot;2. Compare Performance to Expectations&amp;quot;&quot;/&gt;&lt;property id=&quot;20307&quot; value=&quot;300&quot;/&gt;&lt;/object&gt;&lt;object type=&quot;3&quot; unique_id=&quot;10464&quot;&gt;&lt;property id=&quot;20148&quot; value=&quot;5&quot;/&gt;&lt;property id=&quot;20300&quot; value=&quot;Slide 13 - &amp;quot;Statistical Process Control (SPC)&amp;quot;&quot;/&gt;&lt;property id=&quot;20307&quot; value=&quot;301&quot;/&gt;&lt;/object&gt;&lt;object type=&quot;3&quot; unique_id=&quot;10465&quot;&gt;&lt;property id=&quot;20148&quot; value=&quot;5&quot;/&gt;&lt;property id=&quot;20300&quot; value=&quot;Slide 14 - &amp;quot;Walter A. Shewhart&amp;#x0D;&amp;#x0A;(Early 1920s, Bell Laboratories)&amp;quot;&quot;/&gt;&lt;property id=&quot;20307&quot; value=&quot;291&quot;/&gt;&lt;/object&gt;&lt;object type=&quot;3&quot; unique_id=&quot;10466&quot;&gt;&lt;property id=&quot;20148&quot; value=&quot;5&quot;/&gt;&lt;property id=&quot;20300&quot; value=&quot;Slide 15 - &amp;quot;Improving a Process&amp;quot;&quot;/&gt;&lt;property id=&quot;20307&quot; value=&quot;308&quot;/&gt;&lt;/object&gt;&lt;object type=&quot;3&quot; unique_id=&quot;10467&quot;&gt;&lt;property id=&quot;20148&quot; value=&quot;5&quot;/&gt;&lt;property id=&quot;20300&quot; value=&quot;Slide 17 - &amp;quot;SPC Tools&amp;quot;&quot;/&gt;&lt;property id=&quot;20307&quot; value=&quot;311&quot;/&gt;&lt;/object&gt;&lt;object type=&quot;3&quot; unique_id=&quot;10468&quot;&gt;&lt;property id=&quot;20148&quot; value=&quot;5&quot;/&gt;&lt;property id=&quot;20300&quot; value=&quot;Slide 18 - &amp;quot;Line Graph&amp;quot;&quot;/&gt;&lt;property id=&quot;20307&quot; value=&quot;312&quot;/&gt;&lt;/object&gt;&lt;object type=&quot;3&quot; unique_id=&quot;10470&quot;&gt;&lt;property id=&quot;20148&quot; value=&quot;5&quot;/&gt;&lt;property id=&quot;20300&quot; value=&quot;Slide 20 - &amp;quot;Control Chart&amp;quot;&quot;/&gt;&lt;property id=&quot;20307&quot; value=&quot;315&quot;/&gt;&lt;/object&gt;&lt;object type=&quot;3&quot; unique_id=&quot;10471&quot;&gt;&lt;property id=&quot;20148&quot; value=&quot;5&quot;/&gt;&lt;property id=&quot;20300&quot; value=&quot;Slide 22 - &amp;quot;Rationale for Control Limits&amp;quot;&quot;/&gt;&lt;property id=&quot;20307&quot; value=&quot;317&quot;/&gt;&lt;/object&gt;&lt;object type=&quot;3&quot; unique_id=&quot;10472&quot;&gt;&lt;property id=&quot;20148&quot; value=&quot;5&quot;/&gt;&lt;property id=&quot;20300&quot; value=&quot;Slide 21 - &amp;quot;Control Chart Example&amp;quot;&quot;/&gt;&lt;property id=&quot;20307&quot; value=&quot;316&quot;/&gt;&lt;/object&gt;&lt;object type=&quot;3&quot; unique_id=&quot;10473&quot;&gt;&lt;property id=&quot;20148&quot; value=&quot;5&quot;/&gt;&lt;property id=&quot;20300&quot; value=&quot;Slide 23&quot;/&gt;&lt;property id=&quot;20307&quot; value=&quot;305&quot;/&gt;&lt;/object&gt;&lt;object type=&quot;3&quot; unique_id=&quot;10474&quot;&gt;&lt;property id=&quot;20148&quot; value=&quot;5&quot;/&gt;&lt;property id=&quot;20300&quot; value=&quot;Slide 24 - &amp;quot;Number of Rejected Insurance Claims&amp;quot;&quot;/&gt;&lt;property id=&quot;20307&quot; value=&quot;313&quot;/&gt;&lt;/object&gt;&lt;object type=&quot;3&quot; unique_id=&quot;10475&quot;&gt;&lt;property id=&quot;20148&quot; value=&quot;5&quot;/&gt;&lt;property id=&quot;20300&quot; value=&quot;Slide 25 - &amp;quot;Signals of Need to Improve&amp;quot;&quot;/&gt;&lt;property id=&quot;20307&quot; value=&quot;309&quot;/&gt;&lt;/object&gt;&lt;object type=&quot;3&quot; unique_id=&quot;10476&quot;&gt;&lt;property id=&quot;20148&quot; value=&quot;5&quot;/&gt;&lt;property id=&quot;20300&quot; value=&quot;Slide 26 - &amp;quot;3. Determine Whether Action Is Needed&amp;quot;&quot;/&gt;&lt;property id=&quot;20307&quot; value=&quot;318&quot;/&gt;&lt;/object&gt;&lt;object type=&quot;3&quot; unique_id=&quot;11778&quot;&gt;&lt;property id=&quot;20148&quot; value=&quot;5&quot;/&gt;&lt;property id=&quot;20300&quot; value=&quot;Slide 6 - &amp;quot;Snapshot Reports&amp;quot;&quot;/&gt;&lt;property id=&quot;20307&quot; value=&quot;324&quot;/&gt;&lt;/object&gt;&lt;object type=&quot;3&quot; unique_id=&quot;11779&quot;&gt;&lt;property id=&quot;20148&quot; value=&quot;5&quot;/&gt;&lt;property id=&quot;20300&quot; value=&quot;Slide 8 - &amp;quot;Snapshot Reports&amp;quot;&quot;/&gt;&lt;property id=&quot;20307&quot; value=&quot;325&quot;/&gt;&lt;/object&gt;&lt;object type=&quot;3&quot; unique_id=&quot;11780&quot;&gt;&lt;property id=&quot;20148&quot; value=&quot;5&quot;/&gt;&lt;property id=&quot;20300&quot; value=&quot;Slide 9 - &amp;quot;Snapshot Reports&amp;quot;&quot;/&gt;&lt;property id=&quot;20307&quot; value=&quot;328&quot;/&gt;&lt;/object&gt;&lt;object type=&quot;3&quot; unique_id=&quot;11781&quot;&gt;&lt;property id=&quot;20148&quot; value=&quot;5&quot;/&gt;&lt;property id=&quot;20300&quot; value=&quot;Slide 11 - &amp;quot;Trend Reports&amp;quot;&quot;/&gt;&lt;property id=&quot;20307&quot; value=&quot;329&quot;/&gt;&lt;/object&gt;&lt;object type=&quot;3&quot; unique_id=&quot;11870&quot;&gt;&lt;property id=&quot;20148&quot; value=&quot;5&quot;/&gt;&lt;property id=&quot;20300&quot; value=&quot;Slide 7 - &amp;quot;Snapshot Reports&amp;quot;&quot;/&gt;&lt;property id=&quot;20307&quot; value=&quot;330&quot;/&gt;&lt;/object&gt;&lt;object type=&quot;3&quot; unique_id=&quot;12012&quot;&gt;&lt;property id=&quot;20148&quot; value=&quot;5&quot;/&gt;&lt;property id=&quot;20300&quot; value=&quot;Slide 19&quot;/&gt;&lt;property id=&quot;20307&quot; value=&quot;331&quot;/&gt;&lt;/object&gt;&lt;object type=&quot;3&quot; unique_id=&quot;12310&quot;&gt;&lt;property id=&quot;20148&quot; value=&quot;5&quot;/&gt;&lt;property id=&quot;20300&quot; value=&quot;Slide 16 - &amp;quot;Improving a Process&amp;quot;&quot;/&gt;&lt;property id=&quot;20307&quot; value=&quot;332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gley Image">
  <a:themeElements>
    <a:clrScheme name="1_McLaughli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cLaughlin Template">
      <a:majorFont>
        <a:latin typeface="Birch Std"/>
        <a:ea typeface=""/>
        <a:cs typeface=""/>
      </a:majorFont>
      <a:minorFont>
        <a:latin typeface="Birch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lnDef>
  </a:objectDefaults>
  <a:extraClrSchemeLst>
    <a:extraClrScheme>
      <a:clrScheme name="1_McLaughli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cLaughlin Template">
  <a:themeElements>
    <a:clrScheme name="McLaughli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Laughlin Template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lnDef>
  </a:objectDefaults>
  <a:extraClrSchemeLst>
    <a:extraClrScheme>
      <a:clrScheme name="McLaughli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cLaughlin Template">
  <a:themeElements>
    <a:clrScheme name="2_McLaughli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cLaughlin Template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lnDef>
  </a:objectDefaults>
  <a:extraClrSchemeLst>
    <a:extraClrScheme>
      <a:clrScheme name="2_McLaughli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ckground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ackground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Chapter1-Spath</Template>
  <TotalTime>1853</TotalTime>
  <Words>651</Words>
  <Application>Microsoft Office PowerPoint</Application>
  <PresentationFormat>On-screen Show (4:3)</PresentationFormat>
  <Paragraphs>120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MS PGothic</vt:lpstr>
      <vt:lpstr>MS PGothic</vt:lpstr>
      <vt:lpstr>Arial</vt:lpstr>
      <vt:lpstr>Birch Std</vt:lpstr>
      <vt:lpstr>Franklin Gothic Medium</vt:lpstr>
      <vt:lpstr>Garamond</vt:lpstr>
      <vt:lpstr>Palatino Linotype</vt:lpstr>
      <vt:lpstr>Tahoma</vt:lpstr>
      <vt:lpstr>Times New Roman</vt:lpstr>
      <vt:lpstr>Wingdings</vt:lpstr>
      <vt:lpstr>Custom Design</vt:lpstr>
      <vt:lpstr>Begley Image</vt:lpstr>
      <vt:lpstr>McLaughlin Template</vt:lpstr>
      <vt:lpstr>2_McLaughlin Template</vt:lpstr>
      <vt:lpstr>backgroundtheme</vt:lpstr>
      <vt:lpstr>1_backgroundtheme</vt:lpstr>
      <vt:lpstr>1_Custom Design</vt:lpstr>
      <vt:lpstr>2_Custom Design</vt:lpstr>
      <vt:lpstr>3_Custom Design</vt:lpstr>
      <vt:lpstr>PPTtemplate</vt:lpstr>
      <vt:lpstr>Visio</vt:lpstr>
      <vt:lpstr>Clip</vt:lpstr>
      <vt:lpstr>Introduction to Healthcare Quality Management  Evaluating Performance</vt:lpstr>
      <vt:lpstr>Assessment</vt:lpstr>
      <vt:lpstr>The Assessment Step</vt:lpstr>
      <vt:lpstr>Assessment Activities</vt:lpstr>
      <vt:lpstr>1. Display Measurement Data</vt:lpstr>
      <vt:lpstr>Snapshot Reports</vt:lpstr>
      <vt:lpstr>Snapshot Reports</vt:lpstr>
      <vt:lpstr>Snapshot Reports</vt:lpstr>
      <vt:lpstr>Snapshot Reports</vt:lpstr>
      <vt:lpstr>Trend Reports</vt:lpstr>
      <vt:lpstr>Trend Reports</vt:lpstr>
      <vt:lpstr>2. Compare Performance to Expectations</vt:lpstr>
      <vt:lpstr>Statistical Process Control (SPC)</vt:lpstr>
      <vt:lpstr>Walter A. Shewhart (Early 1920s, Bell Laboratories)</vt:lpstr>
      <vt:lpstr>Improving a Process</vt:lpstr>
      <vt:lpstr>Improving a Process</vt:lpstr>
      <vt:lpstr>SPC Tools</vt:lpstr>
      <vt:lpstr>Line Graph</vt:lpstr>
      <vt:lpstr>PowerPoint Presentation</vt:lpstr>
      <vt:lpstr>Control Chart</vt:lpstr>
      <vt:lpstr>Control Chart Example</vt:lpstr>
      <vt:lpstr>Rationale for Control Limits</vt:lpstr>
      <vt:lpstr>PowerPoint Presentation</vt:lpstr>
      <vt:lpstr>Number of Rejected Insurance Claims</vt:lpstr>
      <vt:lpstr>Signals of Need to Improve</vt:lpstr>
      <vt:lpstr>3. Determine Whether Action Is Needed</vt:lpstr>
    </vt:vector>
  </TitlesOfParts>
  <Company>Brown-Spath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Healthcare Excellence</dc:title>
  <dc:creator>Patrice Spath</dc:creator>
  <cp:lastModifiedBy>Michael  G. Noren</cp:lastModifiedBy>
  <cp:revision>94</cp:revision>
  <dcterms:created xsi:type="dcterms:W3CDTF">2009-09-07T18:55:41Z</dcterms:created>
  <dcterms:modified xsi:type="dcterms:W3CDTF">2018-02-23T19:23:19Z</dcterms:modified>
</cp:coreProperties>
</file>