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0" r:id="rId1"/>
    <p:sldMasterId id="2147484052" r:id="rId2"/>
  </p:sldMasterIdLst>
  <p:notesMasterIdLst>
    <p:notesMasterId r:id="rId43"/>
  </p:notesMasterIdLst>
  <p:sldIdLst>
    <p:sldId id="256" r:id="rId3"/>
    <p:sldId id="257" r:id="rId4"/>
    <p:sldId id="258" r:id="rId5"/>
    <p:sldId id="259" r:id="rId6"/>
    <p:sldId id="260" r:id="rId7"/>
    <p:sldId id="286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89" r:id="rId18"/>
    <p:sldId id="270" r:id="rId19"/>
    <p:sldId id="271" r:id="rId20"/>
    <p:sldId id="287" r:id="rId21"/>
    <p:sldId id="276" r:id="rId22"/>
    <p:sldId id="272" r:id="rId23"/>
    <p:sldId id="273" r:id="rId24"/>
    <p:sldId id="274" r:id="rId25"/>
    <p:sldId id="275" r:id="rId26"/>
    <p:sldId id="277" r:id="rId27"/>
    <p:sldId id="288" r:id="rId28"/>
    <p:sldId id="278" r:id="rId29"/>
    <p:sldId id="279" r:id="rId30"/>
    <p:sldId id="298" r:id="rId31"/>
    <p:sldId id="281" r:id="rId32"/>
    <p:sldId id="292" r:id="rId33"/>
    <p:sldId id="293" r:id="rId34"/>
    <p:sldId id="294" r:id="rId35"/>
    <p:sldId id="295" r:id="rId36"/>
    <p:sldId id="296" r:id="rId37"/>
    <p:sldId id="282" r:id="rId38"/>
    <p:sldId id="284" r:id="rId39"/>
    <p:sldId id="297" r:id="rId40"/>
    <p:sldId id="285" r:id="rId41"/>
    <p:sldId id="291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2E5CD-C201-4E49-9B7E-EB69A3FBC2FB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8C2AF-0B76-C641-B4D9-70662EF349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980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76F47A-C16D-460D-B566-52B79A3F3ECF}" type="slidenum">
              <a:rPr lang="en-US" altLang="en-US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5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8C2AF-0B76-C641-B4D9-70662EF3498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947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8C2AF-0B76-C641-B4D9-70662EF3498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947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6AB0D-26DD-1241-B662-CD4C91A6ACBF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7B5B334-2571-EA45-AECA-8977EA25E3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D725-AF79-4FB6-8D02-83EAC61E3211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76629CB-7937-4506-A327-ACF88B95BB0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6C6AB0D-26DD-1241-B662-CD4C91A6ACBF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5B334-2571-EA45-AECA-8977EA25E3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6AB0D-26DD-1241-B662-CD4C91A6ACBF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7B5B334-2571-EA45-AECA-8977EA25E3C9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6AB0D-26DD-1241-B662-CD4C91A6ACBF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7B5B334-2571-EA45-AECA-8977EA25E3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6AB0D-26DD-1241-B662-CD4C91A6ACBF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7B5B334-2571-EA45-AECA-8977EA25E3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6AB0D-26DD-1241-B662-CD4C91A6ACBF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7B5B334-2571-EA45-AECA-8977EA25E3C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6C6AB0D-26DD-1241-B662-CD4C91A6ACBF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6AB0D-26DD-1241-B662-CD4C91A6ACBF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5B334-2571-EA45-AECA-8977EA25E3C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7B5B334-2571-EA45-AECA-8977EA25E3C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6AB0D-26DD-1241-B662-CD4C91A6ACBF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Aft>
                <a:spcPts val="800"/>
              </a:spcAft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655320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28294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Aft>
                <a:spcPts val="800"/>
              </a:spcAft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655320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75928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d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Aft>
                <a:spcPts val="800"/>
              </a:spcAft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Aft>
                <a:spcPts val="800"/>
              </a:spcAft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Aft>
                <a:spcPts val="800"/>
              </a:spcAft>
              <a:buFont typeface="Arial" panose="020B0604020202020204" pitchFamily="34" charset="0"/>
              <a:buChar char="•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655320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DA29DA7-144F-4830-9AEC-1E34D4F4945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200" y="838200"/>
            <a:ext cx="8229600" cy="30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06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Six Content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39762"/>
          </a:xfrm>
          <a:prstGeom prst="rect">
            <a:avLst/>
          </a:prstGeom>
        </p:spPr>
        <p:txBody>
          <a:bodyPr/>
          <a:lstStyle>
            <a:lvl1pPr>
              <a:defRPr lang="en-US" sz="36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1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8382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2011680"/>
            <a:ext cx="8153400" cy="7620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4"/>
          </p:nvPr>
        </p:nvSpPr>
        <p:spPr>
          <a:xfrm>
            <a:off x="533400" y="2880360"/>
            <a:ext cx="8153400" cy="6858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/>
          </p:nvPr>
        </p:nvSpPr>
        <p:spPr>
          <a:xfrm>
            <a:off x="533400" y="3672840"/>
            <a:ext cx="8153400" cy="8382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quarter" idx="10"/>
          </p:nvPr>
        </p:nvSpPr>
        <p:spPr>
          <a:xfrm>
            <a:off x="533400" y="4617720"/>
            <a:ext cx="8153400" cy="9144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1"/>
          </p:nvPr>
        </p:nvSpPr>
        <p:spPr>
          <a:xfrm>
            <a:off x="533400" y="5638800"/>
            <a:ext cx="8153400" cy="7620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hoto Credit"/>
          <p:cNvSpPr>
            <a:spLocks noGrp="1"/>
          </p:cNvSpPr>
          <p:nvPr>
            <p:ph type="body" sz="quarter" idx="16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406380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Title"/>
          <p:cNvSpPr>
            <a:spLocks noGrp="1"/>
          </p:cNvSpPr>
          <p:nvPr>
            <p:ph type="title"/>
          </p:nvPr>
        </p:nvSpPr>
        <p:spPr>
          <a:xfrm>
            <a:off x="-1" y="228600"/>
            <a:ext cx="9144001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61594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817620" y="65294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description(s)</a:t>
            </a:r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4393014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wo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4912202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4912202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817620" y="65294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description(s)</a:t>
            </a:r>
          </a:p>
        </p:txBody>
      </p:sp>
      <p:sp>
        <p:nvSpPr>
          <p:cNvPr id="12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631765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191000"/>
            <a:ext cx="4040188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5"/>
          </p:nvPr>
        </p:nvSpPr>
        <p:spPr>
          <a:xfrm>
            <a:off x="4645025" y="4191000"/>
            <a:ext cx="4041775" cy="1752600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17620" y="5996050"/>
            <a:ext cx="150876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description(s)</a:t>
            </a:r>
          </a:p>
        </p:txBody>
      </p:sp>
      <p:sp>
        <p:nvSpPr>
          <p:cNvPr id="1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5433396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Content with Lef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1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457201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57505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544512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8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597299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Content with Righ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5678487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5678487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232727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1030384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1"/>
          <p:cNvSpPr>
            <a:spLocks noGrp="1"/>
          </p:cNvSpPr>
          <p:nvPr>
            <p:ph type="pic" idx="1"/>
          </p:nvPr>
        </p:nvSpPr>
        <p:spPr>
          <a:xfrm>
            <a:off x="1028700" y="128650"/>
            <a:ext cx="7086600" cy="49446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886200" y="5081650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537872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-2251" y="228600"/>
            <a:ext cx="9172252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1"/>
          </p:nvPr>
        </p:nvSpPr>
        <p:spPr>
          <a:xfrm>
            <a:off x="0" y="1066799"/>
            <a:ext cx="9144000" cy="531595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Video Credit"/>
          <p:cNvSpPr>
            <a:spLocks noGrp="1"/>
          </p:cNvSpPr>
          <p:nvPr>
            <p:ph type="body" sz="quarter" idx="12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Video Credit Here</a:t>
            </a:r>
          </a:p>
        </p:txBody>
      </p:sp>
    </p:spTree>
    <p:extLst>
      <p:ext uri="{BB962C8B-B14F-4D97-AF65-F5344CB8AC3E}">
        <p14:creationId xmlns:p14="http://schemas.microsoft.com/office/powerpoint/2010/main" val="5488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Content with Lef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1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457201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575050" y="304800"/>
            <a:ext cx="5111751" cy="6179819"/>
          </a:xfrm>
          <a:prstGeom prst="rect">
            <a:avLst/>
          </a:prstGeom>
        </p:spPr>
        <p:txBody>
          <a:bodyPr/>
          <a:lstStyle>
            <a:lvl1pPr>
              <a:spcAft>
                <a:spcPts val="800"/>
              </a:spcAft>
              <a:defRPr sz="2400"/>
            </a:lvl1pPr>
            <a:lvl2pPr>
              <a:spcAft>
                <a:spcPts val="800"/>
              </a:spcAft>
              <a:defRPr sz="2000"/>
            </a:lvl2pPr>
            <a:lvl3pPr>
              <a:spcAft>
                <a:spcPts val="800"/>
              </a:spcAft>
              <a:defRPr sz="1800"/>
            </a:lvl3pPr>
            <a:lvl4pPr>
              <a:spcAft>
                <a:spcPts val="800"/>
              </a:spcAft>
              <a:defRPr sz="1600"/>
            </a:lvl4pPr>
            <a:lvl5pPr>
              <a:spcAft>
                <a:spcPts val="800"/>
              </a:spcAft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5445125" y="6488875"/>
            <a:ext cx="1371600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Jump to long image description</a:t>
            </a:r>
          </a:p>
        </p:txBody>
      </p:sp>
      <p:sp>
        <p:nvSpPr>
          <p:cNvPr id="8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801285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6C6AB0D-26DD-1241-B662-CD4C91A6ACBF}" type="datetimeFigureOut">
              <a:rPr lang="en-US" smtClean="0"/>
              <a:t>2/7/2019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7B5B334-2571-EA45-AECA-8977EA25E3C9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1" r:id="rId1"/>
    <p:sldLayoutId id="2147484042" r:id="rId2"/>
    <p:sldLayoutId id="2147484043" r:id="rId3"/>
    <p:sldLayoutId id="2147484044" r:id="rId4"/>
    <p:sldLayoutId id="2147484045" r:id="rId5"/>
    <p:sldLayoutId id="2147484046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64" r:id="rId12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d Bar"/>
          <p:cNvSpPr/>
          <p:nvPr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C30C20"/>
              </a:solidFill>
              <a:latin typeface="Calibri"/>
            </a:endParaRPr>
          </a:p>
        </p:txBody>
      </p:sp>
      <p:sp>
        <p:nvSpPr>
          <p:cNvPr id="10" name="Copyright" descr="©McGraw-Hill Education&#10;"/>
          <p:cNvSpPr txBox="1">
            <a:spLocks/>
          </p:cNvSpPr>
          <p:nvPr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spcAft>
                <a:spcPct val="0"/>
              </a:spcAft>
              <a:buFont typeface="Arial"/>
              <a:buNone/>
            </a:pPr>
            <a:r>
              <a:rPr lang="en-US" dirty="0">
                <a:solidFill>
                  <a:prstClr val="white"/>
                </a:solidFill>
                <a:latin typeface="Calibri"/>
              </a:rPr>
              <a:t>©McGraw-Hill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33513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3" r:id="rId1"/>
    <p:sldLayoutId id="2147484054" r:id="rId2"/>
    <p:sldLayoutId id="2147484055" r:id="rId3"/>
    <p:sldLayoutId id="2147484056" r:id="rId4"/>
    <p:sldLayoutId id="2147484057" r:id="rId5"/>
    <p:sldLayoutId id="2147484058" r:id="rId6"/>
    <p:sldLayoutId id="2147484059" r:id="rId7"/>
    <p:sldLayoutId id="2147484060" r:id="rId8"/>
    <p:sldLayoutId id="2147484061" r:id="rId9"/>
    <p:sldLayoutId id="2147484062" r:id="rId10"/>
    <p:sldLayoutId id="214748406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4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Economic Development of Nations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283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</a:t>
            </a:r>
            <a:r>
              <a:rPr lang="en-US" dirty="0" smtClean="0"/>
              <a:t>previous Chapters, </a:t>
            </a:r>
            <a:r>
              <a:rPr lang="en-US" dirty="0"/>
              <a:t>we described how countries differ </a:t>
            </a:r>
            <a:r>
              <a:rPr lang="en-US" dirty="0" smtClean="0"/>
              <a:t>with </a:t>
            </a:r>
            <a:r>
              <a:rPr lang="en-US" dirty="0"/>
              <a:t>regard to their political systems, economic systems, and legal systems.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this chapter, we </a:t>
            </a:r>
            <a:r>
              <a:rPr lang="en-US" dirty="0" smtClean="0"/>
              <a:t>explain </a:t>
            </a:r>
            <a:r>
              <a:rPr lang="en-US" dirty="0"/>
              <a:t>how these differences influence the level of economic development of a nation and, thus, how attractive it is as a place for doing business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091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Differences in Economic Development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One common measure of economic development is a country’s gross national income (GNI) per head of population.</a:t>
            </a:r>
          </a:p>
          <a:p>
            <a:r>
              <a:rPr lang="en-US" b="1" dirty="0" smtClean="0"/>
              <a:t>Gross </a:t>
            </a:r>
            <a:r>
              <a:rPr lang="en-US" b="1" dirty="0"/>
              <a:t>national income (GNI) </a:t>
            </a:r>
            <a:r>
              <a:rPr lang="en-US" dirty="0"/>
              <a:t>measures the total annual income received by residents of a nation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Countries </a:t>
            </a:r>
            <a:r>
              <a:rPr lang="en-US" dirty="0"/>
              <a:t>such as Japan, Sweden, Switzerland, the United States, and Australia are among the richest on this measure, </a:t>
            </a:r>
            <a:endParaRPr lang="en-US" dirty="0" smtClean="0"/>
          </a:p>
          <a:p>
            <a:r>
              <a:rPr lang="en-US" dirty="0" smtClean="0"/>
              <a:t>Large </a:t>
            </a:r>
            <a:r>
              <a:rPr lang="en-US" dirty="0"/>
              <a:t>developing countries </a:t>
            </a:r>
            <a:r>
              <a:rPr lang="en-US" dirty="0" smtClean="0"/>
              <a:t>such as China </a:t>
            </a:r>
            <a:r>
              <a:rPr lang="en-US" dirty="0"/>
              <a:t>and India are significantly poorer. </a:t>
            </a:r>
            <a:endParaRPr lang="en-US" dirty="0" smtClean="0"/>
          </a:p>
          <a:p>
            <a:r>
              <a:rPr lang="en-US" dirty="0" smtClean="0"/>
              <a:t>Japan</a:t>
            </a:r>
            <a:r>
              <a:rPr lang="en-US" dirty="0"/>
              <a:t>, for example, had a 2016 GNI per capita of $38,000, but China achieved only $8,260 and India just $1,680.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33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GNI per capita, </a:t>
            </a:r>
            <a:r>
              <a:rPr lang="en-US" sz="27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2016</a:t>
            </a:r>
            <a:endParaRPr lang="en-US" sz="27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t="336" b="3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7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Differences in Economic Development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GNI per person figures </a:t>
            </a:r>
            <a:r>
              <a:rPr lang="en-US" dirty="0">
                <a:solidFill>
                  <a:srgbClr val="0000FF"/>
                </a:solidFill>
              </a:rPr>
              <a:t>can be misleading </a:t>
            </a:r>
            <a:r>
              <a:rPr lang="en-US" dirty="0"/>
              <a:t>because they don’t consider differences in the cost of living.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example, although the 2016 GNI per capita of Switzerland at $81,240 exceeded that of the United States by a wide margin, </a:t>
            </a:r>
            <a:r>
              <a:rPr lang="en-US" dirty="0">
                <a:solidFill>
                  <a:srgbClr val="0000FF"/>
                </a:solidFill>
              </a:rPr>
              <a:t>the higher cost of living </a:t>
            </a:r>
            <a:r>
              <a:rPr lang="en-US" dirty="0"/>
              <a:t>in Switzerland meant that </a:t>
            </a:r>
            <a:r>
              <a:rPr lang="en-US" dirty="0">
                <a:solidFill>
                  <a:srgbClr val="0000FF"/>
                </a:solidFill>
              </a:rPr>
              <a:t>U.S. citizens could actually afford almost as many goods and services as the average Swiss citizen</a:t>
            </a:r>
            <a:r>
              <a:rPr lang="en-US" dirty="0" smtClean="0"/>
              <a:t>.</a:t>
            </a:r>
          </a:p>
          <a:p>
            <a:r>
              <a:rPr lang="en-US" dirty="0"/>
              <a:t>To account for differences in the cost of living, one can </a:t>
            </a:r>
            <a:r>
              <a:rPr lang="en-US" dirty="0">
                <a:solidFill>
                  <a:srgbClr val="0000FF"/>
                </a:solidFill>
              </a:rPr>
              <a:t>adjust GNI </a:t>
            </a:r>
            <a:r>
              <a:rPr lang="en-US" dirty="0"/>
              <a:t>per capita by </a:t>
            </a:r>
            <a:r>
              <a:rPr lang="en-US" dirty="0">
                <a:solidFill>
                  <a:srgbClr val="0000FF"/>
                </a:solidFill>
              </a:rPr>
              <a:t>purchasing power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>
                <a:solidFill>
                  <a:srgbClr val="0000FF"/>
                </a:solidFill>
              </a:rPr>
              <a:t>Purchasing power </a:t>
            </a:r>
            <a:r>
              <a:rPr lang="en-US" dirty="0"/>
              <a:t>is the value of goods and services that can be purchased with one unit of a country’s currency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3760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Purchasing power parity (PPP)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Is </a:t>
            </a:r>
            <a:r>
              <a:rPr lang="en-US" dirty="0">
                <a:solidFill>
                  <a:srgbClr val="FF0000"/>
                </a:solidFill>
              </a:rPr>
              <a:t>the relative ability of two countries’ currencies to buy the same “basket” of goods in those two countries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basket of goods is representative of </a:t>
            </a:r>
            <a:r>
              <a:rPr lang="en-US" dirty="0">
                <a:solidFill>
                  <a:srgbClr val="FF0000"/>
                </a:solidFill>
              </a:rPr>
              <a:t>ordinary, daily-use items </a:t>
            </a:r>
            <a:r>
              <a:rPr lang="en-US" dirty="0"/>
              <a:t>such as apples, rice, soap, toothpaste, and so forth. </a:t>
            </a:r>
            <a:endParaRPr lang="en-US" dirty="0" smtClean="0"/>
          </a:p>
          <a:p>
            <a:r>
              <a:rPr lang="en-US" dirty="0" smtClean="0"/>
              <a:t>Estimates </a:t>
            </a:r>
            <a:r>
              <a:rPr lang="en-US" dirty="0"/>
              <a:t>of gross product per capita at PPP allow us to see what </a:t>
            </a:r>
            <a:r>
              <a:rPr lang="en-US" dirty="0">
                <a:solidFill>
                  <a:srgbClr val="FF0000"/>
                </a:solidFill>
              </a:rPr>
              <a:t>a currency can actually buy in real terms</a:t>
            </a:r>
            <a:r>
              <a:rPr lang="en-US" dirty="0" smtClean="0"/>
              <a:t>.</a:t>
            </a:r>
          </a:p>
          <a:p>
            <a:r>
              <a:rPr lang="en-US" dirty="0" smtClean="0"/>
              <a:t>GNI per </a:t>
            </a:r>
            <a:r>
              <a:rPr lang="en-US" dirty="0"/>
              <a:t>capita at PPP is lower in Switzerland because of that nation’s higher cost of living. 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It </a:t>
            </a:r>
            <a:r>
              <a:rPr lang="en-US" dirty="0">
                <a:solidFill>
                  <a:srgbClr val="FF0000"/>
                </a:solidFill>
              </a:rPr>
              <a:t>simply costs more to buy the same basket of goods in Switzerland</a:t>
            </a:r>
            <a:r>
              <a:rPr lang="en-US" dirty="0"/>
              <a:t> than it does in the United States.</a:t>
            </a:r>
          </a:p>
        </p:txBody>
      </p:sp>
    </p:spTree>
    <p:extLst>
      <p:ext uri="{BB962C8B-B14F-4D97-AF65-F5344CB8AC3E}">
        <p14:creationId xmlns:p14="http://schemas.microsoft.com/office/powerpoint/2010/main" val="299456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Economic </a:t>
            </a:r>
            <a:r>
              <a:rPr lang="en-US" sz="3200" dirty="0"/>
              <a:t>Data for Select Countries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="" xmlns:a16="http://schemas.microsoft.com/office/drawing/2014/main" id="{08B88E95-A3A3-49B1-9C17-5876A49457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2186386"/>
              </p:ext>
            </p:extLst>
          </p:nvPr>
        </p:nvGraphicFramePr>
        <p:xfrm>
          <a:off x="533400" y="990600"/>
          <a:ext cx="8229600" cy="51968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5950">
                  <a:extLst>
                    <a:ext uri="{9D8B030D-6E8A-4147-A177-3AD203B41FA5}">
                      <a16:colId xmlns="" xmlns:a16="http://schemas.microsoft.com/office/drawing/2014/main" val="2862805244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3330327887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2930210961"/>
                    </a:ext>
                  </a:extLst>
                </a:gridCol>
                <a:gridCol w="1600200">
                  <a:extLst>
                    <a:ext uri="{9D8B030D-6E8A-4147-A177-3AD203B41FA5}">
                      <a16:colId xmlns="" xmlns:a16="http://schemas.microsoft.com/office/drawing/2014/main" val="1271714904"/>
                    </a:ext>
                  </a:extLst>
                </a:gridCol>
                <a:gridCol w="1847850">
                  <a:extLst>
                    <a:ext uri="{9D8B030D-6E8A-4147-A177-3AD203B41FA5}">
                      <a16:colId xmlns="" xmlns:a16="http://schemas.microsoft.com/office/drawing/2014/main" val="3559305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Country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GNI per Capita, 2016 ($)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GNI PPP per Capita, 2016 ($)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Annual GDP Growth Rate, 2007-2016 (%)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Size of Economy GDP, 2016</a:t>
                      </a:r>
                    </a:p>
                    <a:p>
                      <a:r>
                        <a:rPr lang="en-US" b="1" dirty="0"/>
                        <a:t>($ billions)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="" xmlns:a16="http://schemas.microsoft.com/office/drawing/2014/main" val="3129442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$8,840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$14,810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$1,796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2299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8,260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5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9.0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11,199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03332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43,660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49,530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3,467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885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6,490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5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2,263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6822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38,000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42,870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4,939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6760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2,450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5,740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5460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12,680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26,770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5476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Russia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9,720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22,540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1,283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12637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81,240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63,660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390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42,390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42,100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2,618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990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56,180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58,030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18,569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27421929"/>
                  </a:ext>
                </a:extLst>
              </a:tr>
            </a:tbl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="" xmlns:a16="http://schemas.microsoft.com/office/drawing/2014/main" id="{AD0405A2-535E-465E-9D30-0E6B685BF5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i="1" dirty="0"/>
              <a:t>Source: World Development Indicators Online, 2017.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86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Differences in Economic Development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Given </a:t>
            </a:r>
            <a:r>
              <a:rPr lang="en-US" dirty="0" smtClean="0"/>
              <a:t>the very low GNI in some countries, i.e., India, </a:t>
            </a:r>
            <a:r>
              <a:rPr lang="en-US" dirty="0"/>
              <a:t>we might conclude that despite having a population of 1.2 billion, India is unlikely to be a very lucrative market for the consumer products produced by many Western international businesses.</a:t>
            </a:r>
          </a:p>
          <a:p>
            <a:r>
              <a:rPr lang="en-US" dirty="0" smtClean="0"/>
              <a:t>However, </a:t>
            </a:r>
            <a:r>
              <a:rPr lang="en-US" dirty="0"/>
              <a:t>in many countries the “official” figures do not tell the entire story. </a:t>
            </a:r>
            <a:endParaRPr lang="en-US" dirty="0" smtClean="0"/>
          </a:p>
          <a:p>
            <a:r>
              <a:rPr lang="en-US" b="1" u="sng" dirty="0" err="1" smtClean="0">
                <a:solidFill>
                  <a:srgbClr val="FF0000"/>
                </a:solidFill>
              </a:rPr>
              <a:t>Signfincant</a:t>
            </a:r>
            <a:r>
              <a:rPr lang="en-US" b="1" u="sng" dirty="0" smtClean="0">
                <a:solidFill>
                  <a:srgbClr val="FF0000"/>
                </a:solidFill>
              </a:rPr>
              <a:t> </a:t>
            </a:r>
            <a:r>
              <a:rPr lang="en-US" b="1" u="sng" dirty="0">
                <a:solidFill>
                  <a:srgbClr val="FF0000"/>
                </a:solidFill>
              </a:rPr>
              <a:t>amounts </a:t>
            </a:r>
            <a:r>
              <a:rPr lang="en-US" dirty="0"/>
              <a:t>of economic activity may be in the form of </a:t>
            </a:r>
            <a:r>
              <a:rPr lang="en-US" dirty="0">
                <a:solidFill>
                  <a:srgbClr val="FF0000"/>
                </a:solidFill>
              </a:rPr>
              <a:t>unrecorded cash transactions or barter agreements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People </a:t>
            </a:r>
            <a:r>
              <a:rPr lang="en-US" dirty="0"/>
              <a:t>engage in such transactions </a:t>
            </a:r>
            <a:r>
              <a:rPr lang="en-US" dirty="0">
                <a:solidFill>
                  <a:srgbClr val="FF0000"/>
                </a:solidFill>
              </a:rPr>
              <a:t>to avoid paying </a:t>
            </a:r>
            <a:r>
              <a:rPr lang="en-US" dirty="0" smtClean="0">
                <a:solidFill>
                  <a:srgbClr val="FF0000"/>
                </a:solidFill>
              </a:rPr>
              <a:t>taxes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Known </a:t>
            </a:r>
            <a:r>
              <a:rPr lang="en-US" dirty="0"/>
              <a:t>as the </a:t>
            </a:r>
            <a:r>
              <a:rPr lang="en-US" dirty="0">
                <a:solidFill>
                  <a:srgbClr val="FF0000"/>
                </a:solidFill>
              </a:rPr>
              <a:t>black economy </a:t>
            </a:r>
            <a:r>
              <a:rPr lang="en-US" dirty="0"/>
              <a:t>or </a:t>
            </a:r>
            <a:r>
              <a:rPr lang="en-US" dirty="0">
                <a:solidFill>
                  <a:srgbClr val="FF0000"/>
                </a:solidFill>
              </a:rPr>
              <a:t>shadow economy</a:t>
            </a:r>
            <a:r>
              <a:rPr lang="en-US" dirty="0"/>
              <a:t>, estimates suggest that in </a:t>
            </a:r>
            <a:r>
              <a:rPr lang="en-US" dirty="0">
                <a:solidFill>
                  <a:srgbClr val="FF0000"/>
                </a:solidFill>
              </a:rPr>
              <a:t>India</a:t>
            </a:r>
            <a:r>
              <a:rPr lang="en-US" dirty="0"/>
              <a:t> it may be around </a:t>
            </a:r>
            <a:r>
              <a:rPr lang="en-US" dirty="0">
                <a:solidFill>
                  <a:srgbClr val="FF0000"/>
                </a:solidFill>
              </a:rPr>
              <a:t>50 percent </a:t>
            </a:r>
            <a:r>
              <a:rPr lang="en-US" dirty="0"/>
              <a:t>of GDP, which implies that the Indian </a:t>
            </a:r>
            <a:r>
              <a:rPr lang="en-US" dirty="0" smtClean="0"/>
              <a:t>economy is </a:t>
            </a:r>
            <a:r>
              <a:rPr lang="en-US" dirty="0"/>
              <a:t>half as big again as the figures reported in </a:t>
            </a:r>
            <a:r>
              <a:rPr lang="en-US" dirty="0" smtClean="0"/>
              <a:t>Table.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34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Differences in Economic Development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Although</a:t>
            </a:r>
            <a:r>
              <a:rPr lang="en-US" dirty="0"/>
              <a:t> countries such as C</a:t>
            </a:r>
            <a:r>
              <a:rPr lang="en-US" dirty="0">
                <a:solidFill>
                  <a:srgbClr val="FF0000"/>
                </a:solidFill>
              </a:rPr>
              <a:t>hina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India</a:t>
            </a:r>
            <a:r>
              <a:rPr lang="en-US" dirty="0"/>
              <a:t> are currently </a:t>
            </a:r>
            <a:r>
              <a:rPr lang="en-US" dirty="0">
                <a:solidFill>
                  <a:srgbClr val="FF0000"/>
                </a:solidFill>
              </a:rPr>
              <a:t>relatively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poor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their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economies</a:t>
            </a:r>
            <a:r>
              <a:rPr lang="en-US" dirty="0"/>
              <a:t> are already large in absolute terms and </a:t>
            </a:r>
            <a:r>
              <a:rPr lang="en-US" dirty="0">
                <a:solidFill>
                  <a:srgbClr val="FF0000"/>
                </a:solidFill>
              </a:rPr>
              <a:t>growing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far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more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rapidly</a:t>
            </a:r>
            <a:r>
              <a:rPr lang="en-US" dirty="0"/>
              <a:t> than those of many advanced nations (see Table </a:t>
            </a:r>
            <a:r>
              <a:rPr lang="en-US" dirty="0" smtClean="0"/>
              <a:t>which </a:t>
            </a:r>
            <a:r>
              <a:rPr lang="en-US" dirty="0"/>
              <a:t>gives the rate of growth in gross domestic product (GDP</a:t>
            </a:r>
            <a:r>
              <a:rPr lang="en-US" dirty="0" smtClean="0"/>
              <a:t>)).</a:t>
            </a:r>
          </a:p>
          <a:p>
            <a:r>
              <a:rPr lang="en-US" dirty="0" smtClean="0"/>
              <a:t>If </a:t>
            </a:r>
            <a:r>
              <a:rPr lang="en-US" dirty="0"/>
              <a:t>both China and the United States maintain their current economic growth rates, </a:t>
            </a:r>
            <a:r>
              <a:rPr lang="en-US" dirty="0">
                <a:solidFill>
                  <a:srgbClr val="FF0000"/>
                </a:solidFill>
              </a:rPr>
              <a:t>China will become the world’s largest economy sometime during the next decade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On </a:t>
            </a:r>
            <a:r>
              <a:rPr lang="en-US" dirty="0"/>
              <a:t>current trends, </a:t>
            </a:r>
            <a:r>
              <a:rPr lang="en-US" dirty="0">
                <a:solidFill>
                  <a:srgbClr val="FF0000"/>
                </a:solidFill>
              </a:rPr>
              <a:t>India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too</a:t>
            </a:r>
            <a:r>
              <a:rPr lang="en-US" dirty="0"/>
              <a:t> will be among the largest economies in the world. </a:t>
            </a:r>
            <a:endParaRPr lang="en-US" dirty="0" smtClean="0"/>
          </a:p>
          <a:p>
            <a:r>
              <a:rPr lang="en-US" dirty="0" smtClean="0"/>
              <a:t>Given </a:t>
            </a:r>
            <a:r>
              <a:rPr lang="en-US" dirty="0"/>
              <a:t>that potential, </a:t>
            </a:r>
            <a:r>
              <a:rPr lang="en-US" dirty="0">
                <a:solidFill>
                  <a:srgbClr val="FF0000"/>
                </a:solidFill>
              </a:rPr>
              <a:t>many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international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businesses</a:t>
            </a:r>
            <a:r>
              <a:rPr lang="en-US" dirty="0"/>
              <a:t> are trying to establish a </a:t>
            </a:r>
            <a:r>
              <a:rPr lang="en-US" dirty="0">
                <a:solidFill>
                  <a:srgbClr val="FF0000"/>
                </a:solidFill>
              </a:rPr>
              <a:t>strong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presence</a:t>
            </a:r>
            <a:r>
              <a:rPr lang="en-US" dirty="0"/>
              <a:t> in </a:t>
            </a:r>
            <a:r>
              <a:rPr lang="en-US" dirty="0">
                <a:solidFill>
                  <a:srgbClr val="FF0000"/>
                </a:solidFill>
              </a:rPr>
              <a:t>these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markets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736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Human Development Index (HDI)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</a:t>
            </a:r>
            <a:r>
              <a:rPr lang="en-US" dirty="0" smtClean="0"/>
              <a:t>evelopment </a:t>
            </a:r>
            <a:r>
              <a:rPr lang="en-US" dirty="0"/>
              <a:t>should be assessed less by material output measures such as GNI per capita and more by </a:t>
            </a:r>
            <a:r>
              <a:rPr lang="en-US" dirty="0" smtClean="0">
                <a:solidFill>
                  <a:srgbClr val="FF0000"/>
                </a:solidFill>
              </a:rPr>
              <a:t>opportunities</a:t>
            </a:r>
            <a:r>
              <a:rPr lang="en-US" dirty="0" smtClean="0"/>
              <a:t> </a:t>
            </a:r>
            <a:r>
              <a:rPr lang="en-US" dirty="0"/>
              <a:t>that people enjoy</a:t>
            </a:r>
            <a:r>
              <a:rPr lang="en-US" dirty="0" smtClean="0"/>
              <a:t>.</a:t>
            </a:r>
          </a:p>
          <a:p>
            <a:r>
              <a:rPr lang="en-US" sz="2900" b="1" dirty="0"/>
              <a:t>Human Development Index (HDI) </a:t>
            </a:r>
            <a:r>
              <a:rPr lang="en-US" sz="2900" dirty="0"/>
              <a:t>which is based on </a:t>
            </a:r>
          </a:p>
          <a:p>
            <a:pPr lvl="1"/>
            <a:r>
              <a:rPr lang="en-US" dirty="0"/>
              <a:t>Life expectancy at birth</a:t>
            </a:r>
          </a:p>
          <a:p>
            <a:pPr lvl="1"/>
            <a:r>
              <a:rPr lang="en-US" dirty="0"/>
              <a:t>Educational attainment</a:t>
            </a:r>
          </a:p>
          <a:p>
            <a:pPr lvl="1"/>
            <a:r>
              <a:rPr lang="en-US" dirty="0"/>
              <a:t>Whether average incomes are sufficient to meet the basic needs of life in a country  </a:t>
            </a:r>
            <a:r>
              <a:rPr lang="en-US" dirty="0" smtClean="0"/>
              <a:t>(Measured by GNI)</a:t>
            </a:r>
          </a:p>
          <a:p>
            <a:r>
              <a:rPr lang="en-US" dirty="0"/>
              <a:t>Norway retains its top position, while Niger is at the bottom of </a:t>
            </a:r>
            <a:r>
              <a:rPr lang="en-US" dirty="0" smtClean="0"/>
              <a:t>the index.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63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Human Development Index (HDI)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11510" r="115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3869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Economic Transition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/>
              <a:t>political economy of many of the world’s nation-states has changed radically since the late 1980s. </a:t>
            </a:r>
            <a:endParaRPr lang="en-US" dirty="0" smtClean="0"/>
          </a:p>
          <a:p>
            <a:pPr lvl="1"/>
            <a:r>
              <a:rPr lang="en-US" dirty="0" smtClean="0"/>
              <a:t>First</a:t>
            </a:r>
            <a:r>
              <a:rPr lang="en-US" dirty="0"/>
              <a:t>, during the late 1980s and early 1990s, a wave of democratic revolutions swept the world. 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Totalitarian </a:t>
            </a:r>
            <a:r>
              <a:rPr lang="en-US" dirty="0">
                <a:solidFill>
                  <a:srgbClr val="FF0000"/>
                </a:solidFill>
              </a:rPr>
              <a:t>governments </a:t>
            </a:r>
            <a:r>
              <a:rPr lang="en-US" dirty="0"/>
              <a:t>fell and were replaced by </a:t>
            </a:r>
            <a:r>
              <a:rPr lang="en-US" dirty="0">
                <a:solidFill>
                  <a:srgbClr val="008000"/>
                </a:solidFill>
              </a:rPr>
              <a:t>democratically </a:t>
            </a:r>
            <a:r>
              <a:rPr lang="en-US" dirty="0"/>
              <a:t>elected </a:t>
            </a:r>
            <a:r>
              <a:rPr lang="en-US" dirty="0" smtClean="0"/>
              <a:t>governments</a:t>
            </a:r>
          </a:p>
          <a:p>
            <a:pPr lvl="1"/>
            <a:r>
              <a:rPr lang="en-US" dirty="0" smtClean="0"/>
              <a:t>Second</a:t>
            </a:r>
            <a:r>
              <a:rPr lang="en-US" dirty="0"/>
              <a:t>, there has been a move away from </a:t>
            </a:r>
            <a:r>
              <a:rPr lang="en-US" dirty="0">
                <a:solidFill>
                  <a:srgbClr val="FF0000"/>
                </a:solidFill>
              </a:rPr>
              <a:t>centrally planned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mixed economies</a:t>
            </a:r>
            <a:r>
              <a:rPr lang="en-US" dirty="0"/>
              <a:t> and toward a more </a:t>
            </a:r>
            <a:r>
              <a:rPr lang="en-US" dirty="0">
                <a:solidFill>
                  <a:srgbClr val="008000"/>
                </a:solidFill>
              </a:rPr>
              <a:t>free market economic</a:t>
            </a:r>
            <a:r>
              <a:rPr lang="en-US" dirty="0"/>
              <a:t> model</a:t>
            </a:r>
            <a:r>
              <a:rPr lang="en-US" dirty="0" smtClean="0"/>
              <a:t>.</a:t>
            </a:r>
          </a:p>
          <a:p>
            <a:r>
              <a:rPr lang="en-US" b="1" u="sng" dirty="0">
                <a:solidFill>
                  <a:srgbClr val="008000"/>
                </a:solidFill>
              </a:rPr>
              <a:t>Transition</a:t>
            </a:r>
            <a:r>
              <a:rPr lang="en-US" dirty="0"/>
              <a:t> from central planning to free-market </a:t>
            </a:r>
            <a:r>
              <a:rPr lang="en-US" dirty="0">
                <a:solidFill>
                  <a:srgbClr val="008000"/>
                </a:solidFill>
              </a:rPr>
              <a:t>economies generates tremendous international business </a:t>
            </a:r>
            <a:r>
              <a:rPr lang="en-US" b="1" u="sng" dirty="0">
                <a:solidFill>
                  <a:srgbClr val="008000"/>
                </a:solidFill>
              </a:rPr>
              <a:t>opportunities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64854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Nature of Economic Transformation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shift toward a market-based economic system often entails a number of steps: </a:t>
            </a:r>
            <a:endParaRPr lang="en-US" dirty="0" smtClean="0"/>
          </a:p>
          <a:p>
            <a:pPr lvl="1"/>
            <a:r>
              <a:rPr lang="en-US" dirty="0" smtClean="0"/>
              <a:t>Deregulation</a:t>
            </a:r>
          </a:p>
          <a:p>
            <a:pPr lvl="1"/>
            <a:r>
              <a:rPr lang="en-US" dirty="0" smtClean="0"/>
              <a:t>Privatization</a:t>
            </a:r>
          </a:p>
          <a:p>
            <a:pPr lvl="1"/>
            <a:r>
              <a:rPr lang="en-US" dirty="0" smtClean="0"/>
              <a:t>Creation </a:t>
            </a:r>
            <a:r>
              <a:rPr lang="en-US" dirty="0"/>
              <a:t>of a legal system to safeguard property rights</a:t>
            </a:r>
          </a:p>
        </p:txBody>
      </p:sp>
    </p:spTree>
    <p:extLst>
      <p:ext uri="{BB962C8B-B14F-4D97-AF65-F5344CB8AC3E}">
        <p14:creationId xmlns:p14="http://schemas.microsoft.com/office/powerpoint/2010/main" val="2864277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reduction or elimination of </a:t>
            </a:r>
            <a:r>
              <a:rPr lang="en-US" dirty="0">
                <a:solidFill>
                  <a:srgbClr val="FF0000"/>
                </a:solidFill>
              </a:rPr>
              <a:t>government power </a:t>
            </a:r>
            <a:r>
              <a:rPr lang="en-US" dirty="0"/>
              <a:t>in a particular industry, usually enacted to </a:t>
            </a:r>
            <a:r>
              <a:rPr lang="en-US" dirty="0">
                <a:solidFill>
                  <a:srgbClr val="FF0000"/>
                </a:solidFill>
              </a:rPr>
              <a:t>create more competition </a:t>
            </a:r>
            <a:r>
              <a:rPr lang="en-US" dirty="0"/>
              <a:t>within the industry.</a:t>
            </a:r>
          </a:p>
          <a:p>
            <a:r>
              <a:rPr lang="en-US" dirty="0" smtClean="0"/>
              <a:t>Before </a:t>
            </a:r>
            <a:r>
              <a:rPr lang="en-US" dirty="0"/>
              <a:t>the collapse of communism, the governments in most command economies 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Exercised </a:t>
            </a:r>
            <a:r>
              <a:rPr lang="en-US" dirty="0">
                <a:solidFill>
                  <a:srgbClr val="FF0000"/>
                </a:solidFill>
              </a:rPr>
              <a:t>tight control over prices and </a:t>
            </a:r>
            <a:r>
              <a:rPr lang="en-US" dirty="0" smtClean="0">
                <a:solidFill>
                  <a:srgbClr val="FF0000"/>
                </a:solidFill>
              </a:rPr>
              <a:t>output </a:t>
            </a:r>
          </a:p>
          <a:p>
            <a:pPr lvl="1"/>
            <a:r>
              <a:rPr lang="en-US" dirty="0" smtClean="0"/>
              <a:t>They </a:t>
            </a:r>
            <a:r>
              <a:rPr lang="en-US" dirty="0" smtClean="0">
                <a:solidFill>
                  <a:srgbClr val="FF0000"/>
                </a:solidFill>
              </a:rPr>
              <a:t>prohibited </a:t>
            </a:r>
            <a:r>
              <a:rPr lang="en-US" dirty="0">
                <a:solidFill>
                  <a:srgbClr val="FF0000"/>
                </a:solidFill>
              </a:rPr>
              <a:t>private enterprises from operating</a:t>
            </a:r>
            <a:r>
              <a:rPr lang="en-US" dirty="0"/>
              <a:t> in most sectors of the </a:t>
            </a:r>
            <a:r>
              <a:rPr lang="en-US" dirty="0" smtClean="0"/>
              <a:t>economy</a:t>
            </a:r>
            <a:endParaRPr lang="en-US" dirty="0"/>
          </a:p>
          <a:p>
            <a:pPr lvl="1"/>
            <a:r>
              <a:rPr lang="en-US" dirty="0" smtClean="0"/>
              <a:t>Severely </a:t>
            </a:r>
            <a:r>
              <a:rPr lang="en-US" dirty="0">
                <a:solidFill>
                  <a:srgbClr val="FF0000"/>
                </a:solidFill>
              </a:rPr>
              <a:t>restricted direct investment by foreign enterprises</a:t>
            </a:r>
            <a:r>
              <a:rPr lang="en-US" dirty="0"/>
              <a:t>, and limited international trade.</a:t>
            </a:r>
          </a:p>
        </p:txBody>
      </p:sp>
    </p:spTree>
    <p:extLst>
      <p:ext uri="{BB962C8B-B14F-4D97-AF65-F5344CB8AC3E}">
        <p14:creationId xmlns:p14="http://schemas.microsoft.com/office/powerpoint/2010/main" val="265027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Privatization refers to the </a:t>
            </a:r>
            <a:r>
              <a:rPr lang="en-US" dirty="0" smtClean="0">
                <a:solidFill>
                  <a:srgbClr val="FF0000"/>
                </a:solidFill>
              </a:rPr>
              <a:t>transfer of </a:t>
            </a:r>
            <a:r>
              <a:rPr lang="en-US" dirty="0">
                <a:solidFill>
                  <a:srgbClr val="FF0000"/>
                </a:solidFill>
              </a:rPr>
              <a:t>the ownership of state property </a:t>
            </a:r>
            <a:r>
              <a:rPr lang="en-US" dirty="0"/>
              <a:t>into the hands of private </a:t>
            </a:r>
            <a:r>
              <a:rPr lang="en-US" dirty="0" smtClean="0"/>
              <a:t>individuals.</a:t>
            </a:r>
          </a:p>
          <a:p>
            <a:r>
              <a:rPr lang="en-US" dirty="0"/>
              <a:t>For </a:t>
            </a:r>
            <a:r>
              <a:rPr lang="en-US" dirty="0">
                <a:solidFill>
                  <a:srgbClr val="0000FF"/>
                </a:solidFill>
              </a:rPr>
              <a:t>privatization </a:t>
            </a:r>
            <a:r>
              <a:rPr lang="en-US" dirty="0"/>
              <a:t>to work, it </a:t>
            </a:r>
            <a:r>
              <a:rPr lang="en-US" dirty="0">
                <a:solidFill>
                  <a:srgbClr val="FF0000"/>
                </a:solidFill>
              </a:rPr>
              <a:t>must also be accompanied </a:t>
            </a:r>
            <a:r>
              <a:rPr lang="en-US" dirty="0" smtClean="0">
                <a:solidFill>
                  <a:srgbClr val="FF0000"/>
                </a:solidFill>
              </a:rPr>
              <a:t>by </a:t>
            </a:r>
            <a:r>
              <a:rPr lang="en-US" dirty="0"/>
              <a:t>a general </a:t>
            </a:r>
            <a:r>
              <a:rPr lang="en-US" dirty="0">
                <a:solidFill>
                  <a:srgbClr val="0000FF"/>
                </a:solidFill>
              </a:rPr>
              <a:t>deregulation</a:t>
            </a:r>
            <a:r>
              <a:rPr lang="en-US" dirty="0"/>
              <a:t> of the economy</a:t>
            </a:r>
            <a:r>
              <a:rPr lang="en-US" dirty="0" smtClean="0"/>
              <a:t>.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2008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Despite </a:t>
            </a:r>
            <a:r>
              <a:rPr lang="en-US" dirty="0"/>
              <a:t>this three-decade trend</a:t>
            </a:r>
            <a:r>
              <a:rPr lang="en-US" dirty="0">
                <a:solidFill>
                  <a:srgbClr val="FF0000"/>
                </a:solidFill>
              </a:rPr>
              <a:t>, large amounts of economic activity are still in the hands of state-owned enterprises in many nations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In </a:t>
            </a:r>
            <a:r>
              <a:rPr lang="en-US" dirty="0">
                <a:solidFill>
                  <a:srgbClr val="FF0000"/>
                </a:solidFill>
              </a:rPr>
              <a:t>China</a:t>
            </a:r>
            <a:r>
              <a:rPr lang="en-US" dirty="0"/>
              <a:t>, for example, state-owned companies still dominate the banking, energy, telecommunications, health care, and technology sectors. Overall, they account for about </a:t>
            </a:r>
            <a:r>
              <a:rPr lang="en-US" dirty="0">
                <a:solidFill>
                  <a:srgbClr val="FF0000"/>
                </a:solidFill>
              </a:rPr>
              <a:t>40 percent of the country’s GDP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260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Legal </a:t>
            </a:r>
            <a:r>
              <a:rPr lang="en-US" dirty="0" smtClean="0"/>
              <a:t>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well-functioning market economy requires laws</a:t>
            </a:r>
          </a:p>
          <a:p>
            <a:pPr lvl="1"/>
            <a:r>
              <a:rPr lang="en-US" dirty="0" smtClean="0"/>
              <a:t>Protecting </a:t>
            </a:r>
            <a:r>
              <a:rPr lang="en-US" dirty="0">
                <a:solidFill>
                  <a:srgbClr val="FF0000"/>
                </a:solidFill>
              </a:rPr>
              <a:t>property </a:t>
            </a:r>
            <a:r>
              <a:rPr lang="en-US" dirty="0" smtClean="0">
                <a:solidFill>
                  <a:srgbClr val="FF0000"/>
                </a:solidFill>
              </a:rPr>
              <a:t>rights</a:t>
            </a:r>
          </a:p>
          <a:p>
            <a:pPr lvl="2"/>
            <a:r>
              <a:rPr lang="en-US" dirty="0"/>
              <a:t>required for a business environment to be conducive </a:t>
            </a:r>
            <a:r>
              <a:rPr lang="en-US" dirty="0">
                <a:solidFill>
                  <a:srgbClr val="FF0000"/>
                </a:solidFill>
              </a:rPr>
              <a:t>to innovation and entrepreneurial activity </a:t>
            </a:r>
          </a:p>
          <a:p>
            <a:pPr lvl="1"/>
            <a:r>
              <a:rPr lang="en-US" dirty="0" smtClean="0"/>
              <a:t>Providing mechanisms </a:t>
            </a:r>
            <a:r>
              <a:rPr lang="en-US" dirty="0"/>
              <a:t>for </a:t>
            </a:r>
            <a:r>
              <a:rPr lang="en-US" dirty="0">
                <a:solidFill>
                  <a:srgbClr val="FF0000"/>
                </a:solidFill>
              </a:rPr>
              <a:t>contract enforcement</a:t>
            </a:r>
          </a:p>
          <a:p>
            <a:r>
              <a:rPr lang="en-US" dirty="0"/>
              <a:t>Although many nations have made big strides toward instituting the required system, </a:t>
            </a:r>
            <a:r>
              <a:rPr lang="en-US" dirty="0">
                <a:solidFill>
                  <a:srgbClr val="FF0000"/>
                </a:solidFill>
              </a:rPr>
              <a:t>it may be years before the legal system is functioning as smoothly as it does in the West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46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Implications </a:t>
            </a:r>
            <a:r>
              <a:rPr lang="en-US" dirty="0"/>
              <a:t>for M</a:t>
            </a:r>
            <a:r>
              <a:rPr lang="en-US" dirty="0" smtClean="0"/>
              <a:t>anagement Practice </a:t>
            </a:r>
            <a:r>
              <a:rPr lang="en-US" dirty="0"/>
              <a:t>of </a:t>
            </a:r>
            <a:r>
              <a:rPr lang="en-US" dirty="0" smtClean="0"/>
              <a:t>National Difference </a:t>
            </a:r>
            <a:r>
              <a:rPr lang="en-US" dirty="0"/>
              <a:t>in </a:t>
            </a:r>
            <a:r>
              <a:rPr lang="en-US" dirty="0" smtClean="0"/>
              <a:t>Political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political, economic, and legal environments of a country clearly </a:t>
            </a:r>
            <a:r>
              <a:rPr lang="en-US" dirty="0">
                <a:solidFill>
                  <a:srgbClr val="FF0000"/>
                </a:solidFill>
              </a:rPr>
              <a:t>influence the </a:t>
            </a:r>
            <a:r>
              <a:rPr lang="en-US" b="1" u="sng" dirty="0">
                <a:solidFill>
                  <a:srgbClr val="FF0000"/>
                </a:solidFill>
              </a:rPr>
              <a:t>attractiveness</a:t>
            </a:r>
            <a:r>
              <a:rPr lang="en-US" dirty="0">
                <a:solidFill>
                  <a:srgbClr val="FF0000"/>
                </a:solidFill>
              </a:rPr>
              <a:t> of that country as a market or investment site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Countries </a:t>
            </a:r>
            <a:r>
              <a:rPr lang="en-US" dirty="0"/>
              <a:t>with </a:t>
            </a:r>
            <a:r>
              <a:rPr lang="en-US" dirty="0">
                <a:solidFill>
                  <a:srgbClr val="0000FF"/>
                </a:solidFill>
              </a:rPr>
              <a:t>democratic regimes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>
                <a:solidFill>
                  <a:srgbClr val="0000FF"/>
                </a:solidFill>
              </a:rPr>
              <a:t>market-based economic policies</a:t>
            </a:r>
            <a:r>
              <a:rPr lang="en-US" dirty="0"/>
              <a:t>, and </a:t>
            </a:r>
            <a:r>
              <a:rPr lang="en-US" dirty="0">
                <a:solidFill>
                  <a:srgbClr val="0000FF"/>
                </a:solidFill>
              </a:rPr>
              <a:t>strong protection of property rights </a:t>
            </a:r>
            <a:r>
              <a:rPr lang="en-US" dirty="0"/>
              <a:t>are </a:t>
            </a:r>
            <a:r>
              <a:rPr lang="en-US" b="1" u="sng" dirty="0">
                <a:solidFill>
                  <a:srgbClr val="FF0000"/>
                </a:solidFill>
              </a:rPr>
              <a:t>more likely to attain high and sustained economic growth rates </a:t>
            </a:r>
            <a:r>
              <a:rPr lang="en-US" dirty="0"/>
              <a:t>and are </a:t>
            </a:r>
            <a:r>
              <a:rPr lang="en-US" dirty="0">
                <a:solidFill>
                  <a:srgbClr val="FF0000"/>
                </a:solidFill>
              </a:rPr>
              <a:t>thus a </a:t>
            </a:r>
            <a:r>
              <a:rPr lang="en-US" b="1" u="sng" dirty="0">
                <a:solidFill>
                  <a:srgbClr val="FF0000"/>
                </a:solidFill>
              </a:rPr>
              <a:t>more attractive </a:t>
            </a:r>
            <a:r>
              <a:rPr lang="en-US" dirty="0"/>
              <a:t>location for international business. 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909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Implications </a:t>
            </a:r>
            <a:r>
              <a:rPr lang="en-US" dirty="0"/>
              <a:t>for M</a:t>
            </a:r>
            <a:r>
              <a:rPr lang="en-US" dirty="0" smtClean="0"/>
              <a:t>anagement Practice </a:t>
            </a:r>
            <a:r>
              <a:rPr lang="en-US" dirty="0"/>
              <a:t>of </a:t>
            </a:r>
            <a:r>
              <a:rPr lang="en-US" dirty="0" smtClean="0"/>
              <a:t>National Difference </a:t>
            </a:r>
            <a:r>
              <a:rPr lang="en-US" dirty="0"/>
              <a:t>in </a:t>
            </a:r>
            <a:r>
              <a:rPr lang="en-US" dirty="0" smtClean="0"/>
              <a:t>Political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US" dirty="0">
                <a:solidFill>
                  <a:srgbClr val="FF0000"/>
                </a:solidFill>
              </a:rPr>
              <a:t>overall attractiveness </a:t>
            </a:r>
            <a:r>
              <a:rPr lang="en-US" dirty="0"/>
              <a:t>of a country as a market depends</a:t>
            </a:r>
            <a:r>
              <a:rPr lang="en-US" dirty="0" smtClean="0"/>
              <a:t> </a:t>
            </a:r>
            <a:r>
              <a:rPr lang="en-US" dirty="0"/>
              <a:t>on </a:t>
            </a:r>
            <a:r>
              <a:rPr lang="en-US" dirty="0">
                <a:solidFill>
                  <a:srgbClr val="FF0000"/>
                </a:solidFill>
              </a:rPr>
              <a:t>balancing</a:t>
            </a:r>
            <a:r>
              <a:rPr lang="en-US" dirty="0"/>
              <a:t> the likely </a:t>
            </a:r>
            <a:r>
              <a:rPr lang="en-US" dirty="0">
                <a:solidFill>
                  <a:srgbClr val="FF0000"/>
                </a:solidFill>
              </a:rPr>
              <a:t>long-term benefits</a:t>
            </a:r>
            <a:r>
              <a:rPr lang="en-US" dirty="0"/>
              <a:t> of doing business in that country against the likely </a:t>
            </a:r>
            <a:r>
              <a:rPr lang="en-US" dirty="0">
                <a:solidFill>
                  <a:srgbClr val="FF0000"/>
                </a:solidFill>
              </a:rPr>
              <a:t>costs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risks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0247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="" xmlns:a16="http://schemas.microsoft.com/office/drawing/2014/main" id="{665A6900-35BF-43B2-BE2A-DB1C48F1E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0" dirty="0">
                <a:solidFill>
                  <a:schemeClr val="accent3">
                    <a:shade val="75000"/>
                  </a:schemeClr>
                </a:solidFill>
                <a:latin typeface="+mj-lt"/>
                <a:cs typeface="+mj-cs"/>
              </a:rPr>
              <a:t>Country</a:t>
            </a:r>
            <a:r>
              <a:rPr lang="en-US" sz="2800" dirty="0" smtClean="0"/>
              <a:t> </a:t>
            </a:r>
            <a:r>
              <a:rPr lang="en-US" sz="3300" dirty="0">
                <a:solidFill>
                  <a:schemeClr val="accent3">
                    <a:shade val="75000"/>
                  </a:schemeClr>
                </a:solidFill>
                <a:latin typeface="+mj-lt"/>
                <a:cs typeface="+mj-cs"/>
              </a:rPr>
              <a:t>Attractiveness</a:t>
            </a:r>
          </a:p>
        </p:txBody>
      </p:sp>
      <p:pic>
        <p:nvPicPr>
          <p:cNvPr id="8" name="Content Placeholder 7" descr="A summary graphic of the factors that affect country attractiveness">
            <a:extLst>
              <a:ext uri="{FF2B5EF4-FFF2-40B4-BE49-F238E27FC236}">
                <a16:creationId xmlns="" xmlns:a16="http://schemas.microsoft.com/office/drawing/2014/main" id="{0B1A05C7-35FB-4552-A355-BBAA3D8561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293000"/>
            <a:ext cx="6019800" cy="4659324"/>
          </a:xfrm>
        </p:spPr>
      </p:pic>
      <p:sp>
        <p:nvSpPr>
          <p:cNvPr id="10" name="Text Placeholder 9">
            <a:extLst>
              <a:ext uri="{FF2B5EF4-FFF2-40B4-BE49-F238E27FC236}">
                <a16:creationId xmlns="" xmlns:a16="http://schemas.microsoft.com/office/drawing/2014/main" id="{B8592251-6466-4DAC-A03F-5091E415C9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859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long-run monetary </a:t>
            </a:r>
            <a:r>
              <a:rPr lang="en-US" dirty="0">
                <a:solidFill>
                  <a:srgbClr val="FF0000"/>
                </a:solidFill>
              </a:rPr>
              <a:t>benefits</a:t>
            </a:r>
            <a:r>
              <a:rPr lang="en-US" dirty="0"/>
              <a:t> of doing business in a country are a function of </a:t>
            </a:r>
            <a:endParaRPr lang="en-US" dirty="0" smtClean="0"/>
          </a:p>
          <a:p>
            <a:pPr lvl="1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size of the </a:t>
            </a:r>
            <a:r>
              <a:rPr lang="en-US" dirty="0" smtClean="0"/>
              <a:t>market</a:t>
            </a:r>
            <a:endParaRPr lang="en-US" dirty="0"/>
          </a:p>
          <a:p>
            <a:pPr lvl="1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>
                <a:solidFill>
                  <a:srgbClr val="FF0000"/>
                </a:solidFill>
              </a:rPr>
              <a:t>present</a:t>
            </a:r>
            <a:r>
              <a:rPr lang="en-US" dirty="0"/>
              <a:t> wealth (purchasing power) of consumers in that </a:t>
            </a:r>
            <a:r>
              <a:rPr lang="en-US" dirty="0" smtClean="0"/>
              <a:t>market</a:t>
            </a:r>
            <a:endParaRPr lang="en-US" dirty="0"/>
          </a:p>
          <a:p>
            <a:pPr lvl="1"/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likely </a:t>
            </a:r>
            <a:r>
              <a:rPr lang="en-US" dirty="0">
                <a:solidFill>
                  <a:srgbClr val="FF0000"/>
                </a:solidFill>
              </a:rPr>
              <a:t>future</a:t>
            </a:r>
            <a:r>
              <a:rPr lang="en-US" dirty="0"/>
              <a:t> wealth of consumers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2538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1960, </a:t>
            </a:r>
            <a:r>
              <a:rPr lang="en-US" dirty="0">
                <a:solidFill>
                  <a:srgbClr val="0000FF"/>
                </a:solidFill>
              </a:rPr>
              <a:t>South Korea </a:t>
            </a:r>
            <a:r>
              <a:rPr lang="en-US" dirty="0"/>
              <a:t>was viewed as just another impoverished third-world nation. </a:t>
            </a:r>
            <a:endParaRPr lang="en-US" dirty="0" smtClean="0"/>
          </a:p>
          <a:p>
            <a:r>
              <a:rPr lang="en-US" dirty="0" smtClean="0"/>
              <a:t>By </a:t>
            </a:r>
            <a:r>
              <a:rPr lang="en-US" dirty="0"/>
              <a:t>2017, it had the world’s 11th-largest economy. </a:t>
            </a:r>
            <a:endParaRPr lang="en-US" dirty="0" smtClean="0"/>
          </a:p>
          <a:p>
            <a:r>
              <a:rPr lang="en-US" dirty="0"/>
              <a:t>By </a:t>
            </a:r>
            <a:r>
              <a:rPr lang="en-US" dirty="0">
                <a:solidFill>
                  <a:srgbClr val="0000FF"/>
                </a:solidFill>
              </a:rPr>
              <a:t>identifying and investing early </a:t>
            </a:r>
            <a:r>
              <a:rPr lang="en-US" dirty="0"/>
              <a:t>in a potential future economic star, international firms may build </a:t>
            </a:r>
            <a:r>
              <a:rPr lang="en-US" b="1" u="sng" dirty="0">
                <a:solidFill>
                  <a:srgbClr val="0000FF"/>
                </a:solidFill>
              </a:rPr>
              <a:t>brand loyalty </a:t>
            </a:r>
            <a:r>
              <a:rPr lang="en-US" dirty="0">
                <a:solidFill>
                  <a:srgbClr val="0000FF"/>
                </a:solidFill>
              </a:rPr>
              <a:t>and gain </a:t>
            </a:r>
            <a:r>
              <a:rPr lang="en-US" b="1" u="sng" dirty="0">
                <a:solidFill>
                  <a:srgbClr val="0000FF"/>
                </a:solidFill>
              </a:rPr>
              <a:t>experience</a:t>
            </a:r>
            <a:r>
              <a:rPr lang="en-US" dirty="0">
                <a:solidFill>
                  <a:srgbClr val="0000FF"/>
                </a:solidFill>
              </a:rPr>
              <a:t> in that country’s business practices.</a:t>
            </a:r>
          </a:p>
          <a:p>
            <a:r>
              <a:rPr lang="en-US" dirty="0" smtClean="0"/>
              <a:t>These </a:t>
            </a:r>
            <a:r>
              <a:rPr lang="en-US" dirty="0"/>
              <a:t>will pay back substantial dividends if that country achieves sustained high economic growth rates.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4314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First</a:t>
            </a:r>
            <a:r>
              <a:rPr lang="en-US" dirty="0">
                <a:solidFill>
                  <a:srgbClr val="FF0000"/>
                </a:solidFill>
              </a:rPr>
              <a:t>-mover advantages </a:t>
            </a:r>
            <a:r>
              <a:rPr lang="en-US" dirty="0"/>
              <a:t>are the advantages that accrue to early entrants into a market.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kind of reasoning has been driving </a:t>
            </a:r>
            <a:r>
              <a:rPr lang="en-US" dirty="0">
                <a:solidFill>
                  <a:srgbClr val="FF0000"/>
                </a:solidFill>
              </a:rPr>
              <a:t>significant inward investment into China</a:t>
            </a:r>
            <a:r>
              <a:rPr lang="en-US" dirty="0"/>
              <a:t>, which may become the world’s largest economy by 2030 if it continues growing at current rates 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/>
              <a:t>China is already the world’s second-largest national economy)</a:t>
            </a:r>
            <a:r>
              <a:rPr lang="en-US" dirty="0" smtClean="0"/>
              <a:t>.</a:t>
            </a:r>
          </a:p>
          <a:p>
            <a:r>
              <a:rPr lang="en-US" dirty="0"/>
              <a:t>In contrast, </a:t>
            </a:r>
            <a:r>
              <a:rPr lang="en-US" dirty="0">
                <a:solidFill>
                  <a:srgbClr val="0000FF"/>
                </a:solidFill>
              </a:rPr>
              <a:t>late entrants </a:t>
            </a:r>
            <a:r>
              <a:rPr lang="en-US" dirty="0"/>
              <a:t>may find that they lack the </a:t>
            </a:r>
            <a:r>
              <a:rPr lang="en-US" dirty="0">
                <a:solidFill>
                  <a:srgbClr val="0000FF"/>
                </a:solidFill>
              </a:rPr>
              <a:t>brand loyalty and experience </a:t>
            </a:r>
            <a:r>
              <a:rPr lang="en-US" dirty="0"/>
              <a:t>necessary to achieve a significant presence in the market.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78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With </a:t>
            </a:r>
            <a:r>
              <a:rPr lang="en-US" dirty="0"/>
              <a:t>regard to </a:t>
            </a:r>
            <a:r>
              <a:rPr lang="en-US" dirty="0">
                <a:solidFill>
                  <a:srgbClr val="FF0000"/>
                </a:solidFill>
              </a:rPr>
              <a:t>political factors</a:t>
            </a:r>
            <a:r>
              <a:rPr lang="en-US" dirty="0"/>
              <a:t>, a company may be pushed to </a:t>
            </a:r>
            <a:r>
              <a:rPr lang="en-US" dirty="0">
                <a:solidFill>
                  <a:srgbClr val="FF0000"/>
                </a:solidFill>
              </a:rPr>
              <a:t>pay off politically powerful entities </a:t>
            </a:r>
            <a:r>
              <a:rPr lang="en-US" dirty="0"/>
              <a:t>in a country before the government allows it to do business there.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need to pay what are essentially </a:t>
            </a:r>
            <a:r>
              <a:rPr lang="en-US" dirty="0">
                <a:solidFill>
                  <a:srgbClr val="FF0000"/>
                </a:solidFill>
              </a:rPr>
              <a:t>bribes</a:t>
            </a:r>
            <a:r>
              <a:rPr lang="en-US" dirty="0"/>
              <a:t> is greater in closed totalitarian states than in open democratic </a:t>
            </a:r>
            <a:r>
              <a:rPr lang="en-US" dirty="0" smtClean="0"/>
              <a:t>societies.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93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regard to economic factors, one of the most important variables is the sophistication of a country’s </a:t>
            </a:r>
            <a:r>
              <a:rPr lang="en-US" dirty="0" smtClean="0"/>
              <a:t>economy.</a:t>
            </a:r>
          </a:p>
          <a:p>
            <a:r>
              <a:rPr lang="en-US" dirty="0" smtClean="0"/>
              <a:t>It </a:t>
            </a:r>
            <a:r>
              <a:rPr lang="en-US" dirty="0"/>
              <a:t>may be </a:t>
            </a:r>
            <a:r>
              <a:rPr lang="en-US" dirty="0">
                <a:solidFill>
                  <a:srgbClr val="FF0000"/>
                </a:solidFill>
              </a:rPr>
              <a:t>more costly </a:t>
            </a:r>
            <a:r>
              <a:rPr lang="en-US" dirty="0"/>
              <a:t>to do business in </a:t>
            </a:r>
            <a:r>
              <a:rPr lang="en-US" dirty="0">
                <a:solidFill>
                  <a:srgbClr val="FF0000"/>
                </a:solidFill>
              </a:rPr>
              <a:t>relatively primitive or undeveloped economies because of the lack of infrastructure and supporting businesses</a:t>
            </a:r>
            <a:r>
              <a:rPr lang="en-US" dirty="0"/>
              <a:t>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693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At </a:t>
            </a:r>
            <a:r>
              <a:rPr lang="en-US" dirty="0"/>
              <a:t>the extreme, </a:t>
            </a:r>
            <a:r>
              <a:rPr lang="en-US" dirty="0">
                <a:solidFill>
                  <a:srgbClr val="FF0000"/>
                </a:solidFill>
              </a:rPr>
              <a:t>an international firm may have to provide its own infrastructure and supporting business</a:t>
            </a:r>
            <a:r>
              <a:rPr lang="en-US" dirty="0"/>
              <a:t>, which obviously raises costs.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>
                <a:solidFill>
                  <a:srgbClr val="FF0000"/>
                </a:solidFill>
              </a:rPr>
              <a:t>McDonald’s</a:t>
            </a:r>
            <a:r>
              <a:rPr lang="en-US" dirty="0"/>
              <a:t> decided to open its first restaurant in Moscow, it found that to serve food and drink indistinguishable from that served in McDonald’s restaurants elsewhere, it had to </a:t>
            </a:r>
            <a:r>
              <a:rPr lang="en-US" dirty="0">
                <a:solidFill>
                  <a:srgbClr val="FF0000"/>
                </a:solidFill>
              </a:rPr>
              <a:t>vertically integrate backward </a:t>
            </a:r>
            <a:r>
              <a:rPr lang="en-US" dirty="0"/>
              <a:t>to supply its own needs.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quality of Russian-grown </a:t>
            </a:r>
            <a:r>
              <a:rPr lang="en-US" dirty="0" smtClean="0"/>
              <a:t>potatoes and </a:t>
            </a:r>
            <a:r>
              <a:rPr lang="en-US" dirty="0"/>
              <a:t>meat was too poor. </a:t>
            </a:r>
            <a:endParaRPr lang="en-US" dirty="0" smtClean="0"/>
          </a:p>
          <a:p>
            <a:r>
              <a:rPr lang="en-US" dirty="0" smtClean="0"/>
              <a:t>Thus</a:t>
            </a:r>
            <a:r>
              <a:rPr lang="en-US" dirty="0"/>
              <a:t>, to protect the quality of its product, </a:t>
            </a:r>
            <a:r>
              <a:rPr lang="en-US" dirty="0">
                <a:solidFill>
                  <a:srgbClr val="FF0000"/>
                </a:solidFill>
              </a:rPr>
              <a:t>McDonald’s set up its own dairy farms, cattle ranches, vegetable plots, and food-processing plants </a:t>
            </a:r>
            <a:r>
              <a:rPr lang="en-US" dirty="0"/>
              <a:t>within Russia.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>
                <a:solidFill>
                  <a:srgbClr val="FF0000"/>
                </a:solidFill>
              </a:rPr>
              <a:t>raised the cost of doing business in Russia</a:t>
            </a:r>
            <a:r>
              <a:rPr lang="en-US" dirty="0"/>
              <a:t>, relative to the cost in more sophisticated economies where high-quality inputs could be purchased on the open market.</a:t>
            </a:r>
          </a:p>
        </p:txBody>
      </p:sp>
    </p:spTree>
    <p:extLst>
      <p:ext uri="{BB962C8B-B14F-4D97-AF65-F5344CB8AC3E}">
        <p14:creationId xmlns:p14="http://schemas.microsoft.com/office/powerpoint/2010/main" val="95440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As for legal factors, it can be more costly to do business in a country where </a:t>
            </a:r>
            <a:endParaRPr lang="en-US" dirty="0" smtClean="0"/>
          </a:p>
          <a:p>
            <a:pPr lvl="1"/>
            <a:r>
              <a:rPr lang="en-US" dirty="0" smtClean="0"/>
              <a:t>local </a:t>
            </a:r>
            <a:r>
              <a:rPr lang="en-US" dirty="0"/>
              <a:t>laws and regulations set </a:t>
            </a:r>
            <a:r>
              <a:rPr lang="en-US" dirty="0">
                <a:solidFill>
                  <a:srgbClr val="FF0000"/>
                </a:solidFill>
              </a:rPr>
              <a:t>strict standards </a:t>
            </a:r>
            <a:r>
              <a:rPr lang="en-US" dirty="0"/>
              <a:t>with regard to </a:t>
            </a:r>
            <a:r>
              <a:rPr lang="en-US" dirty="0">
                <a:solidFill>
                  <a:srgbClr val="FF0000"/>
                </a:solidFill>
              </a:rPr>
              <a:t>product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safety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safety in the workplace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environmental pollution</a:t>
            </a:r>
            <a:r>
              <a:rPr lang="en-US" dirty="0" smtClean="0"/>
              <a:t>.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the absence of a cap on damage award</a:t>
            </a:r>
            <a:r>
              <a:rPr lang="en-US" dirty="0"/>
              <a:t>s has meant spiraling </a:t>
            </a:r>
            <a:r>
              <a:rPr lang="en-US" dirty="0">
                <a:solidFill>
                  <a:srgbClr val="FF0000"/>
                </a:solidFill>
              </a:rPr>
              <a:t>liability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insurance</a:t>
            </a:r>
            <a:r>
              <a:rPr lang="en-US" dirty="0"/>
              <a:t> </a:t>
            </a:r>
            <a:r>
              <a:rPr lang="en-US" dirty="0" smtClean="0"/>
              <a:t>rates (e.g., the </a:t>
            </a:r>
            <a:r>
              <a:rPr lang="en-US" dirty="0">
                <a:solidFill>
                  <a:srgbClr val="FF0000"/>
                </a:solidFill>
              </a:rPr>
              <a:t>United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States</a:t>
            </a:r>
            <a:r>
              <a:rPr lang="en-US" dirty="0" smtClean="0"/>
              <a:t>). 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country that </a:t>
            </a:r>
            <a:r>
              <a:rPr lang="en-US" dirty="0">
                <a:solidFill>
                  <a:srgbClr val="FF0000"/>
                </a:solidFill>
              </a:rPr>
              <a:t>lacks well-established laws for regulating business practice </a:t>
            </a:r>
            <a:r>
              <a:rPr lang="en-US" dirty="0"/>
              <a:t>(as is the case in many of the former communist nations). 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there</a:t>
            </a:r>
            <a:r>
              <a:rPr lang="en-US" dirty="0" smtClean="0"/>
              <a:t> is an </a:t>
            </a:r>
            <a:r>
              <a:rPr lang="en-US" dirty="0">
                <a:solidFill>
                  <a:srgbClr val="FF0000"/>
                </a:solidFill>
              </a:rPr>
              <a:t>absence</a:t>
            </a:r>
            <a:r>
              <a:rPr lang="en-US" dirty="0" smtClean="0"/>
              <a:t> </a:t>
            </a:r>
            <a:r>
              <a:rPr lang="en-US" dirty="0"/>
              <a:t>of a well-developed body of </a:t>
            </a:r>
            <a:r>
              <a:rPr lang="en-US" dirty="0">
                <a:solidFill>
                  <a:srgbClr val="FF0000"/>
                </a:solidFill>
              </a:rPr>
              <a:t>business contract law</a:t>
            </a:r>
            <a:r>
              <a:rPr lang="en-US" dirty="0"/>
              <a:t>, in this case </a:t>
            </a:r>
            <a:r>
              <a:rPr lang="en-US" dirty="0" smtClean="0"/>
              <a:t>international </a:t>
            </a:r>
            <a:r>
              <a:rPr lang="en-US" dirty="0"/>
              <a:t>firms may </a:t>
            </a:r>
            <a:r>
              <a:rPr lang="en-US" dirty="0" smtClean="0"/>
              <a:t>routinely </a:t>
            </a:r>
            <a:r>
              <a:rPr lang="en-US" dirty="0"/>
              <a:t>face large losses from contract violations. </a:t>
            </a:r>
            <a:endParaRPr lang="en-US" dirty="0" smtClean="0"/>
          </a:p>
          <a:p>
            <a:pPr lvl="1"/>
            <a:r>
              <a:rPr lang="en-US" dirty="0" smtClean="0"/>
              <a:t>local </a:t>
            </a:r>
            <a:r>
              <a:rPr lang="en-US" dirty="0"/>
              <a:t>laws </a:t>
            </a:r>
            <a:r>
              <a:rPr lang="en-US" dirty="0">
                <a:solidFill>
                  <a:srgbClr val="FF0000"/>
                </a:solidFill>
              </a:rPr>
              <a:t>fail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to adequately </a:t>
            </a:r>
            <a:r>
              <a:rPr lang="en-US" dirty="0">
                <a:solidFill>
                  <a:srgbClr val="FF0000"/>
                </a:solidFill>
              </a:rPr>
              <a:t>protect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intellectual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property</a:t>
            </a:r>
            <a:r>
              <a:rPr lang="en-US" dirty="0"/>
              <a:t> can lead to the theft of an international business’s intellectual property and lost income.</a:t>
            </a:r>
          </a:p>
        </p:txBody>
      </p:sp>
    </p:spTree>
    <p:extLst>
      <p:ext uri="{BB962C8B-B14F-4D97-AF65-F5344CB8AC3E}">
        <p14:creationId xmlns:p14="http://schemas.microsoft.com/office/powerpoint/2010/main" val="139828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Political risk has been defined as the </a:t>
            </a:r>
            <a:r>
              <a:rPr lang="en-US" dirty="0">
                <a:solidFill>
                  <a:srgbClr val="FF0000"/>
                </a:solidFill>
              </a:rPr>
              <a:t>likelihood</a:t>
            </a:r>
            <a:r>
              <a:rPr lang="en-US" dirty="0"/>
              <a:t> that </a:t>
            </a:r>
            <a:r>
              <a:rPr lang="en-US" dirty="0">
                <a:solidFill>
                  <a:srgbClr val="FF0000"/>
                </a:solidFill>
              </a:rPr>
              <a:t>political forces </a:t>
            </a:r>
            <a:r>
              <a:rPr lang="en-US" dirty="0"/>
              <a:t>will cause drastic changes in a country’s business environment that </a:t>
            </a:r>
            <a:r>
              <a:rPr lang="en-US" dirty="0">
                <a:solidFill>
                  <a:srgbClr val="FF0000"/>
                </a:solidFill>
              </a:rPr>
              <a:t>adversely</a:t>
            </a:r>
            <a:r>
              <a:rPr lang="en-US" dirty="0"/>
              <a:t> affect the </a:t>
            </a:r>
            <a:r>
              <a:rPr lang="en-US" dirty="0">
                <a:solidFill>
                  <a:srgbClr val="FF0000"/>
                </a:solidFill>
              </a:rPr>
              <a:t>profit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other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goals</a:t>
            </a:r>
            <a:r>
              <a:rPr lang="en-US" dirty="0"/>
              <a:t> of a business</a:t>
            </a:r>
          </a:p>
        </p:txBody>
      </p:sp>
    </p:spTree>
    <p:extLst>
      <p:ext uri="{BB962C8B-B14F-4D97-AF65-F5344CB8AC3E}">
        <p14:creationId xmlns:p14="http://schemas.microsoft.com/office/powerpoint/2010/main" val="320001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Risk Map</a:t>
            </a: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04" b="12404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610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olitical </a:t>
            </a:r>
            <a:r>
              <a:rPr lang="en-US" dirty="0"/>
              <a:t>risks may result from 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governmental actions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such </a:t>
            </a:r>
            <a:r>
              <a:rPr lang="en-US" dirty="0"/>
              <a:t>as passage of laws </a:t>
            </a:r>
            <a:r>
              <a:rPr lang="en-US" dirty="0" smtClean="0"/>
              <a:t>that</a:t>
            </a:r>
          </a:p>
          <a:p>
            <a:pPr lvl="2"/>
            <a:r>
              <a:rPr lang="en-US" dirty="0" smtClean="0"/>
              <a:t>expropriate </a:t>
            </a:r>
            <a:r>
              <a:rPr lang="en-US" dirty="0"/>
              <a:t>private </a:t>
            </a:r>
            <a:r>
              <a:rPr lang="en-US" dirty="0" smtClean="0"/>
              <a:t>property</a:t>
            </a:r>
          </a:p>
          <a:p>
            <a:pPr lvl="2"/>
            <a:r>
              <a:rPr lang="en-US" dirty="0" smtClean="0"/>
              <a:t>devalue </a:t>
            </a:r>
            <a:r>
              <a:rPr lang="en-US" dirty="0"/>
              <a:t>the </a:t>
            </a:r>
            <a:r>
              <a:rPr lang="en-US" dirty="0" smtClean="0"/>
              <a:t>currency</a:t>
            </a:r>
            <a:endParaRPr lang="en-US" dirty="0"/>
          </a:p>
          <a:p>
            <a:pPr lvl="2"/>
            <a:r>
              <a:rPr lang="en-US" dirty="0" smtClean="0"/>
              <a:t>constrain </a:t>
            </a:r>
            <a:r>
              <a:rPr lang="en-US" dirty="0"/>
              <a:t>the repatriation of profits. </a:t>
            </a:r>
            <a:endParaRPr lang="en-US" dirty="0" smtClean="0"/>
          </a:p>
          <a:p>
            <a:pPr lvl="1"/>
            <a:r>
              <a:rPr lang="en-US" dirty="0">
                <a:solidFill>
                  <a:srgbClr val="FF0000"/>
                </a:solidFill>
              </a:rPr>
              <a:t>nongovernmental actions</a:t>
            </a:r>
            <a:r>
              <a:rPr lang="en-US" dirty="0"/>
              <a:t>, such as </a:t>
            </a:r>
            <a:endParaRPr lang="en-US" dirty="0" smtClean="0"/>
          </a:p>
          <a:p>
            <a:pPr lvl="2"/>
            <a:r>
              <a:rPr lang="en-US" dirty="0" smtClean="0"/>
              <a:t>kidnappings</a:t>
            </a:r>
          </a:p>
          <a:p>
            <a:pPr lvl="2"/>
            <a:r>
              <a:rPr lang="en-US" dirty="0" smtClean="0"/>
              <a:t>extortion</a:t>
            </a:r>
          </a:p>
          <a:p>
            <a:pPr lvl="2"/>
            <a:r>
              <a:rPr lang="en-US" dirty="0" smtClean="0"/>
              <a:t>acts </a:t>
            </a:r>
            <a:r>
              <a:rPr lang="en-US" dirty="0"/>
              <a:t>of </a:t>
            </a:r>
            <a:r>
              <a:rPr lang="en-US" dirty="0" smtClean="0"/>
              <a:t>terrorism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223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Risk: Terrorism and Kidnapping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Kidnapping and the taking of hostages for ransom may be used to fund a terrorist group’s activities. 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Executives </a:t>
            </a:r>
            <a:r>
              <a:rPr lang="en-US" dirty="0">
                <a:solidFill>
                  <a:srgbClr val="FF0000"/>
                </a:solidFill>
              </a:rPr>
              <a:t>of large international companies are often prime targets </a:t>
            </a:r>
            <a:r>
              <a:rPr lang="en-US" dirty="0"/>
              <a:t>for kidnappers because their employers have </a:t>
            </a:r>
            <a:r>
              <a:rPr lang="en-US" dirty="0">
                <a:solidFill>
                  <a:srgbClr val="FF0000"/>
                </a:solidFill>
              </a:rPr>
              <a:t>“deep pockets</a:t>
            </a:r>
            <a:r>
              <a:rPr lang="en-US" dirty="0"/>
              <a:t>” to pay large </a:t>
            </a:r>
            <a:r>
              <a:rPr lang="en-US" dirty="0">
                <a:solidFill>
                  <a:srgbClr val="FF0000"/>
                </a:solidFill>
              </a:rPr>
              <a:t>ransoms</a:t>
            </a:r>
            <a:r>
              <a:rPr lang="en-US" dirty="0"/>
              <a:t>. </a:t>
            </a:r>
            <a:endParaRPr lang="en-US" sz="1900" dirty="0">
              <a:solidFill>
                <a:srgbClr val="FF0000"/>
              </a:solidFill>
            </a:endParaRPr>
          </a:p>
          <a:p>
            <a:r>
              <a:rPr lang="en-US" sz="3000" dirty="0">
                <a:solidFill>
                  <a:srgbClr val="FF0000"/>
                </a:solidFill>
              </a:rPr>
              <a:t>Latin American countries </a:t>
            </a:r>
            <a:r>
              <a:rPr lang="en-US" dirty="0"/>
              <a:t>have some of the </a:t>
            </a:r>
            <a:r>
              <a:rPr lang="en-US" sz="3000" dirty="0">
                <a:solidFill>
                  <a:srgbClr val="FF0000"/>
                </a:solidFill>
              </a:rPr>
              <a:t>world’s highest kidnapping </a:t>
            </a:r>
            <a:r>
              <a:rPr lang="en-US" sz="3000" dirty="0" smtClean="0">
                <a:solidFill>
                  <a:srgbClr val="FF0000"/>
                </a:solidFill>
              </a:rPr>
              <a:t>rates</a:t>
            </a:r>
            <a:endParaRPr lang="en-US" dirty="0"/>
          </a:p>
          <a:p>
            <a:r>
              <a:rPr lang="en-US" sz="3000" dirty="0">
                <a:solidFill>
                  <a:srgbClr val="FF0000"/>
                </a:solidFill>
              </a:rPr>
              <a:t>Mexico</a:t>
            </a:r>
            <a:r>
              <a:rPr lang="en-US" dirty="0" smtClean="0"/>
              <a:t> </a:t>
            </a:r>
            <a:r>
              <a:rPr lang="en-US" sz="3000" dirty="0">
                <a:solidFill>
                  <a:srgbClr val="FF0000"/>
                </a:solidFill>
              </a:rPr>
              <a:t>City</a:t>
            </a:r>
            <a:r>
              <a:rPr lang="en-US" dirty="0"/>
              <a:t> is at or near the top of the list of cities with the highest kidnapping rates. </a:t>
            </a:r>
            <a:endParaRPr lang="en-US" sz="1900" dirty="0">
              <a:solidFill>
                <a:srgbClr val="FF0000"/>
              </a:solidFill>
            </a:endParaRPr>
          </a:p>
          <a:p>
            <a:r>
              <a:rPr lang="en-US" dirty="0" smtClean="0"/>
              <a:t>Annual </a:t>
            </a:r>
            <a:r>
              <a:rPr lang="en-US" dirty="0"/>
              <a:t>security costs for a company with a sales office in Bogotá, Colombia, can be $125,000 and up to $1 million for a company with operations in rebel-controlled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627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Risk: Terrorism and Kidnapping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</a:t>
            </a:r>
            <a:r>
              <a:rPr lang="en-US" dirty="0">
                <a:solidFill>
                  <a:srgbClr val="FF0000"/>
                </a:solidFill>
              </a:rPr>
              <a:t>high-ranking executives </a:t>
            </a:r>
            <a:r>
              <a:rPr lang="en-US" dirty="0"/>
              <a:t>are required to enter countries with high kidnapping rates, they should 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enter unannounced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meet </a:t>
            </a:r>
            <a:r>
              <a:rPr lang="en-US" dirty="0">
                <a:solidFill>
                  <a:srgbClr val="FF0000"/>
                </a:solidFill>
              </a:rPr>
              <a:t>with only a few key people in secure </a:t>
            </a:r>
            <a:r>
              <a:rPr lang="en-US" dirty="0" smtClean="0">
                <a:solidFill>
                  <a:srgbClr val="FF0000"/>
                </a:solidFill>
              </a:rPr>
              <a:t>locations</a:t>
            </a:r>
            <a:endParaRPr lang="en-US" dirty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leave </a:t>
            </a:r>
            <a:r>
              <a:rPr lang="en-US" dirty="0">
                <a:solidFill>
                  <a:srgbClr val="FF0000"/>
                </a:solidFill>
              </a:rPr>
              <a:t>just as quickly and </a:t>
            </a:r>
            <a:r>
              <a:rPr lang="en-US" dirty="0" smtClean="0">
                <a:solidFill>
                  <a:srgbClr val="FF0000"/>
                </a:solidFill>
              </a:rPr>
              <a:t>quietly</a:t>
            </a:r>
            <a:endParaRPr lang="en-US" dirty="0" smtClean="0"/>
          </a:p>
          <a:p>
            <a:r>
              <a:rPr lang="en-US" dirty="0" smtClean="0"/>
              <a:t>Some </a:t>
            </a:r>
            <a:r>
              <a:rPr lang="en-US" dirty="0"/>
              <a:t>companies purchase </a:t>
            </a:r>
            <a:r>
              <a:rPr lang="en-US" dirty="0">
                <a:solidFill>
                  <a:srgbClr val="FF0000"/>
                </a:solidFill>
              </a:rPr>
              <a:t>kidnap, ransom, and extortion insurance</a:t>
            </a:r>
            <a:r>
              <a:rPr lang="en-US" dirty="0"/>
              <a:t>, but security experts say that </a:t>
            </a:r>
            <a:r>
              <a:rPr lang="en-US" dirty="0">
                <a:solidFill>
                  <a:srgbClr val="FF0000"/>
                </a:solidFill>
              </a:rPr>
              <a:t>training people to avoid trouble in the first place is a far better investment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289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Risk: Property Seizure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Governments sometimes seize the assets of companies doing business within their borders. </a:t>
            </a:r>
            <a:endParaRPr lang="en-US" dirty="0" smtClean="0"/>
          </a:p>
          <a:p>
            <a:r>
              <a:rPr lang="en-US" dirty="0" smtClean="0"/>
              <a:t>Asset </a:t>
            </a:r>
            <a:r>
              <a:rPr lang="en-US" dirty="0"/>
              <a:t>seizures fall into one of three categories: </a:t>
            </a:r>
            <a:endParaRPr lang="en-US" dirty="0" smtClean="0"/>
          </a:p>
          <a:p>
            <a:pPr lvl="1"/>
            <a:r>
              <a:rPr lang="en-US" dirty="0" smtClean="0"/>
              <a:t>confiscation</a:t>
            </a:r>
          </a:p>
          <a:p>
            <a:pPr lvl="1"/>
            <a:r>
              <a:rPr lang="en-US" dirty="0" smtClean="0"/>
              <a:t>expropriation</a:t>
            </a:r>
          </a:p>
          <a:p>
            <a:pPr lvl="1"/>
            <a:r>
              <a:rPr lang="en-US" dirty="0" smtClean="0"/>
              <a:t>nationalization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216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Risk: Property Seizure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Confiscation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forced transfer of assets from a company to the government without </a:t>
            </a:r>
            <a:r>
              <a:rPr lang="en-US" dirty="0" smtClean="0"/>
              <a:t>compensation.</a:t>
            </a:r>
          </a:p>
          <a:p>
            <a:r>
              <a:rPr lang="en-US" dirty="0" smtClean="0"/>
              <a:t>Expropriation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forced transfer of assets from a company to the government with </a:t>
            </a:r>
            <a:r>
              <a:rPr lang="en-US" dirty="0" smtClean="0"/>
              <a:t>compensation </a:t>
            </a:r>
            <a:r>
              <a:rPr lang="en-US" dirty="0"/>
              <a:t>normally </a:t>
            </a:r>
            <a:r>
              <a:rPr lang="en-US" dirty="0" smtClean="0"/>
              <a:t>determined by the </a:t>
            </a:r>
            <a:r>
              <a:rPr lang="en-US" dirty="0"/>
              <a:t>expropriating </a:t>
            </a:r>
            <a:r>
              <a:rPr lang="en-US" dirty="0" smtClean="0"/>
              <a:t>government.</a:t>
            </a:r>
          </a:p>
          <a:p>
            <a:r>
              <a:rPr lang="en-US" dirty="0"/>
              <a:t>Today, governments </a:t>
            </a:r>
            <a:r>
              <a:rPr lang="en-US" dirty="0">
                <a:solidFill>
                  <a:srgbClr val="FF0000"/>
                </a:solidFill>
              </a:rPr>
              <a:t>rarely</a:t>
            </a:r>
            <a:r>
              <a:rPr lang="en-US" dirty="0"/>
              <a:t> resort to confiscation or expropriation because these acts can </a:t>
            </a:r>
            <a:r>
              <a:rPr lang="en-US" dirty="0" smtClean="0">
                <a:solidFill>
                  <a:srgbClr val="FF0000"/>
                </a:solidFill>
              </a:rPr>
              <a:t>jeopardize </a:t>
            </a:r>
            <a:r>
              <a:rPr lang="en-US" dirty="0">
                <a:solidFill>
                  <a:srgbClr val="FF0000"/>
                </a:solidFill>
              </a:rPr>
              <a:t>investment in the country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4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Risk: Property Seizure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Whereas </a:t>
            </a:r>
            <a:r>
              <a:rPr lang="en-US" dirty="0">
                <a:solidFill>
                  <a:srgbClr val="0000FF"/>
                </a:solidFill>
              </a:rPr>
              <a:t>expropriation</a:t>
            </a:r>
            <a:r>
              <a:rPr lang="en-US" dirty="0"/>
              <a:t> involves </a:t>
            </a:r>
            <a:r>
              <a:rPr lang="en-US" dirty="0">
                <a:solidFill>
                  <a:srgbClr val="0000FF"/>
                </a:solidFill>
              </a:rPr>
              <a:t>one or several companies</a:t>
            </a:r>
            <a:r>
              <a:rPr lang="en-US" dirty="0"/>
              <a:t> in an industry, </a:t>
            </a:r>
            <a:r>
              <a:rPr lang="en-US" dirty="0">
                <a:solidFill>
                  <a:srgbClr val="FF0000"/>
                </a:solidFill>
              </a:rPr>
              <a:t>nationalization</a:t>
            </a:r>
            <a:r>
              <a:rPr lang="en-US" dirty="0"/>
              <a:t> means government takeover of an </a:t>
            </a:r>
            <a:r>
              <a:rPr lang="en-US" dirty="0">
                <a:solidFill>
                  <a:srgbClr val="FF0000"/>
                </a:solidFill>
              </a:rPr>
              <a:t>entire industry</a:t>
            </a:r>
            <a:r>
              <a:rPr lang="en-US" dirty="0" smtClean="0"/>
              <a:t>.</a:t>
            </a:r>
          </a:p>
          <a:p>
            <a:r>
              <a:rPr lang="en-US" dirty="0">
                <a:solidFill>
                  <a:srgbClr val="FF0000"/>
                </a:solidFill>
              </a:rPr>
              <a:t>Likely candidates for nationalization include industries important to a nation’s security and those that generate large revenues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Venezuela’s </a:t>
            </a:r>
            <a:r>
              <a:rPr lang="en-US" dirty="0">
                <a:solidFill>
                  <a:srgbClr val="FF0000"/>
                </a:solidFill>
              </a:rPr>
              <a:t>late President Hugo Chavez nationalized </a:t>
            </a:r>
            <a:r>
              <a:rPr lang="en-US" dirty="0"/>
              <a:t>that country’s telephone, electricity, and oil industries and threatened to nationalize many more. </a:t>
            </a:r>
            <a:endParaRPr lang="en-US" dirty="0" smtClean="0"/>
          </a:p>
          <a:p>
            <a:r>
              <a:rPr lang="en-US" dirty="0" smtClean="0"/>
              <a:t>Businesses </a:t>
            </a:r>
            <a:r>
              <a:rPr lang="en-US" dirty="0"/>
              <a:t>from other countries reacted to these moves by </a:t>
            </a:r>
            <a:r>
              <a:rPr lang="en-US" dirty="0">
                <a:solidFill>
                  <a:srgbClr val="FF0000"/>
                </a:solidFill>
              </a:rPr>
              <a:t>not investing in Venezuela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483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Attractiveness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>
                <a:solidFill>
                  <a:srgbClr val="FF0000"/>
                </a:solidFill>
              </a:rPr>
              <a:t>overall attractiveness </a:t>
            </a:r>
            <a:r>
              <a:rPr lang="en-US" dirty="0"/>
              <a:t>of a country as a potential market or investment site for an international business depends on </a:t>
            </a:r>
            <a:r>
              <a:rPr lang="en-US" dirty="0">
                <a:solidFill>
                  <a:srgbClr val="FF0000"/>
                </a:solidFill>
              </a:rPr>
              <a:t>balancing</a:t>
            </a:r>
            <a:r>
              <a:rPr lang="en-US" dirty="0"/>
              <a:t> the </a:t>
            </a:r>
            <a:r>
              <a:rPr lang="en-US" dirty="0">
                <a:solidFill>
                  <a:srgbClr val="FF0000"/>
                </a:solidFill>
              </a:rPr>
              <a:t>benefits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costs</a:t>
            </a:r>
            <a:r>
              <a:rPr lang="en-US" dirty="0"/>
              <a:t>, and </a:t>
            </a:r>
            <a:r>
              <a:rPr lang="en-US" dirty="0">
                <a:solidFill>
                  <a:srgbClr val="FF0000"/>
                </a:solidFill>
              </a:rPr>
              <a:t>risks</a:t>
            </a:r>
            <a:r>
              <a:rPr lang="en-US" dirty="0"/>
              <a:t> associated with doing business in that </a:t>
            </a:r>
            <a:r>
              <a:rPr lang="en-US" dirty="0" smtClean="0"/>
              <a:t>country.</a:t>
            </a:r>
          </a:p>
          <a:p>
            <a:r>
              <a:rPr lang="en-US" dirty="0"/>
              <a:t>If a firm is considering an investment in a politically risky environment, it should be sure that it can </a:t>
            </a:r>
            <a:r>
              <a:rPr lang="en-US" dirty="0">
                <a:solidFill>
                  <a:srgbClr val="FF0000"/>
                </a:solidFill>
              </a:rPr>
              <a:t>obtain rates of return that are high enough </a:t>
            </a:r>
            <a:r>
              <a:rPr lang="en-US" dirty="0"/>
              <a:t>to offset the risks of entering that market.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546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Managing Political 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</a:t>
            </a:r>
            <a:r>
              <a:rPr lang="en-US" dirty="0"/>
              <a:t>firm can reduce its financial exposure by </a:t>
            </a:r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 smtClean="0">
                <a:solidFill>
                  <a:srgbClr val="FF0000"/>
                </a:solidFill>
              </a:rPr>
              <a:t>educing </a:t>
            </a:r>
            <a:r>
              <a:rPr lang="en-US" dirty="0">
                <a:solidFill>
                  <a:srgbClr val="FF0000"/>
                </a:solidFill>
              </a:rPr>
              <a:t>its net investment </a:t>
            </a:r>
            <a:r>
              <a:rPr lang="en-US" dirty="0"/>
              <a:t>in the local subsidiary, perhaps by </a:t>
            </a:r>
            <a:r>
              <a:rPr lang="en-US" dirty="0">
                <a:solidFill>
                  <a:srgbClr val="FF0000"/>
                </a:solidFill>
              </a:rPr>
              <a:t>repatriating the subsidiary’s profits </a:t>
            </a:r>
            <a:r>
              <a:rPr lang="en-US" dirty="0"/>
              <a:t>to the parent company through dividend </a:t>
            </a:r>
            <a:r>
              <a:rPr lang="en-US" dirty="0" smtClean="0"/>
              <a:t>payments</a:t>
            </a:r>
            <a:endParaRPr lang="en-US" dirty="0"/>
          </a:p>
          <a:p>
            <a:r>
              <a:rPr lang="en-US" dirty="0" smtClean="0"/>
              <a:t>Partnering with locals through selling </a:t>
            </a:r>
            <a:r>
              <a:rPr lang="en-US" dirty="0"/>
              <a:t>shares in the subsidiary to host country </a:t>
            </a:r>
            <a:r>
              <a:rPr lang="en-US" dirty="0" smtClean="0"/>
              <a:t>citizens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Using </a:t>
            </a:r>
            <a:r>
              <a:rPr lang="en-US" dirty="0">
                <a:solidFill>
                  <a:srgbClr val="FF0000"/>
                </a:solidFill>
              </a:rPr>
              <a:t>short-term leases </a:t>
            </a:r>
            <a:r>
              <a:rPr lang="en-US" dirty="0"/>
              <a:t>to acquire new capital equipment rather than purchasing it outright. </a:t>
            </a:r>
            <a:endParaRPr lang="en-US" dirty="0" smtClean="0"/>
          </a:p>
          <a:p>
            <a:r>
              <a:rPr lang="en-US" dirty="0"/>
              <a:t>Build domestic political support in the host country by </a:t>
            </a:r>
            <a:r>
              <a:rPr lang="en-US" dirty="0">
                <a:solidFill>
                  <a:srgbClr val="FF0000"/>
                </a:solidFill>
              </a:rPr>
              <a:t>being a good corporate citizen</a:t>
            </a:r>
          </a:p>
          <a:p>
            <a:pPr lvl="1"/>
            <a:r>
              <a:rPr lang="en-US" dirty="0"/>
              <a:t>for example, the firm might purchase inputs from local suppliers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0801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Political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Most MNCs continually </a:t>
            </a:r>
            <a:r>
              <a:rPr lang="en-US" dirty="0">
                <a:solidFill>
                  <a:srgbClr val="FF0000"/>
                </a:solidFill>
              </a:rPr>
              <a:t>monitor the countries </a:t>
            </a:r>
            <a:r>
              <a:rPr lang="en-US" dirty="0"/>
              <a:t>in which they do business for changes in political risk. </a:t>
            </a:r>
            <a:endParaRPr lang="en-US" dirty="0" smtClean="0"/>
          </a:p>
          <a:p>
            <a:r>
              <a:rPr lang="en-US" dirty="0" smtClean="0"/>
              <a:t>Often </a:t>
            </a:r>
            <a:r>
              <a:rPr lang="en-US" dirty="0"/>
              <a:t>the best sources of information are</a:t>
            </a:r>
            <a:r>
              <a:rPr lang="en-US" dirty="0">
                <a:solidFill>
                  <a:srgbClr val="FF0000"/>
                </a:solidFill>
              </a:rPr>
              <a:t> employees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Whether </a:t>
            </a:r>
            <a:r>
              <a:rPr lang="en-US" dirty="0"/>
              <a:t>they are citizens of the home country or of the host country, </a:t>
            </a:r>
            <a:endParaRPr lang="en-US" dirty="0" smtClean="0"/>
          </a:p>
          <a:p>
            <a:r>
              <a:rPr lang="en-US" dirty="0"/>
              <a:t>E</a:t>
            </a:r>
            <a:r>
              <a:rPr lang="en-US" dirty="0" smtClean="0"/>
              <a:t>mployees </a:t>
            </a:r>
            <a:r>
              <a:rPr lang="en-US" dirty="0"/>
              <a:t>possess firsthand knowledge of the local political environment and are a valuable source of political risk information. 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Embassy </a:t>
            </a:r>
            <a:r>
              <a:rPr lang="en-US" dirty="0">
                <a:solidFill>
                  <a:srgbClr val="FF0000"/>
                </a:solidFill>
              </a:rPr>
              <a:t>officials and international chambers of commerce </a:t>
            </a:r>
            <a:r>
              <a:rPr lang="en-US" dirty="0"/>
              <a:t>are often rich sources of information. </a:t>
            </a:r>
            <a:endParaRPr lang="en-US" dirty="0" smtClean="0"/>
          </a:p>
          <a:p>
            <a:r>
              <a:rPr lang="en-US" dirty="0" smtClean="0"/>
              <a:t>Numerous </a:t>
            </a:r>
            <a:r>
              <a:rPr lang="en-US" dirty="0">
                <a:solidFill>
                  <a:srgbClr val="FF0000"/>
                </a:solidFill>
              </a:rPr>
              <a:t>consulting firms </a:t>
            </a:r>
            <a:r>
              <a:rPr lang="en-US" dirty="0"/>
              <a:t>specialize in political risk assessment to help firms evaluate the risks of doing business in a particular country.</a:t>
            </a:r>
          </a:p>
        </p:txBody>
      </p:sp>
    </p:spTree>
    <p:extLst>
      <p:ext uri="{BB962C8B-B14F-4D97-AF65-F5344CB8AC3E}">
        <p14:creationId xmlns:p14="http://schemas.microsoft.com/office/powerpoint/2010/main" val="412137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Political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</a:t>
            </a:r>
            <a:r>
              <a:rPr lang="en-US" dirty="0"/>
              <a:t>reduce the risk of foreign operations, most developed countries have created </a:t>
            </a:r>
            <a:r>
              <a:rPr lang="en-US" dirty="0">
                <a:solidFill>
                  <a:srgbClr val="FF0000"/>
                </a:solidFill>
              </a:rPr>
              <a:t>government-owned or government-sponsored organizations to insure firms against political risks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instance, the Overseas Private Investment Corporation (OPIC) insures U.S. overseas investments against nationalization, insurrections or revolutions, and foreign-exchange inconvertibility.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702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Political Risk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dirty="0"/>
              <a:t>a typical transaction, OPIC sold Plant-Tech Concrete Solutions, a Maryland building supply company, $2.8 million of political risk insurance, allowing it to construct a facility producing low-cost concrete products in </a:t>
            </a:r>
            <a:r>
              <a:rPr lang="en-US" dirty="0" smtClean="0"/>
              <a:t>Angola.</a:t>
            </a:r>
            <a:endParaRPr lang="en-US" dirty="0"/>
          </a:p>
          <a:p>
            <a:r>
              <a:rPr lang="en-US" dirty="0" smtClean="0"/>
              <a:t>However</a:t>
            </a:r>
            <a:r>
              <a:rPr lang="en-US" dirty="0"/>
              <a:t>, OPIC insurance is limited to firms operating in countries with which the United States has signed bilateral investment treaties. </a:t>
            </a:r>
          </a:p>
        </p:txBody>
      </p:sp>
    </p:spTree>
    <p:extLst>
      <p:ext uri="{BB962C8B-B14F-4D97-AF65-F5344CB8AC3E}">
        <p14:creationId xmlns:p14="http://schemas.microsoft.com/office/powerpoint/2010/main" val="376876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Red bar footer BODY/MAIN CONTENT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Civic.thmx</Template>
  <TotalTime>1141</TotalTime>
  <Words>2632</Words>
  <Application>Microsoft Office PowerPoint</Application>
  <PresentationFormat>On-screen Show (4:3)</PresentationFormat>
  <Paragraphs>242</Paragraphs>
  <Slides>40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Calibri</vt:lpstr>
      <vt:lpstr>Georgia</vt:lpstr>
      <vt:lpstr>Wingdings</vt:lpstr>
      <vt:lpstr>Wingdings 2</vt:lpstr>
      <vt:lpstr>Civic</vt:lpstr>
      <vt:lpstr>1_Red bar footer BODY/MAIN CONTENT</vt:lpstr>
      <vt:lpstr>Economic Development of Nations</vt:lpstr>
      <vt:lpstr>Introduction</vt:lpstr>
      <vt:lpstr>Differences in Economic Development </vt:lpstr>
      <vt:lpstr>GNI per capita, 2016</vt:lpstr>
      <vt:lpstr>Differences in Economic Development </vt:lpstr>
      <vt:lpstr>Purchasing power parity (PPP) </vt:lpstr>
      <vt:lpstr>Economic Data for Select Countries</vt:lpstr>
      <vt:lpstr>Differences in Economic Development </vt:lpstr>
      <vt:lpstr>Differences in Economic Development </vt:lpstr>
      <vt:lpstr>Human Development Index (HDI) </vt:lpstr>
      <vt:lpstr>Human Development Index (HDI) </vt:lpstr>
      <vt:lpstr>Economic Transition</vt:lpstr>
      <vt:lpstr>The Nature of Economic Transformation </vt:lpstr>
      <vt:lpstr>Deregulation</vt:lpstr>
      <vt:lpstr>Privatization</vt:lpstr>
      <vt:lpstr>Privatization</vt:lpstr>
      <vt:lpstr>Legal Systems</vt:lpstr>
      <vt:lpstr>Implications for Management Practice of National Difference in Political Economy</vt:lpstr>
      <vt:lpstr>Implications for Management Practice of National Difference in Political Economy</vt:lpstr>
      <vt:lpstr>Country Attractiveness</vt:lpstr>
      <vt:lpstr>Benefits </vt:lpstr>
      <vt:lpstr>Benefits</vt:lpstr>
      <vt:lpstr>Benefits</vt:lpstr>
      <vt:lpstr>Costs</vt:lpstr>
      <vt:lpstr>Costs</vt:lpstr>
      <vt:lpstr>Costs</vt:lpstr>
      <vt:lpstr>Costs</vt:lpstr>
      <vt:lpstr>Risks</vt:lpstr>
      <vt:lpstr>Political Risk Map</vt:lpstr>
      <vt:lpstr>Risk</vt:lpstr>
      <vt:lpstr>Risk: Terrorism and Kidnapping</vt:lpstr>
      <vt:lpstr>Risk: Terrorism and Kidnapping</vt:lpstr>
      <vt:lpstr>Risk: Property Seizure</vt:lpstr>
      <vt:lpstr>Risk: Property Seizure</vt:lpstr>
      <vt:lpstr>Risk: Property Seizure</vt:lpstr>
      <vt:lpstr>Overall Attractiveness </vt:lpstr>
      <vt:lpstr>Managing Political Risk</vt:lpstr>
      <vt:lpstr>Managing Political Risk</vt:lpstr>
      <vt:lpstr>Managing Political Risk</vt:lpstr>
      <vt:lpstr>Managing Political Risk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Development of Nations</dc:title>
  <dc:creator>msu</dc:creator>
  <cp:lastModifiedBy>Mohammad almulla</cp:lastModifiedBy>
  <cp:revision>47</cp:revision>
  <dcterms:created xsi:type="dcterms:W3CDTF">2018-08-26T16:38:54Z</dcterms:created>
  <dcterms:modified xsi:type="dcterms:W3CDTF">2019-02-07T16:29:24Z</dcterms:modified>
</cp:coreProperties>
</file>