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4" r:id="rId1"/>
  </p:sldMasterIdLst>
  <p:notesMasterIdLst>
    <p:notesMasterId r:id="rId73"/>
  </p:notesMasterIdLst>
  <p:sldIdLst>
    <p:sldId id="256" r:id="rId2"/>
    <p:sldId id="263" r:id="rId3"/>
    <p:sldId id="257" r:id="rId4"/>
    <p:sldId id="259" r:id="rId5"/>
    <p:sldId id="258" r:id="rId6"/>
    <p:sldId id="321" r:id="rId7"/>
    <p:sldId id="260" r:id="rId8"/>
    <p:sldId id="261" r:id="rId9"/>
    <p:sldId id="262" r:id="rId10"/>
    <p:sldId id="265" r:id="rId11"/>
    <p:sldId id="268" r:id="rId12"/>
    <p:sldId id="266" r:id="rId13"/>
    <p:sldId id="316" r:id="rId14"/>
    <p:sldId id="267" r:id="rId15"/>
    <p:sldId id="269" r:id="rId16"/>
    <p:sldId id="271" r:id="rId17"/>
    <p:sldId id="317" r:id="rId18"/>
    <p:sldId id="318" r:id="rId19"/>
    <p:sldId id="319" r:id="rId20"/>
    <p:sldId id="320" r:id="rId21"/>
    <p:sldId id="272" r:id="rId22"/>
    <p:sldId id="273" r:id="rId23"/>
    <p:sldId id="322" r:id="rId24"/>
    <p:sldId id="274" r:id="rId25"/>
    <p:sldId id="275" r:id="rId26"/>
    <p:sldId id="277" r:id="rId27"/>
    <p:sldId id="325" r:id="rId28"/>
    <p:sldId id="323" r:id="rId29"/>
    <p:sldId id="279" r:id="rId30"/>
    <p:sldId id="280" r:id="rId31"/>
    <p:sldId id="281" r:id="rId32"/>
    <p:sldId id="282" r:id="rId33"/>
    <p:sldId id="283" r:id="rId34"/>
    <p:sldId id="285" r:id="rId35"/>
    <p:sldId id="326" r:id="rId36"/>
    <p:sldId id="284" r:id="rId37"/>
    <p:sldId id="286" r:id="rId38"/>
    <p:sldId id="287" r:id="rId39"/>
    <p:sldId id="288" r:id="rId40"/>
    <p:sldId id="289" r:id="rId41"/>
    <p:sldId id="290" r:id="rId42"/>
    <p:sldId id="291" r:id="rId43"/>
    <p:sldId id="292" r:id="rId44"/>
    <p:sldId id="293" r:id="rId45"/>
    <p:sldId id="296" r:id="rId46"/>
    <p:sldId id="295" r:id="rId47"/>
    <p:sldId id="327" r:id="rId48"/>
    <p:sldId id="294" r:id="rId49"/>
    <p:sldId id="297" r:id="rId50"/>
    <p:sldId id="298" r:id="rId51"/>
    <p:sldId id="344" r:id="rId52"/>
    <p:sldId id="299" r:id="rId53"/>
    <p:sldId id="302" r:id="rId54"/>
    <p:sldId id="329" r:id="rId55"/>
    <p:sldId id="330" r:id="rId56"/>
    <p:sldId id="332" r:id="rId57"/>
    <p:sldId id="333" r:id="rId58"/>
    <p:sldId id="334" r:id="rId59"/>
    <p:sldId id="336" r:id="rId60"/>
    <p:sldId id="338" r:id="rId61"/>
    <p:sldId id="340" r:id="rId62"/>
    <p:sldId id="313" r:id="rId63"/>
    <p:sldId id="345" r:id="rId64"/>
    <p:sldId id="307" r:id="rId65"/>
    <p:sldId id="309" r:id="rId66"/>
    <p:sldId id="341" r:id="rId67"/>
    <p:sldId id="310" r:id="rId68"/>
    <p:sldId id="315" r:id="rId69"/>
    <p:sldId id="308" r:id="rId70"/>
    <p:sldId id="312" r:id="rId71"/>
    <p:sldId id="346" r:id="rId7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colorful1#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B77D22-7599-473F-AB2F-E0E8BD74B956}" type="doc">
      <dgm:prSet loTypeId="urn:microsoft.com/office/officeart/2008/layout/HorizontalMultiLevelHierarchy" loCatId="hierarchy" qsTypeId="urn:microsoft.com/office/officeart/2005/8/quickstyle/3d1" qsCatId="3D" csTypeId="urn:microsoft.com/office/officeart/2005/8/colors/colorful1#13" csCatId="colorful" phldr="1"/>
      <dgm:spPr/>
      <dgm:t>
        <a:bodyPr/>
        <a:lstStyle/>
        <a:p>
          <a:endParaRPr lang="en-US"/>
        </a:p>
      </dgm:t>
    </dgm:pt>
    <dgm:pt modelId="{4E1C321B-7DD1-4A7F-8739-96E73CE4C063}">
      <dgm:prSet phldrT="[Text]" custT="1"/>
      <dgm:spPr>
        <a:scene3d>
          <a:camera prst="orthographicFront">
            <a:rot lat="0" lon="0" rev="0"/>
          </a:camera>
          <a:lightRig rig="contrasting" dir="t">
            <a:rot lat="0" lon="0" rev="1500000"/>
          </a:lightRig>
        </a:scene3d>
        <a:sp3d prstMaterial="metal">
          <a:bevelT w="88900" h="88900"/>
        </a:sp3d>
      </dgm:spPr>
      <dgm:t>
        <a:bodyPr/>
        <a:lstStyle/>
        <a:p>
          <a:pPr algn="l"/>
          <a:r>
            <a:rPr lang="en-US" sz="2800" b="1" dirty="0" smtClean="0">
              <a:latin typeface="Arial" pitchFamily="34" charset="0"/>
              <a:cs typeface="Arial" pitchFamily="34" charset="0"/>
            </a:rPr>
            <a:t>1. New Product Stage</a:t>
          </a:r>
          <a:endParaRPr lang="en-US" sz="2800" b="1" dirty="0">
            <a:latin typeface="Arial" pitchFamily="34" charset="0"/>
            <a:cs typeface="Arial" pitchFamily="34" charset="0"/>
          </a:endParaRPr>
        </a:p>
      </dgm:t>
    </dgm:pt>
    <dgm:pt modelId="{71A3F753-9681-48A2-93FB-3445C83E315C}" type="parTrans" cxnId="{9EE2C15A-A23E-46C4-B41B-ACE5E5233F77}">
      <dgm:prSet/>
      <dgm:spPr/>
      <dgm:t>
        <a:bodyPr/>
        <a:lstStyle/>
        <a:p>
          <a:endParaRPr lang="en-US" sz="3600" b="1">
            <a:latin typeface="Arial" pitchFamily="34" charset="0"/>
            <a:cs typeface="Arial" pitchFamily="34" charset="0"/>
          </a:endParaRPr>
        </a:p>
      </dgm:t>
    </dgm:pt>
    <dgm:pt modelId="{C4330B9B-2967-40E5-AE74-9912CBD55951}" type="sibTrans" cxnId="{9EE2C15A-A23E-46C4-B41B-ACE5E5233F77}">
      <dgm:prSet/>
      <dgm:spPr/>
      <dgm:t>
        <a:bodyPr/>
        <a:lstStyle/>
        <a:p>
          <a:endParaRPr lang="en-US" sz="3600" b="1">
            <a:latin typeface="Arial" pitchFamily="34" charset="0"/>
            <a:cs typeface="Arial" pitchFamily="34" charset="0"/>
          </a:endParaRPr>
        </a:p>
      </dgm:t>
    </dgm:pt>
    <dgm:pt modelId="{6CD79314-C135-4192-A376-12FACF9EF175}">
      <dgm:prSet phldrT="[Text]" custT="1"/>
      <dgm:spPr>
        <a:scene3d>
          <a:camera prst="orthographicFront">
            <a:rot lat="0" lon="0" rev="0"/>
          </a:camera>
          <a:lightRig rig="contrasting" dir="t">
            <a:rot lat="0" lon="0" rev="1500000"/>
          </a:lightRig>
        </a:scene3d>
        <a:sp3d prstMaterial="metal">
          <a:bevelT w="88900" h="88900"/>
        </a:sp3d>
      </dgm:spPr>
      <dgm:t>
        <a:bodyPr/>
        <a:lstStyle/>
        <a:p>
          <a:pPr algn="l"/>
          <a:r>
            <a:rPr lang="en-US" sz="2800" b="1" smtClean="0">
              <a:latin typeface="Arial" pitchFamily="34" charset="0"/>
              <a:cs typeface="Arial" pitchFamily="34" charset="0"/>
            </a:rPr>
            <a:t>2. Maturing Product Stage</a:t>
          </a:r>
          <a:endParaRPr lang="en-US" sz="2800" b="1" dirty="0">
            <a:latin typeface="Arial" pitchFamily="34" charset="0"/>
            <a:cs typeface="Arial" pitchFamily="34" charset="0"/>
          </a:endParaRPr>
        </a:p>
      </dgm:t>
    </dgm:pt>
    <dgm:pt modelId="{D895B044-ACF6-4F42-8005-BDF20888A7F5}" type="parTrans" cxnId="{DA314156-4BAA-4932-A75A-6EE881FD3731}">
      <dgm:prSet/>
      <dgm:spPr/>
      <dgm:t>
        <a:bodyPr/>
        <a:lstStyle/>
        <a:p>
          <a:endParaRPr lang="en-US" sz="3600" b="1">
            <a:latin typeface="Arial" pitchFamily="34" charset="0"/>
            <a:cs typeface="Arial" pitchFamily="34" charset="0"/>
          </a:endParaRPr>
        </a:p>
      </dgm:t>
    </dgm:pt>
    <dgm:pt modelId="{A2FF78CF-F840-4B62-A43B-364BE827598B}" type="sibTrans" cxnId="{DA314156-4BAA-4932-A75A-6EE881FD3731}">
      <dgm:prSet/>
      <dgm:spPr/>
      <dgm:t>
        <a:bodyPr/>
        <a:lstStyle/>
        <a:p>
          <a:endParaRPr lang="en-US" sz="3600" b="1">
            <a:latin typeface="Arial" pitchFamily="34" charset="0"/>
            <a:cs typeface="Arial" pitchFamily="34" charset="0"/>
          </a:endParaRPr>
        </a:p>
      </dgm:t>
    </dgm:pt>
    <dgm:pt modelId="{44F66BD1-4754-449F-A286-003343C52AB1}">
      <dgm:prSet phldrT="[Text]" custT="1"/>
      <dgm:spPr>
        <a:scene3d>
          <a:camera prst="orthographicFront">
            <a:rot lat="0" lon="0" rev="0"/>
          </a:camera>
          <a:lightRig rig="contrasting" dir="t">
            <a:rot lat="0" lon="0" rev="1500000"/>
          </a:lightRig>
        </a:scene3d>
        <a:sp3d prstMaterial="metal">
          <a:bevelT w="88900" h="88900"/>
        </a:sp3d>
      </dgm:spPr>
      <dgm:t>
        <a:bodyPr/>
        <a:lstStyle/>
        <a:p>
          <a:pPr algn="l"/>
          <a:r>
            <a:rPr lang="en-US" sz="2800" b="1" smtClean="0">
              <a:latin typeface="Arial" pitchFamily="34" charset="0"/>
              <a:cs typeface="Arial" pitchFamily="34" charset="0"/>
            </a:rPr>
            <a:t>3. Standardized Product Stage</a:t>
          </a:r>
          <a:endParaRPr lang="en-US" sz="2800" b="1" dirty="0">
            <a:latin typeface="Arial" pitchFamily="34" charset="0"/>
            <a:cs typeface="Arial" pitchFamily="34" charset="0"/>
          </a:endParaRPr>
        </a:p>
      </dgm:t>
    </dgm:pt>
    <dgm:pt modelId="{712B6E8E-69ED-4DB6-8C1B-959A05E7B01C}" type="parTrans" cxnId="{8FCEF553-2BBD-49C6-A172-673BB16B3B6B}">
      <dgm:prSet/>
      <dgm:spPr/>
      <dgm:t>
        <a:bodyPr/>
        <a:lstStyle/>
        <a:p>
          <a:endParaRPr lang="en-US" sz="3600" b="1">
            <a:latin typeface="Arial" pitchFamily="34" charset="0"/>
            <a:cs typeface="Arial" pitchFamily="34" charset="0"/>
          </a:endParaRPr>
        </a:p>
      </dgm:t>
    </dgm:pt>
    <dgm:pt modelId="{8E21D8A3-C51E-4974-8E42-1B3208C81812}" type="sibTrans" cxnId="{8FCEF553-2BBD-49C6-A172-673BB16B3B6B}">
      <dgm:prSet/>
      <dgm:spPr/>
      <dgm:t>
        <a:bodyPr/>
        <a:lstStyle/>
        <a:p>
          <a:endParaRPr lang="en-US" sz="3600" b="1">
            <a:latin typeface="Arial" pitchFamily="34" charset="0"/>
            <a:cs typeface="Arial" pitchFamily="34" charset="0"/>
          </a:endParaRPr>
        </a:p>
      </dgm:t>
    </dgm:pt>
    <dgm:pt modelId="{5C969080-63A6-4E6E-8A8E-87051707ADCF}">
      <dgm:prSet phldrT="[Text]" custT="1"/>
      <dgm:spPr>
        <a:scene3d>
          <a:camera prst="orthographicFront">
            <a:rot lat="0" lon="0" rev="0"/>
          </a:camera>
          <a:lightRig rig="contrasting" dir="t">
            <a:rot lat="0" lon="0" rev="1500000"/>
          </a:lightRig>
        </a:scene3d>
        <a:sp3d prstMaterial="metal">
          <a:bevelT w="88900" h="88900"/>
        </a:sp3d>
      </dgm:spPr>
      <dgm:t>
        <a:bodyPr/>
        <a:lstStyle/>
        <a:p>
          <a:pPr algn="ctr"/>
          <a:r>
            <a:rPr lang="en-US" sz="2800" b="1" dirty="0" smtClean="0"/>
            <a:t>Product Life Cycle</a:t>
          </a:r>
          <a:endParaRPr lang="en-US" sz="2800" b="1" dirty="0">
            <a:latin typeface="Arial" pitchFamily="34" charset="0"/>
            <a:cs typeface="Arial" pitchFamily="34" charset="0"/>
          </a:endParaRPr>
        </a:p>
      </dgm:t>
    </dgm:pt>
    <dgm:pt modelId="{2BBB05A8-DC26-4BA5-B1A3-AE0D2924101E}" type="parTrans" cxnId="{9BA97A16-A86E-40C3-B764-2735481DACF3}">
      <dgm:prSet/>
      <dgm:spPr/>
      <dgm:t>
        <a:bodyPr/>
        <a:lstStyle/>
        <a:p>
          <a:endParaRPr lang="en-US"/>
        </a:p>
      </dgm:t>
    </dgm:pt>
    <dgm:pt modelId="{DF391D3D-8E7D-4C90-B62D-1C50A3EFA650}" type="sibTrans" cxnId="{9BA97A16-A86E-40C3-B764-2735481DACF3}">
      <dgm:prSet/>
      <dgm:spPr/>
      <dgm:t>
        <a:bodyPr/>
        <a:lstStyle/>
        <a:p>
          <a:endParaRPr lang="en-US"/>
        </a:p>
      </dgm:t>
    </dgm:pt>
    <dgm:pt modelId="{3801860A-1F49-4859-814F-6ACEEF20DFBB}" type="pres">
      <dgm:prSet presAssocID="{4EB77D22-7599-473F-AB2F-E0E8BD74B956}" presName="Name0" presStyleCnt="0">
        <dgm:presLayoutVars>
          <dgm:chPref val="1"/>
          <dgm:dir/>
          <dgm:animOne val="branch"/>
          <dgm:animLvl val="lvl"/>
          <dgm:resizeHandles val="exact"/>
        </dgm:presLayoutVars>
      </dgm:prSet>
      <dgm:spPr/>
      <dgm:t>
        <a:bodyPr/>
        <a:lstStyle/>
        <a:p>
          <a:endParaRPr lang="en-US"/>
        </a:p>
      </dgm:t>
    </dgm:pt>
    <dgm:pt modelId="{AC2BFFA2-5BB9-4B6D-9BD1-831B2DC42CA2}" type="pres">
      <dgm:prSet presAssocID="{5C969080-63A6-4E6E-8A8E-87051707ADCF}" presName="root1" presStyleCnt="0"/>
      <dgm:spPr/>
      <dgm:t>
        <a:bodyPr/>
        <a:lstStyle/>
        <a:p>
          <a:endParaRPr lang="en-US"/>
        </a:p>
      </dgm:t>
    </dgm:pt>
    <dgm:pt modelId="{81094C84-6FC8-44B1-9B2C-8B806CE6A911}" type="pres">
      <dgm:prSet presAssocID="{5C969080-63A6-4E6E-8A8E-87051707ADCF}" presName="LevelOneTextNode" presStyleLbl="node0" presStyleIdx="0" presStyleCnt="1">
        <dgm:presLayoutVars>
          <dgm:chPref val="3"/>
        </dgm:presLayoutVars>
      </dgm:prSet>
      <dgm:spPr/>
      <dgm:t>
        <a:bodyPr/>
        <a:lstStyle/>
        <a:p>
          <a:endParaRPr lang="en-US"/>
        </a:p>
      </dgm:t>
    </dgm:pt>
    <dgm:pt modelId="{BFF8CA95-51A1-44CC-AB95-105FEB4A2477}" type="pres">
      <dgm:prSet presAssocID="{5C969080-63A6-4E6E-8A8E-87051707ADCF}" presName="level2hierChild" presStyleCnt="0"/>
      <dgm:spPr/>
      <dgm:t>
        <a:bodyPr/>
        <a:lstStyle/>
        <a:p>
          <a:endParaRPr lang="en-US"/>
        </a:p>
      </dgm:t>
    </dgm:pt>
    <dgm:pt modelId="{1DAA3E21-2E4F-4F8F-B14A-FD715CB81829}" type="pres">
      <dgm:prSet presAssocID="{71A3F753-9681-48A2-93FB-3445C83E315C}" presName="conn2-1" presStyleLbl="parChTrans1D2" presStyleIdx="0" presStyleCnt="3"/>
      <dgm:spPr/>
      <dgm:t>
        <a:bodyPr/>
        <a:lstStyle/>
        <a:p>
          <a:endParaRPr lang="en-US"/>
        </a:p>
      </dgm:t>
    </dgm:pt>
    <dgm:pt modelId="{407FDAF4-B8D4-45AE-B4A3-F6CD9D6181C4}" type="pres">
      <dgm:prSet presAssocID="{71A3F753-9681-48A2-93FB-3445C83E315C}" presName="connTx" presStyleLbl="parChTrans1D2" presStyleIdx="0" presStyleCnt="3"/>
      <dgm:spPr/>
      <dgm:t>
        <a:bodyPr/>
        <a:lstStyle/>
        <a:p>
          <a:endParaRPr lang="en-US"/>
        </a:p>
      </dgm:t>
    </dgm:pt>
    <dgm:pt modelId="{10FEC65F-D009-40C4-86E5-8EB18385878C}" type="pres">
      <dgm:prSet presAssocID="{4E1C321B-7DD1-4A7F-8739-96E73CE4C063}" presName="root2" presStyleCnt="0"/>
      <dgm:spPr/>
      <dgm:t>
        <a:bodyPr/>
        <a:lstStyle/>
        <a:p>
          <a:endParaRPr lang="en-US"/>
        </a:p>
      </dgm:t>
    </dgm:pt>
    <dgm:pt modelId="{7FEE9BCA-C018-46C6-850F-90ECE8D0537C}" type="pres">
      <dgm:prSet presAssocID="{4E1C321B-7DD1-4A7F-8739-96E73CE4C063}" presName="LevelTwoTextNode" presStyleLbl="node2" presStyleIdx="0" presStyleCnt="3" custScaleX="255866">
        <dgm:presLayoutVars>
          <dgm:chPref val="3"/>
        </dgm:presLayoutVars>
      </dgm:prSet>
      <dgm:spPr/>
      <dgm:t>
        <a:bodyPr/>
        <a:lstStyle/>
        <a:p>
          <a:endParaRPr lang="en-US"/>
        </a:p>
      </dgm:t>
    </dgm:pt>
    <dgm:pt modelId="{8E93FCA0-EE30-4493-8839-4194EBD01CA2}" type="pres">
      <dgm:prSet presAssocID="{4E1C321B-7DD1-4A7F-8739-96E73CE4C063}" presName="level3hierChild" presStyleCnt="0"/>
      <dgm:spPr/>
      <dgm:t>
        <a:bodyPr/>
        <a:lstStyle/>
        <a:p>
          <a:endParaRPr lang="en-US"/>
        </a:p>
      </dgm:t>
    </dgm:pt>
    <dgm:pt modelId="{FFD6C989-ABE2-4DBC-ACF2-5E002B257402}" type="pres">
      <dgm:prSet presAssocID="{D895B044-ACF6-4F42-8005-BDF20888A7F5}" presName="conn2-1" presStyleLbl="parChTrans1D2" presStyleIdx="1" presStyleCnt="3"/>
      <dgm:spPr/>
      <dgm:t>
        <a:bodyPr/>
        <a:lstStyle/>
        <a:p>
          <a:endParaRPr lang="en-US"/>
        </a:p>
      </dgm:t>
    </dgm:pt>
    <dgm:pt modelId="{8D552685-2038-4B1E-9193-2CEB49773ACC}" type="pres">
      <dgm:prSet presAssocID="{D895B044-ACF6-4F42-8005-BDF20888A7F5}" presName="connTx" presStyleLbl="parChTrans1D2" presStyleIdx="1" presStyleCnt="3"/>
      <dgm:spPr/>
      <dgm:t>
        <a:bodyPr/>
        <a:lstStyle/>
        <a:p>
          <a:endParaRPr lang="en-US"/>
        </a:p>
      </dgm:t>
    </dgm:pt>
    <dgm:pt modelId="{CE7609BD-2116-4E5E-9BEE-BA4BDE458868}" type="pres">
      <dgm:prSet presAssocID="{6CD79314-C135-4192-A376-12FACF9EF175}" presName="root2" presStyleCnt="0"/>
      <dgm:spPr/>
      <dgm:t>
        <a:bodyPr/>
        <a:lstStyle/>
        <a:p>
          <a:endParaRPr lang="en-US"/>
        </a:p>
      </dgm:t>
    </dgm:pt>
    <dgm:pt modelId="{5E7A0C74-973B-4514-BD46-429CF3790C7B}" type="pres">
      <dgm:prSet presAssocID="{6CD79314-C135-4192-A376-12FACF9EF175}" presName="LevelTwoTextNode" presStyleLbl="node2" presStyleIdx="1" presStyleCnt="3" custScaleX="255866">
        <dgm:presLayoutVars>
          <dgm:chPref val="3"/>
        </dgm:presLayoutVars>
      </dgm:prSet>
      <dgm:spPr/>
      <dgm:t>
        <a:bodyPr/>
        <a:lstStyle/>
        <a:p>
          <a:endParaRPr lang="en-US"/>
        </a:p>
      </dgm:t>
    </dgm:pt>
    <dgm:pt modelId="{88D3F12C-4CAA-4C0A-AB38-9F94C8C555D3}" type="pres">
      <dgm:prSet presAssocID="{6CD79314-C135-4192-A376-12FACF9EF175}" presName="level3hierChild" presStyleCnt="0"/>
      <dgm:spPr/>
      <dgm:t>
        <a:bodyPr/>
        <a:lstStyle/>
        <a:p>
          <a:endParaRPr lang="en-US"/>
        </a:p>
      </dgm:t>
    </dgm:pt>
    <dgm:pt modelId="{08A35893-DA03-4C01-82A4-06B75562FCB5}" type="pres">
      <dgm:prSet presAssocID="{712B6E8E-69ED-4DB6-8C1B-959A05E7B01C}" presName="conn2-1" presStyleLbl="parChTrans1D2" presStyleIdx="2" presStyleCnt="3"/>
      <dgm:spPr/>
      <dgm:t>
        <a:bodyPr/>
        <a:lstStyle/>
        <a:p>
          <a:endParaRPr lang="en-US"/>
        </a:p>
      </dgm:t>
    </dgm:pt>
    <dgm:pt modelId="{79EF3F18-2BC7-4C63-9831-76D9C8767CFE}" type="pres">
      <dgm:prSet presAssocID="{712B6E8E-69ED-4DB6-8C1B-959A05E7B01C}" presName="connTx" presStyleLbl="parChTrans1D2" presStyleIdx="2" presStyleCnt="3"/>
      <dgm:spPr/>
      <dgm:t>
        <a:bodyPr/>
        <a:lstStyle/>
        <a:p>
          <a:endParaRPr lang="en-US"/>
        </a:p>
      </dgm:t>
    </dgm:pt>
    <dgm:pt modelId="{BA7C73B6-9B35-4BFA-BD4A-3946C23A22A4}" type="pres">
      <dgm:prSet presAssocID="{44F66BD1-4754-449F-A286-003343C52AB1}" presName="root2" presStyleCnt="0"/>
      <dgm:spPr/>
      <dgm:t>
        <a:bodyPr/>
        <a:lstStyle/>
        <a:p>
          <a:endParaRPr lang="en-US"/>
        </a:p>
      </dgm:t>
    </dgm:pt>
    <dgm:pt modelId="{D4C2C640-091B-4D07-845D-3418AFED6DCE}" type="pres">
      <dgm:prSet presAssocID="{44F66BD1-4754-449F-A286-003343C52AB1}" presName="LevelTwoTextNode" presStyleLbl="node2" presStyleIdx="2" presStyleCnt="3" custScaleX="255866">
        <dgm:presLayoutVars>
          <dgm:chPref val="3"/>
        </dgm:presLayoutVars>
      </dgm:prSet>
      <dgm:spPr/>
      <dgm:t>
        <a:bodyPr/>
        <a:lstStyle/>
        <a:p>
          <a:endParaRPr lang="en-US"/>
        </a:p>
      </dgm:t>
    </dgm:pt>
    <dgm:pt modelId="{0CC8FC85-44D5-47E0-8DE9-B3A81E7927A2}" type="pres">
      <dgm:prSet presAssocID="{44F66BD1-4754-449F-A286-003343C52AB1}" presName="level3hierChild" presStyleCnt="0"/>
      <dgm:spPr/>
      <dgm:t>
        <a:bodyPr/>
        <a:lstStyle/>
        <a:p>
          <a:endParaRPr lang="en-US"/>
        </a:p>
      </dgm:t>
    </dgm:pt>
  </dgm:ptLst>
  <dgm:cxnLst>
    <dgm:cxn modelId="{8FCEF553-2BBD-49C6-A172-673BB16B3B6B}" srcId="{5C969080-63A6-4E6E-8A8E-87051707ADCF}" destId="{44F66BD1-4754-449F-A286-003343C52AB1}" srcOrd="2" destOrd="0" parTransId="{712B6E8E-69ED-4DB6-8C1B-959A05E7B01C}" sibTransId="{8E21D8A3-C51E-4974-8E42-1B3208C81812}"/>
    <dgm:cxn modelId="{B752DE04-B16A-AE43-AD0B-493F8E12127A}" type="presOf" srcId="{5C969080-63A6-4E6E-8A8E-87051707ADCF}" destId="{81094C84-6FC8-44B1-9B2C-8B806CE6A911}" srcOrd="0" destOrd="0" presId="urn:microsoft.com/office/officeart/2008/layout/HorizontalMultiLevelHierarchy"/>
    <dgm:cxn modelId="{E5A064CC-F801-9D46-8B95-5611C429A49C}" type="presOf" srcId="{71A3F753-9681-48A2-93FB-3445C83E315C}" destId="{1DAA3E21-2E4F-4F8F-B14A-FD715CB81829}" srcOrd="0" destOrd="0" presId="urn:microsoft.com/office/officeart/2008/layout/HorizontalMultiLevelHierarchy"/>
    <dgm:cxn modelId="{0CD17AD4-2683-9D4E-8127-C6C49747279A}" type="presOf" srcId="{71A3F753-9681-48A2-93FB-3445C83E315C}" destId="{407FDAF4-B8D4-45AE-B4A3-F6CD9D6181C4}" srcOrd="1" destOrd="0" presId="urn:microsoft.com/office/officeart/2008/layout/HorizontalMultiLevelHierarchy"/>
    <dgm:cxn modelId="{10BCAF36-2561-5045-8482-36D8A3E1E6CB}" type="presOf" srcId="{D895B044-ACF6-4F42-8005-BDF20888A7F5}" destId="{8D552685-2038-4B1E-9193-2CEB49773ACC}" srcOrd="1" destOrd="0" presId="urn:microsoft.com/office/officeart/2008/layout/HorizontalMultiLevelHierarchy"/>
    <dgm:cxn modelId="{D03E8CDC-0D09-7545-A848-D4B5AFAE5A7C}" type="presOf" srcId="{4EB77D22-7599-473F-AB2F-E0E8BD74B956}" destId="{3801860A-1F49-4859-814F-6ACEEF20DFBB}" srcOrd="0" destOrd="0" presId="urn:microsoft.com/office/officeart/2008/layout/HorizontalMultiLevelHierarchy"/>
    <dgm:cxn modelId="{AE0ABB23-0233-DC47-B6F4-205F3507DD4C}" type="presOf" srcId="{712B6E8E-69ED-4DB6-8C1B-959A05E7B01C}" destId="{79EF3F18-2BC7-4C63-9831-76D9C8767CFE}" srcOrd="1" destOrd="0" presId="urn:microsoft.com/office/officeart/2008/layout/HorizontalMultiLevelHierarchy"/>
    <dgm:cxn modelId="{9BA97A16-A86E-40C3-B764-2735481DACF3}" srcId="{4EB77D22-7599-473F-AB2F-E0E8BD74B956}" destId="{5C969080-63A6-4E6E-8A8E-87051707ADCF}" srcOrd="0" destOrd="0" parTransId="{2BBB05A8-DC26-4BA5-B1A3-AE0D2924101E}" sibTransId="{DF391D3D-8E7D-4C90-B62D-1C50A3EFA650}"/>
    <dgm:cxn modelId="{4214BC26-E65F-7E44-97B0-72557779D9CC}" type="presOf" srcId="{D895B044-ACF6-4F42-8005-BDF20888A7F5}" destId="{FFD6C989-ABE2-4DBC-ACF2-5E002B257402}" srcOrd="0" destOrd="0" presId="urn:microsoft.com/office/officeart/2008/layout/HorizontalMultiLevelHierarchy"/>
    <dgm:cxn modelId="{9EE2C15A-A23E-46C4-B41B-ACE5E5233F77}" srcId="{5C969080-63A6-4E6E-8A8E-87051707ADCF}" destId="{4E1C321B-7DD1-4A7F-8739-96E73CE4C063}" srcOrd="0" destOrd="0" parTransId="{71A3F753-9681-48A2-93FB-3445C83E315C}" sibTransId="{C4330B9B-2967-40E5-AE74-9912CBD55951}"/>
    <dgm:cxn modelId="{BDCB88E9-18B9-1043-AD1A-A5CCF8E6C96D}" type="presOf" srcId="{6CD79314-C135-4192-A376-12FACF9EF175}" destId="{5E7A0C74-973B-4514-BD46-429CF3790C7B}" srcOrd="0" destOrd="0" presId="urn:microsoft.com/office/officeart/2008/layout/HorizontalMultiLevelHierarchy"/>
    <dgm:cxn modelId="{76331807-D56E-674E-992D-B610A0F2C626}" type="presOf" srcId="{712B6E8E-69ED-4DB6-8C1B-959A05E7B01C}" destId="{08A35893-DA03-4C01-82A4-06B75562FCB5}" srcOrd="0" destOrd="0" presId="urn:microsoft.com/office/officeart/2008/layout/HorizontalMultiLevelHierarchy"/>
    <dgm:cxn modelId="{5603E2B0-F2AF-8A45-B595-7048661BC931}" type="presOf" srcId="{4E1C321B-7DD1-4A7F-8739-96E73CE4C063}" destId="{7FEE9BCA-C018-46C6-850F-90ECE8D0537C}" srcOrd="0" destOrd="0" presId="urn:microsoft.com/office/officeart/2008/layout/HorizontalMultiLevelHierarchy"/>
    <dgm:cxn modelId="{FCD953EC-664A-F141-9ED6-D0ACE0F9E94D}" type="presOf" srcId="{44F66BD1-4754-449F-A286-003343C52AB1}" destId="{D4C2C640-091B-4D07-845D-3418AFED6DCE}" srcOrd="0" destOrd="0" presId="urn:microsoft.com/office/officeart/2008/layout/HorizontalMultiLevelHierarchy"/>
    <dgm:cxn modelId="{DA314156-4BAA-4932-A75A-6EE881FD3731}" srcId="{5C969080-63A6-4E6E-8A8E-87051707ADCF}" destId="{6CD79314-C135-4192-A376-12FACF9EF175}" srcOrd="1" destOrd="0" parTransId="{D895B044-ACF6-4F42-8005-BDF20888A7F5}" sibTransId="{A2FF78CF-F840-4B62-A43B-364BE827598B}"/>
    <dgm:cxn modelId="{436F4D72-20F3-CD45-93B9-0252D349C44B}" type="presParOf" srcId="{3801860A-1F49-4859-814F-6ACEEF20DFBB}" destId="{AC2BFFA2-5BB9-4B6D-9BD1-831B2DC42CA2}" srcOrd="0" destOrd="0" presId="urn:microsoft.com/office/officeart/2008/layout/HorizontalMultiLevelHierarchy"/>
    <dgm:cxn modelId="{BA9AC2B6-A6E0-E547-ADB3-CCCC904D4590}" type="presParOf" srcId="{AC2BFFA2-5BB9-4B6D-9BD1-831B2DC42CA2}" destId="{81094C84-6FC8-44B1-9B2C-8B806CE6A911}" srcOrd="0" destOrd="0" presId="urn:microsoft.com/office/officeart/2008/layout/HorizontalMultiLevelHierarchy"/>
    <dgm:cxn modelId="{6A00049F-A6B9-6743-8AA1-7F07ADDE5F1E}" type="presParOf" srcId="{AC2BFFA2-5BB9-4B6D-9BD1-831B2DC42CA2}" destId="{BFF8CA95-51A1-44CC-AB95-105FEB4A2477}" srcOrd="1" destOrd="0" presId="urn:microsoft.com/office/officeart/2008/layout/HorizontalMultiLevelHierarchy"/>
    <dgm:cxn modelId="{B069E6FD-63BF-6144-A91A-F235D53D3DF8}" type="presParOf" srcId="{BFF8CA95-51A1-44CC-AB95-105FEB4A2477}" destId="{1DAA3E21-2E4F-4F8F-B14A-FD715CB81829}" srcOrd="0" destOrd="0" presId="urn:microsoft.com/office/officeart/2008/layout/HorizontalMultiLevelHierarchy"/>
    <dgm:cxn modelId="{F82C020B-CECA-094C-A33A-C6E9FD03B139}" type="presParOf" srcId="{1DAA3E21-2E4F-4F8F-B14A-FD715CB81829}" destId="{407FDAF4-B8D4-45AE-B4A3-F6CD9D6181C4}" srcOrd="0" destOrd="0" presId="urn:microsoft.com/office/officeart/2008/layout/HorizontalMultiLevelHierarchy"/>
    <dgm:cxn modelId="{E589EF8F-1BF8-A04A-A2E3-A4720F10A8FB}" type="presParOf" srcId="{BFF8CA95-51A1-44CC-AB95-105FEB4A2477}" destId="{10FEC65F-D009-40C4-86E5-8EB18385878C}" srcOrd="1" destOrd="0" presId="urn:microsoft.com/office/officeart/2008/layout/HorizontalMultiLevelHierarchy"/>
    <dgm:cxn modelId="{BAC6336F-65CE-6340-ABBD-BC045C44CEE8}" type="presParOf" srcId="{10FEC65F-D009-40C4-86E5-8EB18385878C}" destId="{7FEE9BCA-C018-46C6-850F-90ECE8D0537C}" srcOrd="0" destOrd="0" presId="urn:microsoft.com/office/officeart/2008/layout/HorizontalMultiLevelHierarchy"/>
    <dgm:cxn modelId="{08E8D65D-B0E7-D346-9FB5-6D9A3AA2427C}" type="presParOf" srcId="{10FEC65F-D009-40C4-86E5-8EB18385878C}" destId="{8E93FCA0-EE30-4493-8839-4194EBD01CA2}" srcOrd="1" destOrd="0" presId="urn:microsoft.com/office/officeart/2008/layout/HorizontalMultiLevelHierarchy"/>
    <dgm:cxn modelId="{8A928DC5-38B8-FE4B-ACD5-19C50CC68914}" type="presParOf" srcId="{BFF8CA95-51A1-44CC-AB95-105FEB4A2477}" destId="{FFD6C989-ABE2-4DBC-ACF2-5E002B257402}" srcOrd="2" destOrd="0" presId="urn:microsoft.com/office/officeart/2008/layout/HorizontalMultiLevelHierarchy"/>
    <dgm:cxn modelId="{94F36EB9-A558-0448-92AA-090FBF19971B}" type="presParOf" srcId="{FFD6C989-ABE2-4DBC-ACF2-5E002B257402}" destId="{8D552685-2038-4B1E-9193-2CEB49773ACC}" srcOrd="0" destOrd="0" presId="urn:microsoft.com/office/officeart/2008/layout/HorizontalMultiLevelHierarchy"/>
    <dgm:cxn modelId="{5BF6EB8B-827A-804E-BFE2-7854425A944A}" type="presParOf" srcId="{BFF8CA95-51A1-44CC-AB95-105FEB4A2477}" destId="{CE7609BD-2116-4E5E-9BEE-BA4BDE458868}" srcOrd="3" destOrd="0" presId="urn:microsoft.com/office/officeart/2008/layout/HorizontalMultiLevelHierarchy"/>
    <dgm:cxn modelId="{B7FBEE7E-AC6B-4D49-BC6C-69751EE0CDF0}" type="presParOf" srcId="{CE7609BD-2116-4E5E-9BEE-BA4BDE458868}" destId="{5E7A0C74-973B-4514-BD46-429CF3790C7B}" srcOrd="0" destOrd="0" presId="urn:microsoft.com/office/officeart/2008/layout/HorizontalMultiLevelHierarchy"/>
    <dgm:cxn modelId="{4670D3AD-6FFE-CB47-9971-9EC5A9FCCEF1}" type="presParOf" srcId="{CE7609BD-2116-4E5E-9BEE-BA4BDE458868}" destId="{88D3F12C-4CAA-4C0A-AB38-9F94C8C555D3}" srcOrd="1" destOrd="0" presId="urn:microsoft.com/office/officeart/2008/layout/HorizontalMultiLevelHierarchy"/>
    <dgm:cxn modelId="{F7DD2025-4D95-0845-A9B9-6F8F4F5A60AC}" type="presParOf" srcId="{BFF8CA95-51A1-44CC-AB95-105FEB4A2477}" destId="{08A35893-DA03-4C01-82A4-06B75562FCB5}" srcOrd="4" destOrd="0" presId="urn:microsoft.com/office/officeart/2008/layout/HorizontalMultiLevelHierarchy"/>
    <dgm:cxn modelId="{972D0FC3-4DE9-A943-918F-6AD7877C0EF4}" type="presParOf" srcId="{08A35893-DA03-4C01-82A4-06B75562FCB5}" destId="{79EF3F18-2BC7-4C63-9831-76D9C8767CFE}" srcOrd="0" destOrd="0" presId="urn:microsoft.com/office/officeart/2008/layout/HorizontalMultiLevelHierarchy"/>
    <dgm:cxn modelId="{E0F0520F-87FD-324D-B990-A866C7972539}" type="presParOf" srcId="{BFF8CA95-51A1-44CC-AB95-105FEB4A2477}" destId="{BA7C73B6-9B35-4BFA-BD4A-3946C23A22A4}" srcOrd="5" destOrd="0" presId="urn:microsoft.com/office/officeart/2008/layout/HorizontalMultiLevelHierarchy"/>
    <dgm:cxn modelId="{2D6D3E62-2E79-1447-90FF-866F1809C659}" type="presParOf" srcId="{BA7C73B6-9B35-4BFA-BD4A-3946C23A22A4}" destId="{D4C2C640-091B-4D07-845D-3418AFED6DCE}" srcOrd="0" destOrd="0" presId="urn:microsoft.com/office/officeart/2008/layout/HorizontalMultiLevelHierarchy"/>
    <dgm:cxn modelId="{137E949A-1332-6B4A-8D8E-590CE0BE53B7}" type="presParOf" srcId="{BA7C73B6-9B35-4BFA-BD4A-3946C23A22A4}" destId="{0CC8FC85-44D5-47E0-8DE9-B3A81E7927A2}"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A851B4-1AFB-FF4C-B30D-2FD2D93073C8}" type="datetimeFigureOut">
              <a:rPr lang="en-US" smtClean="0"/>
              <a:t>2/7/2019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9BC163-1275-EC4F-A481-0CFDB1D84900}" type="slidenum">
              <a:rPr lang="en-US" smtClean="0"/>
              <a:t>‹#›</a:t>
            </a:fld>
            <a:endParaRPr lang="en-US"/>
          </a:p>
        </p:txBody>
      </p:sp>
    </p:spTree>
    <p:extLst>
      <p:ext uri="{BB962C8B-B14F-4D97-AF65-F5344CB8AC3E}">
        <p14:creationId xmlns:p14="http://schemas.microsoft.com/office/powerpoint/2010/main" val="272170221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 value and volume of international trade continues to increase. Today, world merchandise exports are valued at more than $16.5 trillion, and service exports are worth more than $4.8 trillion. Table 5.1 shows the world’s largest exporters of merchandise and services. Perhaps not surprisingly, the United States ranks first in commercial services exports and ranks second in merchandise exports (behind China).</a:t>
            </a:r>
          </a:p>
        </p:txBody>
      </p:sp>
      <p:sp>
        <p:nvSpPr>
          <p:cNvPr id="4" name="Slide Number Placeholder 3"/>
          <p:cNvSpPr>
            <a:spLocks noGrp="1"/>
          </p:cNvSpPr>
          <p:nvPr>
            <p:ph type="sldNum" sz="quarter" idx="10"/>
          </p:nvPr>
        </p:nvSpPr>
        <p:spPr/>
        <p:txBody>
          <a:bodyPr/>
          <a:lstStyle/>
          <a:p>
            <a:fld id="{A73D6722-9B4D-4E29-B226-C325925A8118}" type="slidenum">
              <a:rPr lang="en-US" smtClean="0"/>
              <a:t>4</a:t>
            </a:fld>
            <a:endParaRPr lang="en-US" dirty="0"/>
          </a:p>
        </p:txBody>
      </p:sp>
    </p:spTree>
    <p:extLst>
      <p:ext uri="{BB962C8B-B14F-4D97-AF65-F5344CB8AC3E}">
        <p14:creationId xmlns:p14="http://schemas.microsoft.com/office/powerpoint/2010/main" val="455398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095DCC-EE18-4545-A460-FEB7AB82EEA5}" type="slidenum">
              <a:rPr lang="en-US" smtClean="0"/>
              <a:pPr/>
              <a:t>16</a:t>
            </a:fld>
            <a:endParaRPr lang="en-US"/>
          </a:p>
        </p:txBody>
      </p:sp>
    </p:spTree>
    <p:extLst>
      <p:ext uri="{BB962C8B-B14F-4D97-AF65-F5344CB8AC3E}">
        <p14:creationId xmlns:p14="http://schemas.microsoft.com/office/powerpoint/2010/main" val="3951516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hangingPunct="0"/>
            <a:r>
              <a:rPr lang="en-US" sz="1200" kern="1200" dirty="0" smtClean="0">
                <a:solidFill>
                  <a:schemeClr val="tx1"/>
                </a:solidFill>
                <a:latin typeface="Times New Roman" pitchFamily="18" charset="0"/>
                <a:ea typeface="+mn-ea"/>
                <a:cs typeface="Times New Roman" pitchFamily="18" charset="0"/>
              </a:rPr>
              <a:t>What happens to trade if one country has an absolute advantage in both products? The theory of absolute advantage incorrectly suggests that no trade would occur. </a:t>
            </a:r>
          </a:p>
          <a:p>
            <a:pPr hangingPunct="0"/>
            <a:r>
              <a:rPr lang="en-US" sz="1200" kern="1200" dirty="0" smtClean="0">
                <a:solidFill>
                  <a:schemeClr val="tx1"/>
                </a:solidFill>
                <a:latin typeface="Times New Roman" pitchFamily="18" charset="0"/>
                <a:ea typeface="+mn-ea"/>
                <a:cs typeface="Times New Roman" pitchFamily="18" charset="0"/>
              </a:rPr>
              <a:t>David Ricardo, an early-nineteenth-century British economist, solved this problem by developing the </a:t>
            </a:r>
            <a:r>
              <a:rPr lang="en-US" sz="1200" b="1" kern="1200" dirty="0" smtClean="0">
                <a:solidFill>
                  <a:schemeClr val="tx1"/>
                </a:solidFill>
                <a:latin typeface="Times New Roman" pitchFamily="18" charset="0"/>
                <a:ea typeface="+mn-ea"/>
                <a:cs typeface="Times New Roman" pitchFamily="18" charset="0"/>
              </a:rPr>
              <a:t>theory of comparative advantage</a:t>
            </a:r>
            <a:r>
              <a:rPr lang="en-US" dirty="0" smtClean="0"/>
              <a:t>. This theory </a:t>
            </a:r>
            <a:r>
              <a:rPr lang="en-US" sz="1200" kern="1200" dirty="0" smtClean="0">
                <a:solidFill>
                  <a:schemeClr val="tx1"/>
                </a:solidFill>
                <a:latin typeface="Times New Roman" pitchFamily="18" charset="0"/>
                <a:ea typeface="+mn-ea"/>
                <a:cs typeface="Times New Roman" pitchFamily="18" charset="0"/>
              </a:rPr>
              <a:t>states that a country should produce and export those goods and services for which it is </a:t>
            </a:r>
            <a:r>
              <a:rPr lang="en-US" sz="1200" i="1" kern="1200" dirty="0" smtClean="0">
                <a:solidFill>
                  <a:schemeClr val="tx1"/>
                </a:solidFill>
                <a:latin typeface="Times New Roman" pitchFamily="18" charset="0"/>
                <a:ea typeface="+mn-ea"/>
                <a:cs typeface="Times New Roman" pitchFamily="18" charset="0"/>
              </a:rPr>
              <a:t>relatively</a:t>
            </a:r>
            <a:r>
              <a:rPr lang="en-US" sz="1200" kern="1200" dirty="0" smtClean="0">
                <a:solidFill>
                  <a:schemeClr val="tx1"/>
                </a:solidFill>
                <a:latin typeface="Times New Roman" pitchFamily="18" charset="0"/>
                <a:ea typeface="+mn-ea"/>
                <a:cs typeface="Times New Roman" pitchFamily="18" charset="0"/>
              </a:rPr>
              <a:t> more productive than other countries are. That same country should import those goods and services for which other countries are </a:t>
            </a:r>
            <a:r>
              <a:rPr lang="en-US" sz="1200" i="1" kern="1200" dirty="0" smtClean="0">
                <a:solidFill>
                  <a:schemeClr val="tx1"/>
                </a:solidFill>
                <a:latin typeface="Times New Roman" pitchFamily="18" charset="0"/>
                <a:ea typeface="+mn-ea"/>
                <a:cs typeface="Times New Roman" pitchFamily="18" charset="0"/>
              </a:rPr>
              <a:t>relatively</a:t>
            </a:r>
            <a:r>
              <a:rPr lang="en-US" sz="1200" kern="1200" dirty="0" smtClean="0">
                <a:solidFill>
                  <a:schemeClr val="tx1"/>
                </a:solidFill>
                <a:latin typeface="Times New Roman" pitchFamily="18" charset="0"/>
                <a:ea typeface="+mn-ea"/>
                <a:cs typeface="Times New Roman" pitchFamily="18" charset="0"/>
              </a:rPr>
              <a:t> more productive than it is.</a:t>
            </a:r>
          </a:p>
          <a:p>
            <a:pPr hangingPunct="0"/>
            <a:r>
              <a:rPr lang="en-US" sz="1200" kern="1200" dirty="0" smtClean="0">
                <a:solidFill>
                  <a:schemeClr val="tx1"/>
                </a:solidFill>
                <a:latin typeface="Times New Roman" pitchFamily="18" charset="0"/>
                <a:ea typeface="+mn-ea"/>
                <a:cs typeface="Times New Roman" pitchFamily="18" charset="0"/>
              </a:rPr>
              <a:t>The difference between the two theories is subtle: Smith’s theory looks at </a:t>
            </a:r>
            <a:r>
              <a:rPr lang="en-US" sz="1200" i="1" kern="1200" dirty="0" smtClean="0">
                <a:solidFill>
                  <a:schemeClr val="tx1"/>
                </a:solidFill>
                <a:latin typeface="Times New Roman" pitchFamily="18" charset="0"/>
                <a:ea typeface="+mn-ea"/>
                <a:cs typeface="Times New Roman" pitchFamily="18" charset="0"/>
              </a:rPr>
              <a:t>absolute</a:t>
            </a:r>
            <a:r>
              <a:rPr lang="en-US" sz="1200" kern="1200" dirty="0" smtClean="0">
                <a:solidFill>
                  <a:schemeClr val="tx1"/>
                </a:solidFill>
                <a:latin typeface="Times New Roman" pitchFamily="18" charset="0"/>
                <a:ea typeface="+mn-ea"/>
                <a:cs typeface="Times New Roman" pitchFamily="18" charset="0"/>
              </a:rPr>
              <a:t> productivity differences; Ricardo’s theory looks at </a:t>
            </a:r>
            <a:r>
              <a:rPr lang="en-US" sz="1200" i="1" kern="1200" dirty="0" smtClean="0">
                <a:solidFill>
                  <a:schemeClr val="tx1"/>
                </a:solidFill>
                <a:latin typeface="Times New Roman" pitchFamily="18" charset="0"/>
                <a:ea typeface="+mn-ea"/>
                <a:cs typeface="Times New Roman" pitchFamily="18" charset="0"/>
              </a:rPr>
              <a:t>relative</a:t>
            </a:r>
            <a:r>
              <a:rPr lang="en-US" sz="1200" kern="1200" dirty="0" smtClean="0">
                <a:solidFill>
                  <a:schemeClr val="tx1"/>
                </a:solidFill>
                <a:latin typeface="Times New Roman" pitchFamily="18" charset="0"/>
                <a:ea typeface="+mn-ea"/>
                <a:cs typeface="Times New Roman" pitchFamily="18" charset="0"/>
              </a:rPr>
              <a:t> productivity differences. The distinction occurs because comparative advantage considers the concept of </a:t>
            </a:r>
            <a:r>
              <a:rPr lang="en-US" sz="1200" i="1" kern="1200" dirty="0" smtClean="0">
                <a:solidFill>
                  <a:schemeClr val="tx1"/>
                </a:solidFill>
                <a:latin typeface="Times New Roman" pitchFamily="18" charset="0"/>
                <a:ea typeface="+mn-ea"/>
                <a:cs typeface="Times New Roman" pitchFamily="18" charset="0"/>
              </a:rPr>
              <a:t>opportunity cost</a:t>
            </a:r>
            <a:r>
              <a:rPr lang="en-US" sz="1200" kern="1200" dirty="0" smtClean="0">
                <a:solidFill>
                  <a:schemeClr val="tx1"/>
                </a:solidFill>
                <a:latin typeface="Times New Roman" pitchFamily="18" charset="0"/>
                <a:ea typeface="+mn-ea"/>
                <a:cs typeface="Times New Roman" pitchFamily="18" charset="0"/>
              </a:rPr>
              <a:t>—the value of what is given up to get a good</a:t>
            </a:r>
            <a:r>
              <a:rPr lang="en-US" dirty="0" smtClean="0"/>
              <a:t>. Ricardo incorporates this concept into the determination of what goods a country should produce. </a:t>
            </a:r>
            <a:endParaRPr lang="en-US" sz="1200" kern="1200" dirty="0" smtClean="0">
              <a:solidFill>
                <a:schemeClr val="tx1"/>
              </a:solidFill>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D6E1E8FD-AD1D-455A-A52F-E38B886C602C}" type="slidenum">
              <a:rPr lang="en-US" smtClean="0"/>
              <a:pPr/>
              <a:t>25</a:t>
            </a:fld>
            <a:endParaRPr lang="en-US" dirty="0"/>
          </a:p>
        </p:txBody>
      </p:sp>
    </p:spTree>
    <p:extLst>
      <p:ext uri="{BB962C8B-B14F-4D97-AF65-F5344CB8AC3E}">
        <p14:creationId xmlns:p14="http://schemas.microsoft.com/office/powerpoint/2010/main" val="3034228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Factor proportions theory </a:t>
            </a:r>
            <a:r>
              <a:rPr lang="en-US" dirty="0"/>
              <a:t>resulted from the research of two economists, Eli Heckscher and Bertil Ohlin, and is therefore sometimes called the Heckscher–Ohlin theory.</a:t>
            </a:r>
          </a:p>
          <a:p>
            <a:pPr marL="171450" indent="-171450">
              <a:buFont typeface="Arial" panose="020B0604020202020204" pitchFamily="34" charset="0"/>
              <a:buChar char="•"/>
            </a:pPr>
            <a:r>
              <a:rPr lang="en-US" dirty="0"/>
              <a:t>Factor proportions theory differs considerably from the theory of comparative advantage. Whereas the theory of comparative advantage focus on the </a:t>
            </a:r>
            <a:r>
              <a:rPr lang="en-US" b="1" dirty="0"/>
              <a:t>productivity</a:t>
            </a:r>
            <a:r>
              <a:rPr lang="en-US" dirty="0"/>
              <a:t> of the production process for a particular good, factor proportions theory says that a country specializes in producing and exporting goods using the </a:t>
            </a:r>
            <a:r>
              <a:rPr lang="en-US" b="1" dirty="0"/>
              <a:t>factors of production </a:t>
            </a:r>
            <a:r>
              <a:rPr lang="en-US" dirty="0"/>
              <a:t>that are most abundant and thus cheapest—not the goods in which it is most productive.</a:t>
            </a:r>
          </a:p>
          <a:p>
            <a:pPr marL="0" indent="0">
              <a:buFont typeface="Arial" panose="020B0604020202020204" pitchFamily="34" charset="0"/>
              <a:buNone/>
            </a:pPr>
            <a:r>
              <a:rPr lang="en-US" b="1" dirty="0"/>
              <a:t>Labor versus Land and Capital Equipment</a:t>
            </a:r>
          </a:p>
          <a:p>
            <a:pPr marL="171450" indent="-171450">
              <a:buFont typeface="Arial" panose="020B0604020202020204" pitchFamily="34" charset="0"/>
              <a:buChar char="•"/>
            </a:pPr>
            <a:r>
              <a:rPr lang="en-US" dirty="0"/>
              <a:t>Factor proportions theory breaks a nation’s resources into two categories: labor on the one hand, land and capital equipment on the other. It predicts that a country will specialize in products that require labor if the cost of labor is low relative to the cost of land and capital. Alternatively, a country will specialize in products that require land and capital equipment if their cost is low relative to the cost of labor.</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36</a:t>
            </a:fld>
            <a:endParaRPr lang="en-US" dirty="0"/>
          </a:p>
        </p:txBody>
      </p:sp>
    </p:spTree>
    <p:extLst>
      <p:ext uri="{BB962C8B-B14F-4D97-AF65-F5344CB8AC3E}">
        <p14:creationId xmlns:p14="http://schemas.microsoft.com/office/powerpoint/2010/main" val="1283820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US" sz="1200" b="1" i="0" u="none" strike="noStrike" kern="1200" baseline="0" dirty="0" err="1" smtClean="0">
                <a:solidFill>
                  <a:schemeClr val="tx1"/>
                </a:solidFill>
                <a:latin typeface="+mn-lt"/>
                <a:ea typeface="+mn-ea"/>
                <a:cs typeface="+mn-cs"/>
              </a:rPr>
              <a:t>Heckscher</a:t>
            </a:r>
            <a:r>
              <a:rPr lang="en-US" sz="1200" b="1" i="0" u="none" strike="noStrike" kern="1200" baseline="0" dirty="0" smtClean="0">
                <a:solidFill>
                  <a:schemeClr val="tx1"/>
                </a:solidFill>
                <a:latin typeface="+mn-lt"/>
                <a:ea typeface="+mn-ea"/>
                <a:cs typeface="+mn-cs"/>
              </a:rPr>
              <a:t>-Ohlin theory </a:t>
            </a:r>
            <a:r>
              <a:rPr lang="en-US" sz="1200" b="0" i="0" u="none" strike="noStrike" kern="1200" baseline="0" dirty="0" smtClean="0">
                <a:solidFill>
                  <a:schemeClr val="tx1"/>
                </a:solidFill>
                <a:latin typeface="+mn-lt"/>
                <a:ea typeface="+mn-ea"/>
                <a:cs typeface="+mn-cs"/>
              </a:rPr>
              <a:t>was tested empirically after World War II by economist </a:t>
            </a:r>
            <a:r>
              <a:rPr lang="en-US" sz="1200" b="0" i="0" u="none" strike="noStrike" kern="1200" baseline="0" dirty="0" err="1" smtClean="0">
                <a:solidFill>
                  <a:schemeClr val="tx1"/>
                </a:solidFill>
                <a:latin typeface="+mn-lt"/>
                <a:ea typeface="+mn-ea"/>
                <a:cs typeface="+mn-cs"/>
              </a:rPr>
              <a:t>Wassily</a:t>
            </a:r>
            <a:r>
              <a:rPr lang="en-US" sz="1200" b="0" i="0" u="none" strike="noStrike" kern="1200" baseline="0" dirty="0" smtClean="0">
                <a:solidFill>
                  <a:schemeClr val="tx1"/>
                </a:solidFill>
                <a:latin typeface="+mn-lt"/>
                <a:ea typeface="+mn-ea"/>
                <a:cs typeface="+mn-cs"/>
              </a:rPr>
              <a:t> Leontief using input-output analysis, a mathematical technique for measuring the interrelationships among the sectors of an economy. Leontief believed the United States was a capital-abundant and labor-scarce economy Therefore, according to the </a:t>
            </a:r>
            <a:r>
              <a:rPr lang="en-US" sz="1200" b="0" i="0" u="none" strike="noStrike" kern="1200" baseline="0" dirty="0" err="1" smtClean="0">
                <a:solidFill>
                  <a:schemeClr val="tx1"/>
                </a:solidFill>
                <a:latin typeface="+mn-lt"/>
                <a:ea typeface="+mn-ea"/>
                <a:cs typeface="+mn-cs"/>
              </a:rPr>
              <a:t>Heckscher</a:t>
            </a:r>
            <a:r>
              <a:rPr lang="en-US" sz="1200" b="0" i="0" u="none" strike="noStrike" kern="1200" baseline="0" dirty="0" smtClean="0">
                <a:solidFill>
                  <a:schemeClr val="tx1"/>
                </a:solidFill>
                <a:latin typeface="+mn-lt"/>
                <a:ea typeface="+mn-ea"/>
                <a:cs typeface="+mn-cs"/>
              </a:rPr>
              <a:t>-Ohlin theory, he reasoned that the United States should export capital-intensive goods, such as bulk chemicals and steel, and import labor-intensive goods, such as clothing and footwear.</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results were not consistent with the predictions of the </a:t>
            </a:r>
            <a:r>
              <a:rPr lang="en-US" sz="1200" b="0" i="0" u="none" strike="noStrike" kern="1200" baseline="0" dirty="0" err="1" smtClean="0">
                <a:solidFill>
                  <a:schemeClr val="tx1"/>
                </a:solidFill>
                <a:latin typeface="+mn-lt"/>
                <a:ea typeface="+mn-ea"/>
                <a:cs typeface="+mn-cs"/>
              </a:rPr>
              <a:t>Heckscher</a:t>
            </a:r>
            <a:r>
              <a:rPr lang="en-US" sz="1200" b="0" i="0" u="none" strike="noStrike" kern="1200" baseline="0" dirty="0" smtClean="0">
                <a:solidFill>
                  <a:schemeClr val="tx1"/>
                </a:solidFill>
                <a:latin typeface="+mn-lt"/>
                <a:ea typeface="+mn-ea"/>
                <a:cs typeface="+mn-cs"/>
              </a:rPr>
              <a:t>-Ohlin theory: U.S. imports were nearly 30 percent more capital-intensive than were U.S. exports. The economics profession was distraught. The </a:t>
            </a:r>
            <a:r>
              <a:rPr lang="en-US" sz="1200" b="0" i="0" u="none" strike="noStrike" kern="1200" baseline="0" dirty="0" err="1" smtClean="0">
                <a:solidFill>
                  <a:schemeClr val="tx1"/>
                </a:solidFill>
                <a:latin typeface="+mn-lt"/>
                <a:ea typeface="+mn-ea"/>
                <a:cs typeface="+mn-cs"/>
              </a:rPr>
              <a:t>Heckscher</a:t>
            </a:r>
            <a:r>
              <a:rPr lang="en-US" sz="1200" b="0" i="0" u="none" strike="noStrike" kern="1200" baseline="0" dirty="0" smtClean="0">
                <a:solidFill>
                  <a:schemeClr val="tx1"/>
                </a:solidFill>
                <a:latin typeface="+mn-lt"/>
                <a:ea typeface="+mn-ea"/>
                <a:cs typeface="+mn-cs"/>
              </a:rPr>
              <a:t>-Ohlin theory made such intuitive sense, yet Leontief’s findings were the reverse of what was expected. Thus was born the Leontief paradox.</a:t>
            </a:r>
          </a:p>
          <a:p>
            <a:pPr marL="171450" indent="-171450">
              <a:buFont typeface="Arial" panose="020B0604020202020204" pitchFamily="34" charset="0"/>
              <a:buChar char="•"/>
            </a:pPr>
            <a:endParaRPr lang="en-US" b="0" dirty="0"/>
          </a:p>
        </p:txBody>
      </p:sp>
      <p:sp>
        <p:nvSpPr>
          <p:cNvPr id="4" name="Slide Number Placeholder 3"/>
          <p:cNvSpPr>
            <a:spLocks noGrp="1"/>
          </p:cNvSpPr>
          <p:nvPr>
            <p:ph type="sldNum" sz="quarter" idx="10"/>
          </p:nvPr>
        </p:nvSpPr>
        <p:spPr/>
        <p:txBody>
          <a:bodyPr/>
          <a:lstStyle/>
          <a:p>
            <a:fld id="{D6E1E8FD-AD1D-455A-A52F-E38B886C602C}" type="slidenum">
              <a:rPr lang="en-US" smtClean="0"/>
              <a:pPr/>
              <a:t>38</a:t>
            </a:fld>
            <a:endParaRPr lang="en-US" dirty="0"/>
          </a:p>
        </p:txBody>
      </p:sp>
    </p:spTree>
    <p:extLst>
      <p:ext uri="{BB962C8B-B14F-4D97-AF65-F5344CB8AC3E}">
        <p14:creationId xmlns:p14="http://schemas.microsoft.com/office/powerpoint/2010/main" val="1689441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hangingPunct="0"/>
            <a:r>
              <a:rPr lang="en-US" sz="1200" b="1" kern="1200" dirty="0" smtClean="0">
                <a:solidFill>
                  <a:schemeClr val="tx1"/>
                </a:solidFill>
                <a:latin typeface="Times New Roman" pitchFamily="18" charset="0"/>
                <a:ea typeface="+mn-ea"/>
                <a:cs typeface="Times New Roman" pitchFamily="18" charset="0"/>
              </a:rPr>
              <a:t>Product life cycle theory </a:t>
            </a:r>
            <a:r>
              <a:rPr lang="en-US" sz="1200" kern="1200" dirty="0" smtClean="0">
                <a:solidFill>
                  <a:schemeClr val="tx1"/>
                </a:solidFill>
                <a:latin typeface="Times New Roman" pitchFamily="18" charset="0"/>
                <a:ea typeface="+mn-ea"/>
                <a:cs typeface="Times New Roman" pitchFamily="18" charset="0"/>
              </a:rPr>
              <a:t>from the field of marketing wa</a:t>
            </a:r>
            <a:r>
              <a:rPr lang="en-US" dirty="0" smtClean="0"/>
              <a:t>s </a:t>
            </a:r>
            <a:r>
              <a:rPr lang="en-US" sz="1200" kern="1200" dirty="0" smtClean="0">
                <a:solidFill>
                  <a:schemeClr val="tx1"/>
                </a:solidFill>
                <a:latin typeface="Times New Roman" pitchFamily="18" charset="0"/>
                <a:ea typeface="+mn-ea"/>
                <a:cs typeface="Times New Roman" pitchFamily="18" charset="0"/>
              </a:rPr>
              <a:t>modified by Raymond Vernon of the Harvard Business School. According to Vernon’s theory, the international product life cycle consists of three stages:</a:t>
            </a:r>
          </a:p>
          <a:p>
            <a:pPr marL="228600" marR="0" indent="-228600" algn="l" defTabSz="914400" rtl="0" eaLnBrk="1" fontAlgn="auto" latinLnBrk="0" hangingPunct="0">
              <a:lnSpc>
                <a:spcPct val="100000"/>
              </a:lnSpc>
              <a:spcBef>
                <a:spcPts val="0"/>
              </a:spcBef>
              <a:spcAft>
                <a:spcPts val="600"/>
              </a:spcAft>
              <a:buClrTx/>
              <a:buSzTx/>
              <a:buFont typeface="+mj-lt"/>
              <a:buAutoNum type="arabicPeriod"/>
              <a:tabLst/>
              <a:defRPr/>
            </a:pPr>
            <a:r>
              <a:rPr lang="en-US" sz="1200" kern="1200" dirty="0" smtClean="0">
                <a:solidFill>
                  <a:schemeClr val="tx1"/>
                </a:solidFill>
                <a:latin typeface="Times New Roman" pitchFamily="18" charset="0"/>
                <a:ea typeface="+mn-ea"/>
                <a:cs typeface="Times New Roman" pitchFamily="18" charset="0"/>
              </a:rPr>
              <a:t>In Stage 1, </a:t>
            </a:r>
            <a:r>
              <a:rPr lang="en-US" sz="1200" b="1" i="1" kern="1200" dirty="0" smtClean="0">
                <a:solidFill>
                  <a:schemeClr val="tx1"/>
                </a:solidFill>
                <a:latin typeface="Times New Roman" pitchFamily="18" charset="0"/>
                <a:ea typeface="+mn-ea"/>
                <a:cs typeface="Times New Roman" pitchFamily="18" charset="0"/>
              </a:rPr>
              <a:t>the new product stage</a:t>
            </a:r>
            <a:r>
              <a:rPr lang="en-US" sz="1200" kern="1200" dirty="0" smtClean="0">
                <a:solidFill>
                  <a:schemeClr val="tx1"/>
                </a:solidFill>
                <a:latin typeface="Times New Roman" pitchFamily="18" charset="0"/>
                <a:ea typeface="+mn-ea"/>
                <a:cs typeface="Times New Roman" pitchFamily="18" charset="0"/>
              </a:rPr>
              <a:t>, a firm develops and introduces an innovative product in response to a perceived need in the domestic market. The existence of a profitable market for the product is uncertain, so marketing executives must monitor customer reactions closely. Furthermore, the firm often minimizes its investment in manufacturing capacity for the product, and sells </a:t>
            </a:r>
            <a:r>
              <a:rPr lang="en-US" dirty="0" smtClean="0"/>
              <a:t>mostly to </a:t>
            </a:r>
            <a:r>
              <a:rPr lang="en-US" sz="1200" kern="1200" dirty="0" smtClean="0">
                <a:solidFill>
                  <a:schemeClr val="tx1"/>
                </a:solidFill>
                <a:latin typeface="Times New Roman" pitchFamily="18" charset="0"/>
                <a:ea typeface="+mn-ea"/>
                <a:cs typeface="Times New Roman" pitchFamily="18" charset="0"/>
              </a:rPr>
              <a:t>the domestic market.</a:t>
            </a:r>
          </a:p>
          <a:p>
            <a:pPr marL="228600" indent="-228600" hangingPunct="0">
              <a:buFont typeface="+mj-lt"/>
              <a:buAutoNum type="arabicPeriod"/>
            </a:pPr>
            <a:r>
              <a:rPr lang="en-US" dirty="0" smtClean="0"/>
              <a:t>In Stage 2, </a:t>
            </a:r>
            <a:r>
              <a:rPr lang="en-US" b="1" i="1" dirty="0" smtClean="0"/>
              <a:t>the maturing product stage</a:t>
            </a:r>
            <a:r>
              <a:rPr lang="en-US" dirty="0" smtClean="0"/>
              <a:t>, demand for the product expands dramatically as consumers recognize its value. The innovating firm builds new factories to expand its capacity and satisfy domestic and foreign demand for the product. Domestic and foreign competitors begin to emerge, lured by the prospect of lucrative earnings.</a:t>
            </a:r>
          </a:p>
          <a:p>
            <a:pPr marL="228600" indent="-228600" hangingPunct="0">
              <a:buFont typeface="+mj-lt"/>
              <a:buAutoNum type="arabicPeriod"/>
            </a:pPr>
            <a:r>
              <a:rPr lang="en-US" dirty="0" smtClean="0"/>
              <a:t>In Stage 3, </a:t>
            </a:r>
            <a:r>
              <a:rPr lang="en-US" b="1" i="1" dirty="0" smtClean="0"/>
              <a:t>the standardized product stage</a:t>
            </a:r>
            <a:r>
              <a:rPr lang="en-US" dirty="0" smtClean="0"/>
              <a:t>, the market for the product stabilizes. The product becomes more of a commodity, and firms are pressured to lower their manufacturing costs as much as possible by shifting production to facilities in countries with low labor costs. As a result, the product begins to be imported into the innovating firm’s home market (by either the firm or its competitors). In some cases, imports may result in the complete elimination of domestic production.</a:t>
            </a:r>
          </a:p>
          <a:p>
            <a:pPr marL="0" marR="0" indent="0" algn="l" defTabSz="914400" rtl="0" eaLnBrk="1" fontAlgn="auto" latinLnBrk="0" hangingPunct="0">
              <a:lnSpc>
                <a:spcPct val="100000"/>
              </a:lnSpc>
              <a:spcBef>
                <a:spcPts val="0"/>
              </a:spcBef>
              <a:spcAft>
                <a:spcPts val="600"/>
              </a:spcAft>
              <a:buClrTx/>
              <a:buSzTx/>
              <a:buFontTx/>
              <a:buNone/>
              <a:tabLst/>
              <a:defRPr/>
            </a:pPr>
            <a:endParaRPr lang="en-US" sz="1200" kern="1200" dirty="0" smtClean="0">
              <a:solidFill>
                <a:schemeClr val="tx1"/>
              </a:solidFill>
              <a:latin typeface="Times New Roman" pitchFamily="18" charset="0"/>
              <a:ea typeface="+mn-ea"/>
              <a:cs typeface="Times New Roman" pitchFamily="18" charset="0"/>
            </a:endParaRPr>
          </a:p>
          <a:p>
            <a:pPr hangingPunct="0"/>
            <a:endParaRPr lang="en-US" dirty="0"/>
          </a:p>
        </p:txBody>
      </p:sp>
      <p:sp>
        <p:nvSpPr>
          <p:cNvPr id="4" name="Slide Number Placeholder 3"/>
          <p:cNvSpPr>
            <a:spLocks noGrp="1"/>
          </p:cNvSpPr>
          <p:nvPr>
            <p:ph type="sldNum" sz="quarter" idx="10"/>
          </p:nvPr>
        </p:nvSpPr>
        <p:spPr/>
        <p:txBody>
          <a:bodyPr/>
          <a:lstStyle/>
          <a:p>
            <a:fld id="{D6E1E8FD-AD1D-455A-A52F-E38B886C602C}" type="slidenum">
              <a:rPr lang="en-US" smtClean="0"/>
              <a:pPr/>
              <a:t>43</a:t>
            </a:fld>
            <a:endParaRPr lang="en-US" dirty="0"/>
          </a:p>
        </p:txBody>
      </p:sp>
    </p:spTree>
    <p:extLst>
      <p:ext uri="{BB962C8B-B14F-4D97-AF65-F5344CB8AC3E}">
        <p14:creationId xmlns:p14="http://schemas.microsoft.com/office/powerpoint/2010/main" val="1502601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48</a:t>
            </a:fld>
            <a:endParaRPr lang="en-US" dirty="0"/>
          </a:p>
        </p:txBody>
      </p:sp>
    </p:spTree>
    <p:extLst>
      <p:ext uri="{BB962C8B-B14F-4D97-AF65-F5344CB8AC3E}">
        <p14:creationId xmlns:p14="http://schemas.microsoft.com/office/powerpoint/2010/main" val="17525674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Porter is not preoccupied with explaining the export and import patterns of nations but rather with explaining why some nations are more competitive in certain industries.</a:t>
            </a:r>
            <a:endParaRPr lang="en-US" dirty="0"/>
          </a:p>
        </p:txBody>
      </p:sp>
      <p:sp>
        <p:nvSpPr>
          <p:cNvPr id="4" name="Slide Number Placeholder 3"/>
          <p:cNvSpPr>
            <a:spLocks noGrp="1"/>
          </p:cNvSpPr>
          <p:nvPr>
            <p:ph type="sldNum" sz="quarter" idx="10"/>
          </p:nvPr>
        </p:nvSpPr>
        <p:spPr/>
        <p:txBody>
          <a:bodyPr/>
          <a:lstStyle/>
          <a:p>
            <a:pPr>
              <a:defRPr/>
            </a:pPr>
            <a:fld id="{61D2F818-8663-4F34-A0F3-8E66DB6724AB}" type="slidenum">
              <a:rPr lang="en-US" altLang="en-US" smtClean="0"/>
              <a:pPr>
                <a:defRPr/>
              </a:pPr>
              <a:t>62</a:t>
            </a:fld>
            <a:endParaRPr lang="en-US" altLang="en-US"/>
          </a:p>
        </p:txBody>
      </p:sp>
    </p:spTree>
    <p:extLst>
      <p:ext uri="{BB962C8B-B14F-4D97-AF65-F5344CB8AC3E}">
        <p14:creationId xmlns:p14="http://schemas.microsoft.com/office/powerpoint/2010/main" val="1095004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tx1"/>
                </a:solidFill>
                <a:latin typeface="Times New Roman" pitchFamily="18" charset="0"/>
                <a:cs typeface="Times New Roman" pitchFamily="18" charset="0"/>
              </a:rPr>
              <a:t>Porter believes that success in international trade comes from the interaction of four country- and firm-specific elements: </a:t>
            </a:r>
          </a:p>
          <a:p>
            <a:endParaRPr lang="en-US" dirty="0"/>
          </a:p>
        </p:txBody>
      </p:sp>
      <p:sp>
        <p:nvSpPr>
          <p:cNvPr id="4" name="Slide Number Placeholder 3"/>
          <p:cNvSpPr>
            <a:spLocks noGrp="1"/>
          </p:cNvSpPr>
          <p:nvPr>
            <p:ph type="sldNum" sz="quarter" idx="10"/>
          </p:nvPr>
        </p:nvSpPr>
        <p:spPr/>
        <p:txBody>
          <a:bodyPr/>
          <a:lstStyle/>
          <a:p>
            <a:fld id="{499BC163-1275-EC4F-A481-0CFDB1D84900}" type="slidenum">
              <a:rPr lang="en-US" smtClean="0"/>
              <a:t>64</a:t>
            </a:fld>
            <a:endParaRPr lang="en-US"/>
          </a:p>
        </p:txBody>
      </p:sp>
    </p:spTree>
    <p:extLst>
      <p:ext uri="{BB962C8B-B14F-4D97-AF65-F5344CB8AC3E}">
        <p14:creationId xmlns:p14="http://schemas.microsoft.com/office/powerpoint/2010/main" val="2109548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tx1"/>
                </a:solidFill>
                <a:latin typeface="Times New Roman" pitchFamily="18" charset="0"/>
                <a:cs typeface="Times New Roman" pitchFamily="18" charset="0"/>
              </a:rPr>
              <a:t>Porter believes that success in international trade comes from the interaction of four country- and firm-specific elements: </a:t>
            </a:r>
          </a:p>
          <a:p>
            <a:endParaRPr lang="en-US" dirty="0"/>
          </a:p>
        </p:txBody>
      </p:sp>
      <p:sp>
        <p:nvSpPr>
          <p:cNvPr id="4" name="Slide Number Placeholder 3"/>
          <p:cNvSpPr>
            <a:spLocks noGrp="1"/>
          </p:cNvSpPr>
          <p:nvPr>
            <p:ph type="sldNum" sz="quarter" idx="10"/>
          </p:nvPr>
        </p:nvSpPr>
        <p:spPr/>
        <p:txBody>
          <a:bodyPr/>
          <a:lstStyle/>
          <a:p>
            <a:fld id="{499BC163-1275-EC4F-A481-0CFDB1D84900}" type="slidenum">
              <a:rPr lang="en-US" smtClean="0"/>
              <a:t>65</a:t>
            </a:fld>
            <a:endParaRPr lang="en-US"/>
          </a:p>
        </p:txBody>
      </p:sp>
    </p:spTree>
    <p:extLst>
      <p:ext uri="{BB962C8B-B14F-4D97-AF65-F5344CB8AC3E}">
        <p14:creationId xmlns:p14="http://schemas.microsoft.com/office/powerpoint/2010/main" val="2109548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tx1"/>
                </a:solidFill>
                <a:latin typeface="Times New Roman" pitchFamily="18" charset="0"/>
                <a:cs typeface="Times New Roman" pitchFamily="18" charset="0"/>
              </a:rPr>
              <a:t>Porter believes that success in international trade comes from the interaction of four country- and firm-specific elements: </a:t>
            </a:r>
          </a:p>
          <a:p>
            <a:endParaRPr lang="en-US" dirty="0"/>
          </a:p>
        </p:txBody>
      </p:sp>
      <p:sp>
        <p:nvSpPr>
          <p:cNvPr id="4" name="Slide Number Placeholder 3"/>
          <p:cNvSpPr>
            <a:spLocks noGrp="1"/>
          </p:cNvSpPr>
          <p:nvPr>
            <p:ph type="sldNum" sz="quarter" idx="10"/>
          </p:nvPr>
        </p:nvSpPr>
        <p:spPr/>
        <p:txBody>
          <a:bodyPr/>
          <a:lstStyle/>
          <a:p>
            <a:fld id="{499BC163-1275-EC4F-A481-0CFDB1D84900}" type="slidenum">
              <a:rPr lang="en-US" smtClean="0"/>
              <a:t>67</a:t>
            </a:fld>
            <a:endParaRPr lang="en-US"/>
          </a:p>
        </p:txBody>
      </p:sp>
    </p:spTree>
    <p:extLst>
      <p:ext uri="{BB962C8B-B14F-4D97-AF65-F5344CB8AC3E}">
        <p14:creationId xmlns:p14="http://schemas.microsoft.com/office/powerpoint/2010/main" val="2109548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tx1"/>
                </a:solidFill>
                <a:latin typeface="Times New Roman" pitchFamily="18" charset="0"/>
                <a:cs typeface="Times New Roman" pitchFamily="18" charset="0"/>
              </a:rPr>
              <a:t>Porter believes that success in international trade comes from the interaction of four country- and firm-specific elements: </a:t>
            </a:r>
          </a:p>
          <a:p>
            <a:endParaRPr lang="en-US" dirty="0"/>
          </a:p>
        </p:txBody>
      </p:sp>
      <p:sp>
        <p:nvSpPr>
          <p:cNvPr id="4" name="Slide Number Placeholder 3"/>
          <p:cNvSpPr>
            <a:spLocks noGrp="1"/>
          </p:cNvSpPr>
          <p:nvPr>
            <p:ph type="sldNum" sz="quarter" idx="10"/>
          </p:nvPr>
        </p:nvSpPr>
        <p:spPr/>
        <p:txBody>
          <a:bodyPr/>
          <a:lstStyle/>
          <a:p>
            <a:fld id="{499BC163-1275-EC4F-A481-0CFDB1D84900}" type="slidenum">
              <a:rPr lang="en-US" smtClean="0"/>
              <a:t>68</a:t>
            </a:fld>
            <a:endParaRPr lang="en-US"/>
          </a:p>
        </p:txBody>
      </p:sp>
    </p:spTree>
    <p:extLst>
      <p:ext uri="{BB962C8B-B14F-4D97-AF65-F5344CB8AC3E}">
        <p14:creationId xmlns:p14="http://schemas.microsoft.com/office/powerpoint/2010/main" val="21095487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tx1"/>
                </a:solidFill>
                <a:latin typeface="Times New Roman" pitchFamily="18" charset="0"/>
                <a:cs typeface="Times New Roman" pitchFamily="18" charset="0"/>
              </a:rPr>
              <a:t>Porter believes that success in international trade comes from the interaction of four country- and firm-specific elements: </a:t>
            </a:r>
          </a:p>
          <a:p>
            <a:endParaRPr lang="en-US" dirty="0"/>
          </a:p>
        </p:txBody>
      </p:sp>
      <p:sp>
        <p:nvSpPr>
          <p:cNvPr id="4" name="Slide Number Placeholder 3"/>
          <p:cNvSpPr>
            <a:spLocks noGrp="1"/>
          </p:cNvSpPr>
          <p:nvPr>
            <p:ph type="sldNum" sz="quarter" idx="10"/>
          </p:nvPr>
        </p:nvSpPr>
        <p:spPr/>
        <p:txBody>
          <a:bodyPr/>
          <a:lstStyle/>
          <a:p>
            <a:fld id="{499BC163-1275-EC4F-A481-0CFDB1D84900}" type="slidenum">
              <a:rPr lang="en-US" smtClean="0"/>
              <a:t>69</a:t>
            </a:fld>
            <a:endParaRPr lang="en-US"/>
          </a:p>
        </p:txBody>
      </p:sp>
    </p:spTree>
    <p:extLst>
      <p:ext uri="{BB962C8B-B14F-4D97-AF65-F5344CB8AC3E}">
        <p14:creationId xmlns:p14="http://schemas.microsoft.com/office/powerpoint/2010/main" val="21095487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E2A5D92B-E579-C44D-BAD4-85EE2C802232}" type="datetimeFigureOut">
              <a:rPr lang="en-US" smtClean="0"/>
              <a:t>2/7/2019</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2754ED01-E2A0-4C1E-8E21-014B99041579}" type="slidenum">
              <a:rPr lang="en-US" smtClean="0"/>
              <a:pPr/>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A5D92B-E579-C44D-BAD4-85EE2C802232}" type="datetimeFigureOut">
              <a:rPr lang="en-US" smtClean="0"/>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88CCB4-0155-224E-B934-70823CEB309F}" type="slidenum">
              <a:rPr lang="en-US" smtClean="0"/>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A5D92B-E579-C44D-BAD4-85EE2C802232}" type="datetimeFigureOut">
              <a:rPr lang="en-US" smtClean="0"/>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88CCB4-0155-224E-B934-70823CEB309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2A5D92B-E579-C44D-BAD4-85EE2C802232}" type="datetimeFigureOut">
              <a:rPr lang="en-US" smtClean="0"/>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88CCB4-0155-224E-B934-70823CEB309F}" type="slidenum">
              <a:rPr lang="en-US" smtClean="0"/>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2A5D92B-E579-C44D-BAD4-85EE2C802232}" type="datetimeFigureOut">
              <a:rPr lang="en-US" smtClean="0"/>
              <a:t>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88CCB4-0155-224E-B934-70823CEB309F}" type="slidenum">
              <a:rPr lang="en-US" smtClean="0"/>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2A5D92B-E579-C44D-BAD4-85EE2C802232}" type="datetimeFigureOut">
              <a:rPr lang="en-US" smtClean="0"/>
              <a:t>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88CCB4-0155-224E-B934-70823CEB309F}" type="slidenum">
              <a:rPr lang="en-US" smtClean="0"/>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A5D92B-E579-C44D-BAD4-85EE2C802232}" type="datetimeFigureOut">
              <a:rPr lang="en-US" smtClean="0"/>
              <a:t>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88CCB4-0155-224E-B934-70823CEB309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A5D92B-E579-C44D-BAD4-85EE2C802232}" type="datetimeFigureOut">
              <a:rPr lang="en-US" smtClean="0"/>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A5D92B-E579-C44D-BAD4-85EE2C802232}" type="datetimeFigureOut">
              <a:rPr lang="en-US" smtClean="0"/>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88CCB4-0155-224E-B934-70823CEB309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A5D92B-E579-C44D-BAD4-85EE2C802232}" type="datetimeFigureOut">
              <a:rPr lang="en-US" smtClean="0"/>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88CCB4-0155-224E-B934-70823CEB309F}" type="slidenum">
              <a:rPr lang="en-US" smtClean="0"/>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A5D92B-E579-C44D-BAD4-85EE2C802232}" type="datetimeFigureOut">
              <a:rPr lang="en-US" smtClean="0"/>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88CCB4-0155-224E-B934-70823CEB309F}" type="slidenum">
              <a:rPr lang="en-US" smtClean="0"/>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1"/>
            <a:ext cx="82296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2362201"/>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2/7/2019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
        <p:nvSpPr>
          <p:cNvPr id="9" name="Content Placeholder 2"/>
          <p:cNvSpPr>
            <a:spLocks noGrp="1"/>
          </p:cNvSpPr>
          <p:nvPr>
            <p:ph idx="14"/>
          </p:nvPr>
        </p:nvSpPr>
        <p:spPr>
          <a:xfrm>
            <a:off x="457200" y="3048000"/>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457200" y="3810000"/>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p:cNvSpPr>
            <a:spLocks noGrp="1"/>
          </p:cNvSpPr>
          <p:nvPr>
            <p:ph idx="16"/>
          </p:nvPr>
        </p:nvSpPr>
        <p:spPr>
          <a:xfrm>
            <a:off x="457200" y="4648200"/>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143738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2/7/2019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004154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990600"/>
            <a:ext cx="8229600" cy="5562600"/>
          </a:xfrm>
          <a:prstGeom prst="rect">
            <a:avLst/>
          </a:prstGeom>
        </p:spPr>
        <p:txBody>
          <a:bodyPr/>
          <a:lstStyle>
            <a:lvl1pPr marL="0" indent="0">
              <a:spcAft>
                <a:spcPts val="800"/>
              </a:spcAft>
              <a:buNone/>
              <a:defRPr sz="2400">
                <a:latin typeface="Arial" panose="020B0604020202020204" pitchFamily="34" charset="0"/>
                <a:cs typeface="Arial" panose="020B0604020202020204" pitchFamily="34" charset="0"/>
              </a:defRPr>
            </a:lvl1pPr>
            <a:lvl2pPr marL="742950" indent="-285750">
              <a:spcAft>
                <a:spcPts val="800"/>
              </a:spcAft>
              <a:buFont typeface="Arial" panose="020B0604020202020204" pitchFamily="34" charset="0"/>
              <a:buChar char="•"/>
              <a:defRPr sz="2000">
                <a:latin typeface="Arial" panose="020B0604020202020204" pitchFamily="34" charset="0"/>
                <a:cs typeface="Arial" panose="020B0604020202020204" pitchFamily="34" charset="0"/>
              </a:defRPr>
            </a:lvl2pPr>
            <a:lvl3pPr marL="1143000" indent="-228600">
              <a:spcAft>
                <a:spcPts val="800"/>
              </a:spcAft>
              <a:buFont typeface="Arial" panose="020B0604020202020204" pitchFamily="34" charset="0"/>
              <a:buChar char="•"/>
              <a:defRPr sz="1800">
                <a:latin typeface="Arial" panose="020B0604020202020204" pitchFamily="34" charset="0"/>
                <a:cs typeface="Arial" panose="020B0604020202020204" pitchFamily="34" charset="0"/>
              </a:defRPr>
            </a:lvl3pPr>
            <a:lvl4pPr marL="1600200" indent="-228600">
              <a:spcAft>
                <a:spcPts val="800"/>
              </a:spcAft>
              <a:buFont typeface="Arial" panose="020B0604020202020204" pitchFamily="34" charset="0"/>
              <a:buChar char="•"/>
              <a:defRPr sz="1600">
                <a:latin typeface="Arial" panose="020B0604020202020204" pitchFamily="34" charset="0"/>
                <a:cs typeface="Arial" panose="020B0604020202020204" pitchFamily="34" charset="0"/>
              </a:defRPr>
            </a:lvl4pPr>
            <a:lvl5pPr marL="2057400" indent="-228600">
              <a:spcAft>
                <a:spcPts val="800"/>
              </a:spcAft>
              <a:buFont typeface="Arial" panose="020B0604020202020204" pitchFamily="34" charset="0"/>
              <a:buChar char="•"/>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6" hasCustomPrompt="1"/>
          </p:nvPr>
        </p:nvSpPr>
        <p:spPr>
          <a:xfrm>
            <a:off x="3886200" y="655320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404655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E2A5D92B-E579-C44D-BAD4-85EE2C802232}" type="datetimeFigureOut">
              <a:rPr lang="en-US" smtClean="0"/>
              <a:t>2/7/2019</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E988CCB4-0155-224E-B934-70823CEB309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 id="2147483945" r:id="rId13"/>
    <p:sldLayoutId id="2147483946" r:id="rId14"/>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wto.org/"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5</a:t>
            </a:r>
          </a:p>
        </p:txBody>
      </p:sp>
      <p:sp>
        <p:nvSpPr>
          <p:cNvPr id="3" name="Subtitle 2"/>
          <p:cNvSpPr>
            <a:spLocks noGrp="1"/>
          </p:cNvSpPr>
          <p:nvPr>
            <p:ph type="subTitle" idx="1"/>
          </p:nvPr>
        </p:nvSpPr>
        <p:spPr/>
        <p:txBody>
          <a:bodyPr/>
          <a:lstStyle/>
          <a:p>
            <a:r>
              <a:rPr lang="en-US" sz="4400" dirty="0"/>
              <a:t>International Trade Theory</a:t>
            </a:r>
          </a:p>
          <a:p>
            <a:endParaRPr lang="en-US" dirty="0"/>
          </a:p>
        </p:txBody>
      </p:sp>
    </p:spTree>
    <p:extLst>
      <p:ext uri="{BB962C8B-B14F-4D97-AF65-F5344CB8AC3E}">
        <p14:creationId xmlns:p14="http://schemas.microsoft.com/office/powerpoint/2010/main" val="3949030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dirty="0" smtClean="0"/>
              <a:t>International </a:t>
            </a:r>
            <a:r>
              <a:rPr lang="en-US" dirty="0"/>
              <a:t>trade allows a country to </a:t>
            </a:r>
            <a:r>
              <a:rPr lang="en-US" dirty="0">
                <a:solidFill>
                  <a:srgbClr val="FF6600"/>
                </a:solidFill>
              </a:rPr>
              <a:t>specialize</a:t>
            </a:r>
            <a:r>
              <a:rPr lang="en-US" dirty="0"/>
              <a:t> in the manufacture and </a:t>
            </a:r>
            <a:r>
              <a:rPr lang="en-US" dirty="0">
                <a:solidFill>
                  <a:srgbClr val="FF6600"/>
                </a:solidFill>
              </a:rPr>
              <a:t>export</a:t>
            </a:r>
            <a:r>
              <a:rPr lang="en-US" dirty="0"/>
              <a:t> of products that can be produced most </a:t>
            </a:r>
            <a:r>
              <a:rPr lang="en-US" dirty="0">
                <a:solidFill>
                  <a:srgbClr val="FF6600"/>
                </a:solidFill>
              </a:rPr>
              <a:t>efficiently</a:t>
            </a:r>
            <a:r>
              <a:rPr lang="en-US" dirty="0"/>
              <a:t> in that country, while </a:t>
            </a:r>
            <a:r>
              <a:rPr lang="en-US" dirty="0">
                <a:solidFill>
                  <a:srgbClr val="0000FF"/>
                </a:solidFill>
              </a:rPr>
              <a:t>importing</a:t>
            </a:r>
            <a:r>
              <a:rPr lang="en-US" dirty="0"/>
              <a:t> products that can be produced more </a:t>
            </a:r>
            <a:r>
              <a:rPr lang="en-US" dirty="0">
                <a:solidFill>
                  <a:srgbClr val="0000FF"/>
                </a:solidFill>
              </a:rPr>
              <a:t>efficiently in other countries</a:t>
            </a:r>
            <a:r>
              <a:rPr lang="en-US" dirty="0"/>
              <a:t>. </a:t>
            </a:r>
            <a:endParaRPr lang="en-US" dirty="0" smtClean="0"/>
          </a:p>
          <a:p>
            <a:r>
              <a:rPr lang="en-US" dirty="0">
                <a:solidFill>
                  <a:srgbClr val="D6862D"/>
                </a:solidFill>
              </a:rPr>
              <a:t>Thus</a:t>
            </a:r>
            <a:r>
              <a:rPr lang="en-US" dirty="0"/>
              <a:t>, it may make sense for the </a:t>
            </a:r>
            <a:r>
              <a:rPr lang="en-US" dirty="0">
                <a:solidFill>
                  <a:srgbClr val="FF6600"/>
                </a:solidFill>
              </a:rPr>
              <a:t>United States to specialize in the production and export of commercial jet aircraft </a:t>
            </a:r>
            <a:r>
              <a:rPr lang="en-US" dirty="0"/>
              <a:t>because the efficient production of commercial jet aircraft </a:t>
            </a:r>
            <a:r>
              <a:rPr lang="en-US" dirty="0">
                <a:solidFill>
                  <a:srgbClr val="FF6600"/>
                </a:solidFill>
              </a:rPr>
              <a:t>requires resources that are abundant in the United </a:t>
            </a:r>
            <a:r>
              <a:rPr lang="en-US" dirty="0" smtClean="0">
                <a:solidFill>
                  <a:srgbClr val="FF6600"/>
                </a:solidFill>
              </a:rPr>
              <a:t>States</a:t>
            </a:r>
            <a:r>
              <a:rPr lang="en-US" dirty="0" smtClean="0"/>
              <a:t>, such as a </a:t>
            </a:r>
            <a:r>
              <a:rPr lang="en-US" dirty="0" smtClean="0">
                <a:solidFill>
                  <a:srgbClr val="FF6600"/>
                </a:solidFill>
              </a:rPr>
              <a:t>highly skilled labor force </a:t>
            </a:r>
            <a:r>
              <a:rPr lang="en-US" dirty="0"/>
              <a:t>and</a:t>
            </a:r>
            <a:r>
              <a:rPr lang="en-US" dirty="0" smtClean="0">
                <a:solidFill>
                  <a:srgbClr val="FF6600"/>
                </a:solidFill>
              </a:rPr>
              <a:t> </a:t>
            </a:r>
            <a:r>
              <a:rPr lang="en-US" dirty="0">
                <a:solidFill>
                  <a:srgbClr val="FF6600"/>
                </a:solidFill>
              </a:rPr>
              <a:t>cutting-edge technological know-how</a:t>
            </a:r>
            <a:r>
              <a:rPr lang="en-US" dirty="0" smtClean="0"/>
              <a:t>.</a:t>
            </a:r>
          </a:p>
          <a:p>
            <a:r>
              <a:rPr lang="en-US" dirty="0" smtClean="0"/>
              <a:t>On </a:t>
            </a:r>
            <a:r>
              <a:rPr lang="en-US" dirty="0"/>
              <a:t>the other hand, it may make sense for the </a:t>
            </a:r>
            <a:r>
              <a:rPr lang="en-US" dirty="0">
                <a:solidFill>
                  <a:srgbClr val="0000FF"/>
                </a:solidFill>
              </a:rPr>
              <a:t>United States to import textiles from Bangladesh</a:t>
            </a:r>
            <a:r>
              <a:rPr lang="en-US" dirty="0"/>
              <a:t> because the efficient production of textiles requires a relatively cheap labor force—and cheap labor is not abundant in the United States.</a:t>
            </a:r>
          </a:p>
        </p:txBody>
      </p:sp>
      <p:sp>
        <p:nvSpPr>
          <p:cNvPr id="3" name="Title 2"/>
          <p:cNvSpPr>
            <a:spLocks noGrp="1"/>
          </p:cNvSpPr>
          <p:nvPr>
            <p:ph type="title"/>
          </p:nvPr>
        </p:nvSpPr>
        <p:spPr/>
        <p:txBody>
          <a:bodyPr/>
          <a:lstStyle/>
          <a:p>
            <a:r>
              <a:rPr lang="en-US" dirty="0"/>
              <a:t>Benefits of International Trade</a:t>
            </a:r>
          </a:p>
        </p:txBody>
      </p:sp>
    </p:spTree>
    <p:extLst>
      <p:ext uri="{BB962C8B-B14F-4D97-AF65-F5344CB8AC3E}">
        <p14:creationId xmlns:p14="http://schemas.microsoft.com/office/powerpoint/2010/main" val="88344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solidFill>
                  <a:srgbClr val="FF6600"/>
                </a:solidFill>
              </a:rPr>
              <a:t>Greater </a:t>
            </a:r>
            <a:r>
              <a:rPr lang="en-US" dirty="0">
                <a:solidFill>
                  <a:srgbClr val="FF6600"/>
                </a:solidFill>
              </a:rPr>
              <a:t>choice </a:t>
            </a:r>
            <a:r>
              <a:rPr lang="en-US" dirty="0"/>
              <a:t>of goods and </a:t>
            </a:r>
            <a:r>
              <a:rPr lang="en-US" dirty="0" smtClean="0"/>
              <a:t>services.</a:t>
            </a:r>
            <a:endParaRPr lang="en-US" dirty="0"/>
          </a:p>
          <a:p>
            <a:r>
              <a:rPr lang="en-US" dirty="0"/>
              <a:t>Important engine for </a:t>
            </a:r>
            <a:r>
              <a:rPr lang="en-US" dirty="0">
                <a:solidFill>
                  <a:srgbClr val="FF6600"/>
                </a:solidFill>
              </a:rPr>
              <a:t>job creation </a:t>
            </a:r>
            <a:r>
              <a:rPr lang="en-US" dirty="0"/>
              <a:t>in many </a:t>
            </a:r>
            <a:r>
              <a:rPr lang="en-US" dirty="0" smtClean="0"/>
              <a:t>countries.</a:t>
            </a:r>
          </a:p>
          <a:p>
            <a:pPr lvl="1"/>
            <a:r>
              <a:rPr lang="en-US" dirty="0"/>
              <a:t>The U.S. Department of </a:t>
            </a:r>
            <a:r>
              <a:rPr lang="en-US" dirty="0" smtClean="0"/>
              <a:t>Commerce estimates that </a:t>
            </a:r>
            <a:r>
              <a:rPr lang="en-US" dirty="0"/>
              <a:t>for every $1 billion increase in exports, 22,800 jobs are created in the United States. </a:t>
            </a:r>
            <a:endParaRPr lang="en-US" dirty="0" smtClean="0"/>
          </a:p>
          <a:p>
            <a:pPr lvl="1"/>
            <a:r>
              <a:rPr lang="en-US" dirty="0" smtClean="0"/>
              <a:t>It </a:t>
            </a:r>
            <a:r>
              <a:rPr lang="en-US" dirty="0"/>
              <a:t>is </a:t>
            </a:r>
            <a:r>
              <a:rPr lang="en-US" dirty="0" smtClean="0"/>
              <a:t>estimated </a:t>
            </a:r>
            <a:r>
              <a:rPr lang="en-US" dirty="0"/>
              <a:t>that </a:t>
            </a:r>
            <a:r>
              <a:rPr lang="en-US" dirty="0">
                <a:solidFill>
                  <a:srgbClr val="FF6600"/>
                </a:solidFill>
              </a:rPr>
              <a:t>12 million U.S. jobs </a:t>
            </a:r>
            <a:r>
              <a:rPr lang="en-US" dirty="0"/>
              <a:t>depend on exports </a:t>
            </a:r>
            <a:endParaRPr lang="en-US" dirty="0" smtClean="0"/>
          </a:p>
          <a:p>
            <a:pPr lvl="2"/>
            <a:r>
              <a:rPr lang="en-US" dirty="0" smtClean="0"/>
              <a:t>these </a:t>
            </a:r>
            <a:r>
              <a:rPr lang="en-US" dirty="0"/>
              <a:t>jobs pay on average from </a:t>
            </a:r>
            <a:r>
              <a:rPr lang="en-US" dirty="0">
                <a:solidFill>
                  <a:srgbClr val="FF6600"/>
                </a:solidFill>
              </a:rPr>
              <a:t>13 to 18 percent more </a:t>
            </a:r>
            <a:r>
              <a:rPr lang="en-US" dirty="0"/>
              <a:t>than those not related to international trade.</a:t>
            </a:r>
            <a:endParaRPr lang="en-US" dirty="0" smtClean="0"/>
          </a:p>
          <a:p>
            <a:endParaRPr lang="en-US" dirty="0"/>
          </a:p>
        </p:txBody>
      </p:sp>
      <p:sp>
        <p:nvSpPr>
          <p:cNvPr id="2" name="Title 1"/>
          <p:cNvSpPr>
            <a:spLocks noGrp="1"/>
          </p:cNvSpPr>
          <p:nvPr>
            <p:ph type="title"/>
          </p:nvPr>
        </p:nvSpPr>
        <p:spPr/>
        <p:txBody>
          <a:bodyPr>
            <a:noAutofit/>
          </a:bodyPr>
          <a:lstStyle/>
          <a:p>
            <a:r>
              <a:rPr lang="en-US" sz="4000" b="1" dirty="0"/>
              <a:t>Benefits of International Trade</a:t>
            </a:r>
            <a:endParaRPr lang="en-US" sz="4000" dirty="0"/>
          </a:p>
        </p:txBody>
      </p:sp>
    </p:spTree>
    <p:extLst>
      <p:ext uri="{BB962C8B-B14F-4D97-AF65-F5344CB8AC3E}">
        <p14:creationId xmlns:p14="http://schemas.microsoft.com/office/powerpoint/2010/main" val="3749270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162800" cy="1097280"/>
          </a:xfrm>
        </p:spPr>
        <p:txBody>
          <a:bodyPr anchor="b">
            <a:normAutofit fontScale="90000"/>
          </a:bodyPr>
          <a:lstStyle/>
          <a:p>
            <a:r>
              <a:rPr lang="en-US" b="1" dirty="0"/>
              <a:t>World’s Top </a:t>
            </a:r>
            <a:r>
              <a:rPr lang="en-US" b="1" dirty="0" smtClean="0"/>
              <a:t>Exporters</a:t>
            </a:r>
            <a:endParaRPr lang="en-US" b="1" dirty="0"/>
          </a:p>
        </p:txBody>
      </p:sp>
      <p:graphicFrame>
        <p:nvGraphicFramePr>
          <p:cNvPr id="9" name="Table 4"/>
          <p:cNvGraphicFramePr>
            <a:graphicFrameLocks noGrp="1"/>
          </p:cNvGraphicFramePr>
          <p:nvPr>
            <p:ph idx="1"/>
            <p:extLst>
              <p:ext uri="{D42A27DB-BD31-4B8C-83A1-F6EECF244321}">
                <p14:modId xmlns:p14="http://schemas.microsoft.com/office/powerpoint/2010/main" val="3065054103"/>
              </p:ext>
            </p:extLst>
          </p:nvPr>
        </p:nvGraphicFramePr>
        <p:xfrm>
          <a:off x="401955" y="2505704"/>
          <a:ext cx="4144645" cy="3566160"/>
        </p:xfrm>
        <a:graphic>
          <a:graphicData uri="http://schemas.openxmlformats.org/drawingml/2006/table">
            <a:tbl>
              <a:tblPr firstRow="1" bandRow="1">
                <a:tableStyleId>{3B4B98B0-60AC-42C2-AFA5-B58CD77FA1E5}</a:tableStyleId>
              </a:tblPr>
              <a:tblGrid>
                <a:gridCol w="588645">
                  <a:extLst>
                    <a:ext uri="{9D8B030D-6E8A-4147-A177-3AD203B41FA5}">
                      <a16:colId xmlns="" xmlns:a16="http://schemas.microsoft.com/office/drawing/2014/main" val="3838647790"/>
                    </a:ext>
                  </a:extLst>
                </a:gridCol>
                <a:gridCol w="1270000">
                  <a:extLst>
                    <a:ext uri="{9D8B030D-6E8A-4147-A177-3AD203B41FA5}">
                      <a16:colId xmlns="" xmlns:a16="http://schemas.microsoft.com/office/drawing/2014/main" val="1847204547"/>
                    </a:ext>
                  </a:extLst>
                </a:gridCol>
                <a:gridCol w="1143000">
                  <a:extLst>
                    <a:ext uri="{9D8B030D-6E8A-4147-A177-3AD203B41FA5}">
                      <a16:colId xmlns="" xmlns:a16="http://schemas.microsoft.com/office/drawing/2014/main" val="4082140940"/>
                    </a:ext>
                  </a:extLst>
                </a:gridCol>
                <a:gridCol w="1143000">
                  <a:extLst>
                    <a:ext uri="{9D8B030D-6E8A-4147-A177-3AD203B41FA5}">
                      <a16:colId xmlns="" xmlns:a16="http://schemas.microsoft.com/office/drawing/2014/main" val="1920187429"/>
                    </a:ext>
                  </a:extLst>
                </a:gridCol>
              </a:tblGrid>
              <a:tr h="487680">
                <a:tc>
                  <a:txBody>
                    <a:bodyPr/>
                    <a:lstStyle/>
                    <a:p>
                      <a:pPr algn="ctr"/>
                      <a:r>
                        <a:rPr lang="en-US" sz="1200" b="1" i="0" u="none" strike="noStrike" kern="1200" baseline="0" dirty="0">
                          <a:solidFill>
                            <a:schemeClr val="tx1"/>
                          </a:solidFill>
                          <a:latin typeface="+mn-lt"/>
                          <a:ea typeface="+mn-ea"/>
                          <a:cs typeface="+mn-cs"/>
                        </a:rPr>
                        <a:t>Rank</a:t>
                      </a:r>
                      <a:endParaRPr lang="en-US" sz="1200" b="1"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200" b="1" i="0" u="none" strike="noStrike" kern="1200" baseline="0" dirty="0">
                          <a:solidFill>
                            <a:schemeClr val="tx1"/>
                          </a:solidFill>
                          <a:latin typeface="+mn-lt"/>
                          <a:ea typeface="+mn-ea"/>
                          <a:cs typeface="+mn-cs"/>
                        </a:rPr>
                        <a:t>Exporter</a:t>
                      </a:r>
                      <a:endParaRPr lang="en-US" sz="1200" b="1"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0" u="none" strike="noStrike" kern="1200" baseline="0" dirty="0">
                          <a:solidFill>
                            <a:schemeClr val="tx1"/>
                          </a:solidFill>
                          <a:latin typeface="+mn-lt"/>
                          <a:ea typeface="+mn-ea"/>
                          <a:cs typeface="+mn-cs"/>
                        </a:rPr>
                        <a:t>Value</a:t>
                      </a:r>
                    </a:p>
                    <a:p>
                      <a:pPr algn="ctr"/>
                      <a:r>
                        <a:rPr lang="en-US" sz="1200" b="1" i="0" u="none" strike="noStrike" kern="1200" baseline="0" dirty="0">
                          <a:solidFill>
                            <a:schemeClr val="tx1"/>
                          </a:solidFill>
                          <a:latin typeface="+mn-lt"/>
                          <a:ea typeface="+mn-ea"/>
                          <a:cs typeface="+mn-cs"/>
                        </a:rPr>
                        <a:t>(U.S. $ billions)</a:t>
                      </a:r>
                      <a:endParaRPr lang="en-US" sz="1200" b="1"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0" u="none" strike="noStrike" kern="1200" baseline="0" dirty="0">
                          <a:solidFill>
                            <a:schemeClr val="tx1"/>
                          </a:solidFill>
                          <a:latin typeface="+mn-lt"/>
                          <a:ea typeface="+mn-ea"/>
                          <a:cs typeface="+mn-cs"/>
                        </a:rPr>
                        <a:t>Share of World</a:t>
                      </a:r>
                    </a:p>
                    <a:p>
                      <a:pPr algn="ctr"/>
                      <a:r>
                        <a:rPr lang="en-US" sz="1200" b="1" i="0" u="none" strike="noStrike" kern="1200" baseline="0" dirty="0">
                          <a:solidFill>
                            <a:schemeClr val="tx1"/>
                          </a:solidFill>
                          <a:latin typeface="+mn-lt"/>
                          <a:ea typeface="+mn-ea"/>
                          <a:cs typeface="+mn-cs"/>
                        </a:rPr>
                        <a:t>Total (%)</a:t>
                      </a:r>
                      <a:endParaRPr lang="en-US" sz="1200" b="1"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271856972"/>
                  </a:ext>
                </a:extLst>
              </a:tr>
              <a:tr h="231213">
                <a:tc>
                  <a:txBody>
                    <a:bodyPr/>
                    <a:lstStyle/>
                    <a:p>
                      <a:pPr algn="ctr"/>
                      <a:r>
                        <a:rPr lang="en-US" sz="1200" baseline="0" dirty="0"/>
                        <a:t>1</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a:solidFill>
                            <a:schemeClr val="tx1"/>
                          </a:solidFill>
                          <a:latin typeface="+mn-lt"/>
                          <a:ea typeface="+mn-ea"/>
                          <a:cs typeface="+mn-cs"/>
                        </a:rPr>
                        <a:t>China</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2,275</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13.8</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044218653"/>
                  </a:ext>
                </a:extLst>
              </a:tr>
              <a:tr h="231213">
                <a:tc>
                  <a:txBody>
                    <a:bodyPr/>
                    <a:lstStyle/>
                    <a:p>
                      <a:pPr algn="ctr"/>
                      <a:r>
                        <a:rPr lang="en-US" sz="1200" baseline="0" dirty="0"/>
                        <a:t>2</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a:solidFill>
                            <a:schemeClr val="tx1"/>
                          </a:solidFill>
                          <a:latin typeface="+mn-lt"/>
                          <a:ea typeface="+mn-ea"/>
                          <a:cs typeface="+mn-cs"/>
                        </a:rPr>
                        <a:t>United States</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1,505</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9.1</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73355755"/>
                  </a:ext>
                </a:extLst>
              </a:tr>
              <a:tr h="231213">
                <a:tc>
                  <a:txBody>
                    <a:bodyPr/>
                    <a:lstStyle/>
                    <a:p>
                      <a:pPr algn="ctr"/>
                      <a:r>
                        <a:rPr lang="en-US" sz="1200" baseline="0" dirty="0"/>
                        <a:t>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a:solidFill>
                            <a:schemeClr val="tx1"/>
                          </a:solidFill>
                          <a:latin typeface="+mn-lt"/>
                          <a:ea typeface="+mn-ea"/>
                          <a:cs typeface="+mn-cs"/>
                        </a:rPr>
                        <a:t>Germany</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1,329</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8.1</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242565180"/>
                  </a:ext>
                </a:extLst>
              </a:tr>
              <a:tr h="231213">
                <a:tc>
                  <a:txBody>
                    <a:bodyPr/>
                    <a:lstStyle/>
                    <a:p>
                      <a:pPr algn="ctr"/>
                      <a:r>
                        <a:rPr lang="en-US" sz="1200" baseline="0" dirty="0"/>
                        <a:t>4</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a:solidFill>
                            <a:schemeClr val="tx1"/>
                          </a:solidFill>
                          <a:latin typeface="+mn-lt"/>
                          <a:ea typeface="+mn-ea"/>
                          <a:cs typeface="+mn-cs"/>
                        </a:rPr>
                        <a:t>Japan</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625</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3.8</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5683591"/>
                  </a:ext>
                </a:extLst>
              </a:tr>
              <a:tr h="231213">
                <a:tc>
                  <a:txBody>
                    <a:bodyPr/>
                    <a:lstStyle/>
                    <a:p>
                      <a:pPr algn="ctr"/>
                      <a:r>
                        <a:rPr lang="en-US" sz="1200" baseline="0" dirty="0"/>
                        <a:t>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a:solidFill>
                            <a:schemeClr val="tx1"/>
                          </a:solidFill>
                          <a:latin typeface="+mn-lt"/>
                          <a:ea typeface="+mn-ea"/>
                          <a:cs typeface="+mn-cs"/>
                        </a:rPr>
                        <a:t>Netherlands</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567</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3.4</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945854238"/>
                  </a:ext>
                </a:extLst>
              </a:tr>
              <a:tr h="231213">
                <a:tc>
                  <a:txBody>
                    <a:bodyPr/>
                    <a:lstStyle/>
                    <a:p>
                      <a:pPr algn="ctr"/>
                      <a:r>
                        <a:rPr lang="en-US" sz="1200" baseline="0" dirty="0"/>
                        <a:t>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smtClean="0">
                          <a:solidFill>
                            <a:schemeClr val="tx1"/>
                          </a:solidFill>
                          <a:latin typeface="+mn-lt"/>
                          <a:ea typeface="+mn-ea"/>
                          <a:cs typeface="+mn-cs"/>
                        </a:rPr>
                        <a:t>South Korea</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527</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3.2</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4084028186"/>
                  </a:ext>
                </a:extLst>
              </a:tr>
              <a:tr h="231213">
                <a:tc>
                  <a:txBody>
                    <a:bodyPr/>
                    <a:lstStyle/>
                    <a:p>
                      <a:pPr algn="ctr"/>
                      <a:r>
                        <a:rPr lang="en-US" sz="1200" baseline="0" dirty="0"/>
                        <a:t>7</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smtClean="0">
                          <a:solidFill>
                            <a:schemeClr val="tx1"/>
                          </a:solidFill>
                          <a:latin typeface="+mn-lt"/>
                          <a:ea typeface="+mn-ea"/>
                          <a:cs typeface="+mn-cs"/>
                        </a:rPr>
                        <a:t>Hong Kong</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511</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3.1</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404202550"/>
                  </a:ext>
                </a:extLst>
              </a:tr>
              <a:tr h="231213">
                <a:tc>
                  <a:txBody>
                    <a:bodyPr/>
                    <a:lstStyle/>
                    <a:p>
                      <a:pPr algn="ctr"/>
                      <a:r>
                        <a:rPr lang="en-US" sz="1200" baseline="0" dirty="0"/>
                        <a:t>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smtClean="0">
                          <a:solidFill>
                            <a:schemeClr val="tx1"/>
                          </a:solidFill>
                          <a:latin typeface="+mn-lt"/>
                          <a:ea typeface="+mn-ea"/>
                          <a:cs typeface="+mn-cs"/>
                        </a:rPr>
                        <a:t>France</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506</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3.1</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065811846"/>
                  </a:ext>
                </a:extLst>
              </a:tr>
              <a:tr h="231213">
                <a:tc>
                  <a:txBody>
                    <a:bodyPr/>
                    <a:lstStyle/>
                    <a:p>
                      <a:pPr algn="ctr"/>
                      <a:r>
                        <a:rPr lang="en-US" sz="1200" baseline="0" dirty="0"/>
                        <a:t>9</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smtClean="0">
                          <a:solidFill>
                            <a:schemeClr val="tx1"/>
                          </a:solidFill>
                          <a:latin typeface="+mn-lt"/>
                          <a:ea typeface="+mn-ea"/>
                          <a:cs typeface="+mn-cs"/>
                        </a:rPr>
                        <a:t>United Kingdom</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460</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2.8</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110235379"/>
                  </a:ext>
                </a:extLst>
              </a:tr>
              <a:tr h="231213">
                <a:tc>
                  <a:txBody>
                    <a:bodyPr/>
                    <a:lstStyle/>
                    <a:p>
                      <a:pPr algn="l"/>
                      <a:r>
                        <a:rPr lang="en-US" sz="1200" baseline="0" dirty="0" smtClean="0"/>
                        <a:t> 10</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smtClean="0">
                          <a:solidFill>
                            <a:schemeClr val="tx1"/>
                          </a:solidFill>
                          <a:latin typeface="+mn-lt"/>
                          <a:ea typeface="+mn-ea"/>
                          <a:cs typeface="+mn-cs"/>
                        </a:rPr>
                        <a:t>Italy</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459</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2.8</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230699202"/>
                  </a:ext>
                </a:extLst>
              </a:tr>
            </a:tbl>
          </a:graphicData>
        </a:graphic>
      </p:graphicFrame>
      <p:sp>
        <p:nvSpPr>
          <p:cNvPr id="5" name="Content Placeholder 3"/>
          <p:cNvSpPr>
            <a:spLocks noGrp="1"/>
          </p:cNvSpPr>
          <p:nvPr>
            <p:ph idx="13"/>
          </p:nvPr>
        </p:nvSpPr>
        <p:spPr>
          <a:xfrm>
            <a:off x="520700" y="2171769"/>
            <a:ext cx="3670300" cy="228600"/>
          </a:xfrm>
        </p:spPr>
        <p:txBody>
          <a:bodyPr>
            <a:noAutofit/>
          </a:bodyPr>
          <a:lstStyle/>
          <a:p>
            <a:pPr marL="0" indent="0">
              <a:buNone/>
            </a:pPr>
            <a:r>
              <a:rPr lang="en-US" sz="1800" dirty="0"/>
              <a:t>World’s Top Merchandise </a:t>
            </a:r>
            <a:r>
              <a:rPr lang="en-US" sz="1800" dirty="0" smtClean="0"/>
              <a:t>Exporters</a:t>
            </a:r>
            <a:endParaRPr lang="en-US" sz="1800" dirty="0"/>
          </a:p>
        </p:txBody>
      </p:sp>
      <p:sp>
        <p:nvSpPr>
          <p:cNvPr id="6" name="Content Placeholder 5"/>
          <p:cNvSpPr>
            <a:spLocks noGrp="1"/>
          </p:cNvSpPr>
          <p:nvPr>
            <p:ph idx="14"/>
          </p:nvPr>
        </p:nvSpPr>
        <p:spPr>
          <a:xfrm>
            <a:off x="5410200" y="2171767"/>
            <a:ext cx="3124200" cy="288286"/>
          </a:xfrm>
        </p:spPr>
        <p:txBody>
          <a:bodyPr>
            <a:noAutofit/>
          </a:bodyPr>
          <a:lstStyle/>
          <a:p>
            <a:pPr marL="0" indent="0">
              <a:buNone/>
            </a:pPr>
            <a:r>
              <a:rPr lang="en-US" sz="1800" dirty="0"/>
              <a:t>World’s Top Service </a:t>
            </a:r>
            <a:r>
              <a:rPr lang="en-US" sz="1800" dirty="0" smtClean="0"/>
              <a:t>Exporters</a:t>
            </a:r>
            <a:endParaRPr lang="en-US" sz="1800" dirty="0"/>
          </a:p>
        </p:txBody>
      </p:sp>
      <p:sp>
        <p:nvSpPr>
          <p:cNvPr id="7" name="Content Placeholder 7"/>
          <p:cNvSpPr>
            <a:spLocks noGrp="1"/>
          </p:cNvSpPr>
          <p:nvPr>
            <p:ph idx="15"/>
          </p:nvPr>
        </p:nvSpPr>
        <p:spPr>
          <a:xfrm>
            <a:off x="520700" y="6136277"/>
            <a:ext cx="8229600" cy="381000"/>
          </a:xfrm>
        </p:spPr>
        <p:txBody>
          <a:bodyPr>
            <a:normAutofit fontScale="85000" lnSpcReduction="20000"/>
          </a:bodyPr>
          <a:lstStyle/>
          <a:p>
            <a:pPr marL="0" indent="0">
              <a:buNone/>
            </a:pPr>
            <a:r>
              <a:rPr lang="en-US" sz="1300" dirty="0"/>
              <a:t>Source: Based on International Trade Statistics 2013 (Geneva: World Trade Organization, November 2013), Tables I.7 and I.9, available at </a:t>
            </a:r>
            <a:r>
              <a:rPr lang="en-US" sz="1300" dirty="0">
                <a:hlinkClick r:id="rId3" tooltip="http://www.wto.org/"/>
              </a:rPr>
              <a:t>www.wto.org</a:t>
            </a:r>
            <a:r>
              <a:rPr lang="en-US" sz="1300" dirty="0" smtClean="0">
                <a:hlinkClick r:id="rId3" tooltip="http://www.wto.org/"/>
              </a:rPr>
              <a:t>.</a:t>
            </a:r>
            <a:endParaRPr lang="en-US" sz="1300" dirty="0"/>
          </a:p>
        </p:txBody>
      </p:sp>
      <p:graphicFrame>
        <p:nvGraphicFramePr>
          <p:cNvPr id="10" name="Table 6"/>
          <p:cNvGraphicFramePr>
            <a:graphicFrameLocks/>
          </p:cNvGraphicFramePr>
          <p:nvPr>
            <p:extLst>
              <p:ext uri="{D42A27DB-BD31-4B8C-83A1-F6EECF244321}">
                <p14:modId xmlns:p14="http://schemas.microsoft.com/office/powerpoint/2010/main" val="2518568350"/>
              </p:ext>
            </p:extLst>
          </p:nvPr>
        </p:nvGraphicFramePr>
        <p:xfrm>
          <a:off x="4648199" y="2505704"/>
          <a:ext cx="4343401" cy="3383280"/>
        </p:xfrm>
        <a:graphic>
          <a:graphicData uri="http://schemas.openxmlformats.org/drawingml/2006/table">
            <a:tbl>
              <a:tblPr firstRow="1" bandRow="1">
                <a:tableStyleId>{3B4B98B0-60AC-42C2-AFA5-B58CD77FA1E5}</a:tableStyleId>
              </a:tblPr>
              <a:tblGrid>
                <a:gridCol w="590108">
                  <a:extLst>
                    <a:ext uri="{9D8B030D-6E8A-4147-A177-3AD203B41FA5}">
                      <a16:colId xmlns="" xmlns:a16="http://schemas.microsoft.com/office/drawing/2014/main" val="3838647790"/>
                    </a:ext>
                  </a:extLst>
                </a:gridCol>
                <a:gridCol w="1403792">
                  <a:extLst>
                    <a:ext uri="{9D8B030D-6E8A-4147-A177-3AD203B41FA5}">
                      <a16:colId xmlns="" xmlns:a16="http://schemas.microsoft.com/office/drawing/2014/main" val="1847204547"/>
                    </a:ext>
                  </a:extLst>
                </a:gridCol>
                <a:gridCol w="1219200">
                  <a:extLst>
                    <a:ext uri="{9D8B030D-6E8A-4147-A177-3AD203B41FA5}">
                      <a16:colId xmlns="" xmlns:a16="http://schemas.microsoft.com/office/drawing/2014/main" val="4082140940"/>
                    </a:ext>
                  </a:extLst>
                </a:gridCol>
                <a:gridCol w="1130301">
                  <a:extLst>
                    <a:ext uri="{9D8B030D-6E8A-4147-A177-3AD203B41FA5}">
                      <a16:colId xmlns="" xmlns:a16="http://schemas.microsoft.com/office/drawing/2014/main" val="1920187429"/>
                    </a:ext>
                  </a:extLst>
                </a:gridCol>
              </a:tblGrid>
              <a:tr h="418011">
                <a:tc>
                  <a:txBody>
                    <a:bodyPr/>
                    <a:lstStyle/>
                    <a:p>
                      <a:pPr algn="ctr"/>
                      <a:r>
                        <a:rPr lang="en-US" sz="1200" b="1" i="0" u="none" strike="noStrike" kern="1200" baseline="0" dirty="0">
                          <a:solidFill>
                            <a:schemeClr val="tx1"/>
                          </a:solidFill>
                          <a:latin typeface="+mn-lt"/>
                          <a:ea typeface="+mn-ea"/>
                          <a:cs typeface="+mn-cs"/>
                        </a:rPr>
                        <a:t>Rank</a:t>
                      </a:r>
                      <a:endParaRPr lang="en-US" sz="1200" b="1"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200" b="1" i="0" u="none" strike="noStrike" kern="1200" baseline="0" dirty="0">
                          <a:solidFill>
                            <a:schemeClr val="tx1"/>
                          </a:solidFill>
                          <a:latin typeface="+mn-lt"/>
                          <a:ea typeface="+mn-ea"/>
                          <a:cs typeface="+mn-cs"/>
                        </a:rPr>
                        <a:t>Exporter</a:t>
                      </a:r>
                      <a:endParaRPr lang="en-US" sz="1200" b="1"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0" u="none" strike="noStrike" kern="1200" baseline="0" dirty="0">
                          <a:solidFill>
                            <a:schemeClr val="tx1"/>
                          </a:solidFill>
                          <a:latin typeface="+mn-lt"/>
                          <a:ea typeface="+mn-ea"/>
                          <a:cs typeface="+mn-cs"/>
                        </a:rPr>
                        <a:t>Value</a:t>
                      </a:r>
                    </a:p>
                    <a:p>
                      <a:pPr algn="ctr"/>
                      <a:r>
                        <a:rPr lang="en-US" sz="1200" b="1" i="0" u="none" strike="noStrike" kern="1200" baseline="0" dirty="0">
                          <a:solidFill>
                            <a:schemeClr val="tx1"/>
                          </a:solidFill>
                          <a:latin typeface="+mn-lt"/>
                          <a:ea typeface="+mn-ea"/>
                          <a:cs typeface="+mn-cs"/>
                        </a:rPr>
                        <a:t>(U.S. $ billions)</a:t>
                      </a:r>
                      <a:endParaRPr lang="en-US" sz="1200" b="1"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0" u="none" strike="noStrike" kern="1200" baseline="0" dirty="0">
                          <a:solidFill>
                            <a:schemeClr val="tx1"/>
                          </a:solidFill>
                          <a:latin typeface="+mn-lt"/>
                          <a:ea typeface="+mn-ea"/>
                          <a:cs typeface="+mn-cs"/>
                        </a:rPr>
                        <a:t>Share of World</a:t>
                      </a:r>
                    </a:p>
                    <a:p>
                      <a:pPr algn="ctr"/>
                      <a:r>
                        <a:rPr lang="en-US" sz="1200" b="1" i="0" u="none" strike="noStrike" kern="1200" baseline="0" dirty="0">
                          <a:solidFill>
                            <a:schemeClr val="tx1"/>
                          </a:solidFill>
                          <a:latin typeface="+mn-lt"/>
                          <a:ea typeface="+mn-ea"/>
                          <a:cs typeface="+mn-cs"/>
                        </a:rPr>
                        <a:t>Total (%)</a:t>
                      </a:r>
                      <a:endParaRPr lang="en-US" sz="1200" b="1"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271856972"/>
                  </a:ext>
                </a:extLst>
              </a:tr>
              <a:tr h="250807">
                <a:tc>
                  <a:txBody>
                    <a:bodyPr/>
                    <a:lstStyle/>
                    <a:p>
                      <a:pPr algn="ctr"/>
                      <a:r>
                        <a:rPr lang="en-US" sz="1200" baseline="0" dirty="0"/>
                        <a:t>1</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a:solidFill>
                            <a:schemeClr val="tx1"/>
                          </a:solidFill>
                          <a:latin typeface="+mn-lt"/>
                          <a:ea typeface="+mn-ea"/>
                          <a:cs typeface="+mn-cs"/>
                        </a:rPr>
                        <a:t>United States</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690</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14.5</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044218653"/>
                  </a:ext>
                </a:extLst>
              </a:tr>
              <a:tr h="250807">
                <a:tc>
                  <a:txBody>
                    <a:bodyPr/>
                    <a:lstStyle/>
                    <a:p>
                      <a:pPr algn="ctr"/>
                      <a:r>
                        <a:rPr lang="en-US" sz="1200" baseline="0" dirty="0"/>
                        <a:t>2</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a:solidFill>
                            <a:schemeClr val="tx1"/>
                          </a:solidFill>
                          <a:latin typeface="+mn-lt"/>
                          <a:ea typeface="+mn-ea"/>
                          <a:cs typeface="+mn-cs"/>
                        </a:rPr>
                        <a:t>United Kingdom</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345</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7.3</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73355755"/>
                  </a:ext>
                </a:extLst>
              </a:tr>
              <a:tr h="250807">
                <a:tc>
                  <a:txBody>
                    <a:bodyPr/>
                    <a:lstStyle/>
                    <a:p>
                      <a:pPr algn="ctr"/>
                      <a:r>
                        <a:rPr lang="en-US" sz="1200" baseline="0" dirty="0"/>
                        <a:t>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smtClean="0">
                          <a:solidFill>
                            <a:schemeClr val="tx1"/>
                          </a:solidFill>
                          <a:latin typeface="+mn-lt"/>
                          <a:ea typeface="+mn-ea"/>
                          <a:cs typeface="+mn-cs"/>
                        </a:rPr>
                        <a:t>China</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285</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6.0</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242565180"/>
                  </a:ext>
                </a:extLst>
              </a:tr>
              <a:tr h="250807">
                <a:tc>
                  <a:txBody>
                    <a:bodyPr/>
                    <a:lstStyle/>
                    <a:p>
                      <a:pPr algn="ctr"/>
                      <a:r>
                        <a:rPr lang="en-US" sz="1200" baseline="0" dirty="0"/>
                        <a:t>4</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smtClean="0">
                          <a:solidFill>
                            <a:schemeClr val="tx1"/>
                          </a:solidFill>
                          <a:latin typeface="+mn-lt"/>
                          <a:ea typeface="+mn-ea"/>
                          <a:cs typeface="+mn-cs"/>
                        </a:rPr>
                        <a:t>Germany</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247</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5.2</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5683591"/>
                  </a:ext>
                </a:extLst>
              </a:tr>
              <a:tr h="250807">
                <a:tc>
                  <a:txBody>
                    <a:bodyPr/>
                    <a:lstStyle/>
                    <a:p>
                      <a:pPr algn="ctr"/>
                      <a:r>
                        <a:rPr lang="en-US" sz="1200" baseline="0" dirty="0"/>
                        <a:t>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smtClean="0">
                          <a:solidFill>
                            <a:schemeClr val="tx1"/>
                          </a:solidFill>
                          <a:latin typeface="+mn-lt"/>
                          <a:ea typeface="+mn-ea"/>
                          <a:cs typeface="+mn-cs"/>
                        </a:rPr>
                        <a:t>France</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240</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5.0</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945854238"/>
                  </a:ext>
                </a:extLst>
              </a:tr>
              <a:tr h="250807">
                <a:tc>
                  <a:txBody>
                    <a:bodyPr/>
                    <a:lstStyle/>
                    <a:p>
                      <a:pPr algn="ctr"/>
                      <a:r>
                        <a:rPr lang="en-US" sz="1200" baseline="0" dirty="0"/>
                        <a:t>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smtClean="0">
                          <a:solidFill>
                            <a:schemeClr val="tx1"/>
                          </a:solidFill>
                          <a:latin typeface="+mn-lt"/>
                          <a:ea typeface="+mn-ea"/>
                          <a:cs typeface="+mn-cs"/>
                        </a:rPr>
                        <a:t>Netherlands</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178</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3.7</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4084028186"/>
                  </a:ext>
                </a:extLst>
              </a:tr>
              <a:tr h="250807">
                <a:tc>
                  <a:txBody>
                    <a:bodyPr/>
                    <a:lstStyle/>
                    <a:p>
                      <a:pPr algn="ctr"/>
                      <a:r>
                        <a:rPr lang="en-US" sz="1200" baseline="0" dirty="0"/>
                        <a:t>7</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smtClean="0">
                          <a:solidFill>
                            <a:schemeClr val="tx1"/>
                          </a:solidFill>
                          <a:latin typeface="+mn-lt"/>
                          <a:ea typeface="+mn-ea"/>
                          <a:cs typeface="+mn-cs"/>
                        </a:rPr>
                        <a:t>Japan</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158</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3.3</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404202550"/>
                  </a:ext>
                </a:extLst>
              </a:tr>
              <a:tr h="250807">
                <a:tc>
                  <a:txBody>
                    <a:bodyPr/>
                    <a:lstStyle/>
                    <a:p>
                      <a:pPr algn="ctr"/>
                      <a:r>
                        <a:rPr lang="en-US" sz="1200" baseline="0" dirty="0"/>
                        <a:t>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smtClean="0">
                          <a:solidFill>
                            <a:schemeClr val="tx1"/>
                          </a:solidFill>
                          <a:latin typeface="+mn-lt"/>
                          <a:ea typeface="+mn-ea"/>
                          <a:cs typeface="+mn-cs"/>
                        </a:rPr>
                        <a:t>India</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155</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3.3</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065811846"/>
                  </a:ext>
                </a:extLst>
              </a:tr>
              <a:tr h="250807">
                <a:tc>
                  <a:txBody>
                    <a:bodyPr/>
                    <a:lstStyle/>
                    <a:p>
                      <a:pPr algn="ctr"/>
                      <a:r>
                        <a:rPr lang="en-US" sz="1200" baseline="0" dirty="0"/>
                        <a:t>9</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smtClean="0">
                          <a:solidFill>
                            <a:schemeClr val="tx1"/>
                          </a:solidFill>
                          <a:latin typeface="+mn-lt"/>
                          <a:ea typeface="+mn-ea"/>
                          <a:cs typeface="+mn-cs"/>
                        </a:rPr>
                        <a:t>Singapore</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139</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2.9</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110235379"/>
                  </a:ext>
                </a:extLst>
              </a:tr>
              <a:tr h="250807">
                <a:tc>
                  <a:txBody>
                    <a:bodyPr/>
                    <a:lstStyle/>
                    <a:p>
                      <a:pPr algn="l"/>
                      <a:r>
                        <a:rPr lang="en-US" sz="1200" baseline="0" dirty="0" smtClean="0"/>
                        <a:t>  10</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baseline="0" dirty="0" smtClean="0">
                          <a:solidFill>
                            <a:schemeClr val="tx1"/>
                          </a:solidFill>
                          <a:latin typeface="+mn-lt"/>
                          <a:ea typeface="+mn-ea"/>
                          <a:cs typeface="+mn-cs"/>
                        </a:rPr>
                        <a:t>Ireland</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128</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i="0" u="none" strike="noStrike" kern="1200" baseline="0" dirty="0" smtClean="0">
                          <a:solidFill>
                            <a:schemeClr val="tx1"/>
                          </a:solidFill>
                          <a:latin typeface="+mn-lt"/>
                          <a:ea typeface="+mn-ea"/>
                          <a:cs typeface="+mn-cs"/>
                        </a:rPr>
                        <a:t>  2.7</a:t>
                      </a:r>
                      <a:endParaRPr lang="en-US" sz="1200" baseline="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230699202"/>
                  </a:ext>
                </a:extLst>
              </a:tr>
            </a:tbl>
          </a:graphicData>
        </a:graphic>
      </p:graphicFrame>
    </p:spTree>
    <p:extLst>
      <p:ext uri="{BB962C8B-B14F-4D97-AF65-F5344CB8AC3E}">
        <p14:creationId xmlns:p14="http://schemas.microsoft.com/office/powerpoint/2010/main" val="33735058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The </a:t>
            </a:r>
            <a:r>
              <a:rPr lang="en-US" dirty="0"/>
              <a:t>United States ranks first in commercial services exports and ranks second in merchandise exports (behind China)</a:t>
            </a:r>
            <a:r>
              <a:rPr lang="en-US" dirty="0" smtClean="0"/>
              <a:t>.</a:t>
            </a:r>
          </a:p>
          <a:p>
            <a:r>
              <a:rPr lang="en-US" dirty="0">
                <a:solidFill>
                  <a:srgbClr val="FF6600"/>
                </a:solidFill>
              </a:rPr>
              <a:t>Most</a:t>
            </a:r>
            <a:r>
              <a:rPr lang="en-US" dirty="0"/>
              <a:t> of world </a:t>
            </a:r>
            <a:r>
              <a:rPr lang="en-US" dirty="0">
                <a:solidFill>
                  <a:srgbClr val="FF6600"/>
                </a:solidFill>
              </a:rPr>
              <a:t>merchandise trade </a:t>
            </a:r>
            <a:r>
              <a:rPr lang="en-US" dirty="0"/>
              <a:t>is composed of trade in </a:t>
            </a:r>
            <a:r>
              <a:rPr lang="en-US" dirty="0">
                <a:solidFill>
                  <a:srgbClr val="FF6600"/>
                </a:solidFill>
              </a:rPr>
              <a:t>manufactured</a:t>
            </a:r>
            <a:r>
              <a:rPr lang="en-US" dirty="0"/>
              <a:t> </a:t>
            </a:r>
            <a:r>
              <a:rPr lang="en-US" dirty="0">
                <a:solidFill>
                  <a:srgbClr val="FF6600"/>
                </a:solidFill>
              </a:rPr>
              <a:t>goods</a:t>
            </a:r>
            <a:r>
              <a:rPr lang="en-US" dirty="0" smtClean="0"/>
              <a:t>. </a:t>
            </a:r>
          </a:p>
          <a:p>
            <a:pPr lvl="1"/>
            <a:r>
              <a:rPr lang="en-US" dirty="0" smtClean="0">
                <a:solidFill>
                  <a:srgbClr val="FF6600"/>
                </a:solidFill>
              </a:rPr>
              <a:t>its</a:t>
            </a:r>
            <a:r>
              <a:rPr lang="en-US" dirty="0" smtClean="0"/>
              <a:t> </a:t>
            </a:r>
            <a:r>
              <a:rPr lang="en-US" dirty="0">
                <a:solidFill>
                  <a:srgbClr val="FF6600"/>
                </a:solidFill>
              </a:rPr>
              <a:t>growth</a:t>
            </a:r>
            <a:r>
              <a:rPr lang="en-US" dirty="0"/>
              <a:t> is much </a:t>
            </a:r>
            <a:r>
              <a:rPr lang="en-US" dirty="0">
                <a:solidFill>
                  <a:srgbClr val="FF6600"/>
                </a:solidFill>
              </a:rPr>
              <a:t>faster</a:t>
            </a:r>
            <a:r>
              <a:rPr lang="en-US" dirty="0"/>
              <a:t> </a:t>
            </a:r>
            <a:r>
              <a:rPr lang="en-US" dirty="0">
                <a:solidFill>
                  <a:srgbClr val="FF6600"/>
                </a:solidFill>
              </a:rPr>
              <a:t>than</a:t>
            </a:r>
            <a:r>
              <a:rPr lang="en-US" dirty="0"/>
              <a:t> trade in the two other </a:t>
            </a:r>
            <a:r>
              <a:rPr lang="en-US" dirty="0" smtClean="0"/>
              <a:t>classifications </a:t>
            </a:r>
            <a:r>
              <a:rPr lang="en-US" dirty="0"/>
              <a:t>of merchandise—</a:t>
            </a:r>
            <a:r>
              <a:rPr lang="en-US" sz="2400" dirty="0">
                <a:solidFill>
                  <a:srgbClr val="FF6600"/>
                </a:solidFill>
              </a:rPr>
              <a:t>mining</a:t>
            </a:r>
            <a:r>
              <a:rPr lang="en-US" dirty="0"/>
              <a:t> and </a:t>
            </a:r>
            <a:r>
              <a:rPr lang="en-US" sz="2400" dirty="0">
                <a:solidFill>
                  <a:srgbClr val="FF6600"/>
                </a:solidFill>
              </a:rPr>
              <a:t>agricultural</a:t>
            </a:r>
            <a:r>
              <a:rPr lang="en-US" dirty="0"/>
              <a:t> products. </a:t>
            </a:r>
            <a:endParaRPr lang="en-US" dirty="0" smtClean="0"/>
          </a:p>
          <a:p>
            <a:r>
              <a:rPr lang="en-US" dirty="0" smtClean="0"/>
              <a:t>Trade </a:t>
            </a:r>
            <a:r>
              <a:rPr lang="en-US" dirty="0"/>
              <a:t>in services accounts for around 22 percent of total world trade. </a:t>
            </a:r>
          </a:p>
        </p:txBody>
      </p:sp>
      <p:sp>
        <p:nvSpPr>
          <p:cNvPr id="2" name="Title 1"/>
          <p:cNvSpPr>
            <a:spLocks noGrp="1"/>
          </p:cNvSpPr>
          <p:nvPr>
            <p:ph type="title"/>
          </p:nvPr>
        </p:nvSpPr>
        <p:spPr/>
        <p:txBody>
          <a:bodyPr/>
          <a:lstStyle/>
          <a:p>
            <a:r>
              <a:rPr lang="en-US" dirty="0"/>
              <a:t>International Trade </a:t>
            </a:r>
          </a:p>
        </p:txBody>
      </p:sp>
    </p:spTree>
    <p:extLst>
      <p:ext uri="{BB962C8B-B14F-4D97-AF65-F5344CB8AC3E}">
        <p14:creationId xmlns:p14="http://schemas.microsoft.com/office/powerpoint/2010/main" val="810694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linds(horizontal)">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a:t>It is often said that a better </a:t>
            </a:r>
            <a:r>
              <a:rPr lang="en-US" sz="2800" dirty="0">
                <a:solidFill>
                  <a:srgbClr val="FF6600"/>
                </a:solidFill>
              </a:rPr>
              <a:t>understanding of economic history </a:t>
            </a:r>
            <a:r>
              <a:rPr lang="en-US" sz="2800" dirty="0"/>
              <a:t>would have helped us to </a:t>
            </a:r>
            <a:r>
              <a:rPr lang="en-US" sz="2800" dirty="0">
                <a:solidFill>
                  <a:srgbClr val="FF6600"/>
                </a:solidFill>
              </a:rPr>
              <a:t>avoid the worst of the recent crisis</a:t>
            </a:r>
            <a:r>
              <a:rPr lang="en-US" sz="2800" dirty="0"/>
              <a:t>.</a:t>
            </a:r>
          </a:p>
        </p:txBody>
      </p:sp>
      <p:sp>
        <p:nvSpPr>
          <p:cNvPr id="3" name="Title 2"/>
          <p:cNvSpPr>
            <a:spLocks noGrp="1"/>
          </p:cNvSpPr>
          <p:nvPr>
            <p:ph type="title"/>
          </p:nvPr>
        </p:nvSpPr>
        <p:spPr/>
        <p:txBody>
          <a:bodyPr/>
          <a:lstStyle/>
          <a:p>
            <a:r>
              <a:rPr lang="en-US" sz="4400" dirty="0" smtClean="0"/>
              <a:t>International Trade Theories</a:t>
            </a:r>
            <a:endParaRPr lang="en-US" sz="4400" dirty="0"/>
          </a:p>
        </p:txBody>
      </p:sp>
    </p:spTree>
    <p:extLst>
      <p:ext uri="{BB962C8B-B14F-4D97-AF65-F5344CB8AC3E}">
        <p14:creationId xmlns:p14="http://schemas.microsoft.com/office/powerpoint/2010/main" val="21333793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The first theories of international trade developed with the rise of the </a:t>
            </a:r>
            <a:r>
              <a:rPr lang="en-US" dirty="0">
                <a:solidFill>
                  <a:srgbClr val="FF6600"/>
                </a:solidFill>
              </a:rPr>
              <a:t>great European nation-states during the sixteenth century</a:t>
            </a:r>
            <a:r>
              <a:rPr lang="en-US" dirty="0"/>
              <a:t>. </a:t>
            </a:r>
            <a:endParaRPr lang="en-US" dirty="0" smtClean="0"/>
          </a:p>
          <a:p>
            <a:r>
              <a:rPr lang="en-US" dirty="0"/>
              <a:t>T</a:t>
            </a:r>
            <a:r>
              <a:rPr lang="en-US" dirty="0" smtClean="0"/>
              <a:t>hese </a:t>
            </a:r>
            <a:r>
              <a:rPr lang="en-US" dirty="0"/>
              <a:t>early theories focused on the </a:t>
            </a:r>
            <a:r>
              <a:rPr lang="en-US" dirty="0">
                <a:solidFill>
                  <a:srgbClr val="FF6600"/>
                </a:solidFill>
              </a:rPr>
              <a:t>individual country</a:t>
            </a:r>
            <a:r>
              <a:rPr lang="en-US" dirty="0"/>
              <a:t>. </a:t>
            </a:r>
            <a:endParaRPr lang="en-US" dirty="0" smtClean="0"/>
          </a:p>
          <a:p>
            <a:r>
              <a:rPr lang="en-US" dirty="0" smtClean="0"/>
              <a:t>These </a:t>
            </a:r>
            <a:r>
              <a:rPr lang="en-US" dirty="0"/>
              <a:t>country-based theories are particularly useful for describing trade in </a:t>
            </a:r>
            <a:r>
              <a:rPr lang="en-US" dirty="0">
                <a:solidFill>
                  <a:srgbClr val="FF6600"/>
                </a:solidFill>
              </a:rPr>
              <a:t>commodities</a:t>
            </a:r>
            <a:r>
              <a:rPr lang="en-US" dirty="0"/>
              <a:t>—</a:t>
            </a:r>
            <a:r>
              <a:rPr lang="en-US" dirty="0">
                <a:solidFill>
                  <a:srgbClr val="FF6600"/>
                </a:solidFill>
              </a:rPr>
              <a:t>standardized</a:t>
            </a:r>
            <a:r>
              <a:rPr lang="en-US" dirty="0"/>
              <a:t>, </a:t>
            </a:r>
            <a:r>
              <a:rPr lang="en-US" dirty="0">
                <a:solidFill>
                  <a:srgbClr val="FF6600"/>
                </a:solidFill>
              </a:rPr>
              <a:t>undifferentiated</a:t>
            </a:r>
            <a:r>
              <a:rPr lang="en-US" dirty="0"/>
              <a:t> goods such as oil, sugar, or lumber that are typically bought on the basis of </a:t>
            </a:r>
            <a:r>
              <a:rPr lang="en-US" dirty="0">
                <a:solidFill>
                  <a:srgbClr val="0000FF"/>
                </a:solidFill>
              </a:rPr>
              <a:t>price </a:t>
            </a:r>
            <a:r>
              <a:rPr lang="en-US" dirty="0">
                <a:solidFill>
                  <a:srgbClr val="FF6600"/>
                </a:solidFill>
              </a:rPr>
              <a:t>rather than </a:t>
            </a:r>
            <a:r>
              <a:rPr lang="en-US" dirty="0">
                <a:solidFill>
                  <a:srgbClr val="0000FF"/>
                </a:solidFill>
              </a:rPr>
              <a:t>brand name</a:t>
            </a:r>
            <a:r>
              <a:rPr lang="en-US" dirty="0"/>
              <a:t>. </a:t>
            </a:r>
            <a:endParaRPr lang="en-US" dirty="0" smtClean="0"/>
          </a:p>
          <a:p>
            <a:endParaRPr lang="en-US" dirty="0"/>
          </a:p>
        </p:txBody>
      </p:sp>
      <p:sp>
        <p:nvSpPr>
          <p:cNvPr id="2" name="Title 1"/>
          <p:cNvSpPr>
            <a:spLocks noGrp="1"/>
          </p:cNvSpPr>
          <p:nvPr>
            <p:ph type="title"/>
          </p:nvPr>
        </p:nvSpPr>
        <p:spPr/>
        <p:txBody>
          <a:bodyPr>
            <a:normAutofit/>
          </a:bodyPr>
          <a:lstStyle/>
          <a:p>
            <a:r>
              <a:rPr lang="en-US" sz="4400" dirty="0"/>
              <a:t>Early Country-Based </a:t>
            </a:r>
            <a:r>
              <a:rPr lang="en-US" sz="4400" dirty="0" smtClean="0"/>
              <a:t>Theories</a:t>
            </a:r>
            <a:endParaRPr lang="en-US" sz="4400" dirty="0"/>
          </a:p>
        </p:txBody>
      </p:sp>
    </p:spTree>
    <p:extLst>
      <p:ext uri="{BB962C8B-B14F-4D97-AF65-F5344CB8AC3E}">
        <p14:creationId xmlns:p14="http://schemas.microsoft.com/office/powerpoint/2010/main" val="425607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As </a:t>
            </a:r>
            <a:r>
              <a:rPr lang="en-US" dirty="0"/>
              <a:t>multinational corporations (MNCs) rose to power in the middle of </a:t>
            </a:r>
            <a:r>
              <a:rPr lang="en-US" dirty="0">
                <a:solidFill>
                  <a:srgbClr val="FF6600"/>
                </a:solidFill>
              </a:rPr>
              <a:t>the twentieth century</a:t>
            </a:r>
            <a:r>
              <a:rPr lang="en-US" dirty="0"/>
              <a:t>, scholars shifted their attention to the firm’s role in promoting international trade. </a:t>
            </a:r>
            <a:endParaRPr lang="en-US" dirty="0" smtClean="0"/>
          </a:p>
          <a:p>
            <a:r>
              <a:rPr lang="en-US" dirty="0" smtClean="0">
                <a:solidFill>
                  <a:srgbClr val="FF6600"/>
                </a:solidFill>
              </a:rPr>
              <a:t>The </a:t>
            </a:r>
            <a:r>
              <a:rPr lang="en-US" dirty="0">
                <a:solidFill>
                  <a:srgbClr val="FF6600"/>
                </a:solidFill>
              </a:rPr>
              <a:t>firm-based theories </a:t>
            </a:r>
            <a:r>
              <a:rPr lang="en-US" dirty="0"/>
              <a:t>developed after World War II are useful in describing patterns of trade in </a:t>
            </a:r>
            <a:r>
              <a:rPr lang="en-US" dirty="0">
                <a:solidFill>
                  <a:srgbClr val="FF6600"/>
                </a:solidFill>
              </a:rPr>
              <a:t>differentiated goods</a:t>
            </a:r>
            <a:r>
              <a:rPr lang="en-US" dirty="0"/>
              <a:t>—those such as automobiles, consumer electronics, and personal care products, for which </a:t>
            </a:r>
            <a:r>
              <a:rPr lang="en-US" dirty="0">
                <a:solidFill>
                  <a:srgbClr val="FF6600"/>
                </a:solidFill>
              </a:rPr>
              <a:t>brand</a:t>
            </a:r>
            <a:r>
              <a:rPr lang="en-US" dirty="0"/>
              <a:t> </a:t>
            </a:r>
            <a:r>
              <a:rPr lang="en-US" dirty="0">
                <a:solidFill>
                  <a:srgbClr val="FF6600"/>
                </a:solidFill>
              </a:rPr>
              <a:t>name</a:t>
            </a:r>
            <a:r>
              <a:rPr lang="en-US" dirty="0"/>
              <a:t> is an important component of the customer’s purchase decision. </a:t>
            </a:r>
          </a:p>
          <a:p>
            <a:endParaRPr lang="en-US" dirty="0"/>
          </a:p>
        </p:txBody>
      </p:sp>
      <p:sp>
        <p:nvSpPr>
          <p:cNvPr id="2" name="Title 1"/>
          <p:cNvSpPr>
            <a:spLocks noGrp="1"/>
          </p:cNvSpPr>
          <p:nvPr>
            <p:ph type="title"/>
          </p:nvPr>
        </p:nvSpPr>
        <p:spPr/>
        <p:txBody>
          <a:bodyPr>
            <a:normAutofit/>
          </a:bodyPr>
          <a:lstStyle/>
          <a:p>
            <a:r>
              <a:rPr lang="en-US" sz="4400" dirty="0"/>
              <a:t>Modern Firm-Based Theories </a:t>
            </a:r>
          </a:p>
        </p:txBody>
      </p:sp>
    </p:spTree>
    <p:extLst>
      <p:ext uri="{BB962C8B-B14F-4D97-AF65-F5344CB8AC3E}">
        <p14:creationId xmlns:p14="http://schemas.microsoft.com/office/powerpoint/2010/main" val="2945053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71450" indent="-171450">
              <a:buFont typeface="Arial" panose="020B0604020202020204" pitchFamily="34" charset="0"/>
              <a:buChar char="•"/>
              <a:defRPr/>
            </a:pPr>
            <a:r>
              <a:rPr lang="en-US" dirty="0" smtClean="0"/>
              <a:t>A </a:t>
            </a:r>
            <a:r>
              <a:rPr lang="en-US" dirty="0"/>
              <a:t>country’s wealth is measured by its </a:t>
            </a:r>
            <a:r>
              <a:rPr lang="en-US" dirty="0">
                <a:solidFill>
                  <a:srgbClr val="FF6600"/>
                </a:solidFill>
              </a:rPr>
              <a:t>holdings of gold and silver</a:t>
            </a:r>
            <a:r>
              <a:rPr lang="en-US" dirty="0"/>
              <a:t>. </a:t>
            </a:r>
            <a:endParaRPr lang="en-US" dirty="0" smtClean="0"/>
          </a:p>
          <a:p>
            <a:pPr marL="171450" indent="-171450">
              <a:buFont typeface="Arial" panose="020B0604020202020204" pitchFamily="34" charset="0"/>
              <a:buChar char="•"/>
              <a:defRPr/>
            </a:pPr>
            <a:r>
              <a:rPr lang="en-US" dirty="0" smtClean="0"/>
              <a:t>The main </a:t>
            </a:r>
            <a:r>
              <a:rPr lang="en-US" dirty="0" smtClean="0">
                <a:solidFill>
                  <a:srgbClr val="FF6600"/>
                </a:solidFill>
              </a:rPr>
              <a:t>tent</a:t>
            </a:r>
            <a:r>
              <a:rPr lang="en-US" dirty="0" smtClean="0"/>
              <a:t> of </a:t>
            </a:r>
            <a:r>
              <a:rPr lang="en-US" dirty="0"/>
              <a:t>mercantilism was that it was in a country’s best interests to maintain a </a:t>
            </a:r>
            <a:r>
              <a:rPr lang="en-US" dirty="0">
                <a:solidFill>
                  <a:srgbClr val="FF6600"/>
                </a:solidFill>
              </a:rPr>
              <a:t>trade surplus</a:t>
            </a:r>
            <a:r>
              <a:rPr lang="en-US" dirty="0"/>
              <a:t>, to export more than it </a:t>
            </a:r>
            <a:r>
              <a:rPr lang="en-US" dirty="0" smtClean="0"/>
              <a:t>imported (i.e.. </a:t>
            </a:r>
            <a:r>
              <a:rPr lang="en-US" dirty="0"/>
              <a:t>promoting exports and discouraging </a:t>
            </a:r>
            <a:r>
              <a:rPr lang="en-US" dirty="0" smtClean="0"/>
              <a:t>imports). </a:t>
            </a:r>
          </a:p>
          <a:p>
            <a:pPr marL="171450" indent="-171450">
              <a:buFont typeface="Arial" panose="020B0604020202020204" pitchFamily="34" charset="0"/>
              <a:buChar char="•"/>
              <a:defRPr/>
            </a:pPr>
            <a:r>
              <a:rPr lang="en-US" dirty="0"/>
              <a:t>By doing so, a country would accumulate gold and silver and, consequently, increase its national wealth, prestige, and power.</a:t>
            </a:r>
          </a:p>
          <a:p>
            <a:pPr marL="171450" indent="-171450">
              <a:buFont typeface="Arial" panose="020B0604020202020204" pitchFamily="34" charset="0"/>
              <a:buChar char="•"/>
              <a:defRPr/>
            </a:pPr>
            <a:endParaRPr lang="en-US" dirty="0" smtClean="0"/>
          </a:p>
        </p:txBody>
      </p:sp>
      <p:sp>
        <p:nvSpPr>
          <p:cNvPr id="3" name="Title 2"/>
          <p:cNvSpPr>
            <a:spLocks noGrp="1"/>
          </p:cNvSpPr>
          <p:nvPr>
            <p:ph type="title"/>
          </p:nvPr>
        </p:nvSpPr>
        <p:spPr/>
        <p:txBody>
          <a:bodyPr/>
          <a:lstStyle/>
          <a:p>
            <a:r>
              <a:rPr lang="en-US" sz="3600" dirty="0"/>
              <a:t>Classical Country-Based Trade Theories: </a:t>
            </a:r>
            <a:r>
              <a:rPr lang="en-US" sz="3600" dirty="0">
                <a:solidFill>
                  <a:schemeClr val="accent2"/>
                </a:solidFill>
              </a:rPr>
              <a:t>Mercantilism</a:t>
            </a:r>
          </a:p>
        </p:txBody>
      </p:sp>
    </p:spTree>
    <p:extLst>
      <p:ext uri="{BB962C8B-B14F-4D97-AF65-F5344CB8AC3E}">
        <p14:creationId xmlns:p14="http://schemas.microsoft.com/office/powerpoint/2010/main" val="261071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To achieve </a:t>
            </a:r>
            <a:r>
              <a:rPr lang="en-US" dirty="0" smtClean="0"/>
              <a:t>the tenet of mercantilism, government should actively intervene and support</a:t>
            </a:r>
          </a:p>
          <a:p>
            <a:pPr lvl="1"/>
            <a:r>
              <a:rPr lang="en-US" dirty="0" smtClean="0">
                <a:solidFill>
                  <a:srgbClr val="FF6600"/>
                </a:solidFill>
              </a:rPr>
              <a:t>Export</a:t>
            </a:r>
            <a:r>
              <a:rPr lang="en-US" dirty="0">
                <a:solidFill>
                  <a:srgbClr val="FF6600"/>
                </a:solidFill>
              </a:rPr>
              <a:t>-oriented manufacturers </a:t>
            </a:r>
            <a:r>
              <a:rPr lang="en-US" dirty="0" smtClean="0"/>
              <a:t>through trade </a:t>
            </a:r>
            <a:r>
              <a:rPr lang="en-US" dirty="0"/>
              <a:t>policies, such as those establishing </a:t>
            </a:r>
            <a:r>
              <a:rPr lang="en-US" dirty="0">
                <a:solidFill>
                  <a:srgbClr val="FF6600"/>
                </a:solidFill>
              </a:rPr>
              <a:t>subsidies or tax rebates</a:t>
            </a:r>
            <a:r>
              <a:rPr lang="en-US" dirty="0"/>
              <a:t>, which stimulated sales to foreigners. </a:t>
            </a:r>
            <a:endParaRPr lang="en-US" dirty="0" smtClean="0"/>
          </a:p>
          <a:p>
            <a:pPr lvl="1"/>
            <a:r>
              <a:rPr lang="en-US" dirty="0" smtClean="0">
                <a:solidFill>
                  <a:srgbClr val="0000FF"/>
                </a:solidFill>
              </a:rPr>
              <a:t>Domestic </a:t>
            </a:r>
            <a:r>
              <a:rPr lang="en-US" dirty="0">
                <a:solidFill>
                  <a:srgbClr val="0000FF"/>
                </a:solidFill>
              </a:rPr>
              <a:t>manufacturers threatened by foreign imports </a:t>
            </a:r>
            <a:r>
              <a:rPr lang="en-US" dirty="0" smtClean="0"/>
              <a:t>through trade </a:t>
            </a:r>
            <a:r>
              <a:rPr lang="en-US" dirty="0"/>
              <a:t>policies, such as those imposing </a:t>
            </a:r>
            <a:r>
              <a:rPr lang="en-US" dirty="0">
                <a:solidFill>
                  <a:srgbClr val="0000FF"/>
                </a:solidFill>
              </a:rPr>
              <a:t>tariffs or quotas</a:t>
            </a:r>
            <a:r>
              <a:rPr lang="en-US" dirty="0"/>
              <a:t>, which protected </a:t>
            </a:r>
            <a:r>
              <a:rPr lang="en-US" dirty="0" smtClean="0"/>
              <a:t>those threatened </a:t>
            </a:r>
            <a:r>
              <a:rPr lang="en-US" dirty="0"/>
              <a:t>manufacturers from foreign competition.</a:t>
            </a:r>
          </a:p>
        </p:txBody>
      </p:sp>
      <p:sp>
        <p:nvSpPr>
          <p:cNvPr id="3" name="Title 2"/>
          <p:cNvSpPr>
            <a:spLocks noGrp="1"/>
          </p:cNvSpPr>
          <p:nvPr>
            <p:ph type="title"/>
          </p:nvPr>
        </p:nvSpPr>
        <p:spPr/>
        <p:txBody>
          <a:bodyPr/>
          <a:lstStyle/>
          <a:p>
            <a:r>
              <a:rPr lang="en-US" dirty="0">
                <a:solidFill>
                  <a:schemeClr val="accent2"/>
                </a:solidFill>
              </a:rPr>
              <a:t>Mercantilism</a:t>
            </a:r>
            <a:endParaRPr lang="en-US" dirty="0"/>
          </a:p>
        </p:txBody>
      </p:sp>
    </p:spTree>
    <p:extLst>
      <p:ext uri="{BB962C8B-B14F-4D97-AF65-F5344CB8AC3E}">
        <p14:creationId xmlns:p14="http://schemas.microsoft.com/office/powerpoint/2010/main" val="2889681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blinds(horizontal)">
                                      <p:cBhvr>
                                        <p:cTn id="15" dur="500"/>
                                        <p:tgtEl>
                                          <p:spTgt spid="2">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blinds(horizontal)">
                                      <p:cBhvr>
                                        <p:cTn id="18"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Most members of society, however, are hurt by such policies. </a:t>
            </a:r>
            <a:endParaRPr lang="en-US" dirty="0" smtClean="0"/>
          </a:p>
          <a:p>
            <a:r>
              <a:rPr lang="en-US" dirty="0" smtClean="0">
                <a:solidFill>
                  <a:srgbClr val="FF6600"/>
                </a:solidFill>
              </a:rPr>
              <a:t>Governmental </a:t>
            </a:r>
            <a:r>
              <a:rPr lang="en-US" dirty="0">
                <a:solidFill>
                  <a:srgbClr val="FF6600"/>
                </a:solidFill>
              </a:rPr>
              <a:t>subsidies </a:t>
            </a:r>
            <a:r>
              <a:rPr lang="en-US" dirty="0"/>
              <a:t>of the exports of certain industries are </a:t>
            </a:r>
            <a:r>
              <a:rPr lang="en-US" dirty="0">
                <a:solidFill>
                  <a:srgbClr val="FF6600"/>
                </a:solidFill>
              </a:rPr>
              <a:t>paid by taxpayers </a:t>
            </a:r>
            <a:r>
              <a:rPr lang="en-US" dirty="0"/>
              <a:t>in the form of </a:t>
            </a:r>
            <a:r>
              <a:rPr lang="en-US" dirty="0">
                <a:solidFill>
                  <a:srgbClr val="FF6600"/>
                </a:solidFill>
              </a:rPr>
              <a:t>higher taxes</a:t>
            </a:r>
            <a:r>
              <a:rPr lang="en-US" dirty="0"/>
              <a:t>. </a:t>
            </a:r>
            <a:endParaRPr lang="en-US" dirty="0" smtClean="0"/>
          </a:p>
          <a:p>
            <a:r>
              <a:rPr lang="en-US" dirty="0" smtClean="0"/>
              <a:t>Governmental </a:t>
            </a:r>
            <a:r>
              <a:rPr lang="en-US" dirty="0"/>
              <a:t>import restrictions are </a:t>
            </a:r>
            <a:r>
              <a:rPr lang="en-US" dirty="0">
                <a:solidFill>
                  <a:srgbClr val="FF6600"/>
                </a:solidFill>
              </a:rPr>
              <a:t>paid for by consumers</a:t>
            </a:r>
            <a:r>
              <a:rPr lang="en-US" dirty="0"/>
              <a:t> in the form of </a:t>
            </a:r>
            <a:r>
              <a:rPr lang="en-US" dirty="0">
                <a:solidFill>
                  <a:srgbClr val="FF6600"/>
                </a:solidFill>
              </a:rPr>
              <a:t>higher prices </a:t>
            </a:r>
            <a:r>
              <a:rPr lang="en-US" dirty="0"/>
              <a:t>because </a:t>
            </a:r>
            <a:r>
              <a:rPr lang="en-US" dirty="0">
                <a:solidFill>
                  <a:srgbClr val="FF6600"/>
                </a:solidFill>
              </a:rPr>
              <a:t>domestic firms face less competition </a:t>
            </a:r>
            <a:r>
              <a:rPr lang="en-US" dirty="0"/>
              <a:t>from foreign producers.</a:t>
            </a:r>
          </a:p>
        </p:txBody>
      </p:sp>
      <p:sp>
        <p:nvSpPr>
          <p:cNvPr id="3" name="Title 2"/>
          <p:cNvSpPr>
            <a:spLocks noGrp="1"/>
          </p:cNvSpPr>
          <p:nvPr>
            <p:ph type="title"/>
          </p:nvPr>
        </p:nvSpPr>
        <p:spPr/>
        <p:txBody>
          <a:bodyPr/>
          <a:lstStyle/>
          <a:p>
            <a:r>
              <a:rPr lang="en-US" dirty="0">
                <a:solidFill>
                  <a:schemeClr val="accent2"/>
                </a:solidFill>
              </a:rPr>
              <a:t>Mercantilism</a:t>
            </a:r>
            <a:endParaRPr lang="en-US" dirty="0"/>
          </a:p>
        </p:txBody>
      </p:sp>
    </p:spTree>
    <p:extLst>
      <p:ext uri="{BB962C8B-B14F-4D97-AF65-F5344CB8AC3E}">
        <p14:creationId xmlns:p14="http://schemas.microsoft.com/office/powerpoint/2010/main" val="938953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I</a:t>
            </a:r>
            <a:r>
              <a:rPr lang="en-US" dirty="0" smtClean="0"/>
              <a:t>t </a:t>
            </a:r>
            <a:r>
              <a:rPr lang="en-US" dirty="0"/>
              <a:t>viewed trade as a </a:t>
            </a:r>
            <a:r>
              <a:rPr lang="en-US" dirty="0">
                <a:solidFill>
                  <a:srgbClr val="FF6600"/>
                </a:solidFill>
              </a:rPr>
              <a:t>zero-sum game</a:t>
            </a:r>
            <a:r>
              <a:rPr lang="en-US" dirty="0"/>
              <a:t>. </a:t>
            </a:r>
            <a:endParaRPr lang="en-US" dirty="0" smtClean="0"/>
          </a:p>
          <a:p>
            <a:pPr lvl="1"/>
            <a:r>
              <a:rPr lang="en-US" dirty="0" smtClean="0"/>
              <a:t>(</a:t>
            </a:r>
            <a:r>
              <a:rPr lang="en-US" dirty="0"/>
              <a:t>A zero-sum game is one in which a gain by one </a:t>
            </a:r>
            <a:r>
              <a:rPr lang="en-US" dirty="0" smtClean="0"/>
              <a:t>country comes </a:t>
            </a:r>
            <a:r>
              <a:rPr lang="en-US" dirty="0"/>
              <a:t>at the expense of other </a:t>
            </a:r>
            <a:r>
              <a:rPr lang="en-US" dirty="0" smtClean="0"/>
              <a:t>nations’ loss)</a:t>
            </a:r>
          </a:p>
          <a:p>
            <a:r>
              <a:rPr lang="en-US" dirty="0" smtClean="0"/>
              <a:t>If </a:t>
            </a:r>
            <a:r>
              <a:rPr lang="en-US" dirty="0"/>
              <a:t>all nations were to barricade their markets from imports and push their exports onto others, </a:t>
            </a:r>
            <a:r>
              <a:rPr lang="en-US" dirty="0">
                <a:solidFill>
                  <a:srgbClr val="FF6600"/>
                </a:solidFill>
              </a:rPr>
              <a:t>international trade would be severely restricted</a:t>
            </a:r>
            <a:r>
              <a:rPr lang="en-US" dirty="0"/>
              <a:t>. </a:t>
            </a:r>
            <a:endParaRPr lang="en-US" dirty="0" smtClean="0"/>
          </a:p>
          <a:p>
            <a:pPr lvl="1"/>
            <a:r>
              <a:rPr lang="en-US" dirty="0" smtClean="0"/>
              <a:t>In </a:t>
            </a:r>
            <a:r>
              <a:rPr lang="en-US" dirty="0"/>
              <a:t>fact, trade in all nonessential goods would likely cease </a:t>
            </a:r>
            <a:r>
              <a:rPr lang="en-US" dirty="0" smtClean="0"/>
              <a:t>altogether.</a:t>
            </a:r>
            <a:endParaRPr lang="en-US" dirty="0"/>
          </a:p>
        </p:txBody>
      </p:sp>
      <p:sp>
        <p:nvSpPr>
          <p:cNvPr id="3" name="Title 2"/>
          <p:cNvSpPr>
            <a:spLocks noGrp="1"/>
          </p:cNvSpPr>
          <p:nvPr>
            <p:ph type="title"/>
          </p:nvPr>
        </p:nvSpPr>
        <p:spPr/>
        <p:txBody>
          <a:bodyPr/>
          <a:lstStyle/>
          <a:p>
            <a:r>
              <a:rPr lang="en-US" dirty="0" smtClean="0">
                <a:solidFill>
                  <a:schemeClr val="accent2"/>
                </a:solidFill>
              </a:rPr>
              <a:t>Mercantilism: Flaws</a:t>
            </a:r>
            <a:endParaRPr lang="en-US" dirty="0"/>
          </a:p>
        </p:txBody>
      </p:sp>
    </p:spTree>
    <p:extLst>
      <p:ext uri="{BB962C8B-B14F-4D97-AF65-F5344CB8AC3E}">
        <p14:creationId xmlns:p14="http://schemas.microsoft.com/office/powerpoint/2010/main" val="1776565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blinds(horizontal)">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blinds(horizontal)">
                                      <p:cBhvr>
                                        <p:cTn id="20" dur="500"/>
                                        <p:tgtEl>
                                          <p:spTgt spid="2">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blinds(horizontal)">
                                      <p:cBhvr>
                                        <p:cTn id="23"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Because </a:t>
            </a:r>
            <a:r>
              <a:rPr lang="en-US" dirty="0"/>
              <a:t>mercantilism does </a:t>
            </a:r>
            <a:r>
              <a:rPr lang="en-US" dirty="0">
                <a:solidFill>
                  <a:srgbClr val="FF6600"/>
                </a:solidFill>
              </a:rPr>
              <a:t>benefit certain members of society</a:t>
            </a:r>
            <a:r>
              <a:rPr lang="en-US" dirty="0"/>
              <a:t>, mercantilist policies are </a:t>
            </a:r>
            <a:r>
              <a:rPr lang="en-US" dirty="0">
                <a:solidFill>
                  <a:srgbClr val="FF6600"/>
                </a:solidFill>
              </a:rPr>
              <a:t>still politically attractive </a:t>
            </a:r>
            <a:r>
              <a:rPr lang="en-US" dirty="0"/>
              <a:t>to some firms and their workers. </a:t>
            </a:r>
            <a:endParaRPr lang="en-US" dirty="0" smtClean="0"/>
          </a:p>
          <a:p>
            <a:r>
              <a:rPr lang="en-US" dirty="0" smtClean="0"/>
              <a:t>Modern </a:t>
            </a:r>
            <a:r>
              <a:rPr lang="en-US" dirty="0">
                <a:solidFill>
                  <a:srgbClr val="FF6600"/>
                </a:solidFill>
              </a:rPr>
              <a:t>supporters</a:t>
            </a:r>
            <a:r>
              <a:rPr lang="en-US" dirty="0"/>
              <a:t> of such policies are called </a:t>
            </a:r>
            <a:r>
              <a:rPr lang="en-US" u="sng" dirty="0" err="1" smtClean="0">
                <a:solidFill>
                  <a:srgbClr val="FF6600"/>
                </a:solidFill>
              </a:rPr>
              <a:t>neomercantilists</a:t>
            </a:r>
            <a:r>
              <a:rPr lang="en-US" dirty="0">
                <a:solidFill>
                  <a:srgbClr val="FF6600"/>
                </a:solidFill>
              </a:rPr>
              <a:t>, </a:t>
            </a:r>
            <a:r>
              <a:rPr lang="en-US" u="sng" dirty="0">
                <a:solidFill>
                  <a:srgbClr val="FF6600"/>
                </a:solidFill>
              </a:rPr>
              <a:t>economic nationalism</a:t>
            </a:r>
            <a:r>
              <a:rPr lang="en-US" dirty="0" smtClean="0">
                <a:solidFill>
                  <a:srgbClr val="FF6600"/>
                </a:solidFill>
              </a:rPr>
              <a:t>, </a:t>
            </a:r>
            <a:r>
              <a:rPr lang="en-US" dirty="0" smtClean="0"/>
              <a:t>or </a:t>
            </a:r>
            <a:r>
              <a:rPr lang="en-US" u="sng" dirty="0">
                <a:solidFill>
                  <a:srgbClr val="FF6600"/>
                </a:solidFill>
              </a:rPr>
              <a:t>protectionists</a:t>
            </a:r>
            <a:r>
              <a:rPr lang="en-US" dirty="0"/>
              <a:t>.</a:t>
            </a:r>
          </a:p>
          <a:p>
            <a:endParaRPr lang="en-US" dirty="0" smtClean="0"/>
          </a:p>
          <a:p>
            <a:endParaRPr lang="en-US" dirty="0"/>
          </a:p>
        </p:txBody>
      </p:sp>
      <p:sp>
        <p:nvSpPr>
          <p:cNvPr id="3" name="Title 2"/>
          <p:cNvSpPr>
            <a:spLocks noGrp="1"/>
          </p:cNvSpPr>
          <p:nvPr>
            <p:ph type="title"/>
          </p:nvPr>
        </p:nvSpPr>
        <p:spPr/>
        <p:txBody>
          <a:bodyPr/>
          <a:lstStyle/>
          <a:p>
            <a:r>
              <a:rPr lang="en-US" dirty="0">
                <a:solidFill>
                  <a:schemeClr val="accent2"/>
                </a:solidFill>
              </a:rPr>
              <a:t>Mercantilism</a:t>
            </a:r>
            <a:endParaRPr lang="en-US" dirty="0"/>
          </a:p>
        </p:txBody>
      </p:sp>
    </p:spTree>
    <p:extLst>
      <p:ext uri="{BB962C8B-B14F-4D97-AF65-F5344CB8AC3E}">
        <p14:creationId xmlns:p14="http://schemas.microsoft.com/office/powerpoint/2010/main" val="1776565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171450" indent="-171450">
              <a:buFont typeface="Arial" panose="020B0604020202020204" pitchFamily="34" charset="0"/>
              <a:buChar char="•"/>
              <a:defRPr/>
            </a:pPr>
            <a:r>
              <a:rPr lang="en-US" sz="2800" dirty="0">
                <a:solidFill>
                  <a:srgbClr val="FF6600"/>
                </a:solidFill>
              </a:rPr>
              <a:t>The mercantilist doctrine is by no means dead. </a:t>
            </a:r>
          </a:p>
          <a:p>
            <a:pPr marL="171450" indent="-171450">
              <a:buFont typeface="Arial" panose="020B0604020202020204" pitchFamily="34" charset="0"/>
              <a:buChar char="•"/>
              <a:defRPr/>
            </a:pPr>
            <a:r>
              <a:rPr lang="en-US" dirty="0" smtClean="0">
                <a:solidFill>
                  <a:srgbClr val="FF0000"/>
                </a:solidFill>
              </a:rPr>
              <a:t>Donald </a:t>
            </a:r>
            <a:r>
              <a:rPr lang="en-US" dirty="0">
                <a:solidFill>
                  <a:srgbClr val="FF0000"/>
                </a:solidFill>
              </a:rPr>
              <a:t>Trump </a:t>
            </a:r>
            <a:r>
              <a:rPr lang="en-US" dirty="0"/>
              <a:t>appears to advocate neo-mercantilist policies</a:t>
            </a:r>
            <a:r>
              <a:rPr lang="en-US" dirty="0" smtClean="0"/>
              <a:t>.</a:t>
            </a:r>
          </a:p>
          <a:p>
            <a:pPr marL="171450" indent="-171450">
              <a:buFont typeface="Arial" panose="020B0604020202020204" pitchFamily="34" charset="0"/>
              <a:buChar char="•"/>
              <a:defRPr/>
            </a:pPr>
            <a:r>
              <a:rPr lang="en-US" dirty="0" smtClean="0">
                <a:solidFill>
                  <a:srgbClr val="FF6600"/>
                </a:solidFill>
              </a:rPr>
              <a:t>Neo</a:t>
            </a:r>
            <a:r>
              <a:rPr lang="en-US" dirty="0">
                <a:solidFill>
                  <a:srgbClr val="FF6600"/>
                </a:solidFill>
              </a:rPr>
              <a:t>-mercantilists equate</a:t>
            </a:r>
            <a:r>
              <a:rPr lang="en-US" dirty="0"/>
              <a:t> </a:t>
            </a:r>
            <a:r>
              <a:rPr lang="en-US" dirty="0">
                <a:solidFill>
                  <a:srgbClr val="FF6600"/>
                </a:solidFill>
              </a:rPr>
              <a:t>political</a:t>
            </a:r>
            <a:r>
              <a:rPr lang="en-US" dirty="0"/>
              <a:t> </a:t>
            </a:r>
            <a:r>
              <a:rPr lang="en-US" dirty="0">
                <a:solidFill>
                  <a:srgbClr val="FF6600"/>
                </a:solidFill>
              </a:rPr>
              <a:t>power</a:t>
            </a:r>
            <a:r>
              <a:rPr lang="en-US" dirty="0"/>
              <a:t> with </a:t>
            </a:r>
            <a:r>
              <a:rPr lang="en-US" dirty="0">
                <a:solidFill>
                  <a:srgbClr val="FF6600"/>
                </a:solidFill>
              </a:rPr>
              <a:t>economic</a:t>
            </a:r>
            <a:r>
              <a:rPr lang="en-US" dirty="0"/>
              <a:t> </a:t>
            </a:r>
            <a:r>
              <a:rPr lang="en-US" dirty="0">
                <a:solidFill>
                  <a:srgbClr val="FF6600"/>
                </a:solidFill>
              </a:rPr>
              <a:t>power</a:t>
            </a:r>
            <a:r>
              <a:rPr lang="en-US" dirty="0"/>
              <a:t> and </a:t>
            </a:r>
            <a:r>
              <a:rPr lang="en-US" dirty="0">
                <a:solidFill>
                  <a:srgbClr val="FF6600"/>
                </a:solidFill>
              </a:rPr>
              <a:t>economic</a:t>
            </a:r>
            <a:r>
              <a:rPr lang="en-US" dirty="0"/>
              <a:t> </a:t>
            </a:r>
            <a:r>
              <a:rPr lang="en-US" dirty="0">
                <a:solidFill>
                  <a:srgbClr val="FF6600"/>
                </a:solidFill>
              </a:rPr>
              <a:t>power</a:t>
            </a:r>
            <a:r>
              <a:rPr lang="en-US" dirty="0"/>
              <a:t> with </a:t>
            </a:r>
            <a:r>
              <a:rPr lang="en-US" dirty="0">
                <a:solidFill>
                  <a:srgbClr val="FF6600"/>
                </a:solidFill>
              </a:rPr>
              <a:t>a balance-of-trade surplus</a:t>
            </a:r>
            <a:r>
              <a:rPr lang="en-US" dirty="0"/>
              <a:t>. </a:t>
            </a:r>
            <a:endParaRPr lang="en-US" dirty="0" smtClean="0"/>
          </a:p>
          <a:p>
            <a:pPr marL="171450" indent="-171450">
              <a:buFont typeface="Arial" panose="020B0604020202020204" pitchFamily="34" charset="0"/>
              <a:buChar char="•"/>
              <a:defRPr/>
            </a:pPr>
            <a:r>
              <a:rPr lang="en-US" dirty="0">
                <a:solidFill>
                  <a:srgbClr val="FF0000"/>
                </a:solidFill>
              </a:rPr>
              <a:t>China</a:t>
            </a:r>
            <a:r>
              <a:rPr lang="en-US" dirty="0"/>
              <a:t> long pursued a neo-mercantilist policy, </a:t>
            </a:r>
            <a:r>
              <a:rPr lang="en-US" dirty="0">
                <a:solidFill>
                  <a:srgbClr val="FF6600"/>
                </a:solidFill>
              </a:rPr>
              <a:t>deliberately keeping its currency value low </a:t>
            </a:r>
            <a:r>
              <a:rPr lang="en-US" dirty="0"/>
              <a:t>against the U.S. dollar in order to sell more goods to the United States and other developed nations, and thus amass a trade </a:t>
            </a:r>
            <a:r>
              <a:rPr lang="en-US" dirty="0" smtClean="0"/>
              <a:t>surplus.</a:t>
            </a:r>
          </a:p>
        </p:txBody>
      </p:sp>
      <p:sp>
        <p:nvSpPr>
          <p:cNvPr id="3" name="Title 2"/>
          <p:cNvSpPr>
            <a:spLocks noGrp="1"/>
          </p:cNvSpPr>
          <p:nvPr>
            <p:ph type="title"/>
          </p:nvPr>
        </p:nvSpPr>
        <p:spPr/>
        <p:txBody>
          <a:bodyPr/>
          <a:lstStyle/>
          <a:p>
            <a:r>
              <a:rPr lang="en-US" sz="4800" dirty="0" smtClean="0">
                <a:solidFill>
                  <a:schemeClr val="accent2"/>
                </a:solidFill>
              </a:rPr>
              <a:t>Mercantilism</a:t>
            </a:r>
            <a:endParaRPr lang="en-US" sz="4800" dirty="0">
              <a:solidFill>
                <a:schemeClr val="accent2"/>
              </a:solidFill>
            </a:endParaRPr>
          </a:p>
        </p:txBody>
      </p:sp>
    </p:spTree>
    <p:extLst>
      <p:ext uri="{BB962C8B-B14F-4D97-AF65-F5344CB8AC3E}">
        <p14:creationId xmlns:p14="http://schemas.microsoft.com/office/powerpoint/2010/main" val="261071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linds(horizontal)">
                                      <p:cBhvr>
                                        <p:cTn id="2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solidFill>
                  <a:srgbClr val="FF6600"/>
                </a:solidFill>
              </a:rPr>
              <a:t>Adam Smith </a:t>
            </a:r>
            <a:r>
              <a:rPr lang="en-US" dirty="0">
                <a:solidFill>
                  <a:srgbClr val="FF0000"/>
                </a:solidFill>
              </a:rPr>
              <a:t>attacked</a:t>
            </a:r>
            <a:r>
              <a:rPr lang="en-US" dirty="0"/>
              <a:t> the mercantilist assumption that trade is a </a:t>
            </a:r>
            <a:r>
              <a:rPr lang="en-US" dirty="0">
                <a:solidFill>
                  <a:srgbClr val="FF0000"/>
                </a:solidFill>
              </a:rPr>
              <a:t>zero-sum game</a:t>
            </a:r>
            <a:r>
              <a:rPr lang="en-US" dirty="0"/>
              <a:t>. </a:t>
            </a:r>
            <a:endParaRPr lang="en-US" dirty="0" smtClean="0"/>
          </a:p>
          <a:p>
            <a:r>
              <a:rPr lang="en-US" dirty="0" smtClean="0"/>
              <a:t>Smith </a:t>
            </a:r>
            <a:r>
              <a:rPr lang="en-US" dirty="0"/>
              <a:t>argued that </a:t>
            </a:r>
            <a:r>
              <a:rPr lang="en-US" dirty="0">
                <a:solidFill>
                  <a:srgbClr val="FF0000"/>
                </a:solidFill>
              </a:rPr>
              <a:t>countries differ </a:t>
            </a:r>
            <a:r>
              <a:rPr lang="en-US" dirty="0"/>
              <a:t>in their ability to produce goods </a:t>
            </a:r>
            <a:r>
              <a:rPr lang="en-US" dirty="0">
                <a:solidFill>
                  <a:srgbClr val="FF0000"/>
                </a:solidFill>
              </a:rPr>
              <a:t>efficiently</a:t>
            </a:r>
            <a:r>
              <a:rPr lang="en-US" dirty="0" smtClean="0"/>
              <a:t>.</a:t>
            </a:r>
          </a:p>
          <a:p>
            <a:r>
              <a:rPr lang="en-US" dirty="0"/>
              <a:t>According to </a:t>
            </a:r>
            <a:r>
              <a:rPr lang="en-US" dirty="0">
                <a:solidFill>
                  <a:srgbClr val="FF6600"/>
                </a:solidFill>
              </a:rPr>
              <a:t>Smith</a:t>
            </a:r>
            <a:r>
              <a:rPr lang="en-US" dirty="0"/>
              <a:t>, </a:t>
            </a:r>
            <a:r>
              <a:rPr lang="en-US" dirty="0">
                <a:solidFill>
                  <a:srgbClr val="FF6600"/>
                </a:solidFill>
              </a:rPr>
              <a:t>countries should specialize </a:t>
            </a:r>
            <a:r>
              <a:rPr lang="en-US" dirty="0"/>
              <a:t>in </a:t>
            </a:r>
            <a:r>
              <a:rPr lang="en-US" dirty="0" smtClean="0"/>
              <a:t>and export the </a:t>
            </a:r>
            <a:r>
              <a:rPr lang="en-US" dirty="0"/>
              <a:t>production of </a:t>
            </a:r>
            <a:r>
              <a:rPr lang="en-US" dirty="0">
                <a:solidFill>
                  <a:srgbClr val="FF6600"/>
                </a:solidFill>
              </a:rPr>
              <a:t>goods</a:t>
            </a:r>
            <a:r>
              <a:rPr lang="en-US" dirty="0"/>
              <a:t> </a:t>
            </a:r>
            <a:r>
              <a:rPr lang="en-US" dirty="0" smtClean="0"/>
              <a:t>and services for </a:t>
            </a:r>
            <a:r>
              <a:rPr lang="en-US" dirty="0"/>
              <a:t>which </a:t>
            </a:r>
            <a:r>
              <a:rPr lang="en-US" dirty="0">
                <a:solidFill>
                  <a:srgbClr val="FF0000"/>
                </a:solidFill>
              </a:rPr>
              <a:t>they have an </a:t>
            </a:r>
            <a:r>
              <a:rPr lang="en-US" b="1" i="1" u="sng" dirty="0">
                <a:solidFill>
                  <a:srgbClr val="FF0000"/>
                </a:solidFill>
              </a:rPr>
              <a:t>absolute advantage </a:t>
            </a:r>
            <a:r>
              <a:rPr lang="en-US" dirty="0"/>
              <a:t>and and import those goods and services for which other countries </a:t>
            </a:r>
            <a:r>
              <a:rPr lang="en-US" dirty="0" smtClean="0"/>
              <a:t>have absolute advantage.</a:t>
            </a:r>
            <a:endParaRPr lang="en-US" dirty="0"/>
          </a:p>
          <a:p>
            <a:r>
              <a:rPr lang="en-US" dirty="0" smtClean="0"/>
              <a:t>A </a:t>
            </a:r>
            <a:r>
              <a:rPr lang="en-US" dirty="0"/>
              <a:t>country has an </a:t>
            </a:r>
            <a:r>
              <a:rPr lang="en-US" b="1" i="1" u="sng" dirty="0">
                <a:solidFill>
                  <a:srgbClr val="FF0000"/>
                </a:solidFill>
              </a:rPr>
              <a:t>absolute advantage </a:t>
            </a:r>
            <a:r>
              <a:rPr lang="en-US" dirty="0"/>
              <a:t>in the production of a product when it </a:t>
            </a:r>
            <a:r>
              <a:rPr lang="en-US" dirty="0">
                <a:solidFill>
                  <a:srgbClr val="FF6600"/>
                </a:solidFill>
              </a:rPr>
              <a:t>is more efficient </a:t>
            </a:r>
            <a:r>
              <a:rPr lang="en-US" dirty="0"/>
              <a:t>than any other country at producing it.</a:t>
            </a:r>
          </a:p>
        </p:txBody>
      </p:sp>
      <p:sp>
        <p:nvSpPr>
          <p:cNvPr id="3" name="Title 2"/>
          <p:cNvSpPr>
            <a:spLocks noGrp="1"/>
          </p:cNvSpPr>
          <p:nvPr>
            <p:ph type="title"/>
          </p:nvPr>
        </p:nvSpPr>
        <p:spPr/>
        <p:txBody>
          <a:bodyPr/>
          <a:lstStyle/>
          <a:p>
            <a:r>
              <a:rPr lang="en-US" sz="3600" dirty="0"/>
              <a:t>Classical Country-Based Trade Theories: </a:t>
            </a:r>
            <a:r>
              <a:rPr lang="en-US" sz="3600" dirty="0">
                <a:solidFill>
                  <a:srgbClr val="D6862D"/>
                </a:solidFill>
              </a:rPr>
              <a:t>Absolute Advantage</a:t>
            </a:r>
          </a:p>
        </p:txBody>
      </p:sp>
    </p:spTree>
    <p:extLst>
      <p:ext uri="{BB962C8B-B14F-4D97-AF65-F5344CB8AC3E}">
        <p14:creationId xmlns:p14="http://schemas.microsoft.com/office/powerpoint/2010/main" val="1560536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Absolute </a:t>
            </a:r>
            <a:r>
              <a:rPr lang="en-US" dirty="0">
                <a:solidFill>
                  <a:srgbClr val="0070C0"/>
                </a:solidFill>
              </a:rPr>
              <a:t>Advantage</a:t>
            </a:r>
            <a:endParaRPr lang="en-US" dirty="0"/>
          </a:p>
        </p:txBody>
      </p:sp>
      <p:sp>
        <p:nvSpPr>
          <p:cNvPr id="3" name="Content Placeholder 2"/>
          <p:cNvSpPr>
            <a:spLocks noGrp="1"/>
          </p:cNvSpPr>
          <p:nvPr>
            <p:ph idx="1"/>
          </p:nvPr>
        </p:nvSpPr>
        <p:spPr/>
        <p:txBody>
          <a:bodyPr/>
          <a:lstStyle/>
          <a:p>
            <a:r>
              <a:rPr lang="en-US" b="1" dirty="0" smtClean="0"/>
              <a:t>Adam Smith’s Absolute Advantage Theory</a:t>
            </a:r>
          </a:p>
        </p:txBody>
      </p:sp>
      <p:graphicFrame>
        <p:nvGraphicFramePr>
          <p:cNvPr id="6" name="Table 5"/>
          <p:cNvGraphicFramePr>
            <a:graphicFrameLocks noGrp="1"/>
          </p:cNvGraphicFramePr>
          <p:nvPr>
            <p:extLst>
              <p:ext uri="{D42A27DB-BD31-4B8C-83A1-F6EECF244321}">
                <p14:modId xmlns:p14="http://schemas.microsoft.com/office/powerpoint/2010/main" val="2347198279"/>
              </p:ext>
            </p:extLst>
          </p:nvPr>
        </p:nvGraphicFramePr>
        <p:xfrm>
          <a:off x="938210" y="2979738"/>
          <a:ext cx="7148514" cy="3286336"/>
        </p:xfrm>
        <a:graphic>
          <a:graphicData uri="http://schemas.openxmlformats.org/drawingml/2006/table">
            <a:tbl>
              <a:tblPr firstRow="1" bandRow="1">
                <a:tableStyleId>{5C22544A-7EE6-4342-B048-85BDC9FD1C3A}</a:tableStyleId>
              </a:tblPr>
              <a:tblGrid>
                <a:gridCol w="2382838"/>
                <a:gridCol w="2382838"/>
                <a:gridCol w="2382838"/>
              </a:tblGrid>
              <a:tr h="1048808">
                <a:tc>
                  <a:txBody>
                    <a:bodyPr/>
                    <a:lstStyle/>
                    <a:p>
                      <a:pPr algn="ctr"/>
                      <a:r>
                        <a:rPr lang="en-US" sz="1800" b="1" dirty="0" smtClean="0">
                          <a:solidFill>
                            <a:srgbClr val="FFFF00"/>
                          </a:solidFill>
                          <a:latin typeface="Arial Narrow" pitchFamily="34" charset="0"/>
                        </a:rPr>
                        <a:t>Country’s Level of </a:t>
                      </a:r>
                    </a:p>
                    <a:p>
                      <a:pPr algn="ctr"/>
                      <a:r>
                        <a:rPr lang="en-US" sz="1800" b="1" dirty="0" smtClean="0">
                          <a:solidFill>
                            <a:srgbClr val="FFFF00"/>
                          </a:solidFill>
                          <a:latin typeface="Arial Narrow" pitchFamily="34" charset="0"/>
                        </a:rPr>
                        <a:t>Productivity</a:t>
                      </a:r>
                    </a:p>
                    <a:p>
                      <a:pPr algn="ctr"/>
                      <a:endParaRPr lang="en-US" dirty="0">
                        <a:solidFill>
                          <a:srgbClr val="FFFF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latin typeface="Arial Narrow" pitchFamily="34" charset="0"/>
                        </a:rPr>
                        <a:t>Import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latin typeface="Arial Narrow" pitchFamily="34" charset="0"/>
                        </a:rPr>
                        <a:t>Goods and Services</a:t>
                      </a:r>
                    </a:p>
                    <a:p>
                      <a:pPr algn="ctr"/>
                      <a:endParaRPr lang="en-US" dirty="0">
                        <a:solidFill>
                          <a:srgbClr val="FFFF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latin typeface="Arial Narrow" pitchFamily="34" charset="0"/>
                        </a:rPr>
                        <a:t>Export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latin typeface="Arial Narrow" pitchFamily="34" charset="0"/>
                        </a:rPr>
                        <a:t>Goods and Services</a:t>
                      </a:r>
                    </a:p>
                    <a:p>
                      <a:pPr algn="ctr"/>
                      <a:endParaRPr lang="en-US" dirty="0">
                        <a:solidFill>
                          <a:srgbClr val="FFFF00"/>
                        </a:solidFill>
                      </a:endParaRPr>
                    </a:p>
                  </a:txBody>
                  <a:tcPr anchor="ctr"/>
                </a:tc>
              </a:tr>
              <a:tr h="1048808">
                <a:tc>
                  <a:txBody>
                    <a:bodyPr/>
                    <a:lstStyle/>
                    <a:p>
                      <a:pPr algn="ctr"/>
                      <a:r>
                        <a:rPr lang="en-US" sz="1800" i="1" dirty="0" smtClean="0">
                          <a:solidFill>
                            <a:srgbClr val="FF0000"/>
                          </a:solidFill>
                          <a:latin typeface="Arial Narrow" pitchFamily="34" charset="0"/>
                        </a:rPr>
                        <a:t>More</a:t>
                      </a:r>
                      <a:r>
                        <a:rPr lang="en-US" sz="1800" dirty="0" smtClean="0">
                          <a:solidFill>
                            <a:srgbClr val="FF0000"/>
                          </a:solidFill>
                          <a:latin typeface="Arial Narrow" pitchFamily="34" charset="0"/>
                        </a:rPr>
                        <a:t> </a:t>
                      </a:r>
                      <a:r>
                        <a:rPr lang="en-US" sz="1800" dirty="0" smtClean="0">
                          <a:solidFill>
                            <a:schemeClr val="tx1"/>
                          </a:solidFill>
                          <a:latin typeface="Arial Narrow" pitchFamily="34" charset="0"/>
                        </a:rPr>
                        <a:t>Productive Than </a:t>
                      </a:r>
                    </a:p>
                    <a:p>
                      <a:pPr algn="ctr"/>
                      <a:r>
                        <a:rPr lang="en-US" sz="1800" dirty="0" smtClean="0">
                          <a:solidFill>
                            <a:schemeClr val="tx1"/>
                          </a:solidFill>
                          <a:latin typeface="Arial Narrow" pitchFamily="34" charset="0"/>
                        </a:rPr>
                        <a:t>Other Countries </a:t>
                      </a:r>
                      <a:r>
                        <a:rPr lang="en-US" sz="1800" dirty="0" smtClean="0">
                          <a:solidFill>
                            <a:srgbClr val="FF6600"/>
                          </a:solidFill>
                          <a:latin typeface="Arial Narrow" pitchFamily="34" charset="0"/>
                        </a:rPr>
                        <a:t>(</a:t>
                      </a:r>
                      <a:r>
                        <a:rPr lang="en-US" sz="1800" dirty="0" smtClean="0">
                          <a:solidFill>
                            <a:srgbClr val="FF0000"/>
                          </a:solidFill>
                          <a:latin typeface="Arial Narrow" pitchFamily="34" charset="0"/>
                        </a:rPr>
                        <a:t>Absolute</a:t>
                      </a:r>
                      <a:r>
                        <a:rPr lang="en-US" sz="1800" baseline="0" dirty="0" smtClean="0">
                          <a:solidFill>
                            <a:srgbClr val="FF0000"/>
                          </a:solidFill>
                          <a:latin typeface="Arial Narrow" pitchFamily="34" charset="0"/>
                        </a:rPr>
                        <a:t> Advantage</a:t>
                      </a:r>
                      <a:r>
                        <a:rPr lang="en-US" sz="1800" baseline="0" dirty="0" smtClean="0">
                          <a:solidFill>
                            <a:schemeClr val="tx1"/>
                          </a:solidFill>
                          <a:latin typeface="Arial Narrow" pitchFamily="34" charset="0"/>
                        </a:rPr>
                        <a:t>)</a:t>
                      </a:r>
                      <a:endParaRPr lang="en-US" sz="1800" dirty="0" smtClean="0">
                        <a:solidFill>
                          <a:schemeClr val="tx1"/>
                        </a:solidFill>
                        <a:latin typeface="Arial Narrow" pitchFamily="34" charset="0"/>
                      </a:endParaRPr>
                    </a:p>
                    <a:p>
                      <a:endParaRPr lang="en-US" dirty="0"/>
                    </a:p>
                  </a:txBody>
                  <a:tcPr anchor="ctr"/>
                </a:tc>
                <a:tc>
                  <a:txBody>
                    <a:bodyPr/>
                    <a:lstStyle/>
                    <a:p>
                      <a:endParaRPr 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smtClean="0">
                          <a:solidFill>
                            <a:schemeClr val="tx1"/>
                          </a:solidFill>
                          <a:latin typeface="Arial Narrow" pitchFamily="34" charset="0"/>
                          <a:sym typeface="Wingdings"/>
                        </a:rPr>
                        <a:t></a:t>
                      </a:r>
                      <a:endParaRPr lang="en-US" sz="2800" b="1" dirty="0" smtClean="0">
                        <a:solidFill>
                          <a:schemeClr val="tx1"/>
                        </a:solidFill>
                        <a:latin typeface="Arial Narrow" pitchFamily="34" charset="0"/>
                      </a:endParaRPr>
                    </a:p>
                    <a:p>
                      <a:endParaRPr lang="en-US" dirty="0"/>
                    </a:p>
                  </a:txBody>
                  <a:tcPr anchor="ctr"/>
                </a:tc>
              </a:tr>
              <a:tr h="1048808">
                <a:tc>
                  <a:txBody>
                    <a:bodyPr/>
                    <a:lstStyle/>
                    <a:p>
                      <a:pPr algn="ctr"/>
                      <a:r>
                        <a:rPr lang="en-US" sz="1800" i="1" dirty="0" smtClean="0">
                          <a:solidFill>
                            <a:srgbClr val="FF0000"/>
                          </a:solidFill>
                          <a:latin typeface="Arial Narrow" pitchFamily="34" charset="0"/>
                        </a:rPr>
                        <a:t>Less</a:t>
                      </a:r>
                      <a:r>
                        <a:rPr lang="en-US" sz="1800" dirty="0" smtClean="0">
                          <a:solidFill>
                            <a:srgbClr val="FF0000"/>
                          </a:solidFill>
                          <a:latin typeface="Arial Narrow" pitchFamily="34" charset="0"/>
                        </a:rPr>
                        <a:t> </a:t>
                      </a:r>
                      <a:r>
                        <a:rPr lang="en-US" sz="1800" dirty="0" smtClean="0">
                          <a:solidFill>
                            <a:schemeClr val="tx1"/>
                          </a:solidFill>
                          <a:latin typeface="Arial Narrow" pitchFamily="34" charset="0"/>
                        </a:rPr>
                        <a:t>Productive Than</a:t>
                      </a:r>
                    </a:p>
                    <a:p>
                      <a:pPr algn="ctr"/>
                      <a:r>
                        <a:rPr lang="en-US" sz="1800" dirty="0" smtClean="0">
                          <a:solidFill>
                            <a:schemeClr val="tx1"/>
                          </a:solidFill>
                          <a:latin typeface="Arial Narrow" pitchFamily="34" charset="0"/>
                        </a:rPr>
                        <a:t>Other Countries</a:t>
                      </a:r>
                    </a:p>
                    <a:p>
                      <a:endParaRPr 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solidFill>
                            <a:schemeClr val="tx1"/>
                          </a:solidFill>
                          <a:latin typeface="Arial Narrow" pitchFamily="34" charset="0"/>
                          <a:sym typeface="Wingdings"/>
                        </a:rPr>
                        <a:t></a:t>
                      </a:r>
                      <a:endParaRPr lang="en-US" sz="2800" dirty="0" smtClean="0">
                        <a:solidFill>
                          <a:schemeClr val="tx1"/>
                        </a:solidFill>
                        <a:latin typeface="Arial Narrow" pitchFamily="34" charset="0"/>
                      </a:endParaRPr>
                    </a:p>
                    <a:p>
                      <a:endParaRPr lang="en-US" dirty="0"/>
                    </a:p>
                  </a:txBody>
                  <a:tcPr anchor="ctr"/>
                </a:tc>
                <a:tc>
                  <a:txBody>
                    <a:bodyPr/>
                    <a:lstStyle/>
                    <a:p>
                      <a:endParaRPr lang="en-US" dirty="0"/>
                    </a:p>
                  </a:txBody>
                  <a:tcPr anchor="ctr"/>
                </a:tc>
              </a:tr>
            </a:tbl>
          </a:graphicData>
        </a:graphic>
      </p:graphicFrame>
    </p:spTree>
    <p:extLst>
      <p:ext uri="{BB962C8B-B14F-4D97-AF65-F5344CB8AC3E}">
        <p14:creationId xmlns:p14="http://schemas.microsoft.com/office/powerpoint/2010/main" val="15709455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70C0"/>
                </a:solidFill>
              </a:rPr>
              <a:t>Absolute Advantage</a:t>
            </a:r>
            <a:endParaRPr lang="en-US" dirty="0"/>
          </a:p>
        </p:txBody>
      </p:sp>
      <p:sp>
        <p:nvSpPr>
          <p:cNvPr id="3" name="Content Placeholder 2"/>
          <p:cNvSpPr>
            <a:spLocks noGrp="1"/>
          </p:cNvSpPr>
          <p:nvPr>
            <p:ph sz="quarter" idx="13"/>
          </p:nvPr>
        </p:nvSpPr>
        <p:spPr/>
        <p:txBody>
          <a:bodyPr/>
          <a:lstStyle/>
          <a:p>
            <a:r>
              <a:rPr lang="en-US" dirty="0"/>
              <a:t>France has an absolute advantage in the production of </a:t>
            </a:r>
            <a:r>
              <a:rPr lang="en-US" dirty="0" smtClean="0"/>
              <a:t>perfume</a:t>
            </a:r>
            <a:endParaRPr lang="en-US" dirty="0"/>
          </a:p>
          <a:p>
            <a:r>
              <a:rPr lang="en-US" dirty="0"/>
              <a:t>Japan has an absolute advantage in the production of </a:t>
            </a:r>
            <a:r>
              <a:rPr lang="en-US" dirty="0" smtClean="0"/>
              <a:t>clocks</a:t>
            </a:r>
            <a:endParaRPr lang="en-US" dirty="0"/>
          </a:p>
          <a:p>
            <a:r>
              <a:rPr lang="en-US" dirty="0"/>
              <a:t>Trade: Both will be better off</a:t>
            </a:r>
          </a:p>
          <a:p>
            <a:endParaRPr lang="en-US" dirty="0"/>
          </a:p>
        </p:txBody>
      </p:sp>
      <p:graphicFrame>
        <p:nvGraphicFramePr>
          <p:cNvPr id="6" name="Content Placeholder 5"/>
          <p:cNvGraphicFramePr>
            <a:graphicFrameLocks noGrp="1"/>
          </p:cNvGraphicFramePr>
          <p:nvPr>
            <p:ph sz="quarter" idx="14"/>
            <p:extLst>
              <p:ext uri="{D42A27DB-BD31-4B8C-83A1-F6EECF244321}">
                <p14:modId xmlns:p14="http://schemas.microsoft.com/office/powerpoint/2010/main" val="2296011710"/>
              </p:ext>
            </p:extLst>
          </p:nvPr>
        </p:nvGraphicFramePr>
        <p:xfrm>
          <a:off x="4645025" y="2307131"/>
          <a:ext cx="3869534" cy="3152327"/>
        </p:xfrm>
        <a:graphic>
          <a:graphicData uri="http://schemas.openxmlformats.org/drawingml/2006/table">
            <a:tbl>
              <a:tblPr firstRow="1" bandRow="1">
                <a:tableStyleId>{5C22544A-7EE6-4342-B048-85BDC9FD1C3A}</a:tableStyleId>
              </a:tblPr>
              <a:tblGrid>
                <a:gridCol w="1333768"/>
                <a:gridCol w="1267883"/>
                <a:gridCol w="1267883"/>
              </a:tblGrid>
              <a:tr h="1151285">
                <a:tc>
                  <a:txBody>
                    <a:bodyPr/>
                    <a:lstStyle/>
                    <a:p>
                      <a:endParaRPr lang="en-US" dirty="0"/>
                    </a:p>
                  </a:txBody>
                  <a:tcPr>
                    <a:lnR w="12700" cmpd="sng">
                      <a:noFill/>
                    </a:lnR>
                    <a:lnT w="38100" cmpd="sng">
                      <a:noFill/>
                    </a:lnT>
                  </a:tcPr>
                </a:tc>
                <a:tc gridSpan="2">
                  <a:txBody>
                    <a:bodyPr/>
                    <a:lstStyle/>
                    <a:p>
                      <a:pPr algn="ctr"/>
                      <a:r>
                        <a:rPr lang="en-US" sz="2800" kern="1200" dirty="0" smtClean="0">
                          <a:solidFill>
                            <a:schemeClr val="accent1">
                              <a:lumMod val="20000"/>
                              <a:lumOff val="80000"/>
                            </a:schemeClr>
                          </a:solidFill>
                          <a:effectLst/>
                          <a:latin typeface="+mn-lt"/>
                          <a:ea typeface="+mn-ea"/>
                          <a:cs typeface="+mn-cs"/>
                        </a:rPr>
                        <a:t>Output per hour of labor</a:t>
                      </a:r>
                      <a:r>
                        <a:rPr lang="en-US" sz="2800" dirty="0" smtClean="0">
                          <a:solidFill>
                            <a:schemeClr val="accent1">
                              <a:lumMod val="20000"/>
                              <a:lumOff val="80000"/>
                            </a:schemeClr>
                          </a:solidFill>
                          <a:effectLst/>
                        </a:rPr>
                        <a:t> </a:t>
                      </a:r>
                      <a:endParaRPr lang="en-US" sz="2800" dirty="0">
                        <a:solidFill>
                          <a:schemeClr val="accent1">
                            <a:lumMod val="20000"/>
                            <a:lumOff val="80000"/>
                          </a:schemeClr>
                        </a:solidFill>
                      </a:endParaRPr>
                    </a:p>
                  </a:txBody>
                  <a:tcPr>
                    <a:lnL w="12700" cmpd="sng">
                      <a:noFill/>
                    </a:lnL>
                    <a:lnT w="38100" cmpd="sng">
                      <a:noFill/>
                    </a:lnT>
                  </a:tcPr>
                </a:tc>
                <a:tc hMerge="1">
                  <a:txBody>
                    <a:bodyPr/>
                    <a:lstStyle/>
                    <a:p>
                      <a:endParaRPr lang="en-US" dirty="0"/>
                    </a:p>
                  </a:txBody>
                  <a:tcPr>
                    <a:lnL w="12700" cmpd="sng">
                      <a:noFill/>
                    </a:lnL>
                    <a:lnT w="38100" cmpd="sng">
                      <a:noFill/>
                    </a:lnT>
                  </a:tcPr>
                </a:tc>
              </a:tr>
              <a:tr h="667014">
                <a:tc>
                  <a:txBody>
                    <a:bodyPr/>
                    <a:lstStyle/>
                    <a:p>
                      <a:endParaRPr lang="en-US" dirty="0"/>
                    </a:p>
                  </a:txBody>
                  <a:tcPr/>
                </a:tc>
                <a:tc>
                  <a:txBody>
                    <a:bodyPr/>
                    <a:lstStyle/>
                    <a:p>
                      <a:pPr algn="ctr"/>
                      <a:r>
                        <a:rPr lang="en-US" sz="2400" dirty="0" smtClean="0"/>
                        <a:t>France</a:t>
                      </a:r>
                      <a:endParaRPr lang="en-US" sz="2400" dirty="0"/>
                    </a:p>
                  </a:txBody>
                  <a:tcPr/>
                </a:tc>
                <a:tc>
                  <a:txBody>
                    <a:bodyPr/>
                    <a:lstStyle/>
                    <a:p>
                      <a:pPr algn="ctr"/>
                      <a:r>
                        <a:rPr lang="en-US" sz="2400" dirty="0" smtClean="0"/>
                        <a:t>Japan</a:t>
                      </a:r>
                      <a:endParaRPr lang="en-US" sz="2400" dirty="0"/>
                    </a:p>
                  </a:txBody>
                  <a:tcPr/>
                </a:tc>
              </a:tr>
              <a:tr h="667014">
                <a:tc>
                  <a:txBody>
                    <a:bodyPr/>
                    <a:lstStyle/>
                    <a:p>
                      <a:r>
                        <a:rPr lang="en-US" sz="2400" dirty="0" smtClean="0"/>
                        <a:t>Perfume</a:t>
                      </a:r>
                      <a:endParaRPr lang="en-US" sz="2400" dirty="0"/>
                    </a:p>
                  </a:txBody>
                  <a:tcPr/>
                </a:tc>
                <a:tc>
                  <a:txBody>
                    <a:bodyPr/>
                    <a:lstStyle/>
                    <a:p>
                      <a:pPr algn="ctr"/>
                      <a:r>
                        <a:rPr lang="en-US" sz="2400" dirty="0" smtClean="0"/>
                        <a:t>2</a:t>
                      </a:r>
                      <a:endParaRPr lang="en-US" sz="2400" dirty="0"/>
                    </a:p>
                  </a:txBody>
                  <a:tcPr/>
                </a:tc>
                <a:tc>
                  <a:txBody>
                    <a:bodyPr/>
                    <a:lstStyle/>
                    <a:p>
                      <a:pPr algn="ctr"/>
                      <a:r>
                        <a:rPr lang="en-US" sz="2400" dirty="0" smtClean="0"/>
                        <a:t>1</a:t>
                      </a:r>
                      <a:endParaRPr lang="en-US" sz="2400" dirty="0"/>
                    </a:p>
                  </a:txBody>
                  <a:tcPr/>
                </a:tc>
              </a:tr>
              <a:tr h="667014">
                <a:tc>
                  <a:txBody>
                    <a:bodyPr/>
                    <a:lstStyle/>
                    <a:p>
                      <a:r>
                        <a:rPr lang="en-US" sz="2400" dirty="0" smtClean="0"/>
                        <a:t>Clock</a:t>
                      </a:r>
                      <a:endParaRPr lang="en-US" sz="2400" dirty="0"/>
                    </a:p>
                  </a:txBody>
                  <a:tcPr/>
                </a:tc>
                <a:tc>
                  <a:txBody>
                    <a:bodyPr/>
                    <a:lstStyle/>
                    <a:p>
                      <a:pPr algn="ctr"/>
                      <a:r>
                        <a:rPr lang="en-US" sz="2400" dirty="0" smtClean="0"/>
                        <a:t>3</a:t>
                      </a:r>
                      <a:endParaRPr lang="en-US" sz="2400" dirty="0"/>
                    </a:p>
                  </a:txBody>
                  <a:tcPr/>
                </a:tc>
                <a:tc>
                  <a:txBody>
                    <a:bodyPr/>
                    <a:lstStyle/>
                    <a:p>
                      <a:pPr algn="ctr"/>
                      <a:r>
                        <a:rPr lang="en-US" sz="2400" dirty="0" smtClean="0"/>
                        <a:t>5</a:t>
                      </a:r>
                      <a:endParaRPr lang="en-US" sz="2400" dirty="0"/>
                    </a:p>
                  </a:txBody>
                  <a:tcPr/>
                </a:tc>
              </a:tr>
            </a:tbl>
          </a:graphicData>
        </a:graphic>
      </p:graphicFrame>
    </p:spTree>
    <p:extLst>
      <p:ext uri="{BB962C8B-B14F-4D97-AF65-F5344CB8AC3E}">
        <p14:creationId xmlns:p14="http://schemas.microsoft.com/office/powerpoint/2010/main" val="30045404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lvl="0"/>
            <a:r>
              <a:rPr lang="en-US" dirty="0"/>
              <a:t>Assume, for the sake of simplicity, that </a:t>
            </a:r>
            <a:endParaRPr lang="en-US" dirty="0" smtClean="0"/>
          </a:p>
          <a:p>
            <a:pPr lvl="1"/>
            <a:r>
              <a:rPr lang="en-US" dirty="0" smtClean="0"/>
              <a:t>there </a:t>
            </a:r>
            <a:r>
              <a:rPr lang="en-US" dirty="0"/>
              <a:t>are </a:t>
            </a:r>
            <a:r>
              <a:rPr lang="en-US" dirty="0">
                <a:solidFill>
                  <a:srgbClr val="FF6600"/>
                </a:solidFill>
              </a:rPr>
              <a:t>only two countries </a:t>
            </a:r>
            <a:r>
              <a:rPr lang="en-US" dirty="0"/>
              <a:t>in the world, France and </a:t>
            </a:r>
            <a:r>
              <a:rPr lang="en-US" dirty="0" smtClean="0"/>
              <a:t>Japan</a:t>
            </a:r>
          </a:p>
          <a:p>
            <a:pPr lvl="1"/>
            <a:r>
              <a:rPr lang="en-US" dirty="0" smtClean="0">
                <a:solidFill>
                  <a:srgbClr val="FF6600"/>
                </a:solidFill>
              </a:rPr>
              <a:t>only </a:t>
            </a:r>
            <a:r>
              <a:rPr lang="en-US" dirty="0">
                <a:solidFill>
                  <a:srgbClr val="FF6600"/>
                </a:solidFill>
              </a:rPr>
              <a:t>two goods</a:t>
            </a:r>
            <a:r>
              <a:rPr lang="en-US" dirty="0"/>
              <a:t>, perfume and </a:t>
            </a:r>
            <a:r>
              <a:rPr lang="en-US" dirty="0" smtClean="0"/>
              <a:t>clocks</a:t>
            </a:r>
            <a:endParaRPr lang="en-US" dirty="0"/>
          </a:p>
          <a:p>
            <a:pPr lvl="1"/>
            <a:r>
              <a:rPr lang="en-US" dirty="0" smtClean="0">
                <a:solidFill>
                  <a:srgbClr val="FF6600"/>
                </a:solidFill>
              </a:rPr>
              <a:t>only </a:t>
            </a:r>
            <a:r>
              <a:rPr lang="en-US" dirty="0">
                <a:solidFill>
                  <a:srgbClr val="FF6600"/>
                </a:solidFill>
              </a:rPr>
              <a:t>one factor of production</a:t>
            </a:r>
            <a:r>
              <a:rPr lang="en-US" dirty="0"/>
              <a:t>, labor. </a:t>
            </a:r>
            <a:endParaRPr lang="en-US" dirty="0" smtClean="0"/>
          </a:p>
          <a:p>
            <a:pPr lvl="0"/>
            <a:r>
              <a:rPr lang="en-US" dirty="0"/>
              <a:t>I</a:t>
            </a:r>
            <a:r>
              <a:rPr lang="en-US" dirty="0" smtClean="0"/>
              <a:t>n </a:t>
            </a:r>
            <a:r>
              <a:rPr lang="en-US" dirty="0"/>
              <a:t>France one hour of labor can produce either two bottles of perfumes or three clocks</a:t>
            </a:r>
            <a:r>
              <a:rPr lang="en-US" dirty="0" smtClean="0"/>
              <a:t>.</a:t>
            </a:r>
          </a:p>
          <a:p>
            <a:pPr lvl="0"/>
            <a:r>
              <a:rPr lang="en-US" dirty="0" smtClean="0"/>
              <a:t> </a:t>
            </a:r>
            <a:r>
              <a:rPr lang="en-US" dirty="0"/>
              <a:t>In Japan one hour of labor can produce either one bottle of perfume or five clocks. </a:t>
            </a:r>
            <a:endParaRPr lang="en-US" dirty="0" smtClean="0"/>
          </a:p>
          <a:p>
            <a:pPr lvl="0"/>
            <a:r>
              <a:rPr lang="en-US" b="1" dirty="0" smtClean="0">
                <a:solidFill>
                  <a:srgbClr val="FF6600"/>
                </a:solidFill>
              </a:rPr>
              <a:t>France </a:t>
            </a:r>
            <a:r>
              <a:rPr lang="en-US" b="1" dirty="0">
                <a:solidFill>
                  <a:srgbClr val="FF6600"/>
                </a:solidFill>
              </a:rPr>
              <a:t>has an absolute advantage in the production of perfume</a:t>
            </a:r>
            <a:r>
              <a:rPr lang="en-US" dirty="0"/>
              <a:t>: </a:t>
            </a:r>
            <a:endParaRPr lang="en-US" dirty="0" smtClean="0"/>
          </a:p>
          <a:p>
            <a:pPr lvl="1"/>
            <a:r>
              <a:rPr lang="en-US" dirty="0" smtClean="0"/>
              <a:t>One </a:t>
            </a:r>
            <a:r>
              <a:rPr lang="en-US" dirty="0"/>
              <a:t>hour of labor produces two bottles in France but only one in Japan</a:t>
            </a:r>
            <a:r>
              <a:rPr lang="en-US" dirty="0" smtClean="0"/>
              <a:t>.</a:t>
            </a:r>
          </a:p>
          <a:p>
            <a:pPr lvl="0"/>
            <a:r>
              <a:rPr lang="en-US" dirty="0" smtClean="0"/>
              <a:t> </a:t>
            </a:r>
            <a:r>
              <a:rPr lang="en-US" b="1" dirty="0">
                <a:solidFill>
                  <a:srgbClr val="FF6600"/>
                </a:solidFill>
              </a:rPr>
              <a:t>Japan has an absolute advantage in the production of clocks</a:t>
            </a:r>
            <a:r>
              <a:rPr lang="en-US" dirty="0"/>
              <a:t>: </a:t>
            </a:r>
            <a:endParaRPr lang="en-US" dirty="0" smtClean="0"/>
          </a:p>
          <a:p>
            <a:pPr lvl="1"/>
            <a:r>
              <a:rPr lang="en-US" dirty="0" smtClean="0"/>
              <a:t>One </a:t>
            </a:r>
            <a:r>
              <a:rPr lang="en-US" dirty="0"/>
              <a:t>hour of labor produces five clocks in Japan but only three in France</a:t>
            </a:r>
            <a:r>
              <a:rPr lang="en-US" dirty="0" smtClean="0"/>
              <a:t>.</a:t>
            </a:r>
            <a:endParaRPr lang="en-US" dirty="0"/>
          </a:p>
        </p:txBody>
      </p:sp>
      <p:sp>
        <p:nvSpPr>
          <p:cNvPr id="3" name="Title 2"/>
          <p:cNvSpPr>
            <a:spLocks noGrp="1"/>
          </p:cNvSpPr>
          <p:nvPr>
            <p:ph type="title"/>
          </p:nvPr>
        </p:nvSpPr>
        <p:spPr/>
        <p:txBody>
          <a:bodyPr/>
          <a:lstStyle/>
          <a:p>
            <a:r>
              <a:rPr lang="en-US" dirty="0"/>
              <a:t>Absolute Advantage</a:t>
            </a:r>
          </a:p>
        </p:txBody>
      </p:sp>
    </p:spTree>
    <p:extLst>
      <p:ext uri="{BB962C8B-B14F-4D97-AF65-F5344CB8AC3E}">
        <p14:creationId xmlns:p14="http://schemas.microsoft.com/office/powerpoint/2010/main" val="667927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blinds(horizontal)">
                                      <p:cBhvr>
                                        <p:cTn id="15" dur="500"/>
                                        <p:tgtEl>
                                          <p:spTgt spid="2">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blinds(horizontal)">
                                      <p:cBhvr>
                                        <p:cTn id="18" dur="500"/>
                                        <p:tgtEl>
                                          <p:spTgt spid="2">
                                            <p:txEl>
                                              <p:pRg st="2" end="2"/>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blinds(horizontal)">
                                      <p:cBhvr>
                                        <p:cTn id="21" dur="500"/>
                                        <p:tgtEl>
                                          <p:spTgt spid="2">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blinds(horizontal)">
                                      <p:cBhvr>
                                        <p:cTn id="26" dur="500"/>
                                        <p:tgtEl>
                                          <p:spTgt spid="2">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Effect transition="in" filter="blinds(horizontal)">
                                      <p:cBhvr>
                                        <p:cTn id="31" dur="500"/>
                                        <p:tgtEl>
                                          <p:spTgt spid="2">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2">
                                            <p:txEl>
                                              <p:pRg st="6" end="6"/>
                                            </p:txEl>
                                          </p:spTgt>
                                        </p:tgtEl>
                                        <p:attrNameLst>
                                          <p:attrName>style.visibility</p:attrName>
                                        </p:attrNameLst>
                                      </p:cBhvr>
                                      <p:to>
                                        <p:strVal val="visible"/>
                                      </p:to>
                                    </p:set>
                                    <p:animEffect transition="in" filter="blinds(horizontal)">
                                      <p:cBhvr>
                                        <p:cTn id="36" dur="500"/>
                                        <p:tgtEl>
                                          <p:spTgt spid="2">
                                            <p:txEl>
                                              <p:pRg st="6" end="6"/>
                                            </p:txEl>
                                          </p:spTgt>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Effect transition="in" filter="blinds(horizontal)">
                                      <p:cBhvr>
                                        <p:cTn id="39" dur="500"/>
                                        <p:tgtEl>
                                          <p:spTgt spid="2">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2">
                                            <p:txEl>
                                              <p:pRg st="8" end="8"/>
                                            </p:txEl>
                                          </p:spTgt>
                                        </p:tgtEl>
                                        <p:attrNameLst>
                                          <p:attrName>style.visibility</p:attrName>
                                        </p:attrNameLst>
                                      </p:cBhvr>
                                      <p:to>
                                        <p:strVal val="visible"/>
                                      </p:to>
                                    </p:set>
                                    <p:animEffect transition="in" filter="blinds(horizontal)">
                                      <p:cBhvr>
                                        <p:cTn id="44" dur="500"/>
                                        <p:tgtEl>
                                          <p:spTgt spid="2">
                                            <p:txEl>
                                              <p:pRg st="8" end="8"/>
                                            </p:txEl>
                                          </p:spTgt>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blinds(horizontal)">
                                      <p:cBhvr>
                                        <p:cTn id="47"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0"/>
            <a:r>
              <a:rPr lang="en-US" dirty="0" smtClean="0"/>
              <a:t>If </a:t>
            </a:r>
            <a:r>
              <a:rPr lang="en-US" dirty="0"/>
              <a:t>France and Japan are able to trade with each other, </a:t>
            </a:r>
            <a:r>
              <a:rPr lang="en-US" b="1" dirty="0"/>
              <a:t>both will be better off</a:t>
            </a:r>
            <a:r>
              <a:rPr lang="en-US" dirty="0"/>
              <a:t>. </a:t>
            </a:r>
            <a:endParaRPr lang="en-US" dirty="0" smtClean="0"/>
          </a:p>
          <a:p>
            <a:pPr lvl="0"/>
            <a:r>
              <a:rPr lang="en-US" dirty="0" smtClean="0"/>
              <a:t>Suppose </a:t>
            </a:r>
            <a:r>
              <a:rPr lang="en-US" dirty="0"/>
              <a:t>France agrees to exchange two bottles of perfume for four clocks. </a:t>
            </a:r>
            <a:endParaRPr lang="en-US" dirty="0" smtClean="0"/>
          </a:p>
          <a:p>
            <a:pPr lvl="0"/>
            <a:r>
              <a:rPr lang="en-US" dirty="0" smtClean="0"/>
              <a:t>Only </a:t>
            </a:r>
            <a:r>
              <a:rPr lang="en-US" dirty="0"/>
              <a:t>1 hour of French labor is needed to produce the two bottles of perfume bound for Japan. </a:t>
            </a:r>
            <a:endParaRPr lang="en-US" dirty="0" smtClean="0"/>
          </a:p>
          <a:p>
            <a:pPr lvl="0"/>
            <a:r>
              <a:rPr lang="en-US" dirty="0"/>
              <a:t>In return, France will get four clocks from Japan. </a:t>
            </a:r>
          </a:p>
          <a:p>
            <a:pPr lvl="0"/>
            <a:r>
              <a:rPr lang="en-US" dirty="0"/>
              <a:t>These four </a:t>
            </a:r>
            <a:r>
              <a:rPr lang="en-US" dirty="0" smtClean="0"/>
              <a:t>clocks </a:t>
            </a:r>
            <a:r>
              <a:rPr lang="en-US" dirty="0"/>
              <a:t>would have required 1.33 hours of French labor had France produced them rather than buy them from Japan.</a:t>
            </a:r>
          </a:p>
          <a:p>
            <a:pPr lvl="0"/>
            <a:endParaRPr lang="en-US" dirty="0" smtClean="0"/>
          </a:p>
        </p:txBody>
      </p:sp>
      <p:sp>
        <p:nvSpPr>
          <p:cNvPr id="3" name="Title 2"/>
          <p:cNvSpPr>
            <a:spLocks noGrp="1"/>
          </p:cNvSpPr>
          <p:nvPr>
            <p:ph type="title"/>
          </p:nvPr>
        </p:nvSpPr>
        <p:spPr/>
        <p:txBody>
          <a:bodyPr/>
          <a:lstStyle/>
          <a:p>
            <a:r>
              <a:rPr lang="en-US" dirty="0"/>
              <a:t>Absolute Advantage</a:t>
            </a:r>
          </a:p>
        </p:txBody>
      </p:sp>
    </p:spTree>
    <p:extLst>
      <p:ext uri="{BB962C8B-B14F-4D97-AF65-F5344CB8AC3E}">
        <p14:creationId xmlns:p14="http://schemas.microsoft.com/office/powerpoint/2010/main" val="667927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linds(horizontal)">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blinds(horizontal)">
                                      <p:cBhvr>
                                        <p:cTn id="3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0"/>
            <a:r>
              <a:rPr lang="en-US" dirty="0" smtClean="0"/>
              <a:t>By </a:t>
            </a:r>
            <a:r>
              <a:rPr lang="en-US" dirty="0"/>
              <a:t>trading with Japan rather than producing the clocks itself, France saves 0.33 hour of labor. </a:t>
            </a:r>
            <a:endParaRPr lang="en-US" dirty="0" smtClean="0"/>
          </a:p>
          <a:p>
            <a:pPr lvl="0"/>
            <a:r>
              <a:rPr lang="en-US" dirty="0" smtClean="0"/>
              <a:t>France </a:t>
            </a:r>
            <a:r>
              <a:rPr lang="en-US" dirty="0"/>
              <a:t>can use this freed-up labor to produce more perfume, which in turn can be consumed by French citizens or traded to Japan for more clocks. </a:t>
            </a:r>
            <a:endParaRPr lang="en-US" dirty="0" smtClean="0"/>
          </a:p>
          <a:p>
            <a:pPr lvl="0"/>
            <a:r>
              <a:rPr lang="en-US" dirty="0" smtClean="0"/>
              <a:t>By </a:t>
            </a:r>
            <a:r>
              <a:rPr lang="en-US" dirty="0">
                <a:solidFill>
                  <a:srgbClr val="FF6600"/>
                </a:solidFill>
              </a:rPr>
              <a:t>allocating its scarce labor to produce goods for which it is more productive </a:t>
            </a:r>
            <a:r>
              <a:rPr lang="en-US" dirty="0"/>
              <a:t>than Japan and then trading them to Japan, </a:t>
            </a:r>
            <a:r>
              <a:rPr lang="en-US" dirty="0">
                <a:solidFill>
                  <a:srgbClr val="FF6600"/>
                </a:solidFill>
              </a:rPr>
              <a:t>France can consume more goods than it could have done in the absence of trade</a:t>
            </a:r>
            <a:r>
              <a:rPr lang="en-US" dirty="0"/>
              <a:t>.</a:t>
            </a:r>
          </a:p>
          <a:p>
            <a:endParaRPr lang="en-US" dirty="0"/>
          </a:p>
        </p:txBody>
      </p:sp>
      <p:sp>
        <p:nvSpPr>
          <p:cNvPr id="3" name="Title 2"/>
          <p:cNvSpPr>
            <a:spLocks noGrp="1"/>
          </p:cNvSpPr>
          <p:nvPr>
            <p:ph type="title"/>
          </p:nvPr>
        </p:nvSpPr>
        <p:spPr/>
        <p:txBody>
          <a:bodyPr/>
          <a:lstStyle/>
          <a:p>
            <a:r>
              <a:rPr lang="en-US" dirty="0"/>
              <a:t>Absolute Advantage</a:t>
            </a:r>
          </a:p>
        </p:txBody>
      </p:sp>
    </p:spTree>
    <p:extLst>
      <p:ext uri="{BB962C8B-B14F-4D97-AF65-F5344CB8AC3E}">
        <p14:creationId xmlns:p14="http://schemas.microsoft.com/office/powerpoint/2010/main" val="667927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As this example shows, the theory of absolute advantage </a:t>
            </a:r>
            <a:r>
              <a:rPr lang="en-US" dirty="0">
                <a:solidFill>
                  <a:srgbClr val="FF0000"/>
                </a:solidFill>
              </a:rPr>
              <a:t>destroys the mercantilist idea that international trade is a zero-sum </a:t>
            </a:r>
            <a:r>
              <a:rPr lang="en-US" dirty="0" smtClean="0">
                <a:solidFill>
                  <a:srgbClr val="FF0000"/>
                </a:solidFill>
              </a:rPr>
              <a:t>game</a:t>
            </a:r>
          </a:p>
          <a:p>
            <a:r>
              <a:rPr lang="en-US" dirty="0"/>
              <a:t>B</a:t>
            </a:r>
            <a:r>
              <a:rPr lang="en-US" dirty="0" smtClean="0"/>
              <a:t>ecause </a:t>
            </a:r>
            <a:r>
              <a:rPr lang="en-US" dirty="0"/>
              <a:t>there are gains to be had by both countries party to an exchange, international trade is </a:t>
            </a:r>
            <a:r>
              <a:rPr lang="en-US" dirty="0">
                <a:solidFill>
                  <a:srgbClr val="FF0000"/>
                </a:solidFill>
              </a:rPr>
              <a:t>a positive-sum game. </a:t>
            </a:r>
          </a:p>
          <a:p>
            <a:r>
              <a:rPr lang="en-US" dirty="0" smtClean="0"/>
              <a:t>Nations </a:t>
            </a:r>
            <a:r>
              <a:rPr lang="en-US" dirty="0"/>
              <a:t>should </a:t>
            </a:r>
            <a:r>
              <a:rPr lang="en-US" dirty="0">
                <a:solidFill>
                  <a:srgbClr val="FF0000"/>
                </a:solidFill>
              </a:rPr>
              <a:t>trade</a:t>
            </a:r>
            <a:r>
              <a:rPr lang="en-US" dirty="0" smtClean="0"/>
              <a:t> </a:t>
            </a:r>
            <a:r>
              <a:rPr lang="en-US" dirty="0"/>
              <a:t>so that their </a:t>
            </a:r>
            <a:r>
              <a:rPr lang="en-US" dirty="0">
                <a:solidFill>
                  <a:srgbClr val="FF0000"/>
                </a:solidFill>
              </a:rPr>
              <a:t>people can obtain a greater quantity of goods more cheaply</a:t>
            </a:r>
            <a:r>
              <a:rPr lang="en-US" dirty="0" smtClean="0"/>
              <a:t>.</a:t>
            </a:r>
          </a:p>
          <a:p>
            <a:r>
              <a:rPr lang="en-US" dirty="0" smtClean="0"/>
              <a:t> </a:t>
            </a:r>
            <a:r>
              <a:rPr lang="en-US" dirty="0"/>
              <a:t>The theory does not </a:t>
            </a:r>
            <a:r>
              <a:rPr lang="en-US" dirty="0">
                <a:solidFill>
                  <a:srgbClr val="FF0000"/>
                </a:solidFill>
              </a:rPr>
              <a:t>measure</a:t>
            </a:r>
            <a:r>
              <a:rPr lang="en-US" dirty="0"/>
              <a:t> </a:t>
            </a:r>
            <a:r>
              <a:rPr lang="en-US" dirty="0">
                <a:solidFill>
                  <a:srgbClr val="FF0000"/>
                </a:solidFill>
              </a:rPr>
              <a:t>a nation’s wealth </a:t>
            </a:r>
            <a:r>
              <a:rPr lang="en-US" dirty="0"/>
              <a:t>by how much gold and silver it has on reserve but by </a:t>
            </a:r>
            <a:r>
              <a:rPr lang="en-US" dirty="0">
                <a:solidFill>
                  <a:srgbClr val="FF0000"/>
                </a:solidFill>
              </a:rPr>
              <a:t>the living standards of its people.</a:t>
            </a:r>
          </a:p>
        </p:txBody>
      </p:sp>
      <p:sp>
        <p:nvSpPr>
          <p:cNvPr id="3" name="Title 2"/>
          <p:cNvSpPr>
            <a:spLocks noGrp="1"/>
          </p:cNvSpPr>
          <p:nvPr>
            <p:ph type="title"/>
          </p:nvPr>
        </p:nvSpPr>
        <p:spPr/>
        <p:txBody>
          <a:bodyPr/>
          <a:lstStyle/>
          <a:p>
            <a:r>
              <a:rPr lang="en-US" dirty="0">
                <a:solidFill>
                  <a:srgbClr val="D6862D"/>
                </a:solidFill>
              </a:rPr>
              <a:t>Absolute Advantage</a:t>
            </a:r>
            <a:endParaRPr lang="en-US" dirty="0"/>
          </a:p>
        </p:txBody>
      </p:sp>
    </p:spTree>
    <p:extLst>
      <p:ext uri="{BB962C8B-B14F-4D97-AF65-F5344CB8AC3E}">
        <p14:creationId xmlns:p14="http://schemas.microsoft.com/office/powerpoint/2010/main" val="3283643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linds(horizontal)">
                                      <p:cBhvr>
                                        <p:cTn id="2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Unfortunately, the theory is flawed. </a:t>
            </a:r>
            <a:endParaRPr lang="en-US" sz="2200" dirty="0">
              <a:solidFill>
                <a:srgbClr val="FF0000"/>
              </a:solidFill>
            </a:endParaRPr>
          </a:p>
          <a:p>
            <a:r>
              <a:rPr lang="en-US" dirty="0" smtClean="0"/>
              <a:t>What </a:t>
            </a:r>
            <a:r>
              <a:rPr lang="en-US" dirty="0"/>
              <a:t>happens to trade if </a:t>
            </a:r>
            <a:r>
              <a:rPr lang="en-US" dirty="0">
                <a:solidFill>
                  <a:srgbClr val="FF6600"/>
                </a:solidFill>
              </a:rPr>
              <a:t>one country </a:t>
            </a:r>
            <a:r>
              <a:rPr lang="en-US" dirty="0"/>
              <a:t>has </a:t>
            </a:r>
            <a:r>
              <a:rPr lang="en-US" dirty="0">
                <a:solidFill>
                  <a:srgbClr val="FF6600"/>
                </a:solidFill>
              </a:rPr>
              <a:t>an absolute advantage in both products</a:t>
            </a:r>
            <a:r>
              <a:rPr lang="en-US" dirty="0"/>
              <a:t>? </a:t>
            </a:r>
            <a:endParaRPr lang="en-US" dirty="0" smtClean="0"/>
          </a:p>
          <a:p>
            <a:r>
              <a:rPr lang="en-US" dirty="0" smtClean="0"/>
              <a:t>The </a:t>
            </a:r>
            <a:r>
              <a:rPr lang="en-US" dirty="0"/>
              <a:t>theory of absolute advantage </a:t>
            </a:r>
            <a:r>
              <a:rPr lang="en-US" dirty="0">
                <a:solidFill>
                  <a:srgbClr val="FF6600"/>
                </a:solidFill>
              </a:rPr>
              <a:t>incorrectly</a:t>
            </a:r>
            <a:r>
              <a:rPr lang="en-US" dirty="0"/>
              <a:t> suggests that </a:t>
            </a:r>
            <a:r>
              <a:rPr lang="en-US" dirty="0">
                <a:solidFill>
                  <a:srgbClr val="FF6600"/>
                </a:solidFill>
              </a:rPr>
              <a:t>no trade </a:t>
            </a:r>
            <a:r>
              <a:rPr lang="en-US" dirty="0"/>
              <a:t>would occur. </a:t>
            </a:r>
            <a:endParaRPr lang="en-US" dirty="0" smtClean="0"/>
          </a:p>
        </p:txBody>
      </p:sp>
      <p:sp>
        <p:nvSpPr>
          <p:cNvPr id="3" name="Title 2"/>
          <p:cNvSpPr>
            <a:spLocks noGrp="1"/>
          </p:cNvSpPr>
          <p:nvPr>
            <p:ph type="title"/>
          </p:nvPr>
        </p:nvSpPr>
        <p:spPr/>
        <p:txBody>
          <a:bodyPr/>
          <a:lstStyle/>
          <a:p>
            <a:r>
              <a:rPr lang="en-US" dirty="0">
                <a:solidFill>
                  <a:srgbClr val="D6862D"/>
                </a:solidFill>
              </a:rPr>
              <a:t>Absolute Advantage</a:t>
            </a:r>
            <a:endParaRPr lang="en-US" dirty="0"/>
          </a:p>
        </p:txBody>
      </p:sp>
    </p:spTree>
    <p:extLst>
      <p:ext uri="{BB962C8B-B14F-4D97-AF65-F5344CB8AC3E}">
        <p14:creationId xmlns:p14="http://schemas.microsoft.com/office/powerpoint/2010/main" val="142024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200" dirty="0" smtClean="0">
                <a:solidFill>
                  <a:srgbClr val="FF0000"/>
                </a:solidFill>
              </a:rPr>
              <a:t>David </a:t>
            </a:r>
            <a:r>
              <a:rPr lang="en-US" sz="2200" dirty="0">
                <a:solidFill>
                  <a:srgbClr val="FF0000"/>
                </a:solidFill>
              </a:rPr>
              <a:t>Ricardo</a:t>
            </a:r>
            <a:r>
              <a:rPr lang="en-US" dirty="0"/>
              <a:t>, an early-nineteenth-century British economist, solved this problem by developing the </a:t>
            </a:r>
            <a:r>
              <a:rPr lang="en-US" dirty="0">
                <a:solidFill>
                  <a:srgbClr val="FF0000"/>
                </a:solidFill>
              </a:rPr>
              <a:t>theory of comparative </a:t>
            </a:r>
            <a:r>
              <a:rPr lang="en-US" dirty="0" smtClean="0">
                <a:solidFill>
                  <a:srgbClr val="FF0000"/>
                </a:solidFill>
              </a:rPr>
              <a:t>advantage</a:t>
            </a:r>
          </a:p>
          <a:p>
            <a:r>
              <a:rPr lang="en-US" dirty="0"/>
              <a:t>When a country is </a:t>
            </a:r>
            <a:r>
              <a:rPr lang="en-US" dirty="0">
                <a:solidFill>
                  <a:srgbClr val="FF6600"/>
                </a:solidFill>
              </a:rPr>
              <a:t>not able to produce a good more efficiently than other nations</a:t>
            </a:r>
            <a:r>
              <a:rPr lang="en-US" dirty="0"/>
              <a:t>, but </a:t>
            </a:r>
            <a:r>
              <a:rPr lang="en-US" dirty="0">
                <a:solidFill>
                  <a:srgbClr val="008000"/>
                </a:solidFill>
              </a:rPr>
              <a:t>produces the good more efficiently than it does any other good</a:t>
            </a:r>
            <a:r>
              <a:rPr lang="en-US" dirty="0"/>
              <a:t>, it is said to have </a:t>
            </a:r>
            <a:r>
              <a:rPr lang="en-US" dirty="0" smtClean="0"/>
              <a:t>a</a:t>
            </a:r>
            <a:r>
              <a:rPr lang="en-US" dirty="0"/>
              <a:t> </a:t>
            </a:r>
            <a:r>
              <a:rPr lang="en-US" dirty="0">
                <a:solidFill>
                  <a:srgbClr val="FF0000"/>
                </a:solidFill>
              </a:rPr>
              <a:t>comparative advantage</a:t>
            </a:r>
          </a:p>
          <a:p>
            <a:endParaRPr lang="en-US" dirty="0">
              <a:solidFill>
                <a:srgbClr val="FF0000"/>
              </a:solidFill>
            </a:endParaRPr>
          </a:p>
        </p:txBody>
      </p:sp>
      <p:sp>
        <p:nvSpPr>
          <p:cNvPr id="3" name="Title 2"/>
          <p:cNvSpPr>
            <a:spLocks noGrp="1"/>
          </p:cNvSpPr>
          <p:nvPr>
            <p:ph type="title"/>
          </p:nvPr>
        </p:nvSpPr>
        <p:spPr/>
        <p:txBody>
          <a:bodyPr/>
          <a:lstStyle/>
          <a:p>
            <a:r>
              <a:rPr lang="en-US" dirty="0">
                <a:solidFill>
                  <a:srgbClr val="D6862D"/>
                </a:solidFill>
              </a:rPr>
              <a:t>Absolute Advantage</a:t>
            </a:r>
            <a:endParaRPr lang="en-US" dirty="0"/>
          </a:p>
        </p:txBody>
      </p:sp>
    </p:spTree>
    <p:extLst>
      <p:ext uri="{BB962C8B-B14F-4D97-AF65-F5344CB8AC3E}">
        <p14:creationId xmlns:p14="http://schemas.microsoft.com/office/powerpoint/2010/main" val="142024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200" dirty="0" smtClean="0">
                <a:solidFill>
                  <a:schemeClr val="tx1"/>
                </a:solidFill>
              </a:rPr>
              <a:t>A</a:t>
            </a:r>
            <a:r>
              <a:rPr lang="en-US" dirty="0" smtClean="0">
                <a:solidFill>
                  <a:schemeClr val="tx1"/>
                </a:solidFill>
                <a:latin typeface="Times New Roman" pitchFamily="18" charset="0"/>
                <a:cs typeface="Times New Roman" pitchFamily="18" charset="0"/>
              </a:rPr>
              <a:t> </a:t>
            </a:r>
            <a:r>
              <a:rPr lang="en-US" dirty="0">
                <a:solidFill>
                  <a:schemeClr val="tx1"/>
                </a:solidFill>
                <a:latin typeface="Times New Roman" pitchFamily="18" charset="0"/>
                <a:cs typeface="Times New Roman" pitchFamily="18" charset="0"/>
              </a:rPr>
              <a:t>country should produce and </a:t>
            </a:r>
            <a:r>
              <a:rPr lang="en-US" dirty="0">
                <a:solidFill>
                  <a:srgbClr val="FF6600"/>
                </a:solidFill>
              </a:rPr>
              <a:t>export those goods </a:t>
            </a:r>
            <a:r>
              <a:rPr lang="en-US" dirty="0">
                <a:solidFill>
                  <a:schemeClr val="tx1"/>
                </a:solidFill>
                <a:latin typeface="Times New Roman" pitchFamily="18" charset="0"/>
                <a:cs typeface="Times New Roman" pitchFamily="18" charset="0"/>
              </a:rPr>
              <a:t>and services for which it is </a:t>
            </a:r>
            <a:r>
              <a:rPr lang="en-US" b="1" i="1" u="sng" dirty="0">
                <a:solidFill>
                  <a:srgbClr val="FF6600"/>
                </a:solidFill>
              </a:rPr>
              <a:t>relatively</a:t>
            </a:r>
            <a:r>
              <a:rPr lang="en-US" dirty="0">
                <a:solidFill>
                  <a:srgbClr val="FF6600"/>
                </a:solidFill>
              </a:rPr>
              <a:t> more productive </a:t>
            </a:r>
            <a:r>
              <a:rPr lang="en-US" dirty="0">
                <a:solidFill>
                  <a:schemeClr val="tx1"/>
                </a:solidFill>
                <a:latin typeface="Times New Roman" pitchFamily="18" charset="0"/>
                <a:cs typeface="Times New Roman" pitchFamily="18" charset="0"/>
              </a:rPr>
              <a:t>than other countries are and import those goods and services for which other countries are </a:t>
            </a:r>
            <a:r>
              <a:rPr lang="en-US" b="1" i="1" u="sng" dirty="0">
                <a:solidFill>
                  <a:srgbClr val="FF6600"/>
                </a:solidFill>
              </a:rPr>
              <a:t>relatively</a:t>
            </a:r>
            <a:r>
              <a:rPr lang="en-US" dirty="0">
                <a:solidFill>
                  <a:schemeClr val="tx1"/>
                </a:solidFill>
                <a:latin typeface="Times New Roman" pitchFamily="18" charset="0"/>
                <a:cs typeface="Times New Roman" pitchFamily="18" charset="0"/>
              </a:rPr>
              <a:t> more productive than it is. </a:t>
            </a:r>
            <a:endParaRPr lang="en-US" dirty="0" smtClean="0">
              <a:solidFill>
                <a:schemeClr val="tx1"/>
              </a:solidFill>
              <a:latin typeface="Times New Roman" pitchFamily="18" charset="0"/>
              <a:cs typeface="Times New Roman" pitchFamily="18" charset="0"/>
            </a:endParaRPr>
          </a:p>
          <a:p>
            <a:r>
              <a:rPr lang="en-US" dirty="0">
                <a:solidFill>
                  <a:schemeClr val="tx1"/>
                </a:solidFill>
                <a:latin typeface="Times New Roman" pitchFamily="18" charset="0"/>
                <a:cs typeface="Times New Roman" pitchFamily="18" charset="0"/>
              </a:rPr>
              <a:t>The distinction occurs because comparative advantage considers the concept of</a:t>
            </a:r>
            <a:r>
              <a:rPr lang="en-US" dirty="0">
                <a:solidFill>
                  <a:srgbClr val="FF6600"/>
                </a:solidFill>
                <a:latin typeface="Times New Roman" pitchFamily="18" charset="0"/>
                <a:cs typeface="Times New Roman" pitchFamily="18" charset="0"/>
              </a:rPr>
              <a:t> </a:t>
            </a:r>
            <a:r>
              <a:rPr lang="en-US" b="1" i="1" u="sng" dirty="0">
                <a:solidFill>
                  <a:srgbClr val="FF6600"/>
                </a:solidFill>
              </a:rPr>
              <a:t>opportunity cost</a:t>
            </a:r>
            <a:r>
              <a:rPr lang="en-US" dirty="0">
                <a:solidFill>
                  <a:schemeClr val="tx1"/>
                </a:solidFill>
                <a:latin typeface="Times New Roman" pitchFamily="18" charset="0"/>
                <a:cs typeface="Times New Roman" pitchFamily="18" charset="0"/>
              </a:rPr>
              <a:t>—the value of what is given up to get a good</a:t>
            </a:r>
            <a:r>
              <a:rPr lang="en-US" dirty="0"/>
              <a:t>. </a:t>
            </a:r>
            <a:endParaRPr lang="en-US" dirty="0" smtClean="0"/>
          </a:p>
          <a:p>
            <a:r>
              <a:rPr lang="en-US" dirty="0" smtClean="0"/>
              <a:t>Ricardo </a:t>
            </a:r>
            <a:r>
              <a:rPr lang="en-US" dirty="0"/>
              <a:t>incorporates this concept into the determination of what goods a country should produce. </a:t>
            </a:r>
            <a:endParaRPr lang="en-US" dirty="0">
              <a:solidFill>
                <a:schemeClr val="tx1"/>
              </a:solidFill>
              <a:latin typeface="Times New Roman" pitchFamily="18" charset="0"/>
              <a:cs typeface="Times New Roman" pitchFamily="18" charset="0"/>
            </a:endParaRPr>
          </a:p>
          <a:p>
            <a:endParaRPr lang="en-US" dirty="0"/>
          </a:p>
        </p:txBody>
      </p:sp>
      <p:sp>
        <p:nvSpPr>
          <p:cNvPr id="3" name="Title 2"/>
          <p:cNvSpPr>
            <a:spLocks noGrp="1"/>
          </p:cNvSpPr>
          <p:nvPr>
            <p:ph type="title"/>
          </p:nvPr>
        </p:nvSpPr>
        <p:spPr/>
        <p:txBody>
          <a:bodyPr>
            <a:normAutofit fontScale="90000"/>
          </a:bodyPr>
          <a:lstStyle/>
          <a:p>
            <a:r>
              <a:rPr lang="en-US" sz="3600" dirty="0"/>
              <a:t>Classical Country-Based Trade Theories: </a:t>
            </a:r>
            <a:r>
              <a:rPr lang="en-US" sz="3600" dirty="0" smtClean="0">
                <a:solidFill>
                  <a:srgbClr val="0070C0"/>
                </a:solidFill>
              </a:rPr>
              <a:t>Comparative </a:t>
            </a:r>
            <a:r>
              <a:rPr lang="en-US" sz="3600" dirty="0">
                <a:solidFill>
                  <a:srgbClr val="0070C0"/>
                </a:solidFill>
              </a:rPr>
              <a:t>Advantage</a:t>
            </a:r>
            <a:endParaRPr lang="en-US" sz="3600" dirty="0"/>
          </a:p>
        </p:txBody>
      </p:sp>
    </p:spTree>
    <p:extLst>
      <p:ext uri="{BB962C8B-B14F-4D97-AF65-F5344CB8AC3E}">
        <p14:creationId xmlns:p14="http://schemas.microsoft.com/office/powerpoint/2010/main" val="1373483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3200" dirty="0" smtClean="0">
                <a:solidFill>
                  <a:srgbClr val="0070C0"/>
                </a:solidFill>
              </a:rPr>
              <a:t>Comparative </a:t>
            </a:r>
            <a:r>
              <a:rPr lang="en-US" sz="3200" dirty="0">
                <a:solidFill>
                  <a:srgbClr val="0070C0"/>
                </a:solidFill>
              </a:rPr>
              <a:t>Advantage</a:t>
            </a:r>
            <a:endParaRPr lang="en-US" dirty="0">
              <a:solidFill>
                <a:srgbClr val="0070C0"/>
              </a:solidFill>
            </a:endParaRPr>
          </a:p>
        </p:txBody>
      </p:sp>
      <p:sp>
        <p:nvSpPr>
          <p:cNvPr id="5" name="Content Placeholder 4"/>
          <p:cNvSpPr>
            <a:spLocks noGrp="1"/>
          </p:cNvSpPr>
          <p:nvPr>
            <p:ph idx="1"/>
          </p:nvPr>
        </p:nvSpPr>
        <p:spPr/>
        <p:txBody>
          <a:bodyPr/>
          <a:lstStyle/>
          <a:p>
            <a:r>
              <a:rPr lang="en-US" b="1" dirty="0"/>
              <a:t>David Ricardo’s Comparative Advantage Theory </a:t>
            </a:r>
          </a:p>
          <a:p>
            <a:endParaRPr lang="en-US" dirty="0"/>
          </a:p>
        </p:txBody>
      </p:sp>
      <p:graphicFrame>
        <p:nvGraphicFramePr>
          <p:cNvPr id="14" name="Table 13"/>
          <p:cNvGraphicFramePr>
            <a:graphicFrameLocks noGrp="1"/>
          </p:cNvGraphicFramePr>
          <p:nvPr>
            <p:extLst>
              <p:ext uri="{D42A27DB-BD31-4B8C-83A1-F6EECF244321}">
                <p14:modId xmlns:p14="http://schemas.microsoft.com/office/powerpoint/2010/main" val="23180936"/>
              </p:ext>
            </p:extLst>
          </p:nvPr>
        </p:nvGraphicFramePr>
        <p:xfrm>
          <a:off x="821833" y="2908048"/>
          <a:ext cx="7234239" cy="3401609"/>
        </p:xfrm>
        <a:graphic>
          <a:graphicData uri="http://schemas.openxmlformats.org/drawingml/2006/table">
            <a:tbl>
              <a:tblPr firstRow="1" bandRow="1">
                <a:tableStyleId>{5C22544A-7EE6-4342-B048-85BDC9FD1C3A}</a:tableStyleId>
              </a:tblPr>
              <a:tblGrid>
                <a:gridCol w="2411413"/>
                <a:gridCol w="2411413"/>
                <a:gridCol w="2411413"/>
              </a:tblGrid>
              <a:tr h="944891">
                <a:tc>
                  <a:txBody>
                    <a:bodyPr/>
                    <a:lstStyle/>
                    <a:p>
                      <a:pPr algn="ctr"/>
                      <a:r>
                        <a:rPr lang="en-US" sz="1800" b="1" dirty="0" smtClean="0">
                          <a:solidFill>
                            <a:srgbClr val="FFFF00"/>
                          </a:solidFill>
                          <a:latin typeface="Arial Narrow" pitchFamily="34" charset="0"/>
                        </a:rPr>
                        <a:t>Country’s Level of </a:t>
                      </a:r>
                    </a:p>
                    <a:p>
                      <a:pPr algn="ctr"/>
                      <a:r>
                        <a:rPr lang="en-US" sz="1800" b="1" dirty="0" smtClean="0">
                          <a:solidFill>
                            <a:srgbClr val="FFFF00"/>
                          </a:solidFill>
                          <a:latin typeface="Arial Narrow" pitchFamily="34" charset="0"/>
                        </a:rPr>
                        <a:t>Productivity</a:t>
                      </a:r>
                    </a:p>
                    <a:p>
                      <a:pPr algn="ctr"/>
                      <a:endParaRPr lang="en-US" dirty="0">
                        <a:solidFill>
                          <a:srgbClr val="FFFF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latin typeface="Arial Narrow" pitchFamily="34" charset="0"/>
                        </a:rPr>
                        <a:t>Import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latin typeface="Arial Narrow" pitchFamily="34" charset="0"/>
                        </a:rPr>
                        <a:t>Goods and Services</a:t>
                      </a:r>
                    </a:p>
                    <a:p>
                      <a:pPr algn="ctr"/>
                      <a:endParaRPr lang="en-US" dirty="0">
                        <a:solidFill>
                          <a:srgbClr val="FFFF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latin typeface="Arial Narrow" pitchFamily="34" charset="0"/>
                        </a:rPr>
                        <a:t>Export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latin typeface="Arial Narrow" pitchFamily="34" charset="0"/>
                        </a:rPr>
                        <a:t>Goods and Services</a:t>
                      </a:r>
                    </a:p>
                    <a:p>
                      <a:pPr algn="ctr"/>
                      <a:endParaRPr lang="en-US" dirty="0">
                        <a:solidFill>
                          <a:srgbClr val="FFFF00"/>
                        </a:solidFill>
                      </a:endParaRPr>
                    </a:p>
                  </a:txBody>
                  <a:tcPr anchor="ctr"/>
                </a:tc>
              </a:tr>
              <a:tr h="1228359">
                <a:tc>
                  <a:txBody>
                    <a:bodyPr/>
                    <a:lstStyle/>
                    <a:p>
                      <a:pPr algn="ctr"/>
                      <a:r>
                        <a:rPr lang="en-US" sz="1800" i="1" dirty="0" smtClean="0">
                          <a:solidFill>
                            <a:srgbClr val="FF6600"/>
                          </a:solidFill>
                          <a:latin typeface="Arial Narrow" pitchFamily="34" charset="0"/>
                        </a:rPr>
                        <a:t>Relatively </a:t>
                      </a:r>
                    </a:p>
                    <a:p>
                      <a:pPr algn="ctr"/>
                      <a:r>
                        <a:rPr lang="en-US" sz="1800" i="1" dirty="0" smtClean="0">
                          <a:solidFill>
                            <a:schemeClr val="tx1"/>
                          </a:solidFill>
                          <a:latin typeface="Arial Narrow" pitchFamily="34" charset="0"/>
                        </a:rPr>
                        <a:t>More</a:t>
                      </a:r>
                      <a:r>
                        <a:rPr lang="en-US" sz="1800" dirty="0" smtClean="0">
                          <a:solidFill>
                            <a:schemeClr val="tx1"/>
                          </a:solidFill>
                          <a:latin typeface="Arial Narrow" pitchFamily="34" charset="0"/>
                        </a:rPr>
                        <a:t> Productive Than </a:t>
                      </a:r>
                    </a:p>
                    <a:p>
                      <a:pPr algn="ctr"/>
                      <a:r>
                        <a:rPr lang="en-US" sz="1800" dirty="0" smtClean="0">
                          <a:solidFill>
                            <a:schemeClr val="tx1"/>
                          </a:solidFill>
                          <a:latin typeface="Arial Narrow" pitchFamily="34" charset="0"/>
                        </a:rPr>
                        <a:t>Other Countries</a:t>
                      </a:r>
                    </a:p>
                    <a:p>
                      <a:endParaRPr lang="en-US" dirty="0"/>
                    </a:p>
                  </a:txBody>
                  <a:tcPr anchor="ctr"/>
                </a:tc>
                <a:tc>
                  <a:txBody>
                    <a:bodyPr/>
                    <a:lstStyle/>
                    <a:p>
                      <a:endParaRPr lang="en-US"/>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smtClean="0">
                          <a:solidFill>
                            <a:schemeClr val="tx1"/>
                          </a:solidFill>
                          <a:latin typeface="Arial Narrow" pitchFamily="34" charset="0"/>
                          <a:sym typeface="Wingdings"/>
                        </a:rPr>
                        <a:t></a:t>
                      </a:r>
                      <a:endParaRPr lang="en-US" sz="2800" b="1" dirty="0" smtClean="0">
                        <a:solidFill>
                          <a:schemeClr val="tx1"/>
                        </a:solidFill>
                        <a:latin typeface="Arial Narrow" pitchFamily="34" charset="0"/>
                      </a:endParaRPr>
                    </a:p>
                    <a:p>
                      <a:endParaRPr lang="en-US" dirty="0"/>
                    </a:p>
                  </a:txBody>
                  <a:tcPr anchor="ctr"/>
                </a:tc>
              </a:tr>
              <a:tr h="1228359">
                <a:tc>
                  <a:txBody>
                    <a:bodyPr/>
                    <a:lstStyle/>
                    <a:p>
                      <a:pPr algn="ctr"/>
                      <a:r>
                        <a:rPr lang="en-US" sz="1800" i="1" dirty="0" smtClean="0">
                          <a:solidFill>
                            <a:srgbClr val="FF6600"/>
                          </a:solidFill>
                          <a:latin typeface="Arial Narrow" pitchFamily="34" charset="0"/>
                        </a:rPr>
                        <a:t>Relatively </a:t>
                      </a:r>
                    </a:p>
                    <a:p>
                      <a:pPr algn="ctr"/>
                      <a:r>
                        <a:rPr lang="en-US" sz="1800" i="1" dirty="0" smtClean="0">
                          <a:solidFill>
                            <a:schemeClr val="tx1"/>
                          </a:solidFill>
                          <a:latin typeface="Arial Narrow" pitchFamily="34" charset="0"/>
                        </a:rPr>
                        <a:t>Less</a:t>
                      </a:r>
                      <a:r>
                        <a:rPr lang="en-US" sz="1800" dirty="0" smtClean="0">
                          <a:solidFill>
                            <a:schemeClr val="tx1"/>
                          </a:solidFill>
                          <a:latin typeface="Arial Narrow" pitchFamily="34" charset="0"/>
                        </a:rPr>
                        <a:t> Productive Than</a:t>
                      </a:r>
                    </a:p>
                    <a:p>
                      <a:pPr algn="ctr"/>
                      <a:r>
                        <a:rPr lang="en-US" sz="1800" dirty="0" smtClean="0">
                          <a:solidFill>
                            <a:schemeClr val="tx1"/>
                          </a:solidFill>
                          <a:latin typeface="Arial Narrow" pitchFamily="34" charset="0"/>
                        </a:rPr>
                        <a:t>Other Countries</a:t>
                      </a:r>
                    </a:p>
                    <a:p>
                      <a:endParaRPr 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solidFill>
                            <a:schemeClr val="tx1"/>
                          </a:solidFill>
                          <a:latin typeface="Arial Narrow" pitchFamily="34" charset="0"/>
                          <a:sym typeface="Wingdings"/>
                        </a:rPr>
                        <a:t></a:t>
                      </a:r>
                      <a:endParaRPr lang="en-US" sz="2800" dirty="0" smtClean="0">
                        <a:solidFill>
                          <a:schemeClr val="tx1"/>
                        </a:solidFill>
                        <a:latin typeface="Arial Narrow" pitchFamily="34" charset="0"/>
                      </a:endParaRPr>
                    </a:p>
                    <a:p>
                      <a:endParaRPr lang="en-US" dirty="0"/>
                    </a:p>
                  </a:txBody>
                  <a:tcPr anchor="ctr"/>
                </a:tc>
                <a:tc>
                  <a:txBody>
                    <a:bodyPr/>
                    <a:lstStyle/>
                    <a:p>
                      <a:endParaRPr lang="en-US" dirty="0"/>
                    </a:p>
                  </a:txBody>
                  <a:tcPr anchor="ctr"/>
                </a:tc>
              </a:tr>
            </a:tbl>
          </a:graphicData>
        </a:graphic>
      </p:graphicFrame>
    </p:spTree>
    <p:extLst>
      <p:ext uri="{BB962C8B-B14F-4D97-AF65-F5344CB8AC3E}">
        <p14:creationId xmlns:p14="http://schemas.microsoft.com/office/powerpoint/2010/main" val="2618978615"/>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Consider </a:t>
            </a:r>
            <a:r>
              <a:rPr lang="en-US" dirty="0"/>
              <a:t>a brain surgeon who is better at both brain surgery and lawn mowing than her neighbor’s teenaged son is. </a:t>
            </a:r>
            <a:endParaRPr lang="en-US" dirty="0" smtClean="0"/>
          </a:p>
          <a:p>
            <a:r>
              <a:rPr lang="en-US" dirty="0" smtClean="0"/>
              <a:t>If the surgeon has an </a:t>
            </a:r>
            <a:r>
              <a:rPr lang="en-US" dirty="0"/>
              <a:t>absolute advantage over </a:t>
            </a:r>
            <a:r>
              <a:rPr lang="en-US" dirty="0" smtClean="0"/>
              <a:t>his neighbor 'son in </a:t>
            </a:r>
            <a:r>
              <a:rPr lang="en-US" dirty="0"/>
              <a:t>both areas, so </a:t>
            </a:r>
            <a:r>
              <a:rPr lang="en-US" dirty="0" smtClean="0"/>
              <a:t>he should </a:t>
            </a:r>
            <a:r>
              <a:rPr lang="en-US" dirty="0"/>
              <a:t>try to </a:t>
            </a:r>
            <a:r>
              <a:rPr lang="en-US" dirty="0" err="1"/>
              <a:t>outproduce</a:t>
            </a:r>
            <a:r>
              <a:rPr lang="en-US" dirty="0"/>
              <a:t> him across the board, right? </a:t>
            </a:r>
            <a:endParaRPr lang="en-US" dirty="0" smtClean="0"/>
          </a:p>
          <a:p>
            <a:r>
              <a:rPr lang="en-US" dirty="0" smtClean="0"/>
              <a:t>Wrong.</a:t>
            </a:r>
            <a:endParaRPr lang="en-US" dirty="0"/>
          </a:p>
          <a:p>
            <a:r>
              <a:rPr lang="en-US" dirty="0" smtClean="0"/>
              <a:t>If </a:t>
            </a:r>
            <a:r>
              <a:rPr lang="en-US" dirty="0"/>
              <a:t>the surgeon is </a:t>
            </a:r>
            <a:r>
              <a:rPr lang="en-US" dirty="0">
                <a:solidFill>
                  <a:srgbClr val="FF6600"/>
                </a:solidFill>
              </a:rPr>
              <a:t>comparatively better </a:t>
            </a:r>
            <a:r>
              <a:rPr lang="en-US" dirty="0"/>
              <a:t>at surgery than at lawn mowing, she will spend most of her time at the operating table and pay the teenager to mow her lawn. </a:t>
            </a:r>
            <a:endParaRPr lang="en-US" dirty="0" smtClean="0"/>
          </a:p>
          <a:p>
            <a:r>
              <a:rPr lang="en-US" dirty="0" smtClean="0"/>
              <a:t>The </a:t>
            </a:r>
            <a:r>
              <a:rPr lang="en-US" dirty="0"/>
              <a:t>brain surgeon behaves this way because </a:t>
            </a:r>
            <a:r>
              <a:rPr lang="en-US" dirty="0">
                <a:solidFill>
                  <a:srgbClr val="FF6600"/>
                </a:solidFill>
              </a:rPr>
              <a:t>the opportunity cost of mowing the lawn is too </a:t>
            </a:r>
            <a:r>
              <a:rPr lang="en-US" dirty="0" smtClean="0">
                <a:solidFill>
                  <a:srgbClr val="FF6600"/>
                </a:solidFill>
              </a:rPr>
              <a:t>high</a:t>
            </a:r>
            <a:endParaRPr lang="en-US" dirty="0" smtClean="0"/>
          </a:p>
        </p:txBody>
      </p:sp>
      <p:sp>
        <p:nvSpPr>
          <p:cNvPr id="3" name="Title 2"/>
          <p:cNvSpPr>
            <a:spLocks noGrp="1"/>
          </p:cNvSpPr>
          <p:nvPr>
            <p:ph type="title"/>
          </p:nvPr>
        </p:nvSpPr>
        <p:spPr/>
        <p:txBody>
          <a:bodyPr/>
          <a:lstStyle/>
          <a:p>
            <a:r>
              <a:rPr lang="en-US" dirty="0"/>
              <a:t>Comparative Advantage</a:t>
            </a:r>
          </a:p>
        </p:txBody>
      </p:sp>
    </p:spTree>
    <p:extLst>
      <p:ext uri="{BB962C8B-B14F-4D97-AF65-F5344CB8AC3E}">
        <p14:creationId xmlns:p14="http://schemas.microsoft.com/office/powerpoint/2010/main" val="37806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linds(horizontal)">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blinds(horizontal)">
                                      <p:cBhvr>
                                        <p:cTn id="3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Why </a:t>
            </a:r>
            <a:r>
              <a:rPr lang="en-US" dirty="0"/>
              <a:t>don't NBA players mow their own lawns? </a:t>
            </a:r>
            <a:endParaRPr lang="en-US" dirty="0" smtClean="0"/>
          </a:p>
          <a:p>
            <a:r>
              <a:rPr lang="en-US" dirty="0" smtClean="0"/>
              <a:t>Ostensibly</a:t>
            </a:r>
            <a:r>
              <a:rPr lang="en-US" dirty="0"/>
              <a:t>, NBA players are stronger and faster than their landscapers and could do it more effectively. </a:t>
            </a:r>
            <a:endParaRPr lang="en-US" dirty="0" smtClean="0"/>
          </a:p>
          <a:p>
            <a:r>
              <a:rPr lang="en-US" dirty="0" smtClean="0"/>
              <a:t>However</a:t>
            </a:r>
            <a:r>
              <a:rPr lang="en-US" dirty="0"/>
              <a:t>, NBA players can maximize their value and productivity by focusing on basketball rather than wasting energy with a lawnmower; </a:t>
            </a:r>
            <a:r>
              <a:rPr lang="en-US" b="1" i="1" u="sng" dirty="0">
                <a:solidFill>
                  <a:srgbClr val="FF6600"/>
                </a:solidFill>
              </a:rPr>
              <a:t>the opportunity cost is too </a:t>
            </a:r>
            <a:r>
              <a:rPr lang="en-US" b="1" i="1" u="sng" dirty="0" smtClean="0">
                <a:solidFill>
                  <a:srgbClr val="FF6600"/>
                </a:solidFill>
              </a:rPr>
              <a:t>high </a:t>
            </a:r>
            <a:r>
              <a:rPr lang="en-US" dirty="0" smtClean="0">
                <a:solidFill>
                  <a:srgbClr val="FF6600"/>
                </a:solidFill>
              </a:rPr>
              <a:t>(The value of what is given up to mow the yard)</a:t>
            </a:r>
            <a:r>
              <a:rPr lang="en-US" dirty="0" smtClean="0"/>
              <a:t>. </a:t>
            </a:r>
          </a:p>
          <a:p>
            <a:r>
              <a:rPr lang="en-US" dirty="0" smtClean="0"/>
              <a:t>Instead</a:t>
            </a:r>
            <a:r>
              <a:rPr lang="en-US" dirty="0"/>
              <a:t>, the basketball player and landscaper each </a:t>
            </a:r>
            <a:r>
              <a:rPr lang="en-US" dirty="0">
                <a:solidFill>
                  <a:srgbClr val="FF0000"/>
                </a:solidFill>
              </a:rPr>
              <a:t>specialize</a:t>
            </a:r>
            <a:r>
              <a:rPr lang="en-US" dirty="0"/>
              <a:t> and </a:t>
            </a:r>
            <a:r>
              <a:rPr lang="en-US" dirty="0">
                <a:solidFill>
                  <a:srgbClr val="FF0000"/>
                </a:solidFill>
              </a:rPr>
              <a:t>trade</a:t>
            </a:r>
            <a:r>
              <a:rPr lang="en-US" dirty="0"/>
              <a:t>, </a:t>
            </a:r>
            <a:r>
              <a:rPr lang="en-US" dirty="0">
                <a:solidFill>
                  <a:srgbClr val="FF0000"/>
                </a:solidFill>
              </a:rPr>
              <a:t>using</a:t>
            </a:r>
            <a:r>
              <a:rPr lang="en-US" dirty="0"/>
              <a:t> money </a:t>
            </a:r>
            <a:r>
              <a:rPr lang="en-US" dirty="0">
                <a:solidFill>
                  <a:srgbClr val="FF0000"/>
                </a:solidFill>
              </a:rPr>
              <a:t>as</a:t>
            </a:r>
            <a:r>
              <a:rPr lang="en-US" dirty="0"/>
              <a:t> </a:t>
            </a:r>
            <a:r>
              <a:rPr lang="en-US" dirty="0">
                <a:solidFill>
                  <a:srgbClr val="FF0000"/>
                </a:solidFill>
              </a:rPr>
              <a:t>an</a:t>
            </a:r>
            <a:r>
              <a:rPr lang="en-US" dirty="0"/>
              <a:t> </a:t>
            </a:r>
            <a:r>
              <a:rPr lang="en-US" dirty="0">
                <a:solidFill>
                  <a:srgbClr val="FF0000"/>
                </a:solidFill>
              </a:rPr>
              <a:t>intermediary</a:t>
            </a:r>
            <a:r>
              <a:rPr lang="en-US" dirty="0"/>
              <a:t> representation of their respective productivity</a:t>
            </a:r>
            <a:r>
              <a:rPr lang="en-US" dirty="0" smtClean="0"/>
              <a:t>.</a:t>
            </a:r>
            <a:endParaRPr lang="en-US" dirty="0"/>
          </a:p>
          <a:p>
            <a:r>
              <a:rPr lang="en-US" dirty="0"/>
              <a:t>Comparative advantage says that countries should behave similarly.</a:t>
            </a:r>
          </a:p>
          <a:p>
            <a:endParaRPr lang="en-US" dirty="0"/>
          </a:p>
          <a:p>
            <a:endParaRPr lang="en-US" dirty="0"/>
          </a:p>
        </p:txBody>
      </p:sp>
      <p:sp>
        <p:nvSpPr>
          <p:cNvPr id="3" name="Title 2"/>
          <p:cNvSpPr>
            <a:spLocks noGrp="1"/>
          </p:cNvSpPr>
          <p:nvPr>
            <p:ph type="title"/>
          </p:nvPr>
        </p:nvSpPr>
        <p:spPr/>
        <p:txBody>
          <a:bodyPr/>
          <a:lstStyle/>
          <a:p>
            <a:r>
              <a:rPr lang="en-US" dirty="0"/>
              <a:t>Comparative Advantage</a:t>
            </a:r>
          </a:p>
        </p:txBody>
      </p:sp>
    </p:spTree>
    <p:extLst>
      <p:ext uri="{BB962C8B-B14F-4D97-AF65-F5344CB8AC3E}">
        <p14:creationId xmlns:p14="http://schemas.microsoft.com/office/powerpoint/2010/main" val="376384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linds(horizontal)">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blinds(horizontal)">
                                      <p:cBhvr>
                                        <p:cTn id="3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70C0"/>
                </a:solidFill>
              </a:rPr>
              <a:t>Absolute Advantage</a:t>
            </a:r>
            <a:endParaRPr lang="en-US" dirty="0"/>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2283657540"/>
              </p:ext>
            </p:extLst>
          </p:nvPr>
        </p:nvGraphicFramePr>
        <p:xfrm>
          <a:off x="685800" y="2373983"/>
          <a:ext cx="3803649" cy="4236761"/>
        </p:xfrm>
        <a:graphic>
          <a:graphicData uri="http://schemas.openxmlformats.org/drawingml/2006/table">
            <a:tbl>
              <a:tblPr firstRow="1" bandRow="1">
                <a:tableStyleId>{5C22544A-7EE6-4342-B048-85BDC9FD1C3A}</a:tableStyleId>
              </a:tblPr>
              <a:tblGrid>
                <a:gridCol w="1267883"/>
                <a:gridCol w="1267883"/>
                <a:gridCol w="1267883"/>
              </a:tblGrid>
              <a:tr h="739913">
                <a:tc gridSpan="3">
                  <a:txBody>
                    <a:bodyPr/>
                    <a:lstStyle/>
                    <a:p>
                      <a:pPr algn="ctr"/>
                      <a:r>
                        <a:rPr lang="en-US" sz="2400" dirty="0" smtClean="0">
                          <a:solidFill>
                            <a:srgbClr val="FFFF00"/>
                          </a:solidFill>
                        </a:rPr>
                        <a:t>Comparative Advantage</a:t>
                      </a:r>
                      <a:endParaRPr lang="en-US" sz="2400" dirty="0">
                        <a:solidFill>
                          <a:srgbClr val="FFFF00"/>
                        </a:solidFill>
                      </a:endParaRPr>
                    </a:p>
                  </a:txBody>
                  <a:tcPr/>
                </a:tc>
                <a:tc hMerge="1">
                  <a:txBody>
                    <a:bodyPr/>
                    <a:lstStyle/>
                    <a:p>
                      <a:endParaRPr lang="en-US"/>
                    </a:p>
                  </a:txBody>
                  <a:tcPr/>
                </a:tc>
                <a:tc hMerge="1">
                  <a:txBody>
                    <a:bodyPr/>
                    <a:lstStyle/>
                    <a:p>
                      <a:endParaRPr lang="en-US"/>
                    </a:p>
                  </a:txBody>
                  <a:tcPr/>
                </a:tc>
              </a:tr>
              <a:tr h="1277109">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effectLst/>
                          <a:latin typeface="+mn-lt"/>
                          <a:ea typeface="+mn-ea"/>
                          <a:cs typeface="+mn-cs"/>
                        </a:rPr>
                        <a:t>Output per hour of labor</a:t>
                      </a:r>
                      <a:r>
                        <a:rPr lang="en-US" sz="1800" dirty="0" smtClean="0">
                          <a:solidFill>
                            <a:schemeClr val="tx1"/>
                          </a:solidFill>
                          <a:effectLst/>
                        </a:rPr>
                        <a:t> </a:t>
                      </a:r>
                      <a:endParaRPr lang="en-US" sz="1800" dirty="0" smtClean="0">
                        <a:solidFill>
                          <a:schemeClr val="tx1"/>
                        </a:solidFill>
                      </a:endParaRPr>
                    </a:p>
                    <a:p>
                      <a:pPr algn="ctr"/>
                      <a:endParaRPr lang="en-US" dirty="0"/>
                    </a:p>
                  </a:txBody>
                  <a:tcPr/>
                </a:tc>
                <a:tc hMerge="1">
                  <a:txBody>
                    <a:bodyPr/>
                    <a:lstStyle/>
                    <a:p>
                      <a:pPr algn="ctr"/>
                      <a:endParaRPr lang="en-US" dirty="0"/>
                    </a:p>
                  </a:txBody>
                  <a:tcPr/>
                </a:tc>
                <a:tc hMerge="1">
                  <a:txBody>
                    <a:bodyPr/>
                    <a:lstStyle/>
                    <a:p>
                      <a:endParaRPr lang="en-US" dirty="0"/>
                    </a:p>
                  </a:txBody>
                  <a:tcPr/>
                </a:tc>
              </a:tr>
              <a:tr h="739913">
                <a:tc>
                  <a:txBody>
                    <a:bodyPr/>
                    <a:lstStyle/>
                    <a:p>
                      <a:endParaRPr lang="en-US" sz="2400" dirty="0"/>
                    </a:p>
                  </a:txBody>
                  <a:tcPr/>
                </a:tc>
                <a:tc>
                  <a:txBody>
                    <a:bodyPr/>
                    <a:lstStyle/>
                    <a:p>
                      <a:r>
                        <a:rPr lang="en-US" sz="2400" dirty="0" smtClean="0"/>
                        <a:t>France</a:t>
                      </a:r>
                      <a:endParaRPr lang="en-US" sz="2400" dirty="0"/>
                    </a:p>
                  </a:txBody>
                  <a:tcPr/>
                </a:tc>
                <a:tc>
                  <a:txBody>
                    <a:bodyPr/>
                    <a:lstStyle/>
                    <a:p>
                      <a:r>
                        <a:rPr lang="en-US" sz="2400" dirty="0" smtClean="0"/>
                        <a:t>Japan</a:t>
                      </a:r>
                      <a:endParaRPr lang="en-US" sz="2400" dirty="0"/>
                    </a:p>
                  </a:txBody>
                  <a:tcPr/>
                </a:tc>
              </a:tr>
              <a:tr h="739913">
                <a:tc>
                  <a:txBody>
                    <a:bodyPr/>
                    <a:lstStyle/>
                    <a:p>
                      <a:r>
                        <a:rPr lang="en-US" sz="2000" dirty="0" smtClean="0"/>
                        <a:t>Perfume</a:t>
                      </a:r>
                      <a:endParaRPr lang="en-US" sz="2000" dirty="0"/>
                    </a:p>
                  </a:txBody>
                  <a:tcPr/>
                </a:tc>
                <a:tc>
                  <a:txBody>
                    <a:bodyPr/>
                    <a:lstStyle/>
                    <a:p>
                      <a:r>
                        <a:rPr lang="en-US" sz="2400" dirty="0" smtClean="0"/>
                        <a:t>4</a:t>
                      </a:r>
                      <a:endParaRPr lang="en-US" sz="2400" dirty="0"/>
                    </a:p>
                  </a:txBody>
                  <a:tcPr/>
                </a:tc>
                <a:tc>
                  <a:txBody>
                    <a:bodyPr/>
                    <a:lstStyle/>
                    <a:p>
                      <a:r>
                        <a:rPr lang="en-US" sz="2400" dirty="0" smtClean="0"/>
                        <a:t>1</a:t>
                      </a:r>
                      <a:endParaRPr lang="en-US" sz="2400" dirty="0"/>
                    </a:p>
                  </a:txBody>
                  <a:tcPr/>
                </a:tc>
              </a:tr>
              <a:tr h="739913">
                <a:tc>
                  <a:txBody>
                    <a:bodyPr/>
                    <a:lstStyle/>
                    <a:p>
                      <a:r>
                        <a:rPr lang="en-US" sz="2000" dirty="0" smtClean="0"/>
                        <a:t>Clock</a:t>
                      </a:r>
                      <a:endParaRPr lang="en-US" sz="2000" dirty="0"/>
                    </a:p>
                  </a:txBody>
                  <a:tcPr/>
                </a:tc>
                <a:tc>
                  <a:txBody>
                    <a:bodyPr/>
                    <a:lstStyle/>
                    <a:p>
                      <a:r>
                        <a:rPr lang="en-US" sz="2400" dirty="0" smtClean="0"/>
                        <a:t>6</a:t>
                      </a:r>
                      <a:endParaRPr lang="en-US" sz="2400" dirty="0"/>
                    </a:p>
                  </a:txBody>
                  <a:tcPr/>
                </a:tc>
                <a:tc>
                  <a:txBody>
                    <a:bodyPr/>
                    <a:lstStyle/>
                    <a:p>
                      <a:r>
                        <a:rPr lang="en-US" sz="2400" dirty="0" smtClean="0"/>
                        <a:t>5</a:t>
                      </a:r>
                      <a:endParaRPr lang="en-US" sz="2400" dirty="0"/>
                    </a:p>
                  </a:txBody>
                  <a:tcPr/>
                </a:tc>
              </a:tr>
            </a:tbl>
          </a:graphicData>
        </a:graphic>
      </p:graphicFrame>
      <p:graphicFrame>
        <p:nvGraphicFramePr>
          <p:cNvPr id="6" name="Content Placeholder 5"/>
          <p:cNvGraphicFramePr>
            <a:graphicFrameLocks noGrp="1"/>
          </p:cNvGraphicFramePr>
          <p:nvPr>
            <p:ph sz="quarter" idx="14"/>
            <p:extLst>
              <p:ext uri="{D42A27DB-BD31-4B8C-83A1-F6EECF244321}">
                <p14:modId xmlns:p14="http://schemas.microsoft.com/office/powerpoint/2010/main" val="2975149656"/>
              </p:ext>
            </p:extLst>
          </p:nvPr>
        </p:nvGraphicFramePr>
        <p:xfrm>
          <a:off x="4645025" y="2307131"/>
          <a:ext cx="3869534" cy="4303612"/>
        </p:xfrm>
        <a:graphic>
          <a:graphicData uri="http://schemas.openxmlformats.org/drawingml/2006/table">
            <a:tbl>
              <a:tblPr firstRow="1" bandRow="1">
                <a:tableStyleId>{5C22544A-7EE6-4342-B048-85BDC9FD1C3A}</a:tableStyleId>
              </a:tblPr>
              <a:tblGrid>
                <a:gridCol w="1333768"/>
                <a:gridCol w="1267883"/>
                <a:gridCol w="1267883"/>
              </a:tblGrid>
              <a:tr h="1151285">
                <a:tc gridSpan="3">
                  <a:txBody>
                    <a:bodyPr/>
                    <a:lstStyle/>
                    <a:p>
                      <a:pPr algn="ctr"/>
                      <a:r>
                        <a:rPr lang="en-US" sz="2400" dirty="0" smtClean="0">
                          <a:solidFill>
                            <a:srgbClr val="FFFF00"/>
                          </a:solidFill>
                        </a:rPr>
                        <a:t>Absolute Advantage</a:t>
                      </a:r>
                      <a:endParaRPr lang="en-US" sz="2400" dirty="0">
                        <a:solidFill>
                          <a:srgbClr val="FFFF00"/>
                        </a:solidFill>
                      </a:endParaRPr>
                    </a:p>
                  </a:txBody>
                  <a:tcPr>
                    <a:lnT w="38100" cmpd="sng">
                      <a:noFill/>
                    </a:lnT>
                  </a:tcPr>
                </a:tc>
                <a:tc hMerge="1">
                  <a:txBody>
                    <a:bodyPr/>
                    <a:lstStyle/>
                    <a:p>
                      <a:pPr algn="ctr"/>
                      <a:endParaRPr lang="en-US" sz="2800" dirty="0">
                        <a:solidFill>
                          <a:schemeClr val="accent1">
                            <a:lumMod val="20000"/>
                            <a:lumOff val="80000"/>
                          </a:schemeClr>
                        </a:solidFill>
                      </a:endParaRPr>
                    </a:p>
                  </a:txBody>
                  <a:tcPr>
                    <a:lnL w="12700" cmpd="sng">
                      <a:noFill/>
                    </a:lnL>
                    <a:lnT w="38100" cmpd="sng">
                      <a:noFill/>
                    </a:lnT>
                  </a:tcPr>
                </a:tc>
                <a:tc hMerge="1">
                  <a:txBody>
                    <a:bodyPr/>
                    <a:lstStyle/>
                    <a:p>
                      <a:endParaRPr lang="en-US"/>
                    </a:p>
                  </a:txBody>
                  <a:tcPr/>
                </a:tc>
              </a:tr>
              <a:tr h="1151285">
                <a:tc>
                  <a:txBody>
                    <a:bodyPr/>
                    <a:lstStyle/>
                    <a:p>
                      <a:endParaRPr lang="en-US" dirty="0"/>
                    </a:p>
                  </a:txBody>
                  <a:tcPr>
                    <a:lnR w="12700" cmpd="sng">
                      <a:noFill/>
                    </a:lnR>
                  </a:tcPr>
                </a:tc>
                <a:tc gridSpan="2">
                  <a:txBody>
                    <a:bodyPr/>
                    <a:lstStyle/>
                    <a:p>
                      <a:pPr algn="ctr"/>
                      <a:r>
                        <a:rPr lang="en-US" sz="2400" kern="1200" dirty="0" smtClean="0">
                          <a:solidFill>
                            <a:schemeClr val="tx1"/>
                          </a:solidFill>
                          <a:effectLst/>
                          <a:latin typeface="+mn-lt"/>
                          <a:ea typeface="+mn-ea"/>
                          <a:cs typeface="+mn-cs"/>
                        </a:rPr>
                        <a:t>Output per hour of labor</a:t>
                      </a:r>
                      <a:r>
                        <a:rPr lang="en-US" sz="2400" dirty="0" smtClean="0">
                          <a:solidFill>
                            <a:schemeClr val="tx1"/>
                          </a:solidFill>
                          <a:effectLst/>
                        </a:rPr>
                        <a:t> </a:t>
                      </a:r>
                      <a:endParaRPr lang="en-US" sz="2400" dirty="0">
                        <a:solidFill>
                          <a:schemeClr val="tx1"/>
                        </a:solidFill>
                      </a:endParaRPr>
                    </a:p>
                  </a:txBody>
                  <a:tcPr>
                    <a:lnL w="12700" cmpd="sng">
                      <a:noFill/>
                    </a:lnL>
                  </a:tcPr>
                </a:tc>
                <a:tc hMerge="1">
                  <a:txBody>
                    <a:bodyPr/>
                    <a:lstStyle/>
                    <a:p>
                      <a:endParaRPr lang="en-US" dirty="0"/>
                    </a:p>
                  </a:txBody>
                  <a:tcPr>
                    <a:lnL w="12700" cmpd="sng">
                      <a:noFill/>
                    </a:lnL>
                    <a:lnT w="38100" cmpd="sng">
                      <a:noFill/>
                    </a:lnT>
                  </a:tcPr>
                </a:tc>
              </a:tr>
              <a:tr h="667014">
                <a:tc>
                  <a:txBody>
                    <a:bodyPr/>
                    <a:lstStyle/>
                    <a:p>
                      <a:endParaRPr lang="en-US" dirty="0"/>
                    </a:p>
                  </a:txBody>
                  <a:tcPr/>
                </a:tc>
                <a:tc>
                  <a:txBody>
                    <a:bodyPr/>
                    <a:lstStyle/>
                    <a:p>
                      <a:pPr algn="ctr"/>
                      <a:r>
                        <a:rPr lang="en-US" sz="2400" dirty="0" smtClean="0"/>
                        <a:t>France</a:t>
                      </a:r>
                      <a:endParaRPr lang="en-US" sz="2400" dirty="0"/>
                    </a:p>
                  </a:txBody>
                  <a:tcPr/>
                </a:tc>
                <a:tc>
                  <a:txBody>
                    <a:bodyPr/>
                    <a:lstStyle/>
                    <a:p>
                      <a:pPr algn="ctr"/>
                      <a:r>
                        <a:rPr lang="en-US" sz="2400" dirty="0" smtClean="0"/>
                        <a:t>Japan</a:t>
                      </a:r>
                      <a:endParaRPr lang="en-US" sz="2400" dirty="0"/>
                    </a:p>
                  </a:txBody>
                  <a:tcPr/>
                </a:tc>
              </a:tr>
              <a:tr h="667014">
                <a:tc>
                  <a:txBody>
                    <a:bodyPr/>
                    <a:lstStyle/>
                    <a:p>
                      <a:r>
                        <a:rPr lang="en-US" sz="2400" dirty="0" smtClean="0"/>
                        <a:t>Perfume</a:t>
                      </a:r>
                      <a:endParaRPr lang="en-US" sz="2400" dirty="0"/>
                    </a:p>
                  </a:txBody>
                  <a:tcPr/>
                </a:tc>
                <a:tc>
                  <a:txBody>
                    <a:bodyPr/>
                    <a:lstStyle/>
                    <a:p>
                      <a:pPr algn="ctr"/>
                      <a:r>
                        <a:rPr lang="en-US" sz="2400" dirty="0" smtClean="0"/>
                        <a:t>2</a:t>
                      </a:r>
                      <a:endParaRPr lang="en-US" sz="2400" dirty="0"/>
                    </a:p>
                  </a:txBody>
                  <a:tcPr/>
                </a:tc>
                <a:tc>
                  <a:txBody>
                    <a:bodyPr/>
                    <a:lstStyle/>
                    <a:p>
                      <a:pPr algn="ctr"/>
                      <a:r>
                        <a:rPr lang="en-US" sz="2400" dirty="0" smtClean="0"/>
                        <a:t>1</a:t>
                      </a:r>
                      <a:endParaRPr lang="en-US" sz="2400" dirty="0"/>
                    </a:p>
                  </a:txBody>
                  <a:tcPr/>
                </a:tc>
              </a:tr>
              <a:tr h="667014">
                <a:tc>
                  <a:txBody>
                    <a:bodyPr/>
                    <a:lstStyle/>
                    <a:p>
                      <a:r>
                        <a:rPr lang="en-US" sz="2400" dirty="0" smtClean="0"/>
                        <a:t>Clock</a:t>
                      </a:r>
                      <a:endParaRPr lang="en-US" sz="2400" dirty="0"/>
                    </a:p>
                  </a:txBody>
                  <a:tcPr/>
                </a:tc>
                <a:tc>
                  <a:txBody>
                    <a:bodyPr/>
                    <a:lstStyle/>
                    <a:p>
                      <a:pPr algn="ctr"/>
                      <a:r>
                        <a:rPr lang="en-US" sz="2400" dirty="0" smtClean="0"/>
                        <a:t>3</a:t>
                      </a:r>
                      <a:endParaRPr lang="en-US" sz="2400" dirty="0"/>
                    </a:p>
                  </a:txBody>
                  <a:tcPr/>
                </a:tc>
                <a:tc>
                  <a:txBody>
                    <a:bodyPr/>
                    <a:lstStyle/>
                    <a:p>
                      <a:pPr algn="ctr"/>
                      <a:r>
                        <a:rPr lang="en-US" sz="2400" dirty="0" smtClean="0"/>
                        <a:t>5</a:t>
                      </a:r>
                      <a:endParaRPr lang="en-US" sz="2400" dirty="0"/>
                    </a:p>
                  </a:txBody>
                  <a:tcPr/>
                </a:tc>
              </a:tr>
            </a:tbl>
          </a:graphicData>
        </a:graphic>
      </p:graphicFrame>
    </p:spTree>
    <p:extLst>
      <p:ext uri="{BB962C8B-B14F-4D97-AF65-F5344CB8AC3E}">
        <p14:creationId xmlns:p14="http://schemas.microsoft.com/office/powerpoint/2010/main" val="1793571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171450" indent="-171450">
              <a:buFont typeface="Arial" panose="020B0604020202020204" pitchFamily="34" charset="0"/>
              <a:buChar char="•"/>
            </a:pPr>
            <a:r>
              <a:rPr lang="en-US" dirty="0" smtClean="0"/>
              <a:t>Suppose </a:t>
            </a:r>
            <a:r>
              <a:rPr lang="en-US" dirty="0"/>
              <a:t>productivity stays the same in Japan but doubles in France as the result of new job training programs. </a:t>
            </a:r>
            <a:endParaRPr lang="en-US" dirty="0" smtClean="0"/>
          </a:p>
          <a:p>
            <a:pPr marL="171450" indent="-171450">
              <a:buFont typeface="Arial" panose="020B0604020202020204" pitchFamily="34" charset="0"/>
              <a:buChar char="•"/>
            </a:pPr>
            <a:r>
              <a:rPr lang="en-US" dirty="0" smtClean="0"/>
              <a:t>Table on the right side </a:t>
            </a:r>
            <a:r>
              <a:rPr lang="en-US" dirty="0"/>
              <a:t>shows this new situation. </a:t>
            </a:r>
            <a:endParaRPr lang="en-US" dirty="0" smtClean="0"/>
          </a:p>
          <a:p>
            <a:pPr marL="171450" indent="-171450">
              <a:buFont typeface="Arial" panose="020B0604020202020204" pitchFamily="34" charset="0"/>
              <a:buChar char="•"/>
            </a:pPr>
            <a:r>
              <a:rPr lang="en-US" dirty="0" smtClean="0"/>
              <a:t>France </a:t>
            </a:r>
            <a:r>
              <a:rPr lang="en-US" dirty="0"/>
              <a:t>now can produce four bottles of </a:t>
            </a:r>
            <a:r>
              <a:rPr lang="en-US" dirty="0" smtClean="0"/>
              <a:t>perfume or </a:t>
            </a:r>
            <a:r>
              <a:rPr lang="en-US" dirty="0"/>
              <a:t>six </a:t>
            </a:r>
            <a:r>
              <a:rPr lang="en-US" dirty="0" smtClean="0"/>
              <a:t>clocks </a:t>
            </a:r>
            <a:r>
              <a:rPr lang="en-US" dirty="0"/>
              <a:t>per hour of labor. </a:t>
            </a:r>
            <a:endParaRPr lang="en-US" dirty="0" smtClean="0"/>
          </a:p>
          <a:p>
            <a:pPr marL="171450" indent="-171450">
              <a:buFont typeface="Arial" panose="020B0604020202020204" pitchFamily="34" charset="0"/>
              <a:buChar char="•"/>
            </a:pPr>
            <a:r>
              <a:rPr lang="en-US" b="1" dirty="0" smtClean="0">
                <a:solidFill>
                  <a:srgbClr val="FF0000"/>
                </a:solidFill>
              </a:rPr>
              <a:t>France </a:t>
            </a:r>
            <a:r>
              <a:rPr lang="en-US" b="1" dirty="0">
                <a:solidFill>
                  <a:srgbClr val="FF0000"/>
                </a:solidFill>
              </a:rPr>
              <a:t>now has an absolute advantage in both wine and </a:t>
            </a:r>
            <a:r>
              <a:rPr lang="en-US" b="1" dirty="0" smtClean="0">
                <a:solidFill>
                  <a:srgbClr val="FF0000"/>
                </a:solidFill>
              </a:rPr>
              <a:t>clocks</a:t>
            </a:r>
            <a:r>
              <a:rPr lang="en-US" dirty="0"/>
              <a:t>: For each hour of labor, France can produce three more bottles of wine (four minus one) or one more </a:t>
            </a:r>
            <a:r>
              <a:rPr lang="en-US" dirty="0" smtClean="0"/>
              <a:t>clocks (</a:t>
            </a:r>
            <a:r>
              <a:rPr lang="en-US" dirty="0"/>
              <a:t>six minus five) than Japan can</a:t>
            </a:r>
            <a:r>
              <a:rPr lang="en-US" dirty="0" smtClean="0"/>
              <a:t>.</a:t>
            </a:r>
            <a:r>
              <a:rPr lang="en-US" dirty="0"/>
              <a:t> </a:t>
            </a:r>
            <a:endParaRPr lang="en-US" dirty="0" smtClean="0"/>
          </a:p>
          <a:p>
            <a:pPr marL="171450" indent="-171450">
              <a:buFont typeface="Arial" panose="020B0604020202020204" pitchFamily="34" charset="0"/>
              <a:buChar char="•"/>
            </a:pPr>
            <a:r>
              <a:rPr lang="en-US" dirty="0" smtClean="0"/>
              <a:t>According </a:t>
            </a:r>
            <a:r>
              <a:rPr lang="en-US" dirty="0"/>
              <a:t>to the </a:t>
            </a:r>
            <a:r>
              <a:rPr lang="en-US" dirty="0">
                <a:solidFill>
                  <a:srgbClr val="FF0000"/>
                </a:solidFill>
              </a:rPr>
              <a:t>theory of absolute advantage</a:t>
            </a:r>
            <a:r>
              <a:rPr lang="en-US" dirty="0"/>
              <a:t>, </a:t>
            </a:r>
            <a:r>
              <a:rPr lang="en-US" dirty="0">
                <a:solidFill>
                  <a:srgbClr val="FF0000"/>
                </a:solidFill>
              </a:rPr>
              <a:t>no trade should occu</a:t>
            </a:r>
            <a:r>
              <a:rPr lang="en-US" dirty="0"/>
              <a:t>r because France is more productive than Japan in producing both goods. </a:t>
            </a:r>
          </a:p>
          <a:p>
            <a:pPr marL="0" indent="0">
              <a:buNone/>
            </a:pPr>
            <a:endParaRPr lang="en-US" dirty="0" smtClean="0"/>
          </a:p>
        </p:txBody>
      </p:sp>
      <p:sp>
        <p:nvSpPr>
          <p:cNvPr id="3" name="Title 2"/>
          <p:cNvSpPr>
            <a:spLocks noGrp="1"/>
          </p:cNvSpPr>
          <p:nvPr>
            <p:ph type="title"/>
          </p:nvPr>
        </p:nvSpPr>
        <p:spPr/>
        <p:txBody>
          <a:bodyPr/>
          <a:lstStyle/>
          <a:p>
            <a:r>
              <a:rPr lang="en-US" dirty="0"/>
              <a:t>Comparative Advantage</a:t>
            </a:r>
          </a:p>
        </p:txBody>
      </p:sp>
    </p:spTree>
    <p:extLst>
      <p:ext uri="{BB962C8B-B14F-4D97-AF65-F5344CB8AC3E}">
        <p14:creationId xmlns:p14="http://schemas.microsoft.com/office/powerpoint/2010/main" val="2528111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linds(horizontal)">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blinds(horizontal)">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
                                            <p:txEl>
                                              <p:pRg st="0" end="0"/>
                                            </p:txEl>
                                          </p:spTgt>
                                        </p:tgtEl>
                                        <p:attrNameLst>
                                          <p:attrName>style.visibility</p:attrName>
                                        </p:attrNameLst>
                                      </p:cBhvr>
                                      <p:to>
                                        <p:strVal val="visible"/>
                                      </p:to>
                                    </p:set>
                                    <p:animEffect transition="in" filter="blinds(horizontal)">
                                      <p:cBhvr>
                                        <p:cTn id="37" dur="500"/>
                                        <p:tgtEl>
                                          <p:spTgt spid="2">
                                            <p:txEl>
                                              <p:pRg st="0" end="0"/>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2">
                                            <p:txEl>
                                              <p:pRg st="1" end="1"/>
                                            </p:txEl>
                                          </p:spTgt>
                                        </p:tgtEl>
                                        <p:attrNameLst>
                                          <p:attrName>style.visibility</p:attrName>
                                        </p:attrNameLst>
                                      </p:cBhvr>
                                      <p:to>
                                        <p:strVal val="visible"/>
                                      </p:to>
                                    </p:set>
                                    <p:animEffect transition="in" filter="blinds(horizontal)">
                                      <p:cBhvr>
                                        <p:cTn id="40" dur="500"/>
                                        <p:tgtEl>
                                          <p:spTgt spid="2">
                                            <p:txEl>
                                              <p:pRg st="1" end="1"/>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2">
                                            <p:txEl>
                                              <p:pRg st="2" end="2"/>
                                            </p:txEl>
                                          </p:spTgt>
                                        </p:tgtEl>
                                        <p:attrNameLst>
                                          <p:attrName>style.visibility</p:attrName>
                                        </p:attrNameLst>
                                      </p:cBhvr>
                                      <p:to>
                                        <p:strVal val="visible"/>
                                      </p:to>
                                    </p:set>
                                    <p:animEffect transition="in" filter="blinds(horizontal)">
                                      <p:cBhvr>
                                        <p:cTn id="43" dur="500"/>
                                        <p:tgtEl>
                                          <p:spTgt spid="2">
                                            <p:txEl>
                                              <p:pRg st="2" end="2"/>
                                            </p:txEl>
                                          </p:spTgt>
                                        </p:tgtEl>
                                      </p:cBhvr>
                                    </p:animEffect>
                                  </p:childTnLst>
                                </p:cTn>
                              </p:par>
                              <p:par>
                                <p:cTn id="44" presetID="3" presetClass="entr" presetSubtype="10" fill="hold" nodeType="withEffect">
                                  <p:stCondLst>
                                    <p:cond delay="0"/>
                                  </p:stCondLst>
                                  <p:childTnLst>
                                    <p:set>
                                      <p:cBhvr>
                                        <p:cTn id="45" dur="1" fill="hold">
                                          <p:stCondLst>
                                            <p:cond delay="0"/>
                                          </p:stCondLst>
                                        </p:cTn>
                                        <p:tgtEl>
                                          <p:spTgt spid="2">
                                            <p:txEl>
                                              <p:pRg st="3" end="3"/>
                                            </p:txEl>
                                          </p:spTgt>
                                        </p:tgtEl>
                                        <p:attrNameLst>
                                          <p:attrName>style.visibility</p:attrName>
                                        </p:attrNameLst>
                                      </p:cBhvr>
                                      <p:to>
                                        <p:strVal val="visible"/>
                                      </p:to>
                                    </p:set>
                                    <p:animEffect transition="in" filter="blinds(horizontal)">
                                      <p:cBhvr>
                                        <p:cTn id="46" dur="500"/>
                                        <p:tgtEl>
                                          <p:spTgt spid="2">
                                            <p:txEl>
                                              <p:pRg st="3" end="3"/>
                                            </p:txEl>
                                          </p:spTgt>
                                        </p:tgtEl>
                                      </p:cBhvr>
                                    </p:animEffect>
                                  </p:childTnLst>
                                </p:cTn>
                              </p:par>
                              <p:par>
                                <p:cTn id="47" presetID="3" presetClass="entr" presetSubtype="10" fill="hold" nodeType="withEffect">
                                  <p:stCondLst>
                                    <p:cond delay="0"/>
                                  </p:stCondLst>
                                  <p:childTnLst>
                                    <p:set>
                                      <p:cBhvr>
                                        <p:cTn id="48" dur="1" fill="hold">
                                          <p:stCondLst>
                                            <p:cond delay="0"/>
                                          </p:stCondLst>
                                        </p:cTn>
                                        <p:tgtEl>
                                          <p:spTgt spid="2">
                                            <p:txEl>
                                              <p:pRg st="4" end="4"/>
                                            </p:txEl>
                                          </p:spTgt>
                                        </p:tgtEl>
                                        <p:attrNameLst>
                                          <p:attrName>style.visibility</p:attrName>
                                        </p:attrNameLst>
                                      </p:cBhvr>
                                      <p:to>
                                        <p:strVal val="visible"/>
                                      </p:to>
                                    </p:set>
                                    <p:animEffect transition="in" filter="blinds(horizontal)">
                                      <p:cBhvr>
                                        <p:cTn id="49"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171450" indent="-171450">
              <a:buFont typeface="Arial" panose="020B0604020202020204" pitchFamily="34" charset="0"/>
              <a:buChar char="•"/>
            </a:pPr>
            <a:r>
              <a:rPr lang="en-US" dirty="0" smtClean="0"/>
              <a:t>The </a:t>
            </a:r>
            <a:r>
              <a:rPr lang="en-US" dirty="0"/>
              <a:t>theory of </a:t>
            </a:r>
            <a:r>
              <a:rPr lang="en-US" dirty="0">
                <a:solidFill>
                  <a:srgbClr val="FF0000"/>
                </a:solidFill>
              </a:rPr>
              <a:t>comparative </a:t>
            </a:r>
            <a:r>
              <a:rPr lang="en-US" dirty="0" smtClean="0">
                <a:solidFill>
                  <a:srgbClr val="FF0000"/>
                </a:solidFill>
              </a:rPr>
              <a:t>advantage</a:t>
            </a:r>
            <a:r>
              <a:rPr lang="en-US" dirty="0">
                <a:solidFill>
                  <a:srgbClr val="FF0000"/>
                </a:solidFill>
              </a:rPr>
              <a:t> </a:t>
            </a:r>
            <a:r>
              <a:rPr lang="en-US" dirty="0" smtClean="0"/>
              <a:t>indicates </a:t>
            </a:r>
            <a:r>
              <a:rPr lang="en-US" dirty="0"/>
              <a:t>that </a:t>
            </a:r>
            <a:r>
              <a:rPr lang="en-US" dirty="0">
                <a:solidFill>
                  <a:srgbClr val="FF0000"/>
                </a:solidFill>
              </a:rPr>
              <a:t>trade</a:t>
            </a:r>
            <a:r>
              <a:rPr lang="en-US" dirty="0"/>
              <a:t> </a:t>
            </a:r>
            <a:r>
              <a:rPr lang="en-US" dirty="0">
                <a:solidFill>
                  <a:srgbClr val="FF0000"/>
                </a:solidFill>
              </a:rPr>
              <a:t>should still occur</a:t>
            </a:r>
            <a:r>
              <a:rPr lang="en-US" dirty="0"/>
              <a:t>. </a:t>
            </a:r>
            <a:endParaRPr lang="en-US" dirty="0" smtClean="0"/>
          </a:p>
          <a:p>
            <a:pPr marL="171450" indent="-171450">
              <a:buFont typeface="Arial" panose="020B0604020202020204" pitchFamily="34" charset="0"/>
              <a:buChar char="•"/>
            </a:pPr>
            <a:r>
              <a:rPr lang="en-US" dirty="0" smtClean="0"/>
              <a:t>France </a:t>
            </a:r>
            <a:r>
              <a:rPr lang="en-US" dirty="0"/>
              <a:t>is 4 times better than Japan is in </a:t>
            </a:r>
            <a:r>
              <a:rPr lang="en-US" dirty="0" smtClean="0"/>
              <a:t>perfume production </a:t>
            </a:r>
            <a:r>
              <a:rPr lang="en-US" dirty="0"/>
              <a:t>but only 1.2 times better in </a:t>
            </a:r>
            <a:r>
              <a:rPr lang="en-US" dirty="0" smtClean="0"/>
              <a:t>clock </a:t>
            </a:r>
            <a:r>
              <a:rPr lang="en-US" dirty="0"/>
              <a:t>production. </a:t>
            </a:r>
            <a:endParaRPr lang="en-US" sz="2200" dirty="0">
              <a:solidFill>
                <a:srgbClr val="FF0000"/>
              </a:solidFill>
            </a:endParaRPr>
          </a:p>
          <a:p>
            <a:pPr marL="171450" indent="-171450">
              <a:buFont typeface="Arial" panose="020B0604020202020204" pitchFamily="34" charset="0"/>
              <a:buChar char="•"/>
            </a:pPr>
            <a:r>
              <a:rPr lang="en-US" dirty="0" smtClean="0"/>
              <a:t>Japan </a:t>
            </a:r>
            <a:r>
              <a:rPr lang="en-US" dirty="0"/>
              <a:t>is only 0.25 times as good as France in </a:t>
            </a:r>
            <a:r>
              <a:rPr lang="en-US" dirty="0" smtClean="0"/>
              <a:t>perfume production </a:t>
            </a:r>
            <a:r>
              <a:rPr lang="en-US" dirty="0"/>
              <a:t>but 0.83 times as good in </a:t>
            </a:r>
            <a:r>
              <a:rPr lang="en-US" dirty="0" smtClean="0"/>
              <a:t>clock </a:t>
            </a:r>
            <a:r>
              <a:rPr lang="en-US" dirty="0"/>
              <a:t>production</a:t>
            </a:r>
            <a:r>
              <a:rPr lang="en-US" dirty="0" smtClean="0"/>
              <a:t>. </a:t>
            </a:r>
          </a:p>
          <a:p>
            <a:pPr marL="171450" indent="-171450">
              <a:buFont typeface="Arial" panose="020B0604020202020204" pitchFamily="34" charset="0"/>
              <a:buChar char="•"/>
            </a:pPr>
            <a:r>
              <a:rPr lang="en-US" dirty="0" smtClean="0"/>
              <a:t>France </a:t>
            </a:r>
            <a:r>
              <a:rPr lang="en-US" dirty="0"/>
              <a:t>is comparatively better than Japan in </a:t>
            </a:r>
            <a:r>
              <a:rPr lang="en-US" dirty="0" smtClean="0"/>
              <a:t>perfume production</a:t>
            </a:r>
            <a:r>
              <a:rPr lang="en-US" dirty="0"/>
              <a:t>, whereas Japan is comparatively better than France in </a:t>
            </a:r>
            <a:r>
              <a:rPr lang="en-US" dirty="0" smtClean="0"/>
              <a:t>clock </a:t>
            </a:r>
            <a:r>
              <a:rPr lang="en-US" dirty="0"/>
              <a:t>production. </a:t>
            </a:r>
            <a:endParaRPr lang="en-US" sz="2200" dirty="0">
              <a:solidFill>
                <a:srgbClr val="FF0000"/>
              </a:solidFill>
            </a:endParaRPr>
          </a:p>
          <a:p>
            <a:pPr marL="171450" indent="-171450">
              <a:buFont typeface="Arial" panose="020B0604020202020204" pitchFamily="34" charset="0"/>
              <a:buChar char="•"/>
            </a:pPr>
            <a:r>
              <a:rPr lang="en-US" dirty="0" smtClean="0"/>
              <a:t>By </a:t>
            </a:r>
            <a:r>
              <a:rPr lang="en-US" dirty="0"/>
              <a:t>the theory of </a:t>
            </a:r>
            <a:r>
              <a:rPr lang="en-US" sz="2600" dirty="0">
                <a:solidFill>
                  <a:srgbClr val="FF0000"/>
                </a:solidFill>
              </a:rPr>
              <a:t>comparative advantage</a:t>
            </a:r>
            <a:r>
              <a:rPr lang="en-US" dirty="0"/>
              <a:t>, </a:t>
            </a:r>
            <a:r>
              <a:rPr lang="en-US" sz="2600" dirty="0">
                <a:solidFill>
                  <a:srgbClr val="FF0000"/>
                </a:solidFill>
              </a:rPr>
              <a:t>France</a:t>
            </a:r>
            <a:r>
              <a:rPr lang="en-US" dirty="0"/>
              <a:t> should </a:t>
            </a:r>
            <a:r>
              <a:rPr lang="en-US" sz="2600">
                <a:solidFill>
                  <a:srgbClr val="FF0000"/>
                </a:solidFill>
              </a:rPr>
              <a:t>export</a:t>
            </a:r>
            <a:r>
              <a:rPr lang="en-US"/>
              <a:t> </a:t>
            </a:r>
            <a:r>
              <a:rPr lang="en-US" sz="2600" smtClean="0">
                <a:solidFill>
                  <a:srgbClr val="FF0000"/>
                </a:solidFill>
              </a:rPr>
              <a:t>perfume </a:t>
            </a:r>
            <a:r>
              <a:rPr lang="en-US" smtClean="0"/>
              <a:t>to </a:t>
            </a:r>
            <a:r>
              <a:rPr lang="en-US" sz="2600" dirty="0">
                <a:solidFill>
                  <a:srgbClr val="FF0000"/>
                </a:solidFill>
              </a:rPr>
              <a:t>Japan</a:t>
            </a:r>
            <a:r>
              <a:rPr lang="en-US" dirty="0"/>
              <a:t> and </a:t>
            </a:r>
            <a:r>
              <a:rPr lang="en-US" dirty="0">
                <a:solidFill>
                  <a:srgbClr val="0000FF"/>
                </a:solidFill>
              </a:rPr>
              <a:t>Japan</a:t>
            </a:r>
            <a:r>
              <a:rPr lang="en-US" dirty="0"/>
              <a:t> should </a:t>
            </a:r>
            <a:r>
              <a:rPr lang="en-US" dirty="0">
                <a:solidFill>
                  <a:srgbClr val="0000FF"/>
                </a:solidFill>
              </a:rPr>
              <a:t>export</a:t>
            </a:r>
            <a:r>
              <a:rPr lang="en-US" dirty="0"/>
              <a:t> </a:t>
            </a:r>
            <a:r>
              <a:rPr lang="en-US" dirty="0">
                <a:solidFill>
                  <a:srgbClr val="0000FF"/>
                </a:solidFill>
              </a:rPr>
              <a:t>clocks</a:t>
            </a:r>
            <a:r>
              <a:rPr lang="en-US" dirty="0" smtClean="0"/>
              <a:t> </a:t>
            </a:r>
            <a:r>
              <a:rPr lang="en-US" dirty="0"/>
              <a:t>to </a:t>
            </a:r>
            <a:r>
              <a:rPr lang="en-US" dirty="0">
                <a:solidFill>
                  <a:srgbClr val="0000FF"/>
                </a:solidFill>
              </a:rPr>
              <a:t>France</a:t>
            </a:r>
            <a:r>
              <a:rPr lang="en-US" dirty="0"/>
              <a:t>. </a:t>
            </a:r>
            <a:endParaRPr lang="en-US" sz="2200" dirty="0">
              <a:solidFill>
                <a:srgbClr val="FF0000"/>
              </a:solidFill>
            </a:endParaRPr>
          </a:p>
          <a:p>
            <a:pPr marL="171450" indent="-171450">
              <a:buFont typeface="Arial" panose="020B0604020202020204" pitchFamily="34" charset="0"/>
              <a:buChar char="•"/>
            </a:pPr>
            <a:r>
              <a:rPr lang="en-US" dirty="0" smtClean="0"/>
              <a:t>If </a:t>
            </a:r>
            <a:r>
              <a:rPr lang="en-US" dirty="0"/>
              <a:t>they do so, </a:t>
            </a:r>
            <a:r>
              <a:rPr lang="en-US" sz="2600" dirty="0">
                <a:solidFill>
                  <a:srgbClr val="FF0000"/>
                </a:solidFill>
              </a:rPr>
              <a:t>both will be better off</a:t>
            </a:r>
            <a:r>
              <a:rPr lang="en-US" dirty="0"/>
              <a:t>.</a:t>
            </a:r>
            <a:r>
              <a:rPr lang="en-US" b="1" dirty="0"/>
              <a:t> </a:t>
            </a:r>
          </a:p>
          <a:p>
            <a:endParaRPr lang="en-US" dirty="0"/>
          </a:p>
        </p:txBody>
      </p:sp>
      <p:sp>
        <p:nvSpPr>
          <p:cNvPr id="3" name="Title 2"/>
          <p:cNvSpPr>
            <a:spLocks noGrp="1"/>
          </p:cNvSpPr>
          <p:nvPr>
            <p:ph type="title"/>
          </p:nvPr>
        </p:nvSpPr>
        <p:spPr/>
        <p:txBody>
          <a:bodyPr/>
          <a:lstStyle/>
          <a:p>
            <a:r>
              <a:rPr lang="en-US" dirty="0"/>
              <a:t>Comparative Advantage</a:t>
            </a:r>
          </a:p>
        </p:txBody>
      </p:sp>
    </p:spTree>
    <p:extLst>
      <p:ext uri="{BB962C8B-B14F-4D97-AF65-F5344CB8AC3E}">
        <p14:creationId xmlns:p14="http://schemas.microsoft.com/office/powerpoint/2010/main" val="2528111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linds(horizontal)">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blinds(horizontal)">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blinds(horizontal)">
                                      <p:cBhvr>
                                        <p:cTn id="3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If </a:t>
            </a:r>
            <a:r>
              <a:rPr lang="en-US" dirty="0"/>
              <a:t>Japan offers to trade 2 clock radios for one bottle of wine, France will be better </a:t>
            </a:r>
            <a:r>
              <a:rPr lang="en-US" dirty="0" smtClean="0"/>
              <a:t>off. </a:t>
            </a:r>
          </a:p>
          <a:p>
            <a:r>
              <a:rPr lang="en-US" dirty="0" smtClean="0">
                <a:solidFill>
                  <a:srgbClr val="FF0000"/>
                </a:solidFill>
              </a:rPr>
              <a:t>Without </a:t>
            </a:r>
            <a:r>
              <a:rPr lang="en-US" dirty="0">
                <a:solidFill>
                  <a:srgbClr val="FF0000"/>
                </a:solidFill>
              </a:rPr>
              <a:t>trade</a:t>
            </a:r>
            <a:r>
              <a:rPr lang="en-US" dirty="0"/>
              <a:t>, </a:t>
            </a:r>
            <a:r>
              <a:rPr lang="en-US" dirty="0">
                <a:solidFill>
                  <a:srgbClr val="FF0000"/>
                </a:solidFill>
              </a:rPr>
              <a:t>sacrificing one bottle of wine </a:t>
            </a:r>
            <a:r>
              <a:rPr lang="en-US" dirty="0"/>
              <a:t>domestically would yield </a:t>
            </a:r>
            <a:r>
              <a:rPr lang="en-US" dirty="0">
                <a:solidFill>
                  <a:srgbClr val="FF0000"/>
                </a:solidFill>
              </a:rPr>
              <a:t>France</a:t>
            </a:r>
            <a:r>
              <a:rPr lang="en-US" dirty="0"/>
              <a:t> only </a:t>
            </a:r>
            <a:r>
              <a:rPr lang="en-US" dirty="0">
                <a:solidFill>
                  <a:srgbClr val="FF0000"/>
                </a:solidFill>
              </a:rPr>
              <a:t>1.5 </a:t>
            </a:r>
            <a:r>
              <a:rPr lang="en-US" dirty="0" smtClean="0">
                <a:solidFill>
                  <a:srgbClr val="FF0000"/>
                </a:solidFill>
              </a:rPr>
              <a:t>clocks </a:t>
            </a:r>
            <a:r>
              <a:rPr lang="en-US" dirty="0" smtClean="0"/>
              <a:t>in </a:t>
            </a:r>
            <a:r>
              <a:rPr lang="en-US" dirty="0"/>
              <a:t>increased production. </a:t>
            </a:r>
            <a:endParaRPr lang="en-US" dirty="0" smtClean="0"/>
          </a:p>
          <a:p>
            <a:r>
              <a:rPr lang="en-US" dirty="0">
                <a:solidFill>
                  <a:srgbClr val="008000"/>
                </a:solidFill>
              </a:rPr>
              <a:t>With trade</a:t>
            </a:r>
            <a:r>
              <a:rPr lang="en-US" dirty="0"/>
              <a:t>, </a:t>
            </a:r>
            <a:r>
              <a:rPr lang="en-US" dirty="0">
                <a:solidFill>
                  <a:srgbClr val="008000"/>
                </a:solidFill>
              </a:rPr>
              <a:t>France</a:t>
            </a:r>
            <a:r>
              <a:rPr lang="en-US" dirty="0"/>
              <a:t> could get </a:t>
            </a:r>
            <a:r>
              <a:rPr lang="en-US" dirty="0">
                <a:solidFill>
                  <a:srgbClr val="008000"/>
                </a:solidFill>
              </a:rPr>
              <a:t>2 </a:t>
            </a:r>
            <a:r>
              <a:rPr lang="en-US" dirty="0" smtClean="0">
                <a:solidFill>
                  <a:srgbClr val="008000"/>
                </a:solidFill>
              </a:rPr>
              <a:t>clocks </a:t>
            </a:r>
            <a:r>
              <a:rPr lang="en-US" dirty="0"/>
              <a:t>by </a:t>
            </a:r>
            <a:r>
              <a:rPr lang="en-US" dirty="0">
                <a:solidFill>
                  <a:srgbClr val="008000"/>
                </a:solidFill>
              </a:rPr>
              <a:t>giving up one bottle of </a:t>
            </a:r>
            <a:r>
              <a:rPr lang="en-US" dirty="0" smtClean="0">
                <a:solidFill>
                  <a:srgbClr val="008000"/>
                </a:solidFill>
              </a:rPr>
              <a:t>perfume </a:t>
            </a:r>
            <a:r>
              <a:rPr lang="en-US" dirty="0" smtClean="0"/>
              <a:t>to </a:t>
            </a:r>
            <a:r>
              <a:rPr lang="en-US" dirty="0"/>
              <a:t>Japan. </a:t>
            </a:r>
          </a:p>
          <a:p>
            <a:r>
              <a:rPr lang="en-US" dirty="0"/>
              <a:t>France gets more clock radios per bottle of </a:t>
            </a:r>
            <a:r>
              <a:rPr lang="en-US" dirty="0" smtClean="0"/>
              <a:t>perfume given </a:t>
            </a:r>
            <a:r>
              <a:rPr lang="en-US" dirty="0"/>
              <a:t>up by trading with Japan than by producing the clock radios domestically.</a:t>
            </a:r>
          </a:p>
          <a:p>
            <a:endParaRPr lang="en-US" dirty="0" smtClean="0"/>
          </a:p>
        </p:txBody>
      </p:sp>
      <p:sp>
        <p:nvSpPr>
          <p:cNvPr id="3" name="Title 2"/>
          <p:cNvSpPr>
            <a:spLocks noGrp="1"/>
          </p:cNvSpPr>
          <p:nvPr>
            <p:ph type="title"/>
          </p:nvPr>
        </p:nvSpPr>
        <p:spPr/>
        <p:txBody>
          <a:bodyPr/>
          <a:lstStyle/>
          <a:p>
            <a:r>
              <a:rPr lang="en-US" dirty="0"/>
              <a:t>Comparative Advantage</a:t>
            </a:r>
          </a:p>
        </p:txBody>
      </p:sp>
    </p:spTree>
    <p:extLst>
      <p:ext uri="{BB962C8B-B14F-4D97-AF65-F5344CB8AC3E}">
        <p14:creationId xmlns:p14="http://schemas.microsoft.com/office/powerpoint/2010/main" val="37607920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linds(horizontal)">
                                      <p:cBhvr>
                                        <p:cTn id="2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Japan </a:t>
            </a:r>
            <a:r>
              <a:rPr lang="en-US" dirty="0"/>
              <a:t>also gains. </a:t>
            </a:r>
            <a:endParaRPr lang="en-US" dirty="0" smtClean="0"/>
          </a:p>
          <a:p>
            <a:r>
              <a:rPr lang="en-US" dirty="0" smtClean="0">
                <a:solidFill>
                  <a:srgbClr val="FF0000"/>
                </a:solidFill>
              </a:rPr>
              <a:t>Without </a:t>
            </a:r>
            <a:r>
              <a:rPr lang="en-US" dirty="0">
                <a:solidFill>
                  <a:srgbClr val="FF0000"/>
                </a:solidFill>
              </a:rPr>
              <a:t>trade</a:t>
            </a:r>
            <a:r>
              <a:rPr lang="en-US" dirty="0"/>
              <a:t>, </a:t>
            </a:r>
            <a:r>
              <a:rPr lang="en-US" dirty="0">
                <a:solidFill>
                  <a:srgbClr val="FF0000"/>
                </a:solidFill>
              </a:rPr>
              <a:t>Japan</a:t>
            </a:r>
            <a:r>
              <a:rPr lang="en-US" dirty="0"/>
              <a:t> has to </a:t>
            </a:r>
            <a:r>
              <a:rPr lang="en-US" dirty="0">
                <a:solidFill>
                  <a:srgbClr val="FF0000"/>
                </a:solidFill>
              </a:rPr>
              <a:t>give up five </a:t>
            </a:r>
            <a:r>
              <a:rPr lang="en-US" dirty="0" smtClean="0">
                <a:solidFill>
                  <a:srgbClr val="FF0000"/>
                </a:solidFill>
              </a:rPr>
              <a:t>clock</a:t>
            </a:r>
            <a:r>
              <a:rPr lang="en-US" dirty="0" smtClean="0"/>
              <a:t>s </a:t>
            </a:r>
            <a:r>
              <a:rPr lang="en-US" dirty="0"/>
              <a:t>to get </a:t>
            </a:r>
            <a:r>
              <a:rPr lang="en-US" dirty="0">
                <a:solidFill>
                  <a:srgbClr val="FF0000"/>
                </a:solidFill>
              </a:rPr>
              <a:t>one more bottle of </a:t>
            </a:r>
            <a:r>
              <a:rPr lang="en-US" dirty="0" smtClean="0">
                <a:solidFill>
                  <a:srgbClr val="FF0000"/>
                </a:solidFill>
              </a:rPr>
              <a:t>perfume</a:t>
            </a:r>
            <a:r>
              <a:rPr lang="en-US" dirty="0" smtClean="0"/>
              <a:t>.</a:t>
            </a:r>
          </a:p>
          <a:p>
            <a:r>
              <a:rPr lang="en-US" dirty="0" smtClean="0">
                <a:solidFill>
                  <a:srgbClr val="008000"/>
                </a:solidFill>
              </a:rPr>
              <a:t>With </a:t>
            </a:r>
            <a:r>
              <a:rPr lang="en-US" dirty="0">
                <a:solidFill>
                  <a:srgbClr val="008000"/>
                </a:solidFill>
              </a:rPr>
              <a:t>trade</a:t>
            </a:r>
            <a:r>
              <a:rPr lang="en-US" dirty="0"/>
              <a:t>, </a:t>
            </a:r>
            <a:r>
              <a:rPr lang="en-US" dirty="0">
                <a:solidFill>
                  <a:srgbClr val="008000"/>
                </a:solidFill>
              </a:rPr>
              <a:t>Japan</a:t>
            </a:r>
            <a:r>
              <a:rPr lang="en-US" dirty="0"/>
              <a:t> has to </a:t>
            </a:r>
            <a:r>
              <a:rPr lang="en-US" dirty="0">
                <a:solidFill>
                  <a:srgbClr val="008000"/>
                </a:solidFill>
              </a:rPr>
              <a:t>give up only two </a:t>
            </a:r>
            <a:r>
              <a:rPr lang="en-US" dirty="0" smtClean="0">
                <a:solidFill>
                  <a:srgbClr val="008000"/>
                </a:solidFill>
              </a:rPr>
              <a:t>clock</a:t>
            </a:r>
            <a:r>
              <a:rPr lang="en-US" dirty="0" smtClean="0"/>
              <a:t>s </a:t>
            </a:r>
            <a:r>
              <a:rPr lang="en-US" dirty="0"/>
              <a:t>to obtain </a:t>
            </a:r>
            <a:r>
              <a:rPr lang="en-US" dirty="0">
                <a:solidFill>
                  <a:srgbClr val="008000"/>
                </a:solidFill>
              </a:rPr>
              <a:t>one more bottle</a:t>
            </a:r>
            <a:r>
              <a:rPr lang="en-US" dirty="0" smtClean="0"/>
              <a:t>.</a:t>
            </a:r>
            <a:endParaRPr lang="en-US" sz="2200" dirty="0">
              <a:solidFill>
                <a:srgbClr val="008000"/>
              </a:solidFill>
            </a:endParaRPr>
          </a:p>
          <a:p>
            <a:r>
              <a:rPr lang="en-US" dirty="0" smtClean="0"/>
              <a:t> </a:t>
            </a:r>
            <a:r>
              <a:rPr lang="en-US" dirty="0">
                <a:solidFill>
                  <a:srgbClr val="008000"/>
                </a:solidFill>
              </a:rPr>
              <a:t>Japan</a:t>
            </a:r>
            <a:r>
              <a:rPr lang="en-US" dirty="0"/>
              <a:t> gets more </a:t>
            </a:r>
            <a:r>
              <a:rPr lang="en-US" dirty="0" smtClean="0"/>
              <a:t>perfume per clock </a:t>
            </a:r>
            <a:r>
              <a:rPr lang="en-US" dirty="0"/>
              <a:t>given up by </a:t>
            </a:r>
            <a:r>
              <a:rPr lang="en-US" dirty="0">
                <a:solidFill>
                  <a:srgbClr val="008000"/>
                </a:solidFill>
              </a:rPr>
              <a:t>trading</a:t>
            </a:r>
            <a:r>
              <a:rPr lang="en-US" dirty="0"/>
              <a:t> with France than by producing the wine domestically</a:t>
            </a:r>
            <a:r>
              <a:rPr lang="en-US" dirty="0" smtClean="0"/>
              <a:t>.</a:t>
            </a:r>
          </a:p>
        </p:txBody>
      </p:sp>
      <p:sp>
        <p:nvSpPr>
          <p:cNvPr id="3" name="Title 2"/>
          <p:cNvSpPr>
            <a:spLocks noGrp="1"/>
          </p:cNvSpPr>
          <p:nvPr>
            <p:ph type="title"/>
          </p:nvPr>
        </p:nvSpPr>
        <p:spPr/>
        <p:txBody>
          <a:bodyPr/>
          <a:lstStyle/>
          <a:p>
            <a:r>
              <a:rPr lang="en-US" dirty="0"/>
              <a:t>Comparative Advantage</a:t>
            </a:r>
          </a:p>
        </p:txBody>
      </p:sp>
    </p:spTree>
    <p:extLst>
      <p:ext uri="{BB962C8B-B14F-4D97-AF65-F5344CB8AC3E}">
        <p14:creationId xmlns:p14="http://schemas.microsoft.com/office/powerpoint/2010/main" val="37607920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blinds(horizontal)">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blinds(horizontal)">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blinds(horizontal)">
                                      <p:cBhvr>
                                        <p:cTn id="21" dur="5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blinds(horizontal)">
                                      <p:cBhvr>
                                        <p:cTn id="26"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The world economy produces more than two goods and services and is made up of more than two countries. </a:t>
            </a:r>
            <a:endParaRPr lang="en-US" dirty="0" smtClean="0"/>
          </a:p>
          <a:p>
            <a:r>
              <a:rPr lang="en-US" dirty="0" smtClean="0"/>
              <a:t>Barriers </a:t>
            </a:r>
            <a:r>
              <a:rPr lang="en-US" dirty="0"/>
              <a:t>to trade may </a:t>
            </a:r>
            <a:r>
              <a:rPr lang="en-US" dirty="0" smtClean="0"/>
              <a:t>exist</a:t>
            </a:r>
            <a:endParaRPr lang="en-US" dirty="0"/>
          </a:p>
          <a:p>
            <a:r>
              <a:rPr lang="en-US" dirty="0" smtClean="0"/>
              <a:t>Someone </a:t>
            </a:r>
            <a:r>
              <a:rPr lang="en-US" dirty="0"/>
              <a:t>must pay to transport goods between </a:t>
            </a:r>
            <a:r>
              <a:rPr lang="en-US" dirty="0" smtClean="0"/>
              <a:t>markets</a:t>
            </a:r>
            <a:endParaRPr lang="en-US" dirty="0"/>
          </a:p>
          <a:p>
            <a:r>
              <a:rPr lang="en-US" dirty="0" smtClean="0"/>
              <a:t>Inputs </a:t>
            </a:r>
            <a:r>
              <a:rPr lang="en-US" dirty="0"/>
              <a:t>other than labor are necessary to produce goods. </a:t>
            </a:r>
            <a:endParaRPr lang="en-US" dirty="0" smtClean="0"/>
          </a:p>
          <a:p>
            <a:r>
              <a:rPr lang="en-US" dirty="0" smtClean="0"/>
              <a:t>The </a:t>
            </a:r>
            <a:r>
              <a:rPr lang="en-US" dirty="0"/>
              <a:t>world economy uses money as a medium of exchange.</a:t>
            </a:r>
          </a:p>
        </p:txBody>
      </p:sp>
      <p:sp>
        <p:nvSpPr>
          <p:cNvPr id="3" name="Title 2"/>
          <p:cNvSpPr>
            <a:spLocks noGrp="1"/>
          </p:cNvSpPr>
          <p:nvPr>
            <p:ph type="title"/>
          </p:nvPr>
        </p:nvSpPr>
        <p:spPr/>
        <p:txBody>
          <a:bodyPr>
            <a:noAutofit/>
          </a:bodyPr>
          <a:lstStyle/>
          <a:p>
            <a:r>
              <a:rPr lang="en-US" sz="3600" dirty="0"/>
              <a:t>Comparative </a:t>
            </a:r>
            <a:r>
              <a:rPr lang="en-US" sz="3600" dirty="0" smtClean="0"/>
              <a:t>Advantage: Assumptions </a:t>
            </a:r>
            <a:r>
              <a:rPr lang="en-US" sz="3600" dirty="0"/>
              <a:t>and </a:t>
            </a:r>
            <a:r>
              <a:rPr lang="en-US" sz="3600" dirty="0" smtClean="0"/>
              <a:t>Limitations</a:t>
            </a:r>
            <a:endParaRPr lang="en-US" sz="3600" dirty="0"/>
          </a:p>
        </p:txBody>
      </p:sp>
    </p:spTree>
    <p:extLst>
      <p:ext uri="{BB962C8B-B14F-4D97-AF65-F5344CB8AC3E}">
        <p14:creationId xmlns:p14="http://schemas.microsoft.com/office/powerpoint/2010/main" val="477961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linds(horizontal)">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blinds(horizontal)">
                                      <p:cBhvr>
                                        <p:cTn id="3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solidFill>
                  <a:schemeClr val="tx1"/>
                </a:solidFill>
              </a:rPr>
              <a:t>The theory of comparative advantage begs a broader </a:t>
            </a:r>
            <a:r>
              <a:rPr lang="en-US" dirty="0">
                <a:solidFill>
                  <a:srgbClr val="FF0000"/>
                </a:solidFill>
              </a:rPr>
              <a:t>question</a:t>
            </a:r>
            <a:r>
              <a:rPr lang="en-US" dirty="0">
                <a:solidFill>
                  <a:schemeClr val="tx1"/>
                </a:solidFill>
              </a:rPr>
              <a:t>: </a:t>
            </a:r>
            <a:r>
              <a:rPr lang="en-US" dirty="0">
                <a:solidFill>
                  <a:srgbClr val="FF0000"/>
                </a:solidFill>
              </a:rPr>
              <a:t>What determines the products for which a country will have a comparative advantage? </a:t>
            </a:r>
            <a:endParaRPr lang="en-US" dirty="0" smtClean="0">
              <a:solidFill>
                <a:srgbClr val="FF0000"/>
              </a:solidFill>
            </a:endParaRPr>
          </a:p>
          <a:p>
            <a:r>
              <a:rPr lang="en-US" dirty="0" smtClean="0">
                <a:solidFill>
                  <a:schemeClr val="tx1"/>
                </a:solidFill>
              </a:rPr>
              <a:t>To </a:t>
            </a:r>
            <a:r>
              <a:rPr lang="en-US" dirty="0">
                <a:solidFill>
                  <a:schemeClr val="tx1"/>
                </a:solidFill>
              </a:rPr>
              <a:t>answer this question, two Swedish economists</a:t>
            </a:r>
            <a:r>
              <a:rPr lang="en-US" dirty="0" smtClean="0">
                <a:solidFill>
                  <a:schemeClr val="tx1"/>
                </a:solidFill>
              </a:rPr>
              <a:t>, Eli </a:t>
            </a:r>
            <a:r>
              <a:rPr lang="en-US" dirty="0" err="1">
                <a:solidFill>
                  <a:schemeClr val="tx1"/>
                </a:solidFill>
              </a:rPr>
              <a:t>Heckscher</a:t>
            </a:r>
            <a:r>
              <a:rPr lang="en-US" dirty="0">
                <a:solidFill>
                  <a:schemeClr val="tx1"/>
                </a:solidFill>
              </a:rPr>
              <a:t> and </a:t>
            </a:r>
            <a:r>
              <a:rPr lang="en-US" dirty="0" err="1">
                <a:solidFill>
                  <a:schemeClr val="tx1"/>
                </a:solidFill>
              </a:rPr>
              <a:t>Bertil</a:t>
            </a:r>
            <a:r>
              <a:rPr lang="en-US" dirty="0">
                <a:solidFill>
                  <a:schemeClr val="tx1"/>
                </a:solidFill>
              </a:rPr>
              <a:t> Ohlin, developed the </a:t>
            </a:r>
            <a:r>
              <a:rPr lang="en-US" b="1" dirty="0">
                <a:solidFill>
                  <a:srgbClr val="FF0000"/>
                </a:solidFill>
              </a:rPr>
              <a:t>theory of relative factor endowments,</a:t>
            </a:r>
            <a:r>
              <a:rPr lang="en-US" dirty="0">
                <a:solidFill>
                  <a:schemeClr val="tx1"/>
                </a:solidFill>
              </a:rPr>
              <a:t> now often referred to as the </a:t>
            </a:r>
            <a:r>
              <a:rPr lang="en-US" b="1" dirty="0" err="1">
                <a:solidFill>
                  <a:schemeClr val="tx1"/>
                </a:solidFill>
              </a:rPr>
              <a:t>Heckscher</a:t>
            </a:r>
            <a:r>
              <a:rPr lang="en-US" b="1" dirty="0">
                <a:solidFill>
                  <a:schemeClr val="tx1"/>
                </a:solidFill>
              </a:rPr>
              <a:t>-Ohlin </a:t>
            </a:r>
            <a:r>
              <a:rPr lang="en-US" b="1" dirty="0" smtClean="0">
                <a:solidFill>
                  <a:schemeClr val="tx1"/>
                </a:solidFill>
              </a:rPr>
              <a:t>theory or </a:t>
            </a:r>
            <a:r>
              <a:rPr lang="en-US" b="1" dirty="0"/>
              <a:t>Factor Proportions</a:t>
            </a:r>
            <a:r>
              <a:rPr lang="en-US" dirty="0" smtClean="0">
                <a:solidFill>
                  <a:schemeClr val="tx1"/>
                </a:solidFill>
              </a:rPr>
              <a:t>.</a:t>
            </a:r>
          </a:p>
        </p:txBody>
      </p:sp>
      <p:sp>
        <p:nvSpPr>
          <p:cNvPr id="3" name="Title 2"/>
          <p:cNvSpPr>
            <a:spLocks noGrp="1"/>
          </p:cNvSpPr>
          <p:nvPr>
            <p:ph type="title"/>
          </p:nvPr>
        </p:nvSpPr>
        <p:spPr/>
        <p:txBody>
          <a:bodyPr>
            <a:normAutofit fontScale="90000"/>
          </a:bodyPr>
          <a:lstStyle/>
          <a:p>
            <a:r>
              <a:rPr lang="en-US" sz="4000" dirty="0" smtClean="0"/>
              <a:t>Theory </a:t>
            </a:r>
            <a:r>
              <a:rPr lang="en-US" sz="4000" dirty="0"/>
              <a:t>of </a:t>
            </a:r>
            <a:r>
              <a:rPr lang="en-US" sz="4000" dirty="0" smtClean="0"/>
              <a:t>Relative Factor Endowments</a:t>
            </a:r>
            <a:endParaRPr lang="en-US" sz="4000" dirty="0"/>
          </a:p>
        </p:txBody>
      </p:sp>
    </p:spTree>
    <p:extLst>
      <p:ext uri="{BB962C8B-B14F-4D97-AF65-F5344CB8AC3E}">
        <p14:creationId xmlns:p14="http://schemas.microsoft.com/office/powerpoint/2010/main" val="2844648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28600" indent="-228600">
              <a:buFont typeface="+mj-lt"/>
              <a:buAutoNum type="arabicPeriod"/>
            </a:pPr>
            <a:r>
              <a:rPr lang="en-US" i="1" dirty="0" smtClean="0">
                <a:solidFill>
                  <a:srgbClr val="FF0000"/>
                </a:solidFill>
              </a:rPr>
              <a:t>Factor </a:t>
            </a:r>
            <a:r>
              <a:rPr lang="en-US" i="1" dirty="0">
                <a:solidFill>
                  <a:srgbClr val="FF0000"/>
                </a:solidFill>
              </a:rPr>
              <a:t>endowments (or types of resources) vary among countries</a:t>
            </a:r>
            <a:r>
              <a:rPr lang="en-US" i="1" dirty="0">
                <a:solidFill>
                  <a:schemeClr val="tx1"/>
                </a:solidFill>
              </a:rPr>
              <a:t>. </a:t>
            </a:r>
            <a:endParaRPr lang="en-US" i="1" dirty="0" smtClean="0">
              <a:solidFill>
                <a:schemeClr val="tx1"/>
              </a:solidFill>
            </a:endParaRPr>
          </a:p>
          <a:p>
            <a:pPr lvl="1"/>
            <a:r>
              <a:rPr lang="en-US" dirty="0" smtClean="0">
                <a:solidFill>
                  <a:schemeClr val="tx1"/>
                </a:solidFill>
              </a:rPr>
              <a:t>For </a:t>
            </a:r>
            <a:r>
              <a:rPr lang="en-US" dirty="0">
                <a:solidFill>
                  <a:schemeClr val="tx1"/>
                </a:solidFill>
              </a:rPr>
              <a:t>example, Argentina has much fertile land, Saudi Arabia has large crude oil </a:t>
            </a:r>
            <a:r>
              <a:rPr lang="en-US" dirty="0" smtClean="0">
                <a:solidFill>
                  <a:schemeClr val="tx1"/>
                </a:solidFill>
              </a:rPr>
              <a:t>reserves.</a:t>
            </a:r>
            <a:endParaRPr lang="en-US" dirty="0">
              <a:solidFill>
                <a:schemeClr val="tx1"/>
              </a:solidFill>
            </a:endParaRPr>
          </a:p>
          <a:p>
            <a:pPr marL="228600" indent="-228600">
              <a:buFont typeface="+mj-lt"/>
              <a:buAutoNum type="arabicPeriod"/>
            </a:pPr>
            <a:r>
              <a:rPr lang="en-US" i="1" dirty="0">
                <a:solidFill>
                  <a:schemeClr val="tx1"/>
                </a:solidFill>
              </a:rPr>
              <a:t>different factor endowments explain differences in </a:t>
            </a:r>
            <a:r>
              <a:rPr lang="en-US" i="1" dirty="0">
                <a:solidFill>
                  <a:srgbClr val="FF0000"/>
                </a:solidFill>
              </a:rPr>
              <a:t>factor </a:t>
            </a:r>
            <a:r>
              <a:rPr lang="en-US" i="1" dirty="0" smtClean="0">
                <a:solidFill>
                  <a:srgbClr val="FF0000"/>
                </a:solidFill>
              </a:rPr>
              <a:t>costs</a:t>
            </a:r>
            <a:endParaRPr lang="en-US" i="1" dirty="0">
              <a:solidFill>
                <a:srgbClr val="FF0000"/>
              </a:solidFill>
            </a:endParaRPr>
          </a:p>
          <a:p>
            <a:pPr lvl="1"/>
            <a:r>
              <a:rPr lang="en-US" i="1" dirty="0" smtClean="0">
                <a:solidFill>
                  <a:schemeClr val="tx1"/>
                </a:solidFill>
              </a:rPr>
              <a:t>specifically</a:t>
            </a:r>
            <a:r>
              <a:rPr lang="en-US" i="1" dirty="0">
                <a:solidFill>
                  <a:schemeClr val="tx1"/>
                </a:solidFill>
              </a:rPr>
              <a:t>, </a:t>
            </a:r>
            <a:r>
              <a:rPr lang="en-US" sz="2400" i="1" dirty="0">
                <a:solidFill>
                  <a:srgbClr val="FF0000"/>
                </a:solidFill>
              </a:rPr>
              <a:t>the more </a:t>
            </a:r>
            <a:r>
              <a:rPr lang="en-US" sz="2400" b="1" i="1" u="sng" dirty="0">
                <a:solidFill>
                  <a:srgbClr val="FF0000"/>
                </a:solidFill>
              </a:rPr>
              <a:t>abundant</a:t>
            </a:r>
            <a:r>
              <a:rPr lang="en-US" sz="2400" i="1" dirty="0">
                <a:solidFill>
                  <a:srgbClr val="FF0000"/>
                </a:solidFill>
              </a:rPr>
              <a:t> a factor</a:t>
            </a:r>
            <a:r>
              <a:rPr lang="en-US" i="1" dirty="0">
                <a:solidFill>
                  <a:schemeClr val="tx1"/>
                </a:solidFill>
              </a:rPr>
              <a:t>, </a:t>
            </a:r>
            <a:r>
              <a:rPr lang="en-US" sz="2400" i="1" dirty="0">
                <a:solidFill>
                  <a:srgbClr val="FF0000"/>
                </a:solidFill>
              </a:rPr>
              <a:t>the lower its cost</a:t>
            </a:r>
            <a:r>
              <a:rPr lang="en-US" i="1" dirty="0">
                <a:solidFill>
                  <a:schemeClr val="tx1"/>
                </a:solidFill>
              </a:rPr>
              <a:t>.</a:t>
            </a:r>
            <a:endParaRPr lang="en-US" dirty="0"/>
          </a:p>
        </p:txBody>
      </p:sp>
      <p:sp>
        <p:nvSpPr>
          <p:cNvPr id="3" name="Title 2"/>
          <p:cNvSpPr>
            <a:spLocks noGrp="1"/>
          </p:cNvSpPr>
          <p:nvPr>
            <p:ph type="title"/>
          </p:nvPr>
        </p:nvSpPr>
        <p:spPr/>
        <p:txBody>
          <a:bodyPr>
            <a:normAutofit fontScale="90000"/>
          </a:bodyPr>
          <a:lstStyle/>
          <a:p>
            <a:r>
              <a:rPr lang="en-US" sz="4000" dirty="0" smtClean="0"/>
              <a:t>Theory </a:t>
            </a:r>
            <a:r>
              <a:rPr lang="en-US" sz="4000" dirty="0"/>
              <a:t>of </a:t>
            </a:r>
            <a:r>
              <a:rPr lang="en-US" sz="4000" dirty="0" smtClean="0"/>
              <a:t>Relative Factor Endowments</a:t>
            </a:r>
            <a:endParaRPr lang="en-US" sz="4000" dirty="0"/>
          </a:p>
        </p:txBody>
      </p:sp>
    </p:spTree>
    <p:extLst>
      <p:ext uri="{BB962C8B-B14F-4D97-AF65-F5344CB8AC3E}">
        <p14:creationId xmlns:p14="http://schemas.microsoft.com/office/powerpoint/2010/main" val="2844648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blinds(horizontal)">
                                      <p:cBhvr>
                                        <p:cTn id="15"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Theory of Relative Factor Endowments</a:t>
            </a:r>
            <a:endParaRPr lang="en-US" sz="2000" b="0" dirty="0"/>
          </a:p>
        </p:txBody>
      </p:sp>
      <p:sp>
        <p:nvSpPr>
          <p:cNvPr id="4" name="Content Placeholder 2"/>
          <p:cNvSpPr>
            <a:spLocks noGrp="1"/>
          </p:cNvSpPr>
          <p:nvPr>
            <p:ph idx="1"/>
          </p:nvPr>
        </p:nvSpPr>
        <p:spPr>
          <a:xfrm>
            <a:off x="457200" y="2148306"/>
            <a:ext cx="8229600" cy="1523999"/>
          </a:xfrm>
        </p:spPr>
        <p:txBody>
          <a:bodyPr>
            <a:normAutofit fontScale="92500"/>
          </a:bodyPr>
          <a:lstStyle/>
          <a:p>
            <a:r>
              <a:rPr lang="en-US" sz="2400" b="1" dirty="0"/>
              <a:t>Factor Proportions Theory: </a:t>
            </a:r>
            <a:r>
              <a:rPr lang="en-US" sz="2400" dirty="0"/>
              <a:t>Trade theory stating that countries </a:t>
            </a:r>
            <a:r>
              <a:rPr lang="en-US" i="1" dirty="0" smtClean="0">
                <a:solidFill>
                  <a:srgbClr val="FF0000"/>
                </a:solidFill>
              </a:rPr>
              <a:t>have comparative advantage and </a:t>
            </a:r>
            <a:r>
              <a:rPr lang="en-US" sz="2400" dirty="0" smtClean="0"/>
              <a:t>produce </a:t>
            </a:r>
            <a:r>
              <a:rPr lang="en-US" sz="2400" dirty="0"/>
              <a:t>and export goods that require resources (factors) that are abundant and import goods that require resources in short supply</a:t>
            </a:r>
          </a:p>
        </p:txBody>
      </p:sp>
      <p:pic>
        <p:nvPicPr>
          <p:cNvPr id="5" name="Picture 3" descr="If the cost of labor is low relative to the cost of land and capital, they must specialize in products that require labor. If the cost of land and capital equipment is low relative to the cost of labor, they must specialize in products that require land and capital equipme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3818285"/>
            <a:ext cx="7720988" cy="2409670"/>
          </a:xfrm>
          <a:prstGeom prst="rect">
            <a:avLst/>
          </a:prstGeom>
        </p:spPr>
      </p:pic>
    </p:spTree>
    <p:extLst>
      <p:ext uri="{BB962C8B-B14F-4D97-AF65-F5344CB8AC3E}">
        <p14:creationId xmlns:p14="http://schemas.microsoft.com/office/powerpoint/2010/main" val="8972226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solidFill>
                  <a:schemeClr val="tx1"/>
                </a:solidFill>
              </a:rPr>
              <a:t>Like Ricardo’s theory, the </a:t>
            </a:r>
            <a:r>
              <a:rPr lang="en-US" dirty="0" err="1">
                <a:solidFill>
                  <a:schemeClr val="tx1"/>
                </a:solidFill>
              </a:rPr>
              <a:t>Heckscher</a:t>
            </a:r>
            <a:r>
              <a:rPr lang="en-US" dirty="0">
                <a:solidFill>
                  <a:schemeClr val="tx1"/>
                </a:solidFill>
              </a:rPr>
              <a:t>–Ohlin theory argues that </a:t>
            </a:r>
            <a:r>
              <a:rPr lang="en-US" i="1" dirty="0">
                <a:solidFill>
                  <a:srgbClr val="FF0000"/>
                </a:solidFill>
              </a:rPr>
              <a:t>free trade is beneficial</a:t>
            </a:r>
            <a:r>
              <a:rPr lang="en-US" dirty="0">
                <a:solidFill>
                  <a:schemeClr val="tx1"/>
                </a:solidFill>
              </a:rPr>
              <a:t>. </a:t>
            </a:r>
            <a:endParaRPr lang="en-US" i="1" dirty="0">
              <a:solidFill>
                <a:srgbClr val="FF0000"/>
              </a:solidFill>
            </a:endParaRPr>
          </a:p>
          <a:p>
            <a:r>
              <a:rPr lang="en-US" dirty="0" smtClean="0">
                <a:solidFill>
                  <a:schemeClr val="tx1"/>
                </a:solidFill>
              </a:rPr>
              <a:t>Unlike </a:t>
            </a:r>
            <a:r>
              <a:rPr lang="en-US" dirty="0">
                <a:solidFill>
                  <a:schemeClr val="tx1"/>
                </a:solidFill>
              </a:rPr>
              <a:t>Ricardo’s theory, however, the </a:t>
            </a:r>
            <a:r>
              <a:rPr lang="en-US" dirty="0" err="1">
                <a:solidFill>
                  <a:schemeClr val="tx1"/>
                </a:solidFill>
              </a:rPr>
              <a:t>Heckscher</a:t>
            </a:r>
            <a:r>
              <a:rPr lang="en-US" dirty="0">
                <a:solidFill>
                  <a:schemeClr val="tx1"/>
                </a:solidFill>
              </a:rPr>
              <a:t>–Ohlin theory argues that the pattern of international </a:t>
            </a:r>
            <a:r>
              <a:rPr lang="en-US" i="1" dirty="0">
                <a:solidFill>
                  <a:srgbClr val="FF0000"/>
                </a:solidFill>
              </a:rPr>
              <a:t>trade</a:t>
            </a:r>
            <a:r>
              <a:rPr lang="en-US" dirty="0">
                <a:solidFill>
                  <a:schemeClr val="tx1"/>
                </a:solidFill>
              </a:rPr>
              <a:t> is determined by </a:t>
            </a:r>
            <a:r>
              <a:rPr lang="en-US" i="1" dirty="0">
                <a:solidFill>
                  <a:srgbClr val="FF0000"/>
                </a:solidFill>
              </a:rPr>
              <a:t>differences in factor endowments</a:t>
            </a:r>
            <a:r>
              <a:rPr lang="en-US" dirty="0">
                <a:solidFill>
                  <a:schemeClr val="tx1"/>
                </a:solidFill>
              </a:rPr>
              <a:t>, rather than differences in </a:t>
            </a:r>
            <a:r>
              <a:rPr lang="en-US" i="1" dirty="0">
                <a:solidFill>
                  <a:srgbClr val="0000FF"/>
                </a:solidFill>
              </a:rPr>
              <a:t>productivity</a:t>
            </a:r>
            <a:r>
              <a:rPr lang="en-US" dirty="0">
                <a:solidFill>
                  <a:schemeClr val="tx1"/>
                </a:solidFill>
              </a:rPr>
              <a:t>.</a:t>
            </a:r>
          </a:p>
        </p:txBody>
      </p:sp>
      <p:sp>
        <p:nvSpPr>
          <p:cNvPr id="3" name="Title 2"/>
          <p:cNvSpPr>
            <a:spLocks noGrp="1"/>
          </p:cNvSpPr>
          <p:nvPr>
            <p:ph type="title"/>
          </p:nvPr>
        </p:nvSpPr>
        <p:spPr/>
        <p:txBody>
          <a:bodyPr>
            <a:normAutofit fontScale="90000"/>
          </a:bodyPr>
          <a:lstStyle/>
          <a:p>
            <a:r>
              <a:rPr lang="en-US" dirty="0"/>
              <a:t>Theory of Relative Factor Endowments</a:t>
            </a:r>
          </a:p>
        </p:txBody>
      </p:sp>
    </p:spTree>
    <p:extLst>
      <p:ext uri="{BB962C8B-B14F-4D97-AF65-F5344CB8AC3E}">
        <p14:creationId xmlns:p14="http://schemas.microsoft.com/office/powerpoint/2010/main" val="576136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2800" dirty="0" smtClean="0">
                <a:solidFill>
                  <a:srgbClr val="0070C0"/>
                </a:solidFill>
              </a:rPr>
              <a:t>Relative </a:t>
            </a:r>
            <a:r>
              <a:rPr lang="en-US" sz="2800" dirty="0">
                <a:solidFill>
                  <a:srgbClr val="0070C0"/>
                </a:solidFill>
              </a:rPr>
              <a:t>Factor Endowments-</a:t>
            </a:r>
            <a:r>
              <a:rPr lang="en-US" sz="2800" dirty="0">
                <a:solidFill>
                  <a:schemeClr val="tx1"/>
                </a:solidFill>
              </a:rPr>
              <a:t>Leontief </a:t>
            </a:r>
            <a:r>
              <a:rPr lang="en-US" sz="2800" dirty="0" smtClean="0">
                <a:solidFill>
                  <a:schemeClr val="tx1"/>
                </a:solidFill>
              </a:rPr>
              <a:t>paradox</a:t>
            </a:r>
            <a:endParaRPr lang="en-US" sz="2800" dirty="0">
              <a:solidFill>
                <a:schemeClr val="tx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4222504890"/>
              </p:ext>
            </p:extLst>
          </p:nvPr>
        </p:nvGraphicFramePr>
        <p:xfrm>
          <a:off x="543264" y="2455694"/>
          <a:ext cx="8229600" cy="3281366"/>
        </p:xfrm>
        <a:graphic>
          <a:graphicData uri="http://schemas.openxmlformats.org/drawingml/2006/table">
            <a:tbl>
              <a:tblPr firstRow="1" bandRow="1">
                <a:tableStyleId>{5C22544A-7EE6-4342-B048-85BDC9FD1C3A}</a:tableStyleId>
              </a:tblPr>
              <a:tblGrid>
                <a:gridCol w="2386013"/>
                <a:gridCol w="2743199"/>
                <a:gridCol w="3100388"/>
              </a:tblGrid>
              <a:tr h="764722">
                <a:tc>
                  <a:txBody>
                    <a:bodyPr/>
                    <a:lstStyle/>
                    <a:p>
                      <a:endParaRPr lang="en-US" sz="2000" dirty="0"/>
                    </a:p>
                  </a:txBody>
                  <a:tcPr/>
                </a:tc>
                <a:tc>
                  <a:txBody>
                    <a:bodyPr/>
                    <a:lstStyle/>
                    <a:p>
                      <a:pPr algn="ctr"/>
                      <a:r>
                        <a:rPr lang="en-US" sz="2000" dirty="0" smtClean="0"/>
                        <a:t>U.S. Export</a:t>
                      </a:r>
                      <a:endParaRPr lang="en-US" sz="2000" dirty="0"/>
                    </a:p>
                  </a:txBody>
                  <a:tcPr/>
                </a:tc>
                <a:tc>
                  <a:txBody>
                    <a:bodyPr/>
                    <a:lstStyle/>
                    <a:p>
                      <a:pPr algn="ctr"/>
                      <a:r>
                        <a:rPr lang="en-US" sz="2000" dirty="0" smtClean="0"/>
                        <a:t>U.S. Import </a:t>
                      </a:r>
                      <a:endParaRPr lang="en-US" sz="2000" dirty="0"/>
                    </a:p>
                  </a:txBody>
                  <a:tcPr/>
                </a:tc>
              </a:tr>
              <a:tr h="1178380">
                <a:tc>
                  <a:txBody>
                    <a:bodyPr/>
                    <a:lstStyle/>
                    <a:p>
                      <a:r>
                        <a:rPr lang="en-US" sz="2000" dirty="0" err="1" smtClean="0"/>
                        <a:t>Heckscher</a:t>
                      </a:r>
                      <a:r>
                        <a:rPr lang="en-US" sz="2000" dirty="0" smtClean="0"/>
                        <a:t>-Ohlin Theory </a:t>
                      </a:r>
                    </a:p>
                    <a:p>
                      <a:endParaRPr lang="en-US" sz="2000" dirty="0"/>
                    </a:p>
                  </a:txBody>
                  <a:tcPr/>
                </a:tc>
                <a:tc>
                  <a:txBody>
                    <a:bodyPr/>
                    <a:lstStyle/>
                    <a:p>
                      <a:pPr algn="ctr"/>
                      <a:r>
                        <a:rPr lang="en-US" sz="2000" dirty="0" smtClean="0"/>
                        <a:t>Capital-Intensive Goods</a:t>
                      </a:r>
                    </a:p>
                    <a:p>
                      <a:pPr algn="ctr"/>
                      <a:r>
                        <a:rPr lang="en-US" sz="2000" dirty="0" smtClean="0"/>
                        <a:t>(Abundant Capital)</a:t>
                      </a:r>
                      <a:endParaRPr lang="en-US" sz="2000" dirty="0"/>
                    </a:p>
                  </a:txBody>
                  <a:tcPr/>
                </a:tc>
                <a:tc>
                  <a:txBody>
                    <a:bodyPr/>
                    <a:lstStyle/>
                    <a:p>
                      <a:pPr algn="ctr"/>
                      <a:r>
                        <a:rPr lang="en-US" sz="2000" dirty="0" smtClean="0"/>
                        <a:t>Labor-Intensive</a:t>
                      </a:r>
                    </a:p>
                    <a:p>
                      <a:pPr algn="ctr"/>
                      <a:r>
                        <a:rPr lang="en-US" sz="2000" dirty="0" smtClean="0"/>
                        <a:t>Goods</a:t>
                      </a:r>
                    </a:p>
                    <a:p>
                      <a:pPr algn="ctr"/>
                      <a:r>
                        <a:rPr lang="en-US" sz="2000" dirty="0" smtClean="0"/>
                        <a:t>(Labor Scarcity)</a:t>
                      </a:r>
                      <a:endParaRPr lang="en-US" sz="2000" dirty="0"/>
                    </a:p>
                  </a:txBody>
                  <a:tcPr/>
                </a:tc>
              </a:tr>
              <a:tr h="1338264">
                <a:tc>
                  <a:txBody>
                    <a:bodyPr/>
                    <a:lstStyle/>
                    <a:p>
                      <a:r>
                        <a:rPr lang="en-US" sz="2000" b="0" i="0" u="none" strike="noStrike" kern="1200" baseline="0" dirty="0" smtClean="0">
                          <a:solidFill>
                            <a:schemeClr val="dk1"/>
                          </a:solidFill>
                          <a:latin typeface="+mn-lt"/>
                          <a:ea typeface="+mn-ea"/>
                          <a:cs typeface="+mn-cs"/>
                        </a:rPr>
                        <a:t>Leontief paradox</a:t>
                      </a:r>
                      <a:endParaRPr lang="en-US" sz="2000" dirty="0"/>
                    </a:p>
                  </a:txBody>
                  <a:tcPr/>
                </a:tc>
                <a:tc gridSpan="2">
                  <a:txBody>
                    <a:bodyPr/>
                    <a:lstStyle/>
                    <a:p>
                      <a:pPr algn="ctr"/>
                      <a:r>
                        <a:rPr lang="en-US" sz="2000" dirty="0" smtClean="0"/>
                        <a:t>U.S. imports were more capital-intensive than were U.S. exports</a:t>
                      </a:r>
                      <a:endParaRPr lang="en-US" sz="2000" dirty="0"/>
                    </a:p>
                  </a:txBody>
                  <a:tcPr/>
                </a:tc>
                <a:tc hMerge="1">
                  <a:txBody>
                    <a:bodyPr/>
                    <a:lstStyle/>
                    <a:p>
                      <a:endParaRPr lang="en-US" dirty="0"/>
                    </a:p>
                  </a:txBody>
                  <a:tcPr/>
                </a:tc>
              </a:tr>
            </a:tbl>
          </a:graphicData>
        </a:graphic>
      </p:graphicFrame>
    </p:spTree>
    <p:extLst>
      <p:ext uri="{BB962C8B-B14F-4D97-AF65-F5344CB8AC3E}">
        <p14:creationId xmlns:p14="http://schemas.microsoft.com/office/powerpoint/2010/main" val="2541996459"/>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a:t>This leaves economists with a difficult dilemma. </a:t>
            </a:r>
            <a:endParaRPr lang="en-US" dirty="0" smtClean="0"/>
          </a:p>
          <a:p>
            <a:r>
              <a:rPr lang="en-US" dirty="0" smtClean="0"/>
              <a:t>They </a:t>
            </a:r>
            <a:r>
              <a:rPr lang="en-US" dirty="0"/>
              <a:t>prefer the </a:t>
            </a:r>
            <a:r>
              <a:rPr lang="en-US" dirty="0" err="1"/>
              <a:t>Heckscher</a:t>
            </a:r>
            <a:r>
              <a:rPr lang="en-US" dirty="0"/>
              <a:t>–Ohlin theory on theoretical grounds, but it is a relatively poor predictor of real-world international trade patterns. </a:t>
            </a:r>
            <a:endParaRPr lang="en-US" dirty="0" smtClean="0"/>
          </a:p>
          <a:p>
            <a:r>
              <a:rPr lang="en-US" dirty="0"/>
              <a:t>On the other hand, the theory they regard as being too limited, Ricardo’s theory of comparative advantage, actually predicts trade patterns with greater accuracy. </a:t>
            </a:r>
          </a:p>
          <a:p>
            <a:r>
              <a:rPr lang="en-US" dirty="0"/>
              <a:t>The </a:t>
            </a:r>
            <a:r>
              <a:rPr lang="en-US" dirty="0">
                <a:solidFill>
                  <a:srgbClr val="0000FF"/>
                </a:solidFill>
              </a:rPr>
              <a:t>best solution to this dilemma </a:t>
            </a:r>
            <a:r>
              <a:rPr lang="en-US" dirty="0"/>
              <a:t>may be to return to the </a:t>
            </a:r>
            <a:r>
              <a:rPr lang="en-US" dirty="0" err="1"/>
              <a:t>Ricardian</a:t>
            </a:r>
            <a:r>
              <a:rPr lang="en-US" dirty="0"/>
              <a:t> idea that trade patterns are largely driven by international </a:t>
            </a:r>
            <a:r>
              <a:rPr lang="en-US" dirty="0">
                <a:solidFill>
                  <a:srgbClr val="0000FF"/>
                </a:solidFill>
              </a:rPr>
              <a:t>differences in productivity</a:t>
            </a:r>
            <a:r>
              <a:rPr lang="en-US" dirty="0"/>
              <a:t>. </a:t>
            </a:r>
          </a:p>
          <a:p>
            <a:endParaRPr lang="en-US" dirty="0" smtClean="0"/>
          </a:p>
        </p:txBody>
      </p:sp>
      <p:sp>
        <p:nvSpPr>
          <p:cNvPr id="3" name="Title 2"/>
          <p:cNvSpPr>
            <a:spLocks noGrp="1"/>
          </p:cNvSpPr>
          <p:nvPr>
            <p:ph type="title"/>
          </p:nvPr>
        </p:nvSpPr>
        <p:spPr/>
        <p:txBody>
          <a:bodyPr/>
          <a:lstStyle/>
          <a:p>
            <a:r>
              <a:rPr lang="en-US" dirty="0"/>
              <a:t>Leontief paradox</a:t>
            </a:r>
          </a:p>
        </p:txBody>
      </p:sp>
    </p:spTree>
    <p:extLst>
      <p:ext uri="{BB962C8B-B14F-4D97-AF65-F5344CB8AC3E}">
        <p14:creationId xmlns:p14="http://schemas.microsoft.com/office/powerpoint/2010/main" val="2706150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linds(horizontal)">
                                      <p:cBhvr>
                                        <p:cTn id="2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Thus</a:t>
            </a:r>
            <a:r>
              <a:rPr lang="en-US" dirty="0"/>
              <a:t>, one might argue that the </a:t>
            </a:r>
            <a:r>
              <a:rPr lang="en-US" dirty="0">
                <a:solidFill>
                  <a:srgbClr val="0000FF"/>
                </a:solidFill>
              </a:rPr>
              <a:t>United States exports commercial aircraft and imports textiles </a:t>
            </a:r>
            <a:r>
              <a:rPr lang="en-US" dirty="0">
                <a:solidFill>
                  <a:srgbClr val="FF0000"/>
                </a:solidFill>
              </a:rPr>
              <a:t>not because its factor endowments</a:t>
            </a:r>
            <a:r>
              <a:rPr lang="en-US" dirty="0"/>
              <a:t> are especially suited to aircraft manufacture and not suited to textile manufacture, but </a:t>
            </a:r>
            <a:r>
              <a:rPr lang="en-US" dirty="0">
                <a:solidFill>
                  <a:srgbClr val="0000FF"/>
                </a:solidFill>
              </a:rPr>
              <a:t>because the United States is relatively more efficient </a:t>
            </a:r>
            <a:r>
              <a:rPr lang="en-US" dirty="0"/>
              <a:t>at producing aircraft than textiles. </a:t>
            </a:r>
            <a:endParaRPr lang="en-US" dirty="0" smtClean="0"/>
          </a:p>
        </p:txBody>
      </p:sp>
      <p:sp>
        <p:nvSpPr>
          <p:cNvPr id="3" name="Title 2"/>
          <p:cNvSpPr>
            <a:spLocks noGrp="1"/>
          </p:cNvSpPr>
          <p:nvPr>
            <p:ph type="title"/>
          </p:nvPr>
        </p:nvSpPr>
        <p:spPr/>
        <p:txBody>
          <a:bodyPr/>
          <a:lstStyle/>
          <a:p>
            <a:r>
              <a:rPr lang="en-US" dirty="0"/>
              <a:t>Leontief paradox</a:t>
            </a:r>
          </a:p>
        </p:txBody>
      </p:sp>
    </p:spTree>
    <p:extLst>
      <p:ext uri="{BB962C8B-B14F-4D97-AF65-F5344CB8AC3E}">
        <p14:creationId xmlns:p14="http://schemas.microsoft.com/office/powerpoint/2010/main" val="27061509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A </a:t>
            </a:r>
            <a:r>
              <a:rPr lang="en-US" dirty="0"/>
              <a:t>key assumption in the </a:t>
            </a:r>
            <a:r>
              <a:rPr lang="en-US" dirty="0" err="1"/>
              <a:t>Heckscher</a:t>
            </a:r>
            <a:r>
              <a:rPr lang="en-US" dirty="0"/>
              <a:t>–Ohlin theory is that technologies are the same across countries. </a:t>
            </a:r>
            <a:endParaRPr lang="en-US" dirty="0" smtClean="0"/>
          </a:p>
          <a:p>
            <a:r>
              <a:rPr lang="en-US" dirty="0" smtClean="0"/>
              <a:t>This </a:t>
            </a:r>
            <a:r>
              <a:rPr lang="en-US" dirty="0"/>
              <a:t>may not be the case. Differences in technology (the sophisticated management techniques that control the world’s largest assembly </a:t>
            </a:r>
            <a:r>
              <a:rPr lang="en-US" dirty="0" smtClean="0"/>
              <a:t>lines at Boeing )</a:t>
            </a:r>
            <a:r>
              <a:rPr lang="en-US" dirty="0"/>
              <a:t>may lead to differences in productivity, which in turn, drives international trade patterns.</a:t>
            </a:r>
          </a:p>
        </p:txBody>
      </p:sp>
      <p:sp>
        <p:nvSpPr>
          <p:cNvPr id="3" name="Title 2"/>
          <p:cNvSpPr>
            <a:spLocks noGrp="1"/>
          </p:cNvSpPr>
          <p:nvPr>
            <p:ph type="title"/>
          </p:nvPr>
        </p:nvSpPr>
        <p:spPr/>
        <p:txBody>
          <a:bodyPr/>
          <a:lstStyle/>
          <a:p>
            <a:r>
              <a:rPr lang="en-US" dirty="0"/>
              <a:t>Leontief paradox</a:t>
            </a:r>
          </a:p>
        </p:txBody>
      </p:sp>
    </p:spTree>
    <p:extLst>
      <p:ext uri="{BB962C8B-B14F-4D97-AF65-F5344CB8AC3E}">
        <p14:creationId xmlns:p14="http://schemas.microsoft.com/office/powerpoint/2010/main" val="27061509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solidFill>
                  <a:schemeClr val="tx1"/>
                </a:solidFill>
                <a:latin typeface="Times New Roman" pitchFamily="18" charset="0"/>
                <a:cs typeface="Times New Roman" pitchFamily="18" charset="0"/>
              </a:rPr>
              <a:t>Unlike country-based theories, firm-based theories incorporate factors such </a:t>
            </a:r>
            <a:r>
              <a:rPr lang="en-US" dirty="0">
                <a:solidFill>
                  <a:srgbClr val="FF0000"/>
                </a:solidFill>
                <a:latin typeface="Times New Roman" pitchFamily="18" charset="0"/>
                <a:cs typeface="Times New Roman" pitchFamily="18" charset="0"/>
              </a:rPr>
              <a:t>as quality, technology, brand names, and customer loyalty</a:t>
            </a:r>
            <a:r>
              <a:rPr lang="en-US" dirty="0">
                <a:solidFill>
                  <a:schemeClr val="tx1"/>
                </a:solidFill>
                <a:latin typeface="Times New Roman" pitchFamily="18" charset="0"/>
                <a:cs typeface="Times New Roman" pitchFamily="18" charset="0"/>
              </a:rPr>
              <a:t> into explanations of trade flows. </a:t>
            </a:r>
            <a:endParaRPr lang="en-US" dirty="0" smtClean="0">
              <a:solidFill>
                <a:schemeClr val="tx1"/>
              </a:solidFill>
              <a:latin typeface="Times New Roman" pitchFamily="18" charset="0"/>
              <a:cs typeface="Times New Roman" pitchFamily="18" charset="0"/>
            </a:endParaRPr>
          </a:p>
          <a:p>
            <a:r>
              <a:rPr lang="en-US" dirty="0" smtClean="0">
                <a:solidFill>
                  <a:schemeClr val="tx1"/>
                </a:solidFill>
                <a:latin typeface="Times New Roman" pitchFamily="18" charset="0"/>
                <a:cs typeface="Times New Roman" pitchFamily="18" charset="0"/>
              </a:rPr>
              <a:t>Because </a:t>
            </a:r>
            <a:r>
              <a:rPr lang="en-US" dirty="0">
                <a:solidFill>
                  <a:srgbClr val="FF0000"/>
                </a:solidFill>
                <a:latin typeface="Times New Roman" pitchFamily="18" charset="0"/>
                <a:cs typeface="Times New Roman" pitchFamily="18" charset="0"/>
              </a:rPr>
              <a:t>firms</a:t>
            </a:r>
            <a:r>
              <a:rPr lang="en-US" dirty="0">
                <a:solidFill>
                  <a:schemeClr val="tx1"/>
                </a:solidFill>
                <a:latin typeface="Times New Roman" pitchFamily="18" charset="0"/>
                <a:cs typeface="Times New Roman" pitchFamily="18" charset="0"/>
              </a:rPr>
              <a:t>, not countries, are </a:t>
            </a:r>
            <a:r>
              <a:rPr lang="en-US" dirty="0">
                <a:solidFill>
                  <a:srgbClr val="FF0000"/>
                </a:solidFill>
                <a:latin typeface="Times New Roman" pitchFamily="18" charset="0"/>
                <a:cs typeface="Times New Roman" pitchFamily="18" charset="0"/>
              </a:rPr>
              <a:t>the agents for international trade</a:t>
            </a:r>
            <a:r>
              <a:rPr lang="en-US" dirty="0">
                <a:solidFill>
                  <a:schemeClr val="tx1"/>
                </a:solidFill>
                <a:latin typeface="Times New Roman" pitchFamily="18" charset="0"/>
                <a:cs typeface="Times New Roman" pitchFamily="18" charset="0"/>
              </a:rPr>
              <a:t>, the newer theories explore the firm’s role in promoting exports and imports.</a:t>
            </a:r>
            <a:endParaRPr lang="en-US" dirty="0"/>
          </a:p>
          <a:p>
            <a:endParaRPr lang="en-US" dirty="0"/>
          </a:p>
        </p:txBody>
      </p:sp>
      <p:sp>
        <p:nvSpPr>
          <p:cNvPr id="3" name="Title 2"/>
          <p:cNvSpPr>
            <a:spLocks noGrp="1"/>
          </p:cNvSpPr>
          <p:nvPr>
            <p:ph type="title"/>
          </p:nvPr>
        </p:nvSpPr>
        <p:spPr/>
        <p:txBody>
          <a:bodyPr/>
          <a:lstStyle/>
          <a:p>
            <a:r>
              <a:rPr lang="en-US" dirty="0"/>
              <a:t>Modern Firm-Based Trade Theories</a:t>
            </a:r>
          </a:p>
        </p:txBody>
      </p:sp>
    </p:spTree>
    <p:extLst>
      <p:ext uri="{BB962C8B-B14F-4D97-AF65-F5344CB8AC3E}">
        <p14:creationId xmlns:p14="http://schemas.microsoft.com/office/powerpoint/2010/main" val="17288889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Modern Firm-Based Trade Theories:</a:t>
            </a:r>
            <a:br>
              <a:rPr lang="en-US" sz="3600" dirty="0" smtClean="0"/>
            </a:br>
            <a:r>
              <a:rPr lang="en-US" sz="3600" dirty="0" smtClean="0">
                <a:solidFill>
                  <a:srgbClr val="0070C0"/>
                </a:solidFill>
              </a:rPr>
              <a:t>Vernon’s Product Life Cycle Theory</a:t>
            </a:r>
            <a:endParaRPr lang="en-US" sz="3600" dirty="0">
              <a:solidFill>
                <a:srgbClr val="0070C0"/>
              </a:solidFill>
            </a:endParaRPr>
          </a:p>
        </p:txBody>
      </p:sp>
      <p:graphicFrame>
        <p:nvGraphicFramePr>
          <p:cNvPr id="7" name="Diagram 6"/>
          <p:cNvGraphicFramePr/>
          <p:nvPr>
            <p:extLst>
              <p:ext uri="{D42A27DB-BD31-4B8C-83A1-F6EECF244321}">
                <p14:modId xmlns:p14="http://schemas.microsoft.com/office/powerpoint/2010/main" val="3341220359"/>
              </p:ext>
            </p:extLst>
          </p:nvPr>
        </p:nvGraphicFramePr>
        <p:xfrm>
          <a:off x="357526" y="1711681"/>
          <a:ext cx="8415338" cy="48148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Footer Placeholder 12"/>
          <p:cNvSpPr>
            <a:spLocks noGrp="1"/>
          </p:cNvSpPr>
          <p:nvPr>
            <p:ph type="ftr" sz="quarter" idx="11"/>
          </p:nvPr>
        </p:nvSpPr>
        <p:spPr/>
        <p:txBody>
          <a:bodyPr/>
          <a:lstStyle/>
          <a:p>
            <a:r>
              <a:rPr lang="en-US" smtClean="0"/>
              <a:t>Copyright © 2015 Pearson Education, Inc. </a:t>
            </a:r>
            <a:endParaRPr lang="en-US" dirty="0"/>
          </a:p>
        </p:txBody>
      </p:sp>
      <p:sp>
        <p:nvSpPr>
          <p:cNvPr id="14" name="Slide Number Placeholder 13"/>
          <p:cNvSpPr>
            <a:spLocks noGrp="1"/>
          </p:cNvSpPr>
          <p:nvPr>
            <p:ph type="sldNum" sz="quarter" idx="12"/>
          </p:nvPr>
        </p:nvSpPr>
        <p:spPr/>
        <p:txBody>
          <a:bodyPr/>
          <a:lstStyle/>
          <a:p>
            <a:r>
              <a:rPr lang="en-US" dirty="0" smtClean="0"/>
              <a:t>Chapter 6-</a:t>
            </a:r>
            <a:fld id="{D57F1E4F-1CFF-5643-939E-217C01CDF565}" type="slidenum">
              <a:rPr lang="en-US" smtClean="0"/>
              <a:pPr/>
              <a:t>43</a:t>
            </a:fld>
            <a:endParaRPr lang="en-US" dirty="0"/>
          </a:p>
        </p:txBody>
      </p:sp>
    </p:spTree>
    <p:extLst>
      <p:ext uri="{BB962C8B-B14F-4D97-AF65-F5344CB8AC3E}">
        <p14:creationId xmlns:p14="http://schemas.microsoft.com/office/powerpoint/2010/main" val="3811957786"/>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28600" indent="-228600" hangingPunct="0">
              <a:spcBef>
                <a:spcPts val="0"/>
              </a:spcBef>
              <a:spcAft>
                <a:spcPts val="600"/>
              </a:spcAft>
              <a:buClrTx/>
              <a:buFont typeface="+mj-lt"/>
              <a:buAutoNum type="arabicPeriod"/>
              <a:defRPr/>
            </a:pPr>
            <a:r>
              <a:rPr lang="en-US" dirty="0">
                <a:solidFill>
                  <a:schemeClr val="tx1"/>
                </a:solidFill>
                <a:latin typeface="Times New Roman" pitchFamily="18" charset="0"/>
                <a:cs typeface="Times New Roman" pitchFamily="18" charset="0"/>
              </a:rPr>
              <a:t>In Stage 1, </a:t>
            </a:r>
            <a:r>
              <a:rPr lang="en-US" b="1" i="1" dirty="0">
                <a:solidFill>
                  <a:schemeClr val="tx1"/>
                </a:solidFill>
                <a:latin typeface="Times New Roman" pitchFamily="18" charset="0"/>
                <a:cs typeface="Times New Roman" pitchFamily="18" charset="0"/>
              </a:rPr>
              <a:t>the new product stage</a:t>
            </a:r>
            <a:r>
              <a:rPr lang="en-US" dirty="0">
                <a:solidFill>
                  <a:schemeClr val="tx1"/>
                </a:solidFill>
                <a:latin typeface="Times New Roman" pitchFamily="18" charset="0"/>
                <a:cs typeface="Times New Roman" pitchFamily="18" charset="0"/>
              </a:rPr>
              <a:t>, a firm develops and introduces </a:t>
            </a:r>
            <a:r>
              <a:rPr lang="en-US" dirty="0">
                <a:solidFill>
                  <a:srgbClr val="FF0000"/>
                </a:solidFill>
                <a:latin typeface="Times New Roman" pitchFamily="18" charset="0"/>
                <a:cs typeface="Times New Roman" pitchFamily="18" charset="0"/>
              </a:rPr>
              <a:t>an innovative product </a:t>
            </a:r>
            <a:r>
              <a:rPr lang="en-US" dirty="0">
                <a:solidFill>
                  <a:schemeClr val="tx1"/>
                </a:solidFill>
                <a:latin typeface="Times New Roman" pitchFamily="18" charset="0"/>
                <a:cs typeface="Times New Roman" pitchFamily="18" charset="0"/>
              </a:rPr>
              <a:t>in response to </a:t>
            </a:r>
            <a:r>
              <a:rPr lang="en-US" dirty="0">
                <a:solidFill>
                  <a:srgbClr val="FF0000"/>
                </a:solidFill>
                <a:latin typeface="Times New Roman" pitchFamily="18" charset="0"/>
                <a:cs typeface="Times New Roman" pitchFamily="18" charset="0"/>
              </a:rPr>
              <a:t>a perceived need in the domestic market</a:t>
            </a:r>
            <a:r>
              <a:rPr lang="en-US" dirty="0">
                <a:solidFill>
                  <a:schemeClr val="tx1"/>
                </a:solidFill>
                <a:latin typeface="Times New Roman" pitchFamily="18" charset="0"/>
                <a:cs typeface="Times New Roman" pitchFamily="18" charset="0"/>
              </a:rPr>
              <a:t>. </a:t>
            </a:r>
          </a:p>
          <a:p>
            <a:pPr lvl="1" hangingPunct="0">
              <a:spcBef>
                <a:spcPts val="0"/>
              </a:spcBef>
              <a:spcAft>
                <a:spcPts val="600"/>
              </a:spcAft>
              <a:buClrTx/>
              <a:defRPr/>
            </a:pPr>
            <a:r>
              <a:rPr lang="en-US" dirty="0" smtClean="0"/>
              <a:t>Because </a:t>
            </a:r>
            <a:r>
              <a:rPr lang="en-US" dirty="0"/>
              <a:t>the exact level of demand in the </a:t>
            </a:r>
            <a:r>
              <a:rPr lang="en-US" sz="2400" dirty="0">
                <a:solidFill>
                  <a:srgbClr val="FF0000"/>
                </a:solidFill>
                <a:latin typeface="Times New Roman" pitchFamily="18" charset="0"/>
                <a:cs typeface="Times New Roman" pitchFamily="18" charset="0"/>
              </a:rPr>
              <a:t>domestic market is highly uncertain</a:t>
            </a:r>
            <a:r>
              <a:rPr lang="en-US" dirty="0"/>
              <a:t> at this point, the company keeps its </a:t>
            </a:r>
            <a:r>
              <a:rPr lang="en-US" sz="2400" dirty="0">
                <a:solidFill>
                  <a:srgbClr val="FF0000"/>
                </a:solidFill>
                <a:latin typeface="Times New Roman" pitchFamily="18" charset="0"/>
                <a:cs typeface="Times New Roman" pitchFamily="18" charset="0"/>
              </a:rPr>
              <a:t>production volume low </a:t>
            </a:r>
            <a:r>
              <a:rPr lang="en-US" dirty="0"/>
              <a:t>and based in the home country. </a:t>
            </a:r>
            <a:endParaRPr lang="en-US" dirty="0">
              <a:solidFill>
                <a:schemeClr val="tx1"/>
              </a:solidFill>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r>
              <a:rPr lang="en-US" sz="4000" dirty="0"/>
              <a:t>International Product Life Cycle</a:t>
            </a:r>
          </a:p>
        </p:txBody>
      </p:sp>
    </p:spTree>
    <p:extLst>
      <p:ext uri="{BB962C8B-B14F-4D97-AF65-F5344CB8AC3E}">
        <p14:creationId xmlns:p14="http://schemas.microsoft.com/office/powerpoint/2010/main" val="6474483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28600" indent="-228600" hangingPunct="0">
              <a:buFont typeface="+mj-lt"/>
              <a:buAutoNum type="arabicPeriod"/>
            </a:pPr>
            <a:r>
              <a:rPr lang="en-US" dirty="0" smtClean="0"/>
              <a:t>In </a:t>
            </a:r>
            <a:r>
              <a:rPr lang="en-US" dirty="0"/>
              <a:t>Stage 2, </a:t>
            </a:r>
            <a:r>
              <a:rPr lang="en-US" b="1" i="1" dirty="0"/>
              <a:t>the maturing product stage</a:t>
            </a:r>
            <a:r>
              <a:rPr lang="en-US" dirty="0"/>
              <a:t>, demand for the product expands dramatically as consumers recognize its value. </a:t>
            </a:r>
            <a:endParaRPr lang="en-US" dirty="0" smtClean="0"/>
          </a:p>
          <a:p>
            <a:pPr lvl="1" hangingPunct="0"/>
            <a:r>
              <a:rPr lang="en-US" dirty="0" smtClean="0"/>
              <a:t>The </a:t>
            </a:r>
            <a:r>
              <a:rPr lang="en-US" dirty="0"/>
              <a:t>innovating firm builds new factories to </a:t>
            </a:r>
            <a:r>
              <a:rPr lang="en-US" sz="2400" dirty="0">
                <a:solidFill>
                  <a:srgbClr val="FF0000"/>
                </a:solidFill>
                <a:latin typeface="Times New Roman" pitchFamily="18" charset="0"/>
                <a:cs typeface="Times New Roman" pitchFamily="18" charset="0"/>
              </a:rPr>
              <a:t>expand its capacity and satisfy domestic and foreign demand </a:t>
            </a:r>
            <a:r>
              <a:rPr lang="en-US" dirty="0"/>
              <a:t>for the product. </a:t>
            </a:r>
            <a:endParaRPr lang="en-US" dirty="0" smtClean="0"/>
          </a:p>
          <a:p>
            <a:pPr lvl="1" hangingPunct="0"/>
            <a:r>
              <a:rPr lang="en-US" sz="2400" dirty="0">
                <a:solidFill>
                  <a:srgbClr val="FF0000"/>
                </a:solidFill>
                <a:latin typeface="Times New Roman" pitchFamily="18" charset="0"/>
                <a:cs typeface="Times New Roman" pitchFamily="18" charset="0"/>
              </a:rPr>
              <a:t>Domestic and foreign competitors </a:t>
            </a:r>
            <a:r>
              <a:rPr lang="en-US" dirty="0"/>
              <a:t>begin to emerge, lured by the prospect of </a:t>
            </a:r>
            <a:r>
              <a:rPr lang="en-US" sz="2400" dirty="0">
                <a:solidFill>
                  <a:srgbClr val="FF0000"/>
                </a:solidFill>
                <a:latin typeface="Times New Roman" pitchFamily="18" charset="0"/>
                <a:cs typeface="Times New Roman" pitchFamily="18" charset="0"/>
              </a:rPr>
              <a:t>lucrative</a:t>
            </a:r>
            <a:r>
              <a:rPr lang="en-US" dirty="0"/>
              <a:t> </a:t>
            </a:r>
            <a:r>
              <a:rPr lang="en-US" sz="2400" dirty="0">
                <a:solidFill>
                  <a:srgbClr val="FF0000"/>
                </a:solidFill>
                <a:latin typeface="Times New Roman" pitchFamily="18" charset="0"/>
                <a:cs typeface="Times New Roman" pitchFamily="18" charset="0"/>
              </a:rPr>
              <a:t>earnings</a:t>
            </a:r>
            <a:r>
              <a:rPr lang="en-US" dirty="0" smtClean="0"/>
              <a:t>.</a:t>
            </a:r>
            <a:endParaRPr lang="en-US" dirty="0"/>
          </a:p>
        </p:txBody>
      </p:sp>
      <p:sp>
        <p:nvSpPr>
          <p:cNvPr id="3" name="Title 2"/>
          <p:cNvSpPr>
            <a:spLocks noGrp="1"/>
          </p:cNvSpPr>
          <p:nvPr>
            <p:ph type="title"/>
          </p:nvPr>
        </p:nvSpPr>
        <p:spPr/>
        <p:txBody>
          <a:bodyPr>
            <a:normAutofit/>
          </a:bodyPr>
          <a:lstStyle/>
          <a:p>
            <a:r>
              <a:rPr lang="en-US" sz="4000" dirty="0"/>
              <a:t>International Product Life Cycle</a:t>
            </a:r>
          </a:p>
        </p:txBody>
      </p:sp>
    </p:spTree>
    <p:extLst>
      <p:ext uri="{BB962C8B-B14F-4D97-AF65-F5344CB8AC3E}">
        <p14:creationId xmlns:p14="http://schemas.microsoft.com/office/powerpoint/2010/main" val="6474483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28600" indent="-228600" hangingPunct="0">
              <a:buFont typeface="+mj-lt"/>
              <a:buAutoNum type="arabicPeriod"/>
            </a:pPr>
            <a:r>
              <a:rPr lang="en-US" dirty="0" smtClean="0"/>
              <a:t>In </a:t>
            </a:r>
            <a:r>
              <a:rPr lang="en-US" dirty="0"/>
              <a:t>Stage 3, </a:t>
            </a:r>
            <a:r>
              <a:rPr lang="en-US" b="1" i="1" dirty="0"/>
              <a:t>the standardized product stage</a:t>
            </a:r>
            <a:r>
              <a:rPr lang="en-US" dirty="0"/>
              <a:t>, As the market in the United States and other advanced nations matures, the product becomes more standardized, and price becomes the main </a:t>
            </a:r>
            <a:r>
              <a:rPr lang="en-US" dirty="0">
                <a:solidFill>
                  <a:srgbClr val="FF0000"/>
                </a:solidFill>
              </a:rPr>
              <a:t>competitive</a:t>
            </a:r>
            <a:r>
              <a:rPr lang="en-US" dirty="0"/>
              <a:t> </a:t>
            </a:r>
            <a:r>
              <a:rPr lang="en-US" dirty="0" smtClean="0"/>
              <a:t>weapon. </a:t>
            </a:r>
          </a:p>
          <a:p>
            <a:pPr lvl="1" hangingPunct="0"/>
            <a:r>
              <a:rPr lang="en-US" dirty="0" smtClean="0"/>
              <a:t>As </a:t>
            </a:r>
            <a:r>
              <a:rPr lang="en-US" dirty="0"/>
              <a:t>the market becomes more </a:t>
            </a:r>
            <a:r>
              <a:rPr lang="en-US" dirty="0">
                <a:solidFill>
                  <a:srgbClr val="FF0000"/>
                </a:solidFill>
              </a:rPr>
              <a:t>price </a:t>
            </a:r>
            <a:r>
              <a:rPr lang="en-US" dirty="0" smtClean="0">
                <a:solidFill>
                  <a:srgbClr val="FF0000"/>
                </a:solidFill>
              </a:rPr>
              <a:t>sensitive</a:t>
            </a:r>
            <a:r>
              <a:rPr lang="en-US" dirty="0" smtClean="0"/>
              <a:t>, </a:t>
            </a:r>
            <a:r>
              <a:rPr lang="en-US" dirty="0"/>
              <a:t>and firms are pressured to lower their manufacturing </a:t>
            </a:r>
            <a:r>
              <a:rPr lang="en-US" sz="2100" dirty="0">
                <a:solidFill>
                  <a:srgbClr val="FF0000"/>
                </a:solidFill>
              </a:rPr>
              <a:t>costs</a:t>
            </a:r>
            <a:r>
              <a:rPr lang="en-US" dirty="0"/>
              <a:t> as much as possible by shifting production to facilities in </a:t>
            </a:r>
            <a:r>
              <a:rPr lang="en-US" sz="2100" dirty="0">
                <a:solidFill>
                  <a:srgbClr val="FF0000"/>
                </a:solidFill>
              </a:rPr>
              <a:t>countries</a:t>
            </a:r>
            <a:r>
              <a:rPr lang="en-US" dirty="0"/>
              <a:t> with </a:t>
            </a:r>
            <a:r>
              <a:rPr lang="en-US" sz="2100" dirty="0">
                <a:solidFill>
                  <a:srgbClr val="FF0000"/>
                </a:solidFill>
              </a:rPr>
              <a:t>low</a:t>
            </a:r>
            <a:r>
              <a:rPr lang="en-US" dirty="0"/>
              <a:t> </a:t>
            </a:r>
            <a:r>
              <a:rPr lang="en-US" sz="2100" dirty="0">
                <a:solidFill>
                  <a:srgbClr val="FF0000"/>
                </a:solidFill>
              </a:rPr>
              <a:t>labor</a:t>
            </a:r>
            <a:r>
              <a:rPr lang="en-US" dirty="0"/>
              <a:t> </a:t>
            </a:r>
            <a:r>
              <a:rPr lang="en-US" sz="2100" dirty="0">
                <a:solidFill>
                  <a:srgbClr val="FF0000"/>
                </a:solidFill>
              </a:rPr>
              <a:t>costs</a:t>
            </a:r>
            <a:r>
              <a:rPr lang="en-US" dirty="0"/>
              <a:t>. </a:t>
            </a:r>
            <a:endParaRPr lang="en-US" dirty="0" smtClean="0"/>
          </a:p>
        </p:txBody>
      </p:sp>
      <p:sp>
        <p:nvSpPr>
          <p:cNvPr id="3" name="Title 2"/>
          <p:cNvSpPr>
            <a:spLocks noGrp="1"/>
          </p:cNvSpPr>
          <p:nvPr>
            <p:ph type="title"/>
          </p:nvPr>
        </p:nvSpPr>
        <p:spPr/>
        <p:txBody>
          <a:bodyPr>
            <a:normAutofit/>
          </a:bodyPr>
          <a:lstStyle/>
          <a:p>
            <a:r>
              <a:rPr lang="en-US" sz="4000" dirty="0"/>
              <a:t>International Product Life Cycle</a:t>
            </a:r>
          </a:p>
        </p:txBody>
      </p:sp>
    </p:spTree>
    <p:extLst>
      <p:ext uri="{BB962C8B-B14F-4D97-AF65-F5344CB8AC3E}">
        <p14:creationId xmlns:p14="http://schemas.microsoft.com/office/powerpoint/2010/main" val="64744832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228600" indent="-228600" hangingPunct="0">
              <a:buFont typeface="+mj-lt"/>
              <a:buAutoNum type="arabicPeriod"/>
            </a:pPr>
            <a:r>
              <a:rPr lang="en-US" dirty="0" smtClean="0"/>
              <a:t>In </a:t>
            </a:r>
            <a:r>
              <a:rPr lang="en-US" dirty="0"/>
              <a:t>Stage 3, </a:t>
            </a:r>
            <a:r>
              <a:rPr lang="en-US" b="1" i="1" dirty="0"/>
              <a:t>the standardized product stage</a:t>
            </a:r>
            <a:r>
              <a:rPr lang="en-US" dirty="0"/>
              <a:t>, </a:t>
            </a:r>
            <a:endParaRPr lang="en-US" dirty="0" smtClean="0"/>
          </a:p>
          <a:p>
            <a:pPr lvl="1" hangingPunct="0"/>
            <a:r>
              <a:rPr lang="en-US" dirty="0" smtClean="0"/>
              <a:t>Producers </a:t>
            </a:r>
            <a:r>
              <a:rPr lang="en-US" dirty="0"/>
              <a:t>based in advanced countries where labor costs are lower than in the United States (e.g., </a:t>
            </a:r>
            <a:r>
              <a:rPr lang="en-US" dirty="0" smtClean="0"/>
              <a:t>Italy) </a:t>
            </a:r>
            <a:r>
              <a:rPr lang="en-US" dirty="0"/>
              <a:t>might now be able to export to the United States. </a:t>
            </a:r>
            <a:endParaRPr lang="en-US" sz="1300" dirty="0">
              <a:solidFill>
                <a:srgbClr val="FF0000"/>
              </a:solidFill>
            </a:endParaRPr>
          </a:p>
          <a:p>
            <a:pPr lvl="1" hangingPunct="0"/>
            <a:r>
              <a:rPr lang="en-US" dirty="0" smtClean="0"/>
              <a:t>If </a:t>
            </a:r>
            <a:r>
              <a:rPr lang="en-US" dirty="0"/>
              <a:t>cost pressures become intense, the process might not stop there. </a:t>
            </a:r>
            <a:endParaRPr lang="en-US" sz="1500" dirty="0">
              <a:solidFill>
                <a:srgbClr val="FF0000"/>
              </a:solidFill>
            </a:endParaRPr>
          </a:p>
          <a:p>
            <a:pPr lvl="1" hangingPunct="0"/>
            <a:r>
              <a:rPr lang="en-US" dirty="0" smtClean="0"/>
              <a:t>advanced </a:t>
            </a:r>
            <a:r>
              <a:rPr lang="en-US" dirty="0"/>
              <a:t>countries </a:t>
            </a:r>
            <a:r>
              <a:rPr lang="en-US" dirty="0" smtClean="0"/>
              <a:t>might lose their advantage, </a:t>
            </a:r>
            <a:r>
              <a:rPr lang="en-US" dirty="0"/>
              <a:t>as developing countries (e.g., Thailand) begin to acquire a production advantage over advanced countries. </a:t>
            </a:r>
            <a:endParaRPr lang="en-US" dirty="0" smtClean="0"/>
          </a:p>
          <a:p>
            <a:pPr lvl="1" hangingPunct="0"/>
            <a:r>
              <a:rPr lang="en-US" dirty="0" smtClean="0"/>
              <a:t>The </a:t>
            </a:r>
            <a:r>
              <a:rPr lang="en-US" dirty="0"/>
              <a:t>consequence of these trends for the pattern of world trade is that over time, the United States switches from being an exporter of the product to an importer of the product as production becomes concentrated in lower-cost foreign locations.</a:t>
            </a:r>
          </a:p>
        </p:txBody>
      </p:sp>
      <p:sp>
        <p:nvSpPr>
          <p:cNvPr id="3" name="Title 2"/>
          <p:cNvSpPr>
            <a:spLocks noGrp="1"/>
          </p:cNvSpPr>
          <p:nvPr>
            <p:ph type="title"/>
          </p:nvPr>
        </p:nvSpPr>
        <p:spPr/>
        <p:txBody>
          <a:bodyPr>
            <a:normAutofit/>
          </a:bodyPr>
          <a:lstStyle/>
          <a:p>
            <a:r>
              <a:rPr lang="en-US" sz="4000" dirty="0"/>
              <a:t>International Product Life Cycle</a:t>
            </a:r>
          </a:p>
        </p:txBody>
      </p:sp>
    </p:spTree>
    <p:extLst>
      <p:ext uri="{BB962C8B-B14F-4D97-AF65-F5344CB8AC3E}">
        <p14:creationId xmlns:p14="http://schemas.microsoft.com/office/powerpoint/2010/main" val="949260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linds(horizontal)">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blinds(horizontal)">
                                      <p:cBhvr>
                                        <p:cTn id="3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International Product Life </a:t>
            </a:r>
            <a:r>
              <a:rPr lang="en-US" sz="4000" dirty="0" smtClean="0"/>
              <a:t>Cycle</a:t>
            </a:r>
            <a:endParaRPr lang="en-US" sz="4000" b="0" dirty="0"/>
          </a:p>
        </p:txBody>
      </p:sp>
      <p:sp>
        <p:nvSpPr>
          <p:cNvPr id="3" name="Content Placeholder 2"/>
          <p:cNvSpPr>
            <a:spLocks noGrp="1"/>
          </p:cNvSpPr>
          <p:nvPr>
            <p:ph idx="1"/>
          </p:nvPr>
        </p:nvSpPr>
        <p:spPr>
          <a:xfrm>
            <a:off x="457200" y="1600200"/>
            <a:ext cx="8458200" cy="2057399"/>
          </a:xfrm>
        </p:spPr>
        <p:txBody>
          <a:bodyPr>
            <a:normAutofit/>
          </a:bodyPr>
          <a:lstStyle/>
          <a:p>
            <a:r>
              <a:rPr lang="en-US" sz="2200" b="1" dirty="0" smtClean="0"/>
              <a:t>International </a:t>
            </a:r>
            <a:r>
              <a:rPr lang="en-US" sz="2200" b="1" dirty="0"/>
              <a:t>Product Life Cycle: </a:t>
            </a:r>
            <a:r>
              <a:rPr lang="en-US" sz="2200" dirty="0"/>
              <a:t>Theory stating that a company will begin by exporting its product and later undertake foreign direct investment as the product moves through its life </a:t>
            </a:r>
            <a:r>
              <a:rPr lang="en-US" sz="2200" dirty="0" smtClean="0"/>
              <a:t>cycle</a:t>
            </a:r>
          </a:p>
        </p:txBody>
      </p:sp>
      <p:pic>
        <p:nvPicPr>
          <p:cNvPr id="5" name="Picture 3" descr="Figure 5.4, Three line graphs show production and consumption, and exports and imports, of a product in three stages each for an Innovating Firm’s Country, Other Industrialized Countries, and Less-Developed Countries. Each graph plots units produced over the life cycle of the product. Stage 1: new product; stage 2: maturing product; stage 3: standardized product. The gap between production and consumption is the quantity of exports and imports. When production is greater than consumption, the gap shows exports. When consumption is greater than production, the gap shows imports. • Production for the innovating firm’s country: the graph begins at 0 and rises with an increasing rate through stage 1; as it enters stage 2, production is at 60, and growth in rate of production slows down, levels off, and begins to decrease as it goes into stage 3; going into stage 3, production is at 100 continues to decrease, but at a slower rate than it increased initially. Consumption starts slowly, but about one third of the way into stage one when consumption is at 10, the rate picks up and increases at an increasing rate. At the beginning of stage 2, consumption is at 55. At the beginning to stage 3, consumption is at 75. Slightly into stage 2, the rate of consumption slows down some, but still surpasses production by the middle of stage 3 where both production and consumption are at 90 units. Exports are greatest for the innovating firm in stage 2. Imports don’t begin until midway through stage 3. • In graph 2, other industrialized countries, production takes off more slowly, beginning midway through stage one, and growing at a decreasing rate through the middle of stage 2. Production at the beginning of stage 2, units produced are about 10. About midway through stage 2 the rate of production increases to an increasing rate and by the end of stage 2 is at about 70 units. This rate continues until about one third of the way into stage 3 when the rate slows down some, but still surpasses consumption. Imports are greatest for other industrialized countries in stage 2. Consumption and production lines cross one another at about 90 units. At this point, other industrialized countries begin to export. • Graph 3 is for less developed countries. Consumption begins a little way into stage 1 but never gets greater than about 5 units where it stays fairly level until midway into stage 2. At this point the rate of increase goes up slightly, increasing to about 20 by the beginning of stage 3, Production in less developed countries begins about two thirds of the way into stage 2. Units produced at the beginning of stage 3 are less than 5, but eventually increases to around 45 when production and consumption are the same. Imports, though small in number, continue form stage 1 through most of st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3945147"/>
            <a:ext cx="8277944" cy="2084930"/>
          </a:xfrm>
          <a:prstGeom prst="rect">
            <a:avLst/>
          </a:prstGeom>
        </p:spPr>
      </p:pic>
    </p:spTree>
    <p:extLst>
      <p:ext uri="{BB962C8B-B14F-4D97-AF65-F5344CB8AC3E}">
        <p14:creationId xmlns:p14="http://schemas.microsoft.com/office/powerpoint/2010/main" val="198249752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t>The theory incorporat</a:t>
            </a:r>
            <a:r>
              <a:rPr lang="en-US" dirty="0"/>
              <a:t>e the impact of </a:t>
            </a:r>
            <a:r>
              <a:rPr lang="en-US" dirty="0">
                <a:solidFill>
                  <a:srgbClr val="FF0000"/>
                </a:solidFill>
              </a:rPr>
              <a:t>economies of scale </a:t>
            </a:r>
            <a:r>
              <a:rPr lang="en-US" dirty="0"/>
              <a:t>on trade in </a:t>
            </a:r>
            <a:r>
              <a:rPr lang="en-US" dirty="0">
                <a:solidFill>
                  <a:srgbClr val="FF0000"/>
                </a:solidFill>
              </a:rPr>
              <a:t>differentiated goods</a:t>
            </a:r>
            <a:r>
              <a:rPr lang="en-US" dirty="0" smtClean="0"/>
              <a:t>.</a:t>
            </a:r>
          </a:p>
          <a:p>
            <a:r>
              <a:rPr lang="en-US" dirty="0"/>
              <a:t>Exist in an industry when a firm’s costs (i.e., cost per unit of output) fall as a function of its volume of production. </a:t>
            </a:r>
          </a:p>
          <a:p>
            <a:r>
              <a:rPr lang="en-US" dirty="0"/>
              <a:t>A firm enjoys this cost advantages because it can spreads </a:t>
            </a:r>
            <a:r>
              <a:rPr lang="en-US" dirty="0">
                <a:solidFill>
                  <a:srgbClr val="FF0000"/>
                </a:solidFill>
              </a:rPr>
              <a:t>fixed costs </a:t>
            </a:r>
            <a:r>
              <a:rPr lang="en-US" dirty="0"/>
              <a:t>over increasing output and demand better terms from their suppliers.</a:t>
            </a:r>
          </a:p>
          <a:p>
            <a:r>
              <a:rPr lang="en-US" dirty="0"/>
              <a:t>The more units are produced, the larger the number of units over which costs can be spread—that is, the greater the economies of scale</a:t>
            </a:r>
            <a:r>
              <a:rPr lang="en-US" dirty="0" smtClean="0"/>
              <a:t>.</a:t>
            </a:r>
            <a:endParaRPr lang="en-US" dirty="0"/>
          </a:p>
        </p:txBody>
      </p:sp>
      <p:sp>
        <p:nvSpPr>
          <p:cNvPr id="3" name="Title 2"/>
          <p:cNvSpPr>
            <a:spLocks noGrp="1"/>
          </p:cNvSpPr>
          <p:nvPr>
            <p:ph type="title"/>
          </p:nvPr>
        </p:nvSpPr>
        <p:spPr/>
        <p:txBody>
          <a:bodyPr/>
          <a:lstStyle/>
          <a:p>
            <a:r>
              <a:rPr lang="en-US" dirty="0"/>
              <a:t>New Trade </a:t>
            </a:r>
            <a:r>
              <a:rPr lang="en-US" dirty="0" smtClean="0"/>
              <a:t>Theory</a:t>
            </a:r>
            <a:endParaRPr lang="en-US" dirty="0"/>
          </a:p>
        </p:txBody>
      </p:sp>
    </p:spTree>
    <p:extLst>
      <p:ext uri="{BB962C8B-B14F-4D97-AF65-F5344CB8AC3E}">
        <p14:creationId xmlns:p14="http://schemas.microsoft.com/office/powerpoint/2010/main" val="374126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1"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blinds(horizontal)">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1"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blinds(horizontal)">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1"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blinds(horizontal)">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1"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blinds(horizontal)">
                                      <p:cBhvr>
                                        <p:cTn id="3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 grpId="1" build="p"/>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For </a:t>
            </a:r>
            <a:r>
              <a:rPr lang="en-US" dirty="0"/>
              <a:t>example, </a:t>
            </a:r>
            <a:r>
              <a:rPr lang="en-US" dirty="0">
                <a:solidFill>
                  <a:srgbClr val="FF0000"/>
                </a:solidFill>
              </a:rPr>
              <a:t>Microsoft</a:t>
            </a:r>
            <a:r>
              <a:rPr lang="en-US" dirty="0"/>
              <a:t> realizes economies of scale by spreading the fixed costs of developing new versions of its Windows operating system, which runs to about $10 billion, over the 2 billion or so personal computers on which each new system is ultimately installed. </a:t>
            </a:r>
            <a:endParaRPr lang="en-US" dirty="0" smtClean="0"/>
          </a:p>
          <a:p>
            <a:r>
              <a:rPr lang="en-US" dirty="0" smtClean="0"/>
              <a:t>Similarly, economies of scale explains why </a:t>
            </a:r>
            <a:r>
              <a:rPr lang="en-US" dirty="0">
                <a:solidFill>
                  <a:srgbClr val="FF0000"/>
                </a:solidFill>
              </a:rPr>
              <a:t>Italian</a:t>
            </a:r>
            <a:r>
              <a:rPr lang="en-US" dirty="0" smtClean="0"/>
              <a:t> </a:t>
            </a:r>
            <a:r>
              <a:rPr lang="en-US" dirty="0">
                <a:solidFill>
                  <a:srgbClr val="FF0000"/>
                </a:solidFill>
              </a:rPr>
              <a:t>automaker</a:t>
            </a:r>
            <a:r>
              <a:rPr lang="en-US" dirty="0" smtClean="0"/>
              <a:t> must sell globally to be efficient. </a:t>
            </a:r>
          </a:p>
          <a:p>
            <a:pPr lvl="1"/>
            <a:endParaRPr lang="en-US" dirty="0" smtClean="0"/>
          </a:p>
        </p:txBody>
      </p:sp>
      <p:sp>
        <p:nvSpPr>
          <p:cNvPr id="3" name="Title 2"/>
          <p:cNvSpPr>
            <a:spLocks noGrp="1"/>
          </p:cNvSpPr>
          <p:nvPr>
            <p:ph type="title"/>
          </p:nvPr>
        </p:nvSpPr>
        <p:spPr/>
        <p:txBody>
          <a:bodyPr/>
          <a:lstStyle/>
          <a:p>
            <a:r>
              <a:rPr lang="en-US" dirty="0"/>
              <a:t>New Trade </a:t>
            </a:r>
            <a:r>
              <a:rPr lang="en-US" dirty="0" smtClean="0"/>
              <a:t>Theory</a:t>
            </a:r>
            <a:endParaRPr lang="en-US" dirty="0"/>
          </a:p>
        </p:txBody>
      </p:sp>
    </p:spTree>
    <p:extLst>
      <p:ext uri="{BB962C8B-B14F-4D97-AF65-F5344CB8AC3E}">
        <p14:creationId xmlns:p14="http://schemas.microsoft.com/office/powerpoint/2010/main" val="374126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3"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ＭＳ Ｐゴシック" charset="0"/>
                <a:cs typeface="ＭＳ Ｐゴシック" charset="0"/>
              </a:defRPr>
            </a:lvl1pPr>
            <a:lvl2pPr marL="742950" indent="-285750">
              <a:defRPr kumimoji="1" sz="2400">
                <a:solidFill>
                  <a:schemeClr val="tx1"/>
                </a:solidFill>
                <a:latin typeface="Times New Roman" charset="0"/>
                <a:ea typeface="ＭＳ Ｐゴシック" charset="0"/>
              </a:defRPr>
            </a:lvl2pPr>
            <a:lvl3pPr marL="1143000" indent="-228600">
              <a:defRPr kumimoji="1" sz="2400">
                <a:solidFill>
                  <a:schemeClr val="tx1"/>
                </a:solidFill>
                <a:latin typeface="Times New Roman" charset="0"/>
                <a:ea typeface="ＭＳ Ｐゴシック" charset="0"/>
              </a:defRPr>
            </a:lvl3pPr>
            <a:lvl4pPr marL="1600200" indent="-228600">
              <a:defRPr kumimoji="1" sz="2400">
                <a:solidFill>
                  <a:schemeClr val="tx1"/>
                </a:solidFill>
                <a:latin typeface="Times New Roman" charset="0"/>
                <a:ea typeface="ＭＳ Ｐゴシック" charset="0"/>
              </a:defRPr>
            </a:lvl4pPr>
            <a:lvl5pPr marL="2057400" indent="-228600">
              <a:defRPr kumimoji="1"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kumimoji="1"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kumimoji="1"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kumimoji="1"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kumimoji="1" sz="2400">
                <a:solidFill>
                  <a:schemeClr val="tx1"/>
                </a:solidFill>
                <a:latin typeface="Times New Roman" charset="0"/>
                <a:ea typeface="ＭＳ Ｐゴシック" charset="0"/>
              </a:defRPr>
            </a:lvl9pPr>
          </a:lstStyle>
          <a:p>
            <a:fld id="{7F64FB81-D972-4A49-919A-7C9B5AD70985}" type="slidenum">
              <a:rPr lang="en-US" sz="1400"/>
              <a:pPr/>
              <a:t>51</a:t>
            </a:fld>
            <a:endParaRPr lang="en-US" sz="1400"/>
          </a:p>
        </p:txBody>
      </p:sp>
      <p:sp>
        <p:nvSpPr>
          <p:cNvPr id="421890" name="Rectangle 2"/>
          <p:cNvSpPr>
            <a:spLocks noGrp="1" noChangeArrowheads="1"/>
          </p:cNvSpPr>
          <p:nvPr>
            <p:ph type="title"/>
          </p:nvPr>
        </p:nvSpPr>
        <p:spPr>
          <a:xfrm>
            <a:off x="449263" y="255588"/>
            <a:ext cx="7772400" cy="1143000"/>
          </a:xfrm>
        </p:spPr>
        <p:txBody>
          <a:bodyPr/>
          <a:lstStyle/>
          <a:p>
            <a:pPr>
              <a:defRPr/>
            </a:pPr>
            <a:r>
              <a:rPr lang="en-US">
                <a:latin typeface="Times New Roman" charset="0"/>
                <a:cs typeface="+mj-cs"/>
              </a:rPr>
              <a:t>Minimum Efficient Scale (MES)</a:t>
            </a:r>
          </a:p>
        </p:txBody>
      </p:sp>
      <p:sp>
        <p:nvSpPr>
          <p:cNvPr id="421891" name="Rectangle 3"/>
          <p:cNvSpPr>
            <a:spLocks noGrp="1" noChangeArrowheads="1"/>
          </p:cNvSpPr>
          <p:nvPr>
            <p:ph type="body" idx="1"/>
          </p:nvPr>
        </p:nvSpPr>
        <p:spPr/>
        <p:txBody>
          <a:bodyPr/>
          <a:lstStyle/>
          <a:p>
            <a:endParaRPr lang="en-US">
              <a:latin typeface="Arial" charset="0"/>
            </a:endParaRPr>
          </a:p>
        </p:txBody>
      </p:sp>
      <p:pic>
        <p:nvPicPr>
          <p:cNvPr id="54276" name="Picture 4" descr="exh05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8763"/>
            <a:ext cx="9144000" cy="5329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01330672"/>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21890"/>
                                        </p:tgtEl>
                                        <p:attrNameLst>
                                          <p:attrName>style.visibility</p:attrName>
                                        </p:attrNameLst>
                                      </p:cBhvr>
                                      <p:to>
                                        <p:strVal val="visible"/>
                                      </p:to>
                                    </p:set>
                                    <p:animEffect transition="in" filter="fade">
                                      <p:cBhvr>
                                        <p:cTn id="7" dur="1000"/>
                                        <p:tgtEl>
                                          <p:spTgt spid="421890"/>
                                        </p:tgtEl>
                                      </p:cBhvr>
                                    </p:animEffect>
                                    <p:anim calcmode="lin" valueType="num">
                                      <p:cBhvr>
                                        <p:cTn id="8" dur="1000" fill="hold"/>
                                        <p:tgtEl>
                                          <p:spTgt spid="421890"/>
                                        </p:tgtEl>
                                        <p:attrNameLst>
                                          <p:attrName>ppt_x</p:attrName>
                                        </p:attrNameLst>
                                      </p:cBhvr>
                                      <p:tavLst>
                                        <p:tav tm="0">
                                          <p:val>
                                            <p:strVal val="#ppt_x"/>
                                          </p:val>
                                        </p:tav>
                                        <p:tav tm="100000">
                                          <p:val>
                                            <p:strVal val="#ppt_x"/>
                                          </p:val>
                                        </p:tav>
                                      </p:tavLst>
                                    </p:anim>
                                    <p:anim calcmode="lin" valueType="num">
                                      <p:cBhvr>
                                        <p:cTn id="9" dur="898" decel="100000" fill="hold"/>
                                        <p:tgtEl>
                                          <p:spTgt spid="42189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21890"/>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nodePh="1">
                                  <p:stCondLst>
                                    <p:cond delay="0"/>
                                  </p:stCondLst>
                                  <p:endCondLst>
                                    <p:cond evt="begin" delay="0">
                                      <p:tn val="13"/>
                                    </p:cond>
                                  </p:endCondLst>
                                  <p:childTnLst>
                                    <p:set>
                                      <p:cBhvr>
                                        <p:cTn id="14" dur="1" fill="hold">
                                          <p:stCondLst>
                                            <p:cond delay="0"/>
                                          </p:stCondLst>
                                        </p:cTn>
                                        <p:tgtEl>
                                          <p:spTgt spid="421891">
                                            <p:txEl>
                                              <p:pRg st="0" end="0"/>
                                            </p:txEl>
                                          </p:spTgt>
                                        </p:tgtEl>
                                        <p:attrNameLst>
                                          <p:attrName>style.visibility</p:attrName>
                                        </p:attrNameLst>
                                      </p:cBhvr>
                                      <p:to>
                                        <p:strVal val="visible"/>
                                      </p:to>
                                    </p:set>
                                    <p:animEffect transition="in" filter="fade">
                                      <p:cBhvr>
                                        <p:cTn id="15" dur="1000"/>
                                        <p:tgtEl>
                                          <p:spTgt spid="421891">
                                            <p:txEl>
                                              <p:pRg st="0" end="0"/>
                                            </p:txEl>
                                          </p:spTgt>
                                        </p:tgtEl>
                                      </p:cBhvr>
                                    </p:animEffect>
                                    <p:anim calcmode="lin" valueType="num">
                                      <p:cBhvr>
                                        <p:cTn id="16" dur="1000" fill="hold"/>
                                        <p:tgtEl>
                                          <p:spTgt spid="421891">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421891">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421891">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890" grpId="0"/>
      <p:bldP spid="421891"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New trade theory argues that for </a:t>
            </a:r>
            <a:r>
              <a:rPr lang="en-US" dirty="0">
                <a:solidFill>
                  <a:srgbClr val="FF0000"/>
                </a:solidFill>
              </a:rPr>
              <a:t>those products where economies of scale are significant </a:t>
            </a:r>
            <a:r>
              <a:rPr lang="en-US" u="sng" dirty="0">
                <a:solidFill>
                  <a:srgbClr val="0000FF"/>
                </a:solidFill>
              </a:rPr>
              <a:t>and</a:t>
            </a:r>
            <a:r>
              <a:rPr lang="en-US" dirty="0"/>
              <a:t> </a:t>
            </a:r>
            <a:r>
              <a:rPr lang="en-US" dirty="0">
                <a:solidFill>
                  <a:srgbClr val="FF0000"/>
                </a:solidFill>
              </a:rPr>
              <a:t>represent a substantial proportion of world demand</a:t>
            </a:r>
            <a:r>
              <a:rPr lang="en-US" dirty="0"/>
              <a:t>, </a:t>
            </a:r>
            <a:r>
              <a:rPr lang="en-US" dirty="0">
                <a:solidFill>
                  <a:srgbClr val="FF0000"/>
                </a:solidFill>
              </a:rPr>
              <a:t>the first movers </a:t>
            </a:r>
            <a:r>
              <a:rPr lang="en-US" dirty="0"/>
              <a:t>in an industry can gain a scale-based cost advantage that later entrants find almost impossible to match. </a:t>
            </a:r>
          </a:p>
          <a:p>
            <a:r>
              <a:rPr lang="en-US" dirty="0" smtClean="0"/>
              <a:t>Thus</a:t>
            </a:r>
            <a:r>
              <a:rPr lang="en-US" dirty="0"/>
              <a:t>, world trade in certain products may be dominated by countries whose </a:t>
            </a:r>
            <a:r>
              <a:rPr lang="en-US" dirty="0">
                <a:solidFill>
                  <a:srgbClr val="FF0000"/>
                </a:solidFill>
              </a:rPr>
              <a:t>firms</a:t>
            </a:r>
            <a:r>
              <a:rPr lang="en-US" dirty="0"/>
              <a:t> were </a:t>
            </a:r>
            <a:r>
              <a:rPr lang="en-US" dirty="0">
                <a:solidFill>
                  <a:srgbClr val="FF0000"/>
                </a:solidFill>
              </a:rPr>
              <a:t>first movers </a:t>
            </a:r>
            <a:r>
              <a:rPr lang="en-US" dirty="0"/>
              <a:t>in their production.</a:t>
            </a:r>
          </a:p>
          <a:p>
            <a:pPr lvl="1"/>
            <a:endParaRPr lang="en-US" dirty="0" smtClean="0"/>
          </a:p>
        </p:txBody>
      </p:sp>
      <p:sp>
        <p:nvSpPr>
          <p:cNvPr id="3" name="Title 2"/>
          <p:cNvSpPr>
            <a:spLocks noGrp="1"/>
          </p:cNvSpPr>
          <p:nvPr>
            <p:ph type="title"/>
          </p:nvPr>
        </p:nvSpPr>
        <p:spPr/>
        <p:txBody>
          <a:bodyPr/>
          <a:lstStyle/>
          <a:p>
            <a:r>
              <a:rPr lang="en-US" dirty="0"/>
              <a:t>New Trade </a:t>
            </a:r>
            <a:r>
              <a:rPr lang="en-US" dirty="0" smtClean="0"/>
              <a:t>Theory</a:t>
            </a:r>
            <a:endParaRPr lang="en-US" dirty="0"/>
          </a:p>
        </p:txBody>
      </p:sp>
    </p:spTree>
    <p:extLst>
      <p:ext uri="{BB962C8B-B14F-4D97-AF65-F5344CB8AC3E}">
        <p14:creationId xmlns:p14="http://schemas.microsoft.com/office/powerpoint/2010/main" val="374126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C</a:t>
            </a:r>
            <a:r>
              <a:rPr lang="en-US" dirty="0" smtClean="0"/>
              <a:t>onsider </a:t>
            </a:r>
            <a:r>
              <a:rPr lang="en-US" dirty="0"/>
              <a:t>the </a:t>
            </a:r>
            <a:r>
              <a:rPr lang="en-US" dirty="0">
                <a:solidFill>
                  <a:srgbClr val="FF0000"/>
                </a:solidFill>
              </a:rPr>
              <a:t>commercial aerospace industry</a:t>
            </a:r>
            <a:r>
              <a:rPr lang="en-US" dirty="0"/>
              <a:t>. </a:t>
            </a:r>
            <a:endParaRPr lang="en-US" dirty="0" smtClean="0"/>
          </a:p>
          <a:p>
            <a:r>
              <a:rPr lang="en-US" dirty="0"/>
              <a:t>T</a:t>
            </a:r>
            <a:r>
              <a:rPr lang="en-US" dirty="0" smtClean="0"/>
              <a:t>here </a:t>
            </a:r>
            <a:r>
              <a:rPr lang="en-US" dirty="0"/>
              <a:t>are substantial scale economies that come from the ability to spread the </a:t>
            </a:r>
            <a:r>
              <a:rPr lang="en-US" dirty="0">
                <a:solidFill>
                  <a:srgbClr val="FF0000"/>
                </a:solidFill>
              </a:rPr>
              <a:t>fixed costs </a:t>
            </a:r>
            <a:r>
              <a:rPr lang="en-US" dirty="0"/>
              <a:t>of developing a new jet aircraft over a large number of sales</a:t>
            </a:r>
            <a:r>
              <a:rPr lang="en-US" dirty="0" smtClean="0"/>
              <a:t>.</a:t>
            </a:r>
          </a:p>
          <a:p>
            <a:r>
              <a:rPr lang="en-US" dirty="0"/>
              <a:t>It has cost Airbus some $15 billion to develop its superjumbo jet, the 550-seat A380. </a:t>
            </a:r>
          </a:p>
          <a:p>
            <a:r>
              <a:rPr lang="en-US" dirty="0">
                <a:solidFill>
                  <a:srgbClr val="FF0000"/>
                </a:solidFill>
              </a:rPr>
              <a:t>To recoup those costs and break even</a:t>
            </a:r>
            <a:r>
              <a:rPr lang="en-US" dirty="0"/>
              <a:t>, Airbus will have to sell at least 250 A380 planes.</a:t>
            </a:r>
          </a:p>
          <a:p>
            <a:endParaRPr lang="en-US" dirty="0" smtClean="0"/>
          </a:p>
        </p:txBody>
      </p:sp>
      <p:sp>
        <p:nvSpPr>
          <p:cNvPr id="3" name="Title 2"/>
          <p:cNvSpPr>
            <a:spLocks noGrp="1"/>
          </p:cNvSpPr>
          <p:nvPr>
            <p:ph type="title"/>
          </p:nvPr>
        </p:nvSpPr>
        <p:spPr/>
        <p:txBody>
          <a:bodyPr/>
          <a:lstStyle/>
          <a:p>
            <a:r>
              <a:rPr lang="en-US" dirty="0"/>
              <a:t>New Trade </a:t>
            </a:r>
            <a:r>
              <a:rPr lang="en-US" dirty="0" smtClean="0"/>
              <a:t>Theory</a:t>
            </a:r>
            <a:endParaRPr lang="en-US" dirty="0"/>
          </a:p>
        </p:txBody>
      </p:sp>
    </p:spTree>
    <p:extLst>
      <p:ext uri="{BB962C8B-B14F-4D97-AF65-F5344CB8AC3E}">
        <p14:creationId xmlns:p14="http://schemas.microsoft.com/office/powerpoint/2010/main" val="3031102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linds(horizontal)">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1" nodeType="clickEffect">
                                  <p:stCondLst>
                                    <p:cond delay="0"/>
                                  </p:stCondLst>
                                  <p:childTnLst>
                                    <p:set>
                                      <p:cBhvr>
                                        <p:cTn id="31" dur="1" fill="hold">
                                          <p:stCondLst>
                                            <p:cond delay="0"/>
                                          </p:stCondLst>
                                        </p:cTn>
                                        <p:tgtEl>
                                          <p:spTgt spid="2">
                                            <p:txEl>
                                              <p:pRg st="0" end="0"/>
                                            </p:txEl>
                                          </p:spTgt>
                                        </p:tgtEl>
                                        <p:attrNameLst>
                                          <p:attrName>style.visibility</p:attrName>
                                        </p:attrNameLst>
                                      </p:cBhvr>
                                      <p:to>
                                        <p:strVal val="visible"/>
                                      </p:to>
                                    </p:set>
                                    <p:animEffect transition="in" filter="blinds(horizontal)">
                                      <p:cBhvr>
                                        <p:cTn id="32" dur="500"/>
                                        <p:tgtEl>
                                          <p:spTgt spid="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1" nodeType="clickEffect">
                                  <p:stCondLst>
                                    <p:cond delay="0"/>
                                  </p:stCondLst>
                                  <p:childTnLst>
                                    <p:set>
                                      <p:cBhvr>
                                        <p:cTn id="36" dur="1" fill="hold">
                                          <p:stCondLst>
                                            <p:cond delay="0"/>
                                          </p:stCondLst>
                                        </p:cTn>
                                        <p:tgtEl>
                                          <p:spTgt spid="2">
                                            <p:txEl>
                                              <p:pRg st="1" end="1"/>
                                            </p:txEl>
                                          </p:spTgt>
                                        </p:tgtEl>
                                        <p:attrNameLst>
                                          <p:attrName>style.visibility</p:attrName>
                                        </p:attrNameLst>
                                      </p:cBhvr>
                                      <p:to>
                                        <p:strVal val="visible"/>
                                      </p:to>
                                    </p:set>
                                    <p:animEffect transition="in" filter="blinds(horizontal)">
                                      <p:cBhvr>
                                        <p:cTn id="37" dur="500"/>
                                        <p:tgtEl>
                                          <p:spTgt spid="2">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1" nodeType="clickEffect">
                                  <p:stCondLst>
                                    <p:cond delay="0"/>
                                  </p:stCondLst>
                                  <p:childTnLst>
                                    <p:set>
                                      <p:cBhvr>
                                        <p:cTn id="41" dur="1" fill="hold">
                                          <p:stCondLst>
                                            <p:cond delay="0"/>
                                          </p:stCondLst>
                                        </p:cTn>
                                        <p:tgtEl>
                                          <p:spTgt spid="2">
                                            <p:txEl>
                                              <p:pRg st="2" end="2"/>
                                            </p:txEl>
                                          </p:spTgt>
                                        </p:tgtEl>
                                        <p:attrNameLst>
                                          <p:attrName>style.visibility</p:attrName>
                                        </p:attrNameLst>
                                      </p:cBhvr>
                                      <p:to>
                                        <p:strVal val="visible"/>
                                      </p:to>
                                    </p:set>
                                    <p:animEffect transition="in" filter="blinds(horizontal)">
                                      <p:cBhvr>
                                        <p:cTn id="42" dur="500"/>
                                        <p:tgtEl>
                                          <p:spTgt spid="2">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1" nodeType="clickEffect">
                                  <p:stCondLst>
                                    <p:cond delay="0"/>
                                  </p:stCondLst>
                                  <p:childTnLst>
                                    <p:set>
                                      <p:cBhvr>
                                        <p:cTn id="46" dur="1" fill="hold">
                                          <p:stCondLst>
                                            <p:cond delay="0"/>
                                          </p:stCondLst>
                                        </p:cTn>
                                        <p:tgtEl>
                                          <p:spTgt spid="2">
                                            <p:txEl>
                                              <p:pRg st="3" end="3"/>
                                            </p:txEl>
                                          </p:spTgt>
                                        </p:tgtEl>
                                        <p:attrNameLst>
                                          <p:attrName>style.visibility</p:attrName>
                                        </p:attrNameLst>
                                      </p:cBhvr>
                                      <p:to>
                                        <p:strVal val="visible"/>
                                      </p:to>
                                    </p:set>
                                    <p:animEffect transition="in" filter="blinds(horizontal)">
                                      <p:cBhvr>
                                        <p:cTn id="4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 grpId="1" build="p"/>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If </a:t>
            </a:r>
            <a:r>
              <a:rPr lang="en-US" dirty="0"/>
              <a:t>Airbus can sell more than 350 A380 planes, it will apparently be a profitable venture. </a:t>
            </a:r>
            <a:endParaRPr lang="en-US" dirty="0" smtClean="0"/>
          </a:p>
          <a:p>
            <a:r>
              <a:rPr lang="en-US" dirty="0" smtClean="0"/>
              <a:t>Total </a:t>
            </a:r>
            <a:r>
              <a:rPr lang="en-US" dirty="0"/>
              <a:t>demand over the next 20 years for this class of aircraft is estimated to be between 400 </a:t>
            </a:r>
            <a:r>
              <a:rPr lang="en-US" dirty="0" smtClean="0"/>
              <a:t>units</a:t>
            </a:r>
            <a:r>
              <a:rPr lang="en-US" dirty="0"/>
              <a:t>. </a:t>
            </a:r>
            <a:endParaRPr lang="en-US" dirty="0" smtClean="0"/>
          </a:p>
          <a:p>
            <a:r>
              <a:rPr lang="en-US" dirty="0"/>
              <a:t>Thus, </a:t>
            </a:r>
            <a:r>
              <a:rPr lang="en-US" dirty="0">
                <a:solidFill>
                  <a:srgbClr val="FF0000"/>
                </a:solidFill>
              </a:rPr>
              <a:t>the global market can probably profitably support only one producer </a:t>
            </a:r>
            <a:r>
              <a:rPr lang="en-US" dirty="0"/>
              <a:t>of jet aircraft in the superjumbo category. </a:t>
            </a:r>
          </a:p>
          <a:p>
            <a:r>
              <a:rPr lang="en-US" dirty="0"/>
              <a:t>It follows that </a:t>
            </a:r>
            <a:r>
              <a:rPr lang="en-US" dirty="0">
                <a:solidFill>
                  <a:srgbClr val="FF0000"/>
                </a:solidFill>
              </a:rPr>
              <a:t>the European Union might come to dominate in the export of very large jet aircraft</a:t>
            </a:r>
            <a:r>
              <a:rPr lang="en-US" dirty="0"/>
              <a:t>, primarily </a:t>
            </a:r>
            <a:r>
              <a:rPr lang="en-US" dirty="0">
                <a:solidFill>
                  <a:srgbClr val="FF0000"/>
                </a:solidFill>
              </a:rPr>
              <a:t>because</a:t>
            </a:r>
            <a:r>
              <a:rPr lang="en-US" dirty="0"/>
              <a:t> a </a:t>
            </a:r>
            <a:r>
              <a:rPr lang="en-US" dirty="0">
                <a:solidFill>
                  <a:srgbClr val="FF0000"/>
                </a:solidFill>
              </a:rPr>
              <a:t>European-based firm, Airbus</a:t>
            </a:r>
            <a:r>
              <a:rPr lang="en-US" dirty="0"/>
              <a:t>, was </a:t>
            </a:r>
            <a:r>
              <a:rPr lang="en-US" dirty="0">
                <a:solidFill>
                  <a:srgbClr val="FF0000"/>
                </a:solidFill>
              </a:rPr>
              <a:t>the first</a:t>
            </a:r>
            <a:r>
              <a:rPr lang="en-US" dirty="0"/>
              <a:t> to produce a superjumbo jet aircraft and realize scale economies. </a:t>
            </a:r>
          </a:p>
          <a:p>
            <a:endParaRPr lang="en-US" dirty="0" smtClean="0"/>
          </a:p>
        </p:txBody>
      </p:sp>
      <p:sp>
        <p:nvSpPr>
          <p:cNvPr id="3" name="Title 2"/>
          <p:cNvSpPr>
            <a:spLocks noGrp="1"/>
          </p:cNvSpPr>
          <p:nvPr>
            <p:ph type="title"/>
          </p:nvPr>
        </p:nvSpPr>
        <p:spPr/>
        <p:txBody>
          <a:bodyPr/>
          <a:lstStyle/>
          <a:p>
            <a:r>
              <a:rPr lang="en-US" dirty="0"/>
              <a:t>New Trade </a:t>
            </a:r>
            <a:r>
              <a:rPr lang="en-US" dirty="0" smtClean="0"/>
              <a:t>Theory</a:t>
            </a:r>
            <a:endParaRPr lang="en-US" dirty="0"/>
          </a:p>
        </p:txBody>
      </p:sp>
    </p:spTree>
    <p:extLst>
      <p:ext uri="{BB962C8B-B14F-4D97-AF65-F5344CB8AC3E}">
        <p14:creationId xmlns:p14="http://schemas.microsoft.com/office/powerpoint/2010/main" val="3031102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linds(horizontal)">
                                      <p:cBhvr>
                                        <p:cTn id="2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Other </a:t>
            </a:r>
            <a:r>
              <a:rPr lang="en-US" dirty="0"/>
              <a:t>potential producers, such as </a:t>
            </a:r>
            <a:r>
              <a:rPr lang="en-US" dirty="0">
                <a:solidFill>
                  <a:srgbClr val="FF0000"/>
                </a:solidFill>
              </a:rPr>
              <a:t>Boeing, might be shut out</a:t>
            </a:r>
            <a:r>
              <a:rPr lang="en-US" dirty="0"/>
              <a:t> of the market because they will lack the scale economies that Airbus will enjoy</a:t>
            </a:r>
            <a:r>
              <a:rPr lang="en-US" dirty="0" smtClean="0"/>
              <a:t>.</a:t>
            </a:r>
          </a:p>
          <a:p>
            <a:r>
              <a:rPr lang="en-US" dirty="0" smtClean="0"/>
              <a:t>By </a:t>
            </a:r>
            <a:r>
              <a:rPr lang="en-US" dirty="0">
                <a:solidFill>
                  <a:srgbClr val="FF0000"/>
                </a:solidFill>
              </a:rPr>
              <a:t>pioneering</a:t>
            </a:r>
            <a:r>
              <a:rPr lang="en-US" dirty="0"/>
              <a:t> this market category, Airbus may have captured a first-mover advantage based on scale economies that will be difficult for rivals to </a:t>
            </a:r>
            <a:r>
              <a:rPr lang="en-US" dirty="0" smtClean="0"/>
              <a:t>match</a:t>
            </a:r>
            <a:r>
              <a:rPr lang="en-US" dirty="0"/>
              <a:t>.</a:t>
            </a:r>
          </a:p>
        </p:txBody>
      </p:sp>
      <p:sp>
        <p:nvSpPr>
          <p:cNvPr id="3" name="Title 2"/>
          <p:cNvSpPr>
            <a:spLocks noGrp="1"/>
          </p:cNvSpPr>
          <p:nvPr>
            <p:ph type="title"/>
          </p:nvPr>
        </p:nvSpPr>
        <p:spPr/>
        <p:txBody>
          <a:bodyPr/>
          <a:lstStyle/>
          <a:p>
            <a:r>
              <a:rPr lang="en-US" dirty="0"/>
              <a:t>New Trade </a:t>
            </a:r>
            <a:r>
              <a:rPr lang="en-US" dirty="0" smtClean="0"/>
              <a:t>Theory</a:t>
            </a:r>
            <a:endParaRPr lang="en-US" dirty="0"/>
          </a:p>
        </p:txBody>
      </p:sp>
    </p:spTree>
    <p:extLst>
      <p:ext uri="{BB962C8B-B14F-4D97-AF65-F5344CB8AC3E}">
        <p14:creationId xmlns:p14="http://schemas.microsoft.com/office/powerpoint/2010/main" val="3031102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First-Mover Advantages</a:t>
            </a:r>
          </a:p>
        </p:txBody>
      </p:sp>
      <p:sp>
        <p:nvSpPr>
          <p:cNvPr id="125954" name="Content Placeholder 2"/>
          <p:cNvSpPr>
            <a:spLocks noGrp="1"/>
          </p:cNvSpPr>
          <p:nvPr>
            <p:ph idx="1"/>
          </p:nvPr>
        </p:nvSpPr>
        <p:spPr/>
        <p:txBody>
          <a:bodyPr/>
          <a:lstStyle/>
          <a:p>
            <a:r>
              <a:rPr lang="en-US" dirty="0"/>
              <a:t>First- mover advantages are advantages that come to firms that make important strategic and technological decisions early in the development of an industry.</a:t>
            </a:r>
          </a:p>
          <a:p>
            <a:r>
              <a:rPr lang="en-US" dirty="0"/>
              <a:t>These advantages are often </a:t>
            </a:r>
            <a:r>
              <a:rPr lang="en-US" sz="2800" b="0" dirty="0">
                <a:solidFill>
                  <a:srgbClr val="FF0000"/>
                </a:solidFill>
              </a:rPr>
              <a:t>critical</a:t>
            </a:r>
            <a:r>
              <a:rPr lang="en-US" sz="2800" b="0" dirty="0">
                <a:solidFill>
                  <a:srgbClr val="FF0000"/>
                </a:solidFill>
                <a:latin typeface="Arial" charset="0"/>
              </a:rPr>
              <a:t> </a:t>
            </a:r>
            <a:r>
              <a:rPr lang="en-US" dirty="0"/>
              <a:t>to a firm’s success in </a:t>
            </a:r>
            <a:r>
              <a:rPr lang="en-US" sz="2800" dirty="0">
                <a:solidFill>
                  <a:srgbClr val="FF0000"/>
                </a:solidFill>
              </a:rPr>
              <a:t>industries</a:t>
            </a:r>
            <a:r>
              <a:rPr lang="en-US" sz="2800" b="0" dirty="0">
                <a:latin typeface="Arial" charset="0"/>
              </a:rPr>
              <a:t> </a:t>
            </a:r>
            <a:r>
              <a:rPr lang="en-US" dirty="0"/>
              <a:t>experiencing</a:t>
            </a:r>
            <a:r>
              <a:rPr lang="en-US" sz="2800" b="0" dirty="0">
                <a:latin typeface="Arial" charset="0"/>
              </a:rPr>
              <a:t> </a:t>
            </a:r>
            <a:r>
              <a:rPr lang="en-US" sz="2800" dirty="0">
                <a:solidFill>
                  <a:srgbClr val="FF0000"/>
                </a:solidFill>
              </a:rPr>
              <a:t>rapid</a:t>
            </a:r>
            <a:r>
              <a:rPr lang="en-US" sz="2800" b="0" dirty="0">
                <a:latin typeface="Arial" charset="0"/>
              </a:rPr>
              <a:t> </a:t>
            </a:r>
            <a:r>
              <a:rPr lang="en-US" sz="2800" dirty="0">
                <a:solidFill>
                  <a:srgbClr val="FF0000"/>
                </a:solidFill>
              </a:rPr>
              <a:t>technological developments and relatively short product life cycles.</a:t>
            </a:r>
          </a:p>
        </p:txBody>
      </p:sp>
      <p:sp>
        <p:nvSpPr>
          <p:cNvPr id="125955"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ＭＳ Ｐゴシック" charset="0"/>
                <a:cs typeface="ＭＳ Ｐゴシック" charset="0"/>
              </a:defRPr>
            </a:lvl1pPr>
            <a:lvl2pPr marL="742950" indent="-285750">
              <a:defRPr kumimoji="1" sz="2400">
                <a:solidFill>
                  <a:schemeClr val="tx1"/>
                </a:solidFill>
                <a:latin typeface="Times New Roman" charset="0"/>
                <a:ea typeface="ＭＳ Ｐゴシック" charset="0"/>
              </a:defRPr>
            </a:lvl2pPr>
            <a:lvl3pPr marL="1143000" indent="-228600">
              <a:defRPr kumimoji="1" sz="2400">
                <a:solidFill>
                  <a:schemeClr val="tx1"/>
                </a:solidFill>
                <a:latin typeface="Times New Roman" charset="0"/>
                <a:ea typeface="ＭＳ Ｐゴシック" charset="0"/>
              </a:defRPr>
            </a:lvl3pPr>
            <a:lvl4pPr marL="1600200" indent="-228600">
              <a:defRPr kumimoji="1" sz="2400">
                <a:solidFill>
                  <a:schemeClr val="tx1"/>
                </a:solidFill>
                <a:latin typeface="Times New Roman" charset="0"/>
                <a:ea typeface="ＭＳ Ｐゴシック" charset="0"/>
              </a:defRPr>
            </a:lvl4pPr>
            <a:lvl5pPr marL="2057400" indent="-228600">
              <a:defRPr kumimoji="1"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kumimoji="1"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kumimoji="1"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kumimoji="1"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kumimoji="1" sz="2400">
                <a:solidFill>
                  <a:schemeClr val="tx1"/>
                </a:solidFill>
                <a:latin typeface="Times New Roman" charset="0"/>
                <a:ea typeface="ＭＳ Ｐゴシック" charset="0"/>
              </a:defRPr>
            </a:lvl9pPr>
          </a:lstStyle>
          <a:p>
            <a:fld id="{35D2A515-7DE7-534F-8AC7-FC3ADCBD53ED}" type="slidenum">
              <a:rPr lang="en-US" sz="1400">
                <a:solidFill>
                  <a:srgbClr val="FFFFFF"/>
                </a:solidFill>
              </a:rPr>
              <a:pPr/>
              <a:t>56</a:t>
            </a:fld>
            <a:endParaRPr lang="en-US" sz="1400">
              <a:solidFill>
                <a:srgbClr val="FFFFFF"/>
              </a:solidFill>
            </a:endParaRPr>
          </a:p>
        </p:txBody>
      </p:sp>
    </p:spTree>
    <p:extLst>
      <p:ext uri="{BB962C8B-B14F-4D97-AF65-F5344CB8AC3E}">
        <p14:creationId xmlns:p14="http://schemas.microsoft.com/office/powerpoint/2010/main" val="652108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First-Mover Advantages</a:t>
            </a:r>
          </a:p>
        </p:txBody>
      </p:sp>
      <p:sp>
        <p:nvSpPr>
          <p:cNvPr id="126978" name="Content Placeholder 2"/>
          <p:cNvSpPr>
            <a:spLocks noGrp="1"/>
          </p:cNvSpPr>
          <p:nvPr>
            <p:ph idx="1"/>
          </p:nvPr>
        </p:nvSpPr>
        <p:spPr/>
        <p:txBody>
          <a:bodyPr/>
          <a:lstStyle/>
          <a:p>
            <a:pPr marL="514350" indent="-514350">
              <a:buFont typeface="Times New Roman" charset="0"/>
              <a:buAutoNum type="arabicPeriod"/>
            </a:pPr>
            <a:r>
              <a:rPr lang="en-US" dirty="0"/>
              <a:t>Technological leadership</a:t>
            </a:r>
          </a:p>
          <a:p>
            <a:pPr marL="514350" indent="-514350">
              <a:buFont typeface="Times New Roman" charset="0"/>
              <a:buAutoNum type="arabicPeriod"/>
            </a:pPr>
            <a:r>
              <a:rPr lang="en-US" dirty="0"/>
              <a:t>Preemption of strategically valuable assets</a:t>
            </a:r>
          </a:p>
          <a:p>
            <a:pPr marL="514350" indent="-514350">
              <a:buFont typeface="Times New Roman" charset="0"/>
              <a:buAutoNum type="arabicPeriod"/>
            </a:pPr>
            <a:r>
              <a:rPr lang="en-US" dirty="0"/>
              <a:t>The creation of </a:t>
            </a:r>
            <a:r>
              <a:rPr lang="en-US" dirty="0">
                <a:solidFill>
                  <a:srgbClr val="FF0000"/>
                </a:solidFill>
              </a:rPr>
              <a:t>customer-switching </a:t>
            </a:r>
            <a:r>
              <a:rPr lang="en-US" dirty="0" smtClean="0">
                <a:solidFill>
                  <a:srgbClr val="FF0000"/>
                </a:solidFill>
              </a:rPr>
              <a:t>costs</a:t>
            </a:r>
            <a:endParaRPr lang="en-US" dirty="0"/>
          </a:p>
          <a:p>
            <a:pPr marL="514350" indent="-514350">
              <a:buFont typeface="Times New Roman" charset="0"/>
              <a:buAutoNum type="arabicPeriod"/>
            </a:pPr>
            <a:r>
              <a:rPr lang="en-US" dirty="0">
                <a:solidFill>
                  <a:srgbClr val="FF0000"/>
                </a:solidFill>
              </a:rPr>
              <a:t>B</a:t>
            </a:r>
            <a:r>
              <a:rPr lang="en-US" b="0" dirty="0" smtClean="0">
                <a:solidFill>
                  <a:srgbClr val="FF0000"/>
                </a:solidFill>
              </a:rPr>
              <a:t>rand loyalty</a:t>
            </a:r>
            <a:endParaRPr lang="en-US" dirty="0"/>
          </a:p>
        </p:txBody>
      </p:sp>
      <p:sp>
        <p:nvSpPr>
          <p:cNvPr id="126979"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ＭＳ Ｐゴシック" charset="0"/>
                <a:cs typeface="ＭＳ Ｐゴシック" charset="0"/>
              </a:defRPr>
            </a:lvl1pPr>
            <a:lvl2pPr marL="742950" indent="-285750">
              <a:defRPr kumimoji="1" sz="2400">
                <a:solidFill>
                  <a:schemeClr val="tx1"/>
                </a:solidFill>
                <a:latin typeface="Times New Roman" charset="0"/>
                <a:ea typeface="ＭＳ Ｐゴシック" charset="0"/>
              </a:defRPr>
            </a:lvl2pPr>
            <a:lvl3pPr marL="1143000" indent="-228600">
              <a:defRPr kumimoji="1" sz="2400">
                <a:solidFill>
                  <a:schemeClr val="tx1"/>
                </a:solidFill>
                <a:latin typeface="Times New Roman" charset="0"/>
                <a:ea typeface="ＭＳ Ｐゴシック" charset="0"/>
              </a:defRPr>
            </a:lvl3pPr>
            <a:lvl4pPr marL="1600200" indent="-228600">
              <a:defRPr kumimoji="1" sz="2400">
                <a:solidFill>
                  <a:schemeClr val="tx1"/>
                </a:solidFill>
                <a:latin typeface="Times New Roman" charset="0"/>
                <a:ea typeface="ＭＳ Ｐゴシック" charset="0"/>
              </a:defRPr>
            </a:lvl4pPr>
            <a:lvl5pPr marL="2057400" indent="-228600">
              <a:defRPr kumimoji="1"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kumimoji="1"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kumimoji="1"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kumimoji="1"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kumimoji="1" sz="2400">
                <a:solidFill>
                  <a:schemeClr val="tx1"/>
                </a:solidFill>
                <a:latin typeface="Times New Roman" charset="0"/>
                <a:ea typeface="ＭＳ Ｐゴシック" charset="0"/>
              </a:defRPr>
            </a:lvl9pPr>
          </a:lstStyle>
          <a:p>
            <a:fld id="{E28122C9-4245-DE4D-BB3D-989D8D1320DC}" type="slidenum">
              <a:rPr lang="en-US" sz="1400">
                <a:solidFill>
                  <a:srgbClr val="FFFFFF"/>
                </a:solidFill>
              </a:rPr>
              <a:pPr/>
              <a:t>57</a:t>
            </a:fld>
            <a:endParaRPr lang="en-US" sz="1400">
              <a:solidFill>
                <a:srgbClr val="FFFFFF"/>
              </a:solidFill>
            </a:endParaRPr>
          </a:p>
        </p:txBody>
      </p:sp>
    </p:spTree>
    <p:extLst>
      <p:ext uri="{BB962C8B-B14F-4D97-AF65-F5344CB8AC3E}">
        <p14:creationId xmlns:p14="http://schemas.microsoft.com/office/powerpoint/2010/main" val="3127565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6978">
                                            <p:txEl>
                                              <p:pRg st="0" end="0"/>
                                            </p:txEl>
                                          </p:spTgt>
                                        </p:tgtEl>
                                        <p:attrNameLst>
                                          <p:attrName>style.visibility</p:attrName>
                                        </p:attrNameLst>
                                      </p:cBhvr>
                                      <p:to>
                                        <p:strVal val="visible"/>
                                      </p:to>
                                    </p:set>
                                    <p:animEffect transition="in" filter="blinds(horizontal)">
                                      <p:cBhvr>
                                        <p:cTn id="12" dur="500"/>
                                        <p:tgtEl>
                                          <p:spTgt spid="12697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6978">
                                            <p:txEl>
                                              <p:pRg st="1" end="1"/>
                                            </p:txEl>
                                          </p:spTgt>
                                        </p:tgtEl>
                                        <p:attrNameLst>
                                          <p:attrName>style.visibility</p:attrName>
                                        </p:attrNameLst>
                                      </p:cBhvr>
                                      <p:to>
                                        <p:strVal val="visible"/>
                                      </p:to>
                                    </p:set>
                                    <p:animEffect transition="in" filter="blinds(horizontal)">
                                      <p:cBhvr>
                                        <p:cTn id="17" dur="500"/>
                                        <p:tgtEl>
                                          <p:spTgt spid="12697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6978">
                                            <p:txEl>
                                              <p:pRg st="2" end="2"/>
                                            </p:txEl>
                                          </p:spTgt>
                                        </p:tgtEl>
                                        <p:attrNameLst>
                                          <p:attrName>style.visibility</p:attrName>
                                        </p:attrNameLst>
                                      </p:cBhvr>
                                      <p:to>
                                        <p:strVal val="visible"/>
                                      </p:to>
                                    </p:set>
                                    <p:animEffect transition="in" filter="blinds(horizontal)">
                                      <p:cBhvr>
                                        <p:cTn id="22" dur="500"/>
                                        <p:tgtEl>
                                          <p:spTgt spid="12697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6978">
                                            <p:txEl>
                                              <p:pRg st="3" end="3"/>
                                            </p:txEl>
                                          </p:spTgt>
                                        </p:tgtEl>
                                        <p:attrNameLst>
                                          <p:attrName>style.visibility</p:attrName>
                                        </p:attrNameLst>
                                      </p:cBhvr>
                                      <p:to>
                                        <p:strVal val="visible"/>
                                      </p:to>
                                    </p:set>
                                    <p:animEffect transition="in" filter="blinds(horizontal)">
                                      <p:cBhvr>
                                        <p:cTn id="27" dur="500"/>
                                        <p:tgtEl>
                                          <p:spTgt spid="12697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6978"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88" y="390525"/>
            <a:ext cx="7772400" cy="1143000"/>
          </a:xfrm>
        </p:spPr>
        <p:txBody>
          <a:bodyPr/>
          <a:lstStyle/>
          <a:p>
            <a:pPr>
              <a:defRPr/>
            </a:pPr>
            <a:r>
              <a:rPr lang="en-US" dirty="0"/>
              <a:t>Technological</a:t>
            </a:r>
            <a:r>
              <a:rPr lang="en-US" sz="3600" dirty="0" smtClean="0">
                <a:solidFill>
                  <a:srgbClr val="FFFF00"/>
                </a:solidFill>
                <a:latin typeface="Times New Roman" charset="0"/>
                <a:cs typeface="+mj-cs"/>
              </a:rPr>
              <a:t> </a:t>
            </a:r>
            <a:r>
              <a:rPr lang="en-US" dirty="0"/>
              <a:t>Leadership</a:t>
            </a:r>
          </a:p>
        </p:txBody>
      </p:sp>
      <p:sp>
        <p:nvSpPr>
          <p:cNvPr id="129026" name="Content Placeholder 2"/>
          <p:cNvSpPr>
            <a:spLocks noGrp="1"/>
          </p:cNvSpPr>
          <p:nvPr>
            <p:ph idx="1"/>
          </p:nvPr>
        </p:nvSpPr>
        <p:spPr/>
        <p:txBody>
          <a:bodyPr/>
          <a:lstStyle/>
          <a:p>
            <a:r>
              <a:rPr lang="en-US" sz="2200" u="sng" dirty="0">
                <a:solidFill>
                  <a:srgbClr val="FF0000"/>
                </a:solidFill>
              </a:rPr>
              <a:t>Early</a:t>
            </a:r>
            <a:r>
              <a:rPr lang="en-US" dirty="0" smtClean="0"/>
              <a:t> </a:t>
            </a:r>
            <a:r>
              <a:rPr lang="en-US" dirty="0"/>
              <a:t>investments in particular technologies can generate two advantages in emerging industries.</a:t>
            </a:r>
          </a:p>
          <a:p>
            <a:pPr lvl="1"/>
            <a:r>
              <a:rPr lang="en-US" dirty="0"/>
              <a:t>Obtain </a:t>
            </a:r>
            <a:r>
              <a:rPr lang="en-US" u="sng" dirty="0">
                <a:solidFill>
                  <a:srgbClr val="FF0000"/>
                </a:solidFill>
              </a:rPr>
              <a:t>economies</a:t>
            </a:r>
            <a:r>
              <a:rPr lang="en-US" dirty="0">
                <a:solidFill>
                  <a:srgbClr val="FFFF00"/>
                </a:solidFill>
              </a:rPr>
              <a:t> </a:t>
            </a:r>
            <a:r>
              <a:rPr lang="en-US" u="sng" dirty="0">
                <a:solidFill>
                  <a:srgbClr val="FF0000"/>
                </a:solidFill>
              </a:rPr>
              <a:t>of learning </a:t>
            </a:r>
            <a:r>
              <a:rPr lang="en-US" dirty="0"/>
              <a:t>based on their </a:t>
            </a:r>
            <a:r>
              <a:rPr lang="en-US" u="sng" dirty="0">
                <a:solidFill>
                  <a:srgbClr val="FF0000"/>
                </a:solidFill>
              </a:rPr>
              <a:t>greater</a:t>
            </a:r>
            <a:r>
              <a:rPr lang="en-US" u="sng" dirty="0">
                <a:solidFill>
                  <a:srgbClr val="66FF99"/>
                </a:solidFill>
              </a:rPr>
              <a:t> </a:t>
            </a:r>
            <a:r>
              <a:rPr lang="en-US" u="sng" dirty="0">
                <a:solidFill>
                  <a:srgbClr val="FF0000"/>
                </a:solidFill>
              </a:rPr>
              <a:t>cumulative</a:t>
            </a:r>
            <a:r>
              <a:rPr lang="en-US" u="sng" dirty="0">
                <a:solidFill>
                  <a:srgbClr val="66FF99"/>
                </a:solidFill>
              </a:rPr>
              <a:t> </a:t>
            </a:r>
            <a:r>
              <a:rPr lang="en-US" u="sng" dirty="0">
                <a:solidFill>
                  <a:srgbClr val="FF0000"/>
                </a:solidFill>
              </a:rPr>
              <a:t>volume</a:t>
            </a:r>
            <a:r>
              <a:rPr lang="en-US" u="sng" dirty="0">
                <a:solidFill>
                  <a:srgbClr val="66FF99"/>
                </a:solidFill>
              </a:rPr>
              <a:t> </a:t>
            </a:r>
            <a:r>
              <a:rPr lang="en-US" dirty="0"/>
              <a:t>of production with a particular technology.</a:t>
            </a:r>
          </a:p>
          <a:p>
            <a:pPr lvl="1"/>
            <a:r>
              <a:rPr lang="en-US" dirty="0"/>
              <a:t>Obtain </a:t>
            </a:r>
            <a:r>
              <a:rPr lang="en-US" u="sng" dirty="0">
                <a:solidFill>
                  <a:srgbClr val="FF0000"/>
                </a:solidFill>
              </a:rPr>
              <a:t>patent</a:t>
            </a:r>
            <a:r>
              <a:rPr lang="en-US" u="sng" dirty="0">
                <a:solidFill>
                  <a:srgbClr val="FFFF00"/>
                </a:solidFill>
              </a:rPr>
              <a:t> </a:t>
            </a:r>
            <a:r>
              <a:rPr lang="en-US" u="sng" dirty="0">
                <a:solidFill>
                  <a:srgbClr val="FF0000"/>
                </a:solidFill>
              </a:rPr>
              <a:t>protections</a:t>
            </a:r>
            <a:r>
              <a:rPr lang="en-US" u="sng" dirty="0">
                <a:solidFill>
                  <a:srgbClr val="FFFF00"/>
                </a:solidFill>
              </a:rPr>
              <a:t> </a:t>
            </a:r>
            <a:r>
              <a:rPr lang="en-US" dirty="0"/>
              <a:t>that enhance their performance.</a:t>
            </a:r>
          </a:p>
        </p:txBody>
      </p:sp>
      <p:sp>
        <p:nvSpPr>
          <p:cNvPr id="129027"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ＭＳ Ｐゴシック" charset="0"/>
                <a:cs typeface="ＭＳ Ｐゴシック" charset="0"/>
              </a:defRPr>
            </a:lvl1pPr>
            <a:lvl2pPr marL="742950" indent="-285750">
              <a:defRPr kumimoji="1" sz="2400">
                <a:solidFill>
                  <a:schemeClr val="tx1"/>
                </a:solidFill>
                <a:latin typeface="Times New Roman" charset="0"/>
                <a:ea typeface="ＭＳ Ｐゴシック" charset="0"/>
              </a:defRPr>
            </a:lvl2pPr>
            <a:lvl3pPr marL="1143000" indent="-228600">
              <a:defRPr kumimoji="1" sz="2400">
                <a:solidFill>
                  <a:schemeClr val="tx1"/>
                </a:solidFill>
                <a:latin typeface="Times New Roman" charset="0"/>
                <a:ea typeface="ＭＳ Ｐゴシック" charset="0"/>
              </a:defRPr>
            </a:lvl3pPr>
            <a:lvl4pPr marL="1600200" indent="-228600">
              <a:defRPr kumimoji="1" sz="2400">
                <a:solidFill>
                  <a:schemeClr val="tx1"/>
                </a:solidFill>
                <a:latin typeface="Times New Roman" charset="0"/>
                <a:ea typeface="ＭＳ Ｐゴシック" charset="0"/>
              </a:defRPr>
            </a:lvl4pPr>
            <a:lvl5pPr marL="2057400" indent="-228600">
              <a:defRPr kumimoji="1"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kumimoji="1"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kumimoji="1"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kumimoji="1"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kumimoji="1" sz="2400">
                <a:solidFill>
                  <a:schemeClr val="tx1"/>
                </a:solidFill>
                <a:latin typeface="Times New Roman" charset="0"/>
                <a:ea typeface="ＭＳ Ｐゴシック" charset="0"/>
              </a:defRPr>
            </a:lvl9pPr>
          </a:lstStyle>
          <a:p>
            <a:fld id="{C8098BEE-D3A0-274B-AAE3-19E122754D7D}" type="slidenum">
              <a:rPr lang="en-US" sz="1400">
                <a:solidFill>
                  <a:srgbClr val="FFFFFF"/>
                </a:solidFill>
              </a:rPr>
              <a:pPr/>
              <a:t>58</a:t>
            </a:fld>
            <a:endParaRPr lang="en-US" sz="1400">
              <a:solidFill>
                <a:srgbClr val="FFFFFF"/>
              </a:solidFill>
            </a:endParaRPr>
          </a:p>
        </p:txBody>
      </p:sp>
    </p:spTree>
    <p:extLst>
      <p:ext uri="{BB962C8B-B14F-4D97-AF65-F5344CB8AC3E}">
        <p14:creationId xmlns:p14="http://schemas.microsoft.com/office/powerpoint/2010/main" val="130247576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a:pPr>
            <a:r>
              <a:rPr lang="en-US" sz="4000" dirty="0"/>
              <a:t>Preemption of Strategically Valuable Assets</a:t>
            </a:r>
          </a:p>
        </p:txBody>
      </p:sp>
      <p:sp>
        <p:nvSpPr>
          <p:cNvPr id="135170" name="Content Placeholder 2"/>
          <p:cNvSpPr>
            <a:spLocks noGrp="1"/>
          </p:cNvSpPr>
          <p:nvPr>
            <p:ph idx="1"/>
          </p:nvPr>
        </p:nvSpPr>
        <p:spPr/>
        <p:txBody>
          <a:bodyPr/>
          <a:lstStyle/>
          <a:p>
            <a:pPr>
              <a:defRPr/>
            </a:pPr>
            <a:r>
              <a:rPr lang="en-US" dirty="0"/>
              <a:t>Better Expectations of Future </a:t>
            </a:r>
            <a:r>
              <a:rPr lang="en-US" dirty="0" smtClean="0"/>
              <a:t>Values</a:t>
            </a:r>
          </a:p>
          <a:p>
            <a:pPr lvl="1">
              <a:defRPr/>
            </a:pPr>
            <a:r>
              <a:rPr lang="en-US" dirty="0" smtClean="0"/>
              <a:t>First </a:t>
            </a:r>
            <a:r>
              <a:rPr lang="en-US" dirty="0"/>
              <a:t>movers that move to </a:t>
            </a:r>
            <a:r>
              <a:rPr lang="en-US" u="sng" dirty="0">
                <a:solidFill>
                  <a:srgbClr val="FF0000"/>
                </a:solidFill>
              </a:rPr>
              <a:t>tie up strategically valuable resources</a:t>
            </a:r>
            <a:r>
              <a:rPr lang="en-US" dirty="0">
                <a:solidFill>
                  <a:schemeClr val="accent2">
                    <a:lumMod val="20000"/>
                    <a:lumOff val="80000"/>
                  </a:schemeClr>
                </a:solidFill>
              </a:rPr>
              <a:t> </a:t>
            </a:r>
            <a:r>
              <a:rPr lang="en-US" dirty="0"/>
              <a:t>in an industry before their full value is widely understood can gain sustained competitive advantages</a:t>
            </a:r>
            <a:r>
              <a:rPr lang="en-US" dirty="0" smtClean="0"/>
              <a:t>.</a:t>
            </a:r>
          </a:p>
          <a:p>
            <a:pPr>
              <a:defRPr/>
            </a:pPr>
            <a:endParaRPr lang="en-US" dirty="0">
              <a:latin typeface="Arial" charset="0"/>
            </a:endParaRPr>
          </a:p>
        </p:txBody>
      </p:sp>
      <p:sp>
        <p:nvSpPr>
          <p:cNvPr id="13005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ＭＳ Ｐゴシック" charset="0"/>
                <a:cs typeface="ＭＳ Ｐゴシック" charset="0"/>
              </a:defRPr>
            </a:lvl1pPr>
            <a:lvl2pPr marL="742950" indent="-285750">
              <a:defRPr kumimoji="1" sz="2400">
                <a:solidFill>
                  <a:schemeClr val="tx1"/>
                </a:solidFill>
                <a:latin typeface="Times New Roman" charset="0"/>
                <a:ea typeface="ＭＳ Ｐゴシック" charset="0"/>
              </a:defRPr>
            </a:lvl2pPr>
            <a:lvl3pPr marL="1143000" indent="-228600">
              <a:defRPr kumimoji="1" sz="2400">
                <a:solidFill>
                  <a:schemeClr val="tx1"/>
                </a:solidFill>
                <a:latin typeface="Times New Roman" charset="0"/>
                <a:ea typeface="ＭＳ Ｐゴシック" charset="0"/>
              </a:defRPr>
            </a:lvl3pPr>
            <a:lvl4pPr marL="1600200" indent="-228600">
              <a:defRPr kumimoji="1" sz="2400">
                <a:solidFill>
                  <a:schemeClr val="tx1"/>
                </a:solidFill>
                <a:latin typeface="Times New Roman" charset="0"/>
                <a:ea typeface="ＭＳ Ｐゴシック" charset="0"/>
              </a:defRPr>
            </a:lvl4pPr>
            <a:lvl5pPr marL="2057400" indent="-228600">
              <a:defRPr kumimoji="1"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kumimoji="1"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kumimoji="1"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kumimoji="1"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kumimoji="1" sz="2400">
                <a:solidFill>
                  <a:schemeClr val="tx1"/>
                </a:solidFill>
                <a:latin typeface="Times New Roman" charset="0"/>
                <a:ea typeface="ＭＳ Ｐゴシック" charset="0"/>
              </a:defRPr>
            </a:lvl9pPr>
          </a:lstStyle>
          <a:p>
            <a:fld id="{6DDF0DAA-3EC6-EF4B-ADF5-32E20422C511}" type="slidenum">
              <a:rPr lang="en-US" sz="1400">
                <a:solidFill>
                  <a:srgbClr val="FFFFFF"/>
                </a:solidFill>
              </a:rPr>
              <a:pPr/>
              <a:t>59</a:t>
            </a:fld>
            <a:endParaRPr lang="en-US" sz="1400">
              <a:solidFill>
                <a:srgbClr val="FFFFFF"/>
              </a:solidFill>
            </a:endParaRPr>
          </a:p>
        </p:txBody>
      </p:sp>
    </p:spTree>
    <p:extLst>
      <p:ext uri="{BB962C8B-B14F-4D97-AF65-F5344CB8AC3E}">
        <p14:creationId xmlns:p14="http://schemas.microsoft.com/office/powerpoint/2010/main" val="418154959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Better Expectations of Future </a:t>
            </a:r>
            <a:r>
              <a:rPr lang="en-US" sz="4000" dirty="0" smtClean="0"/>
              <a:t>Values</a:t>
            </a:r>
            <a:endParaRPr lang="en-US" sz="4000" dirty="0"/>
          </a:p>
        </p:txBody>
      </p:sp>
      <p:sp>
        <p:nvSpPr>
          <p:cNvPr id="3" name="Content Placeholder 2"/>
          <p:cNvSpPr>
            <a:spLocks noGrp="1"/>
          </p:cNvSpPr>
          <p:nvPr>
            <p:ph idx="1"/>
          </p:nvPr>
        </p:nvSpPr>
        <p:spPr/>
        <p:txBody>
          <a:bodyPr>
            <a:normAutofit lnSpcReduction="10000"/>
          </a:bodyPr>
          <a:lstStyle/>
          <a:p>
            <a:r>
              <a:rPr lang="en-US" sz="2800" dirty="0" smtClean="0"/>
              <a:t>A firm </a:t>
            </a:r>
            <a:r>
              <a:rPr lang="en-US" sz="2800" dirty="0"/>
              <a:t>may gain a </a:t>
            </a:r>
            <a:r>
              <a:rPr lang="en-US" sz="2800" dirty="0" smtClean="0"/>
              <a:t>competitive </a:t>
            </a:r>
            <a:r>
              <a:rPr lang="en-US" sz="2800" dirty="0"/>
              <a:t>advantage if </a:t>
            </a:r>
            <a:r>
              <a:rPr lang="en-US" sz="2800" dirty="0" smtClean="0"/>
              <a:t>it buys </a:t>
            </a:r>
            <a:r>
              <a:rPr lang="en-US" sz="2800" dirty="0"/>
              <a:t>a parcel of land for a low cost in an undeveloped rural area 40 miles north of San Antonio, Texas. </a:t>
            </a:r>
            <a:endParaRPr lang="en-US" sz="2800" dirty="0" smtClean="0"/>
          </a:p>
          <a:p>
            <a:r>
              <a:rPr lang="en-US" sz="2800" dirty="0" smtClean="0"/>
              <a:t>Several </a:t>
            </a:r>
            <a:r>
              <a:rPr lang="en-US" sz="2800" dirty="0"/>
              <a:t>years later, an interstate highway is built right near </a:t>
            </a:r>
            <a:r>
              <a:rPr lang="en-US" sz="2800" dirty="0" smtClean="0"/>
              <a:t>the firm’s </a:t>
            </a:r>
            <a:r>
              <a:rPr lang="en-US" sz="2800" dirty="0"/>
              <a:t>land. </a:t>
            </a:r>
            <a:endParaRPr lang="en-US" sz="2800" dirty="0" smtClean="0"/>
          </a:p>
          <a:p>
            <a:r>
              <a:rPr lang="en-US" sz="2800" dirty="0"/>
              <a:t>With the highway, suburban growth explodes as many new neighborhoods and shopping malls are built.</a:t>
            </a:r>
          </a:p>
          <a:p>
            <a:endParaRPr lang="en-US" sz="2800" dirty="0" smtClean="0"/>
          </a:p>
        </p:txBody>
      </p:sp>
      <p:sp>
        <p:nvSpPr>
          <p:cNvPr id="4" name="Slide Number Placeholder 3"/>
          <p:cNvSpPr>
            <a:spLocks noGrp="1"/>
          </p:cNvSpPr>
          <p:nvPr>
            <p:ph type="sldNum" sz="quarter" idx="12"/>
          </p:nvPr>
        </p:nvSpPr>
        <p:spPr/>
        <p:txBody>
          <a:bodyPr/>
          <a:lstStyle/>
          <a:p>
            <a:pPr>
              <a:defRPr/>
            </a:pPr>
            <a:fld id="{08A49331-4FA2-A940-913F-C5F334F77195}" type="slidenum">
              <a:rPr lang="en-US" smtClean="0">
                <a:solidFill>
                  <a:srgbClr val="FFFFFF"/>
                </a:solidFill>
              </a:rPr>
              <a:pPr>
                <a:defRPr/>
              </a:pPr>
              <a:t>60</a:t>
            </a:fld>
            <a:endParaRPr lang="en-US">
              <a:solidFill>
                <a:srgbClr val="FFFFFF"/>
              </a:solidFill>
            </a:endParaRPr>
          </a:p>
        </p:txBody>
      </p:sp>
    </p:spTree>
    <p:extLst>
      <p:ext uri="{BB962C8B-B14F-4D97-AF65-F5344CB8AC3E}">
        <p14:creationId xmlns:p14="http://schemas.microsoft.com/office/powerpoint/2010/main" val="373360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5" y="336550"/>
            <a:ext cx="7772400" cy="1143000"/>
          </a:xfrm>
        </p:spPr>
        <p:txBody>
          <a:bodyPr>
            <a:normAutofit fontScale="90000"/>
          </a:bodyPr>
          <a:lstStyle/>
          <a:p>
            <a:pPr>
              <a:defRPr/>
            </a:pPr>
            <a:r>
              <a:rPr lang="en-US" sz="4000" dirty="0"/>
              <a:t>Better Expectations of Future Values</a:t>
            </a:r>
          </a:p>
        </p:txBody>
      </p:sp>
      <p:sp>
        <p:nvSpPr>
          <p:cNvPr id="132098" name="Content Placeholder 2"/>
          <p:cNvSpPr>
            <a:spLocks noGrp="1"/>
          </p:cNvSpPr>
          <p:nvPr>
            <p:ph idx="1"/>
          </p:nvPr>
        </p:nvSpPr>
        <p:spPr/>
        <p:txBody>
          <a:bodyPr/>
          <a:lstStyle/>
          <a:p>
            <a:r>
              <a:rPr lang="en-US" b="0" dirty="0"/>
              <a:t>When an oil company such as Royal Dutch Shell (</a:t>
            </a:r>
            <a:r>
              <a:rPr lang="en-US" sz="2200" u="sng" dirty="0">
                <a:solidFill>
                  <a:srgbClr val="FF0000"/>
                </a:solidFill>
              </a:rPr>
              <a:t>because of its superior exploration skills</a:t>
            </a:r>
            <a:r>
              <a:rPr lang="en-US" b="0" dirty="0"/>
              <a:t>) acquires leases with greater development potential than was expected by its competition, the company is gaining access to raw materials in a way that is likely to generate </a:t>
            </a:r>
            <a:r>
              <a:rPr lang="en-US" sz="2200" u="sng" dirty="0">
                <a:solidFill>
                  <a:srgbClr val="FF0000"/>
                </a:solidFill>
              </a:rPr>
              <a:t>sustained competitive advantages</a:t>
            </a:r>
            <a:r>
              <a:rPr lang="en-US" b="0" dirty="0"/>
              <a:t>.</a:t>
            </a:r>
          </a:p>
        </p:txBody>
      </p:sp>
      <p:sp>
        <p:nvSpPr>
          <p:cNvPr id="132099"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2400">
                <a:solidFill>
                  <a:schemeClr val="tx1"/>
                </a:solidFill>
                <a:latin typeface="Times New Roman" charset="0"/>
                <a:ea typeface="ＭＳ Ｐゴシック" charset="0"/>
                <a:cs typeface="ＭＳ Ｐゴシック" charset="0"/>
              </a:defRPr>
            </a:lvl1pPr>
            <a:lvl2pPr marL="742950" indent="-285750">
              <a:defRPr kumimoji="1" sz="2400">
                <a:solidFill>
                  <a:schemeClr val="tx1"/>
                </a:solidFill>
                <a:latin typeface="Times New Roman" charset="0"/>
                <a:ea typeface="ＭＳ Ｐゴシック" charset="0"/>
              </a:defRPr>
            </a:lvl2pPr>
            <a:lvl3pPr marL="1143000" indent="-228600">
              <a:defRPr kumimoji="1" sz="2400">
                <a:solidFill>
                  <a:schemeClr val="tx1"/>
                </a:solidFill>
                <a:latin typeface="Times New Roman" charset="0"/>
                <a:ea typeface="ＭＳ Ｐゴシック" charset="0"/>
              </a:defRPr>
            </a:lvl3pPr>
            <a:lvl4pPr marL="1600200" indent="-228600">
              <a:defRPr kumimoji="1" sz="2400">
                <a:solidFill>
                  <a:schemeClr val="tx1"/>
                </a:solidFill>
                <a:latin typeface="Times New Roman" charset="0"/>
                <a:ea typeface="ＭＳ Ｐゴシック" charset="0"/>
              </a:defRPr>
            </a:lvl4pPr>
            <a:lvl5pPr marL="2057400" indent="-228600">
              <a:defRPr kumimoji="1"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kumimoji="1"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kumimoji="1"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kumimoji="1"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kumimoji="1" sz="2400">
                <a:solidFill>
                  <a:schemeClr val="tx1"/>
                </a:solidFill>
                <a:latin typeface="Times New Roman" charset="0"/>
                <a:ea typeface="ＭＳ Ｐゴシック" charset="0"/>
              </a:defRPr>
            </a:lvl9pPr>
          </a:lstStyle>
          <a:p>
            <a:fld id="{EEBA5FDA-A268-0346-9CF8-303F1490263E}" type="slidenum">
              <a:rPr lang="en-US" sz="1400">
                <a:solidFill>
                  <a:srgbClr val="FFFFFF"/>
                </a:solidFill>
              </a:rPr>
              <a:pPr/>
              <a:t>61</a:t>
            </a:fld>
            <a:endParaRPr lang="en-US" sz="1400">
              <a:solidFill>
                <a:srgbClr val="FFFFFF"/>
              </a:solidFill>
            </a:endParaRPr>
          </a:p>
        </p:txBody>
      </p:sp>
    </p:spTree>
    <p:extLst>
      <p:ext uri="{BB962C8B-B14F-4D97-AF65-F5344CB8AC3E}">
        <p14:creationId xmlns:p14="http://schemas.microsoft.com/office/powerpoint/2010/main" val="38143729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F559BFFD-283F-4EC9-B632-79D6A07984D0}"/>
              </a:ext>
            </a:extLst>
          </p:cNvPr>
          <p:cNvSpPr>
            <a:spLocks noGrp="1"/>
          </p:cNvSpPr>
          <p:nvPr>
            <p:ph type="title"/>
          </p:nvPr>
        </p:nvSpPr>
        <p:spPr>
          <a:xfrm>
            <a:off x="239889" y="169334"/>
            <a:ext cx="8565444" cy="1453444"/>
          </a:xfrm>
        </p:spPr>
        <p:txBody>
          <a:bodyPr/>
          <a:lstStyle/>
          <a:p>
            <a:r>
              <a:rPr lang="en-US" sz="3200" dirty="0">
                <a:solidFill>
                  <a:srgbClr val="0070C0"/>
                </a:solidFill>
              </a:rPr>
              <a:t>Modern Firm-Based Trade Theories:</a:t>
            </a:r>
            <a:br>
              <a:rPr lang="en-US" sz="3200" dirty="0">
                <a:solidFill>
                  <a:srgbClr val="0070C0"/>
                </a:solidFill>
              </a:rPr>
            </a:br>
            <a:r>
              <a:rPr lang="en-US" dirty="0">
                <a:solidFill>
                  <a:schemeClr val="tx2"/>
                </a:solidFill>
                <a:latin typeface="+mj-lt"/>
                <a:cs typeface="+mj-cs"/>
              </a:rPr>
              <a:t>Porter’s Theory of National Competitive Advantage: Porter’s diamond</a:t>
            </a:r>
          </a:p>
        </p:txBody>
      </p:sp>
      <p:pic>
        <p:nvPicPr>
          <p:cNvPr id="12" name="Content Placeholder 11" descr="A chart illustrates the determinants of national advantage according to Michael Porter. ">
            <a:extLst>
              <a:ext uri="{FF2B5EF4-FFF2-40B4-BE49-F238E27FC236}">
                <a16:creationId xmlns:a16="http://schemas.microsoft.com/office/drawing/2014/main" xmlns="" id="{60C3AF11-993E-4352-81EF-33C3B94575E9}"/>
              </a:ext>
            </a:extLst>
          </p:cNvPr>
          <p:cNvPicPr>
            <a:picLocks noGrp="1" noChangeAspect="1"/>
          </p:cNvPicPr>
          <p:nvPr>
            <p:ph idx="1"/>
          </p:nvPr>
        </p:nvPicPr>
        <p:blipFill>
          <a:blip r:embed="rId3"/>
          <a:stretch>
            <a:fillRect/>
          </a:stretch>
        </p:blipFill>
        <p:spPr>
          <a:xfrm>
            <a:off x="909773" y="2079978"/>
            <a:ext cx="7324454" cy="4343400"/>
          </a:xfrm>
        </p:spPr>
      </p:pic>
    </p:spTree>
    <p:extLst>
      <p:ext uri="{BB962C8B-B14F-4D97-AF65-F5344CB8AC3E}">
        <p14:creationId xmlns:p14="http://schemas.microsoft.com/office/powerpoint/2010/main" val="10731389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Porter is not preoccupied with explaining the export and import patterns of nations but rather with </a:t>
            </a:r>
            <a:r>
              <a:rPr lang="en-US" dirty="0">
                <a:solidFill>
                  <a:srgbClr val="FF0000"/>
                </a:solidFill>
              </a:rPr>
              <a:t>explaining why some nations are more competitive in certain </a:t>
            </a:r>
            <a:r>
              <a:rPr lang="en-US" dirty="0" smtClean="0">
                <a:solidFill>
                  <a:srgbClr val="FF0000"/>
                </a:solidFill>
              </a:rPr>
              <a:t>industries.</a:t>
            </a:r>
          </a:p>
          <a:p>
            <a:r>
              <a:rPr lang="en-US" dirty="0"/>
              <a:t>Porter’s theory is a </a:t>
            </a:r>
            <a:r>
              <a:rPr lang="en-US" dirty="0">
                <a:solidFill>
                  <a:srgbClr val="FF0000"/>
                </a:solidFill>
              </a:rPr>
              <a:t>hybrid</a:t>
            </a:r>
            <a:r>
              <a:rPr lang="en-US" dirty="0"/>
              <a:t>: </a:t>
            </a:r>
          </a:p>
          <a:p>
            <a:pPr lvl="1"/>
            <a:r>
              <a:rPr lang="en-US" dirty="0" smtClean="0"/>
              <a:t>Argues </a:t>
            </a:r>
            <a:r>
              <a:rPr lang="en-US" dirty="0" smtClean="0">
                <a:solidFill>
                  <a:schemeClr val="tx1"/>
                </a:solidFill>
                <a:latin typeface="Times New Roman" pitchFamily="18" charset="0"/>
                <a:cs typeface="Times New Roman" pitchFamily="18" charset="0"/>
              </a:rPr>
              <a:t>that </a:t>
            </a:r>
            <a:r>
              <a:rPr lang="en-US" dirty="0">
                <a:solidFill>
                  <a:schemeClr val="tx1"/>
                </a:solidFill>
                <a:latin typeface="Times New Roman" pitchFamily="18" charset="0"/>
                <a:cs typeface="Times New Roman" pitchFamily="18" charset="0"/>
              </a:rPr>
              <a:t>success in international trade comes from the interaction of four country- and firm-specific </a:t>
            </a:r>
            <a:r>
              <a:rPr lang="en-US" dirty="0" smtClean="0">
                <a:solidFill>
                  <a:schemeClr val="tx1"/>
                </a:solidFill>
                <a:latin typeface="Times New Roman" pitchFamily="18" charset="0"/>
                <a:cs typeface="Times New Roman" pitchFamily="18" charset="0"/>
              </a:rPr>
              <a:t>elements</a:t>
            </a:r>
            <a:r>
              <a:rPr lang="en-US" dirty="0">
                <a:solidFill>
                  <a:schemeClr val="tx1"/>
                </a:solidFill>
                <a:latin typeface="Times New Roman" pitchFamily="18" charset="0"/>
                <a:cs typeface="Times New Roman" pitchFamily="18" charset="0"/>
              </a:rPr>
              <a:t>.</a:t>
            </a:r>
            <a:endParaRPr lang="en-US" dirty="0" smtClean="0">
              <a:solidFill>
                <a:srgbClr val="FF0000"/>
              </a:solidFill>
            </a:endParaRPr>
          </a:p>
          <a:p>
            <a:endParaRPr lang="en-US" dirty="0">
              <a:solidFill>
                <a:srgbClr val="FF0000"/>
              </a:solidFill>
            </a:endParaRPr>
          </a:p>
        </p:txBody>
      </p:sp>
      <p:sp>
        <p:nvSpPr>
          <p:cNvPr id="3" name="Title 2"/>
          <p:cNvSpPr>
            <a:spLocks noGrp="1"/>
          </p:cNvSpPr>
          <p:nvPr>
            <p:ph type="title"/>
          </p:nvPr>
        </p:nvSpPr>
        <p:spPr/>
        <p:txBody>
          <a:bodyPr>
            <a:normAutofit fontScale="90000"/>
          </a:bodyPr>
          <a:lstStyle/>
          <a:p>
            <a:r>
              <a:rPr lang="en-US" sz="4000" dirty="0"/>
              <a:t>Porter’s Theory of National Competitive </a:t>
            </a:r>
            <a:r>
              <a:rPr lang="en-US" sz="4000" dirty="0" smtClean="0"/>
              <a:t>Advantage</a:t>
            </a:r>
            <a:endParaRPr lang="en-US" sz="4000" dirty="0"/>
          </a:p>
        </p:txBody>
      </p:sp>
    </p:spTree>
    <p:extLst>
      <p:ext uri="{BB962C8B-B14F-4D97-AF65-F5344CB8AC3E}">
        <p14:creationId xmlns:p14="http://schemas.microsoft.com/office/powerpoint/2010/main" val="3877657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hangingPunct="0"/>
            <a:r>
              <a:rPr lang="en-US" dirty="0" smtClean="0"/>
              <a:t>A </a:t>
            </a:r>
            <a:r>
              <a:rPr lang="en-US" dirty="0">
                <a:solidFill>
                  <a:schemeClr val="tx1"/>
                </a:solidFill>
                <a:latin typeface="Times New Roman" pitchFamily="18" charset="0"/>
                <a:cs typeface="Times New Roman" pitchFamily="18" charset="0"/>
              </a:rPr>
              <a:t>country’s </a:t>
            </a:r>
            <a:r>
              <a:rPr lang="en-US" b="1" dirty="0">
                <a:solidFill>
                  <a:srgbClr val="FF0000"/>
                </a:solidFill>
                <a:latin typeface="Times New Roman" pitchFamily="18" charset="0"/>
                <a:cs typeface="Times New Roman" pitchFamily="18" charset="0"/>
              </a:rPr>
              <a:t>factors of production </a:t>
            </a:r>
            <a:r>
              <a:rPr lang="en-US" dirty="0">
                <a:solidFill>
                  <a:schemeClr val="tx1"/>
                </a:solidFill>
                <a:latin typeface="Times New Roman" pitchFamily="18" charset="0"/>
                <a:cs typeface="Times New Roman" pitchFamily="18" charset="0"/>
              </a:rPr>
              <a:t>affect its ability to compete. </a:t>
            </a:r>
            <a:endParaRPr lang="en-US" dirty="0" smtClean="0">
              <a:solidFill>
                <a:schemeClr val="tx1"/>
              </a:solidFill>
              <a:latin typeface="Times New Roman" pitchFamily="18" charset="0"/>
              <a:cs typeface="Times New Roman" pitchFamily="18" charset="0"/>
            </a:endParaRPr>
          </a:p>
          <a:p>
            <a:pPr hangingPunct="0"/>
            <a:r>
              <a:rPr lang="en-US" dirty="0" smtClean="0">
                <a:solidFill>
                  <a:schemeClr val="tx1"/>
                </a:solidFill>
                <a:latin typeface="Times New Roman" pitchFamily="18" charset="0"/>
                <a:cs typeface="Times New Roman" pitchFamily="18" charset="0"/>
              </a:rPr>
              <a:t>Porter </a:t>
            </a:r>
            <a:r>
              <a:rPr lang="en-US" dirty="0">
                <a:solidFill>
                  <a:srgbClr val="FF0000"/>
                </a:solidFill>
                <a:latin typeface="Times New Roman" pitchFamily="18" charset="0"/>
                <a:cs typeface="Times New Roman" pitchFamily="18" charset="0"/>
              </a:rPr>
              <a:t>goes beyond the basic fact</a:t>
            </a:r>
            <a:r>
              <a:rPr lang="en-US" dirty="0">
                <a:solidFill>
                  <a:schemeClr val="tx1"/>
                </a:solidFill>
                <a:latin typeface="Times New Roman" pitchFamily="18" charset="0"/>
                <a:cs typeface="Times New Roman" pitchFamily="18" charset="0"/>
              </a:rPr>
              <a:t>ors (land, labor, and capital) to include the </a:t>
            </a:r>
            <a:r>
              <a:rPr lang="en-US" dirty="0" smtClean="0">
                <a:solidFill>
                  <a:srgbClr val="FF0000"/>
                </a:solidFill>
                <a:latin typeface="Times New Roman" pitchFamily="18" charset="0"/>
                <a:cs typeface="Times New Roman" pitchFamily="18" charset="0"/>
              </a:rPr>
              <a:t>advanced factors </a:t>
            </a:r>
            <a:r>
              <a:rPr lang="en-US" dirty="0" smtClean="0">
                <a:solidFill>
                  <a:schemeClr val="tx1"/>
                </a:solidFill>
                <a:latin typeface="Times New Roman" pitchFamily="18" charset="0"/>
                <a:cs typeface="Times New Roman" pitchFamily="18" charset="0"/>
              </a:rPr>
              <a:t>such as the </a:t>
            </a:r>
            <a:r>
              <a:rPr lang="en-US" dirty="0">
                <a:solidFill>
                  <a:srgbClr val="FF0000"/>
                </a:solidFill>
                <a:latin typeface="Times New Roman" pitchFamily="18" charset="0"/>
                <a:cs typeface="Times New Roman" pitchFamily="18" charset="0"/>
              </a:rPr>
              <a:t>educational level </a:t>
            </a:r>
            <a:r>
              <a:rPr lang="en-US" dirty="0">
                <a:solidFill>
                  <a:schemeClr val="tx1"/>
                </a:solidFill>
                <a:latin typeface="Times New Roman" pitchFamily="18" charset="0"/>
                <a:cs typeface="Times New Roman" pitchFamily="18" charset="0"/>
              </a:rPr>
              <a:t>of the workforce and the </a:t>
            </a:r>
            <a:r>
              <a:rPr lang="en-US" dirty="0">
                <a:solidFill>
                  <a:srgbClr val="FF0000"/>
                </a:solidFill>
                <a:latin typeface="Times New Roman" pitchFamily="18" charset="0"/>
                <a:cs typeface="Times New Roman" pitchFamily="18" charset="0"/>
              </a:rPr>
              <a:t>quality</a:t>
            </a:r>
            <a:r>
              <a:rPr lang="en-US" dirty="0">
                <a:solidFill>
                  <a:schemeClr val="tx1"/>
                </a:solidFill>
                <a:latin typeface="Times New Roman" pitchFamily="18" charset="0"/>
                <a:cs typeface="Times New Roman" pitchFamily="18" charset="0"/>
              </a:rPr>
              <a:t> of the country’s </a:t>
            </a:r>
            <a:r>
              <a:rPr lang="en-US" dirty="0">
                <a:solidFill>
                  <a:srgbClr val="FF0000"/>
                </a:solidFill>
                <a:latin typeface="Times New Roman" pitchFamily="18" charset="0"/>
                <a:cs typeface="Times New Roman" pitchFamily="18" charset="0"/>
              </a:rPr>
              <a:t>infrastructure</a:t>
            </a:r>
            <a:r>
              <a:rPr lang="en-US" dirty="0">
                <a:solidFill>
                  <a:schemeClr val="tx1"/>
                </a:solidFill>
                <a:latin typeface="Times New Roman" pitchFamily="18" charset="0"/>
                <a:cs typeface="Times New Roman" pitchFamily="18" charset="0"/>
              </a:rPr>
              <a:t>. </a:t>
            </a:r>
          </a:p>
        </p:txBody>
      </p:sp>
      <p:sp>
        <p:nvSpPr>
          <p:cNvPr id="3" name="Title 2"/>
          <p:cNvSpPr>
            <a:spLocks noGrp="1"/>
          </p:cNvSpPr>
          <p:nvPr>
            <p:ph type="title"/>
          </p:nvPr>
        </p:nvSpPr>
        <p:spPr/>
        <p:txBody>
          <a:bodyPr>
            <a:noAutofit/>
          </a:bodyPr>
          <a:lstStyle/>
          <a:p>
            <a:r>
              <a:rPr lang="en-US" sz="3600" dirty="0"/>
              <a:t>Porter’s Theory of National Competitive Advantage</a:t>
            </a:r>
          </a:p>
        </p:txBody>
      </p:sp>
    </p:spTree>
    <p:extLst>
      <p:ext uri="{BB962C8B-B14F-4D97-AF65-F5344CB8AC3E}">
        <p14:creationId xmlns:p14="http://schemas.microsoft.com/office/powerpoint/2010/main" val="15717593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hangingPunct="0"/>
            <a:r>
              <a:rPr lang="en-US" b="1" dirty="0">
                <a:solidFill>
                  <a:srgbClr val="FF0000"/>
                </a:solidFill>
                <a:latin typeface="Times New Roman" pitchFamily="18" charset="0"/>
                <a:cs typeface="Times New Roman" pitchFamily="18" charset="0"/>
              </a:rPr>
              <a:t>Demand </a:t>
            </a:r>
            <a:r>
              <a:rPr lang="en-US" b="1" dirty="0" smtClean="0">
                <a:solidFill>
                  <a:srgbClr val="FF0000"/>
                </a:solidFill>
                <a:latin typeface="Times New Roman" pitchFamily="18" charset="0"/>
                <a:cs typeface="Times New Roman" pitchFamily="18" charset="0"/>
              </a:rPr>
              <a:t>Conditions</a:t>
            </a:r>
            <a:endParaRPr lang="en-US" b="1" dirty="0" smtClean="0">
              <a:solidFill>
                <a:schemeClr val="tx1"/>
              </a:solidFill>
              <a:latin typeface="Times New Roman" pitchFamily="18" charset="0"/>
              <a:cs typeface="Times New Roman" pitchFamily="18" charset="0"/>
            </a:endParaRPr>
          </a:p>
          <a:p>
            <a:pPr lvl="1" hangingPunct="0"/>
            <a:r>
              <a:rPr lang="en-US" dirty="0" smtClean="0">
                <a:solidFill>
                  <a:schemeClr val="tx1"/>
                </a:solidFill>
                <a:latin typeface="Times New Roman" pitchFamily="18" charset="0"/>
                <a:cs typeface="Times New Roman" pitchFamily="18" charset="0"/>
              </a:rPr>
              <a:t>The </a:t>
            </a:r>
            <a:r>
              <a:rPr lang="en-US" dirty="0">
                <a:solidFill>
                  <a:schemeClr val="tx1"/>
                </a:solidFill>
                <a:latin typeface="Times New Roman" pitchFamily="18" charset="0"/>
                <a:cs typeface="Times New Roman" pitchFamily="18" charset="0"/>
              </a:rPr>
              <a:t>existence of a </a:t>
            </a:r>
            <a:r>
              <a:rPr lang="en-US" dirty="0">
                <a:solidFill>
                  <a:srgbClr val="FF0000"/>
                </a:solidFill>
                <a:latin typeface="Times New Roman" pitchFamily="18" charset="0"/>
                <a:cs typeface="Times New Roman" pitchFamily="18" charset="0"/>
              </a:rPr>
              <a:t>large, sophisticated consumer base who hold companies to a high standard of value creation and cost containment </a:t>
            </a:r>
            <a:r>
              <a:rPr lang="en-US" dirty="0">
                <a:solidFill>
                  <a:schemeClr val="tx1"/>
                </a:solidFill>
                <a:latin typeface="Times New Roman" pitchFamily="18" charset="0"/>
                <a:cs typeface="Times New Roman" pitchFamily="18" charset="0"/>
              </a:rPr>
              <a:t>contributes to </a:t>
            </a:r>
            <a:r>
              <a:rPr lang="en-US" dirty="0">
                <a:solidFill>
                  <a:srgbClr val="FF0000"/>
                </a:solidFill>
                <a:latin typeface="Times New Roman" pitchFamily="18" charset="0"/>
                <a:cs typeface="Times New Roman" pitchFamily="18" charset="0"/>
              </a:rPr>
              <a:t>national competitive advantage </a:t>
            </a:r>
            <a:endParaRPr lang="en-US" dirty="0" smtClean="0">
              <a:solidFill>
                <a:srgbClr val="FF0000"/>
              </a:solidFill>
              <a:latin typeface="Times New Roman" pitchFamily="18" charset="0"/>
              <a:cs typeface="Times New Roman" pitchFamily="18" charset="0"/>
            </a:endParaRPr>
          </a:p>
          <a:p>
            <a:pPr lvl="1" hangingPunct="0"/>
            <a:r>
              <a:rPr lang="en-US" dirty="0" smtClean="0">
                <a:solidFill>
                  <a:schemeClr val="tx1"/>
                </a:solidFill>
                <a:latin typeface="Times New Roman" pitchFamily="18" charset="0"/>
                <a:cs typeface="Times New Roman" pitchFamily="18" charset="0"/>
              </a:rPr>
              <a:t>often </a:t>
            </a:r>
            <a:r>
              <a:rPr lang="en-US" dirty="0">
                <a:solidFill>
                  <a:schemeClr val="tx1"/>
                </a:solidFill>
                <a:latin typeface="Times New Roman" pitchFamily="18" charset="0"/>
                <a:cs typeface="Times New Roman" pitchFamily="18" charset="0"/>
              </a:rPr>
              <a:t>stimulates the development and distribution of </a:t>
            </a:r>
            <a:r>
              <a:rPr lang="en-US" dirty="0">
                <a:solidFill>
                  <a:srgbClr val="FF0000"/>
                </a:solidFill>
                <a:latin typeface="Times New Roman" pitchFamily="18" charset="0"/>
                <a:cs typeface="Times New Roman" pitchFamily="18" charset="0"/>
              </a:rPr>
              <a:t>innovative</a:t>
            </a:r>
            <a:r>
              <a:rPr lang="en-US" dirty="0">
                <a:solidFill>
                  <a:schemeClr val="tx1"/>
                </a:solidFill>
                <a:latin typeface="Times New Roman" pitchFamily="18" charset="0"/>
                <a:cs typeface="Times New Roman" pitchFamily="18" charset="0"/>
              </a:rPr>
              <a:t> products as firms </a:t>
            </a:r>
            <a:r>
              <a:rPr lang="en-US" dirty="0">
                <a:solidFill>
                  <a:srgbClr val="FF0000"/>
                </a:solidFill>
                <a:latin typeface="Times New Roman" pitchFamily="18" charset="0"/>
                <a:cs typeface="Times New Roman" pitchFamily="18" charset="0"/>
              </a:rPr>
              <a:t>struggle for dominance in their domestic markets</a:t>
            </a:r>
            <a:r>
              <a:rPr lang="en-US" dirty="0">
                <a:solidFill>
                  <a:schemeClr val="tx1"/>
                </a:solidFill>
                <a:latin typeface="Times New Roman" pitchFamily="18" charset="0"/>
                <a:cs typeface="Times New Roman" pitchFamily="18" charset="0"/>
              </a:rPr>
              <a:t>. </a:t>
            </a:r>
            <a:endParaRPr lang="en-US" dirty="0" smtClean="0">
              <a:solidFill>
                <a:schemeClr val="tx1"/>
              </a:solidFill>
              <a:latin typeface="Times New Roman" pitchFamily="18" charset="0"/>
              <a:cs typeface="Times New Roman" pitchFamily="18" charset="0"/>
            </a:endParaRPr>
          </a:p>
          <a:p>
            <a:pPr lvl="1" hangingPunct="0"/>
            <a:r>
              <a:rPr lang="en-US" dirty="0" smtClean="0">
                <a:solidFill>
                  <a:schemeClr val="tx1"/>
                </a:solidFill>
                <a:latin typeface="Times New Roman" pitchFamily="18" charset="0"/>
                <a:cs typeface="Times New Roman" pitchFamily="18" charset="0"/>
              </a:rPr>
              <a:t>In </a:t>
            </a:r>
            <a:r>
              <a:rPr lang="en-US" dirty="0">
                <a:solidFill>
                  <a:schemeClr val="tx1"/>
                </a:solidFill>
                <a:latin typeface="Times New Roman" pitchFamily="18" charset="0"/>
                <a:cs typeface="Times New Roman" pitchFamily="18" charset="0"/>
              </a:rPr>
              <a:t>meeting their domestic customers’ needs, firms develop and fine-tune products that also </a:t>
            </a:r>
            <a:r>
              <a:rPr lang="en-US" dirty="0">
                <a:solidFill>
                  <a:srgbClr val="FF0000"/>
                </a:solidFill>
                <a:latin typeface="Times New Roman" pitchFamily="18" charset="0"/>
                <a:cs typeface="Times New Roman" pitchFamily="18" charset="0"/>
              </a:rPr>
              <a:t>can be marketed internationally.</a:t>
            </a:r>
            <a:r>
              <a:rPr lang="en-US" dirty="0">
                <a:solidFill>
                  <a:schemeClr val="tx1"/>
                </a:solidFill>
                <a:latin typeface="Times New Roman" pitchFamily="18" charset="0"/>
                <a:cs typeface="Times New Roman" pitchFamily="18" charset="0"/>
              </a:rPr>
              <a:t> </a:t>
            </a:r>
            <a:endParaRPr lang="en-US" dirty="0" smtClean="0">
              <a:solidFill>
                <a:schemeClr val="tx1"/>
              </a:solidFill>
              <a:latin typeface="Times New Roman" pitchFamily="18" charset="0"/>
              <a:cs typeface="Times New Roman" pitchFamily="18" charset="0"/>
            </a:endParaRPr>
          </a:p>
        </p:txBody>
      </p:sp>
      <p:sp>
        <p:nvSpPr>
          <p:cNvPr id="3" name="Title 2"/>
          <p:cNvSpPr>
            <a:spLocks noGrp="1"/>
          </p:cNvSpPr>
          <p:nvPr>
            <p:ph type="title"/>
          </p:nvPr>
        </p:nvSpPr>
        <p:spPr/>
        <p:txBody>
          <a:bodyPr>
            <a:noAutofit/>
          </a:bodyPr>
          <a:lstStyle/>
          <a:p>
            <a:r>
              <a:rPr lang="en-US" sz="3600" dirty="0"/>
              <a:t>Porter’s Theory of National Competitive Advantage</a:t>
            </a:r>
          </a:p>
        </p:txBody>
      </p:sp>
    </p:spTree>
    <p:extLst>
      <p:ext uri="{BB962C8B-B14F-4D97-AF65-F5344CB8AC3E}">
        <p14:creationId xmlns:p14="http://schemas.microsoft.com/office/powerpoint/2010/main" val="15717593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65760" lvl="1">
              <a:buFont typeface="Wingdings" pitchFamily="2" charset="2"/>
              <a:buChar char=""/>
            </a:pPr>
            <a:r>
              <a:rPr lang="en-US" dirty="0">
                <a:solidFill>
                  <a:schemeClr val="tx1"/>
                </a:solidFill>
                <a:latin typeface="Times New Roman" pitchFamily="18" charset="0"/>
                <a:cs typeface="Times New Roman" pitchFamily="18" charset="0"/>
              </a:rPr>
              <a:t>T</a:t>
            </a:r>
            <a:r>
              <a:rPr lang="en-US" dirty="0" smtClean="0">
                <a:solidFill>
                  <a:schemeClr val="tx1"/>
                </a:solidFill>
                <a:latin typeface="Times New Roman" pitchFamily="18" charset="0"/>
                <a:cs typeface="Times New Roman" pitchFamily="18" charset="0"/>
              </a:rPr>
              <a:t>he </a:t>
            </a:r>
            <a:r>
              <a:rPr lang="en-US" dirty="0">
                <a:solidFill>
                  <a:schemeClr val="tx1"/>
                </a:solidFill>
                <a:latin typeface="Times New Roman" pitchFamily="18" charset="0"/>
                <a:cs typeface="Times New Roman" pitchFamily="18" charset="0"/>
              </a:rPr>
              <a:t>rapid adoption of the </a:t>
            </a:r>
            <a:r>
              <a:rPr lang="en-US" dirty="0">
                <a:solidFill>
                  <a:srgbClr val="FF0000"/>
                </a:solidFill>
                <a:latin typeface="Times New Roman" pitchFamily="18" charset="0"/>
                <a:cs typeface="Times New Roman" pitchFamily="18" charset="0"/>
              </a:rPr>
              <a:t>Internet, tablets, and smartphones </a:t>
            </a:r>
            <a:r>
              <a:rPr lang="en-US" dirty="0">
                <a:solidFill>
                  <a:schemeClr val="tx1"/>
                </a:solidFill>
                <a:latin typeface="Times New Roman" pitchFamily="18" charset="0"/>
                <a:cs typeface="Times New Roman" pitchFamily="18" charset="0"/>
              </a:rPr>
              <a:t>by </a:t>
            </a:r>
            <a:r>
              <a:rPr lang="en-US" dirty="0" smtClean="0">
                <a:solidFill>
                  <a:schemeClr val="tx1"/>
                </a:solidFill>
                <a:latin typeface="Times New Roman" pitchFamily="18" charset="0"/>
                <a:cs typeface="Times New Roman" pitchFamily="18" charset="0"/>
              </a:rPr>
              <a:t>US </a:t>
            </a:r>
            <a:r>
              <a:rPr lang="en-US" dirty="0">
                <a:solidFill>
                  <a:schemeClr val="tx1"/>
                </a:solidFill>
                <a:latin typeface="Times New Roman" pitchFamily="18" charset="0"/>
                <a:cs typeface="Times New Roman" pitchFamily="18" charset="0"/>
              </a:rPr>
              <a:t>consumers and companies </a:t>
            </a:r>
            <a:r>
              <a:rPr lang="en-US" dirty="0" smtClean="0">
                <a:solidFill>
                  <a:schemeClr val="tx1"/>
                </a:solidFill>
                <a:latin typeface="Times New Roman" pitchFamily="18" charset="0"/>
                <a:cs typeface="Times New Roman" pitchFamily="18" charset="0"/>
              </a:rPr>
              <a:t>was </a:t>
            </a:r>
            <a:r>
              <a:rPr lang="en-US" dirty="0">
                <a:solidFill>
                  <a:schemeClr val="tx1"/>
                </a:solidFill>
                <a:latin typeface="Times New Roman" pitchFamily="18" charset="0"/>
                <a:cs typeface="Times New Roman" pitchFamily="18" charset="0"/>
              </a:rPr>
              <a:t>driven by </a:t>
            </a:r>
            <a:r>
              <a:rPr lang="en-US" dirty="0" smtClean="0">
                <a:solidFill>
                  <a:schemeClr val="tx1"/>
                </a:solidFill>
                <a:latin typeface="Times New Roman" pitchFamily="18" charset="0"/>
                <a:cs typeface="Times New Roman" pitchFamily="18" charset="0"/>
              </a:rPr>
              <a:t>a </a:t>
            </a:r>
            <a:r>
              <a:rPr lang="en-US" dirty="0">
                <a:solidFill>
                  <a:srgbClr val="FF0000"/>
                </a:solidFill>
                <a:latin typeface="Times New Roman" pitchFamily="18" charset="0"/>
                <a:cs typeface="Times New Roman" pitchFamily="18" charset="0"/>
              </a:rPr>
              <a:t>sophisticated US market for these technologies </a:t>
            </a:r>
            <a:r>
              <a:rPr lang="en-US" dirty="0" smtClean="0">
                <a:solidFill>
                  <a:schemeClr val="tx1"/>
                </a:solidFill>
                <a:latin typeface="Times New Roman" pitchFamily="18" charset="0"/>
                <a:cs typeface="Times New Roman" pitchFamily="18" charset="0"/>
              </a:rPr>
              <a:t>and created </a:t>
            </a:r>
            <a:r>
              <a:rPr lang="en-US" dirty="0">
                <a:solidFill>
                  <a:schemeClr val="tx1"/>
                </a:solidFill>
                <a:latin typeface="Times New Roman" pitchFamily="18" charset="0"/>
                <a:cs typeface="Times New Roman" pitchFamily="18" charset="0"/>
              </a:rPr>
              <a:t>a fertile climate for companies such as Twitter, Facebook, eBay, and Amazon to develop and tailor new products to meet the needs of this market domestically and internationally.</a:t>
            </a:r>
          </a:p>
          <a:p>
            <a:endParaRPr lang="en-US" dirty="0"/>
          </a:p>
        </p:txBody>
      </p:sp>
      <p:sp>
        <p:nvSpPr>
          <p:cNvPr id="3" name="Title 2"/>
          <p:cNvSpPr>
            <a:spLocks noGrp="1"/>
          </p:cNvSpPr>
          <p:nvPr>
            <p:ph type="title"/>
          </p:nvPr>
        </p:nvSpPr>
        <p:spPr/>
        <p:txBody>
          <a:bodyPr/>
          <a:lstStyle/>
          <a:p>
            <a:r>
              <a:rPr lang="en-US" sz="3600" dirty="0">
                <a:solidFill>
                  <a:srgbClr val="895D1D"/>
                </a:solidFill>
              </a:rPr>
              <a:t>Porter’s Theory of National Competitive Advantage</a:t>
            </a:r>
            <a:endParaRPr lang="en-US" dirty="0"/>
          </a:p>
        </p:txBody>
      </p:sp>
    </p:spTree>
    <p:extLst>
      <p:ext uri="{BB962C8B-B14F-4D97-AF65-F5344CB8AC3E}">
        <p14:creationId xmlns:p14="http://schemas.microsoft.com/office/powerpoint/2010/main" val="30798769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hangingPunct="0"/>
            <a:r>
              <a:rPr lang="en-US" b="1" dirty="0">
                <a:solidFill>
                  <a:srgbClr val="FF0000"/>
                </a:solidFill>
                <a:latin typeface="Times New Roman" pitchFamily="18" charset="0"/>
                <a:cs typeface="Times New Roman" pitchFamily="18" charset="0"/>
              </a:rPr>
              <a:t>Related and supporting </a:t>
            </a:r>
            <a:r>
              <a:rPr lang="en-US" b="1" dirty="0" smtClean="0">
                <a:solidFill>
                  <a:srgbClr val="FF0000"/>
                </a:solidFill>
                <a:latin typeface="Times New Roman" pitchFamily="18" charset="0"/>
                <a:cs typeface="Times New Roman" pitchFamily="18" charset="0"/>
              </a:rPr>
              <a:t>industries</a:t>
            </a:r>
            <a:endParaRPr lang="en-US" b="1" dirty="0">
              <a:solidFill>
                <a:srgbClr val="FF0000"/>
              </a:solidFill>
              <a:latin typeface="Times New Roman" pitchFamily="18" charset="0"/>
              <a:cs typeface="Times New Roman" pitchFamily="18" charset="0"/>
            </a:endParaRPr>
          </a:p>
          <a:p>
            <a:pPr hangingPunct="0"/>
            <a:r>
              <a:rPr lang="en-US" dirty="0" smtClean="0"/>
              <a:t>The </a:t>
            </a:r>
            <a:r>
              <a:rPr lang="en-US" dirty="0"/>
              <a:t>emergence of an industry often stimulates the development of </a:t>
            </a:r>
            <a:r>
              <a:rPr lang="en-US" dirty="0">
                <a:solidFill>
                  <a:srgbClr val="FF0000"/>
                </a:solidFill>
                <a:latin typeface="Times New Roman" pitchFamily="18" charset="0"/>
                <a:cs typeface="Times New Roman" pitchFamily="18" charset="0"/>
              </a:rPr>
              <a:t>local suppliers </a:t>
            </a:r>
            <a:r>
              <a:rPr lang="en-US" dirty="0"/>
              <a:t>eager to meet that industry’s business needs. </a:t>
            </a:r>
            <a:endParaRPr lang="en-US" b="1" dirty="0">
              <a:solidFill>
                <a:srgbClr val="FF0000"/>
              </a:solidFill>
              <a:latin typeface="Times New Roman" pitchFamily="18" charset="0"/>
              <a:cs typeface="Times New Roman" pitchFamily="18" charset="0"/>
            </a:endParaRPr>
          </a:p>
          <a:p>
            <a:pPr hangingPunct="0"/>
            <a:r>
              <a:rPr lang="en-US" dirty="0" smtClean="0">
                <a:solidFill>
                  <a:srgbClr val="FF0000"/>
                </a:solidFill>
              </a:rPr>
              <a:t>Competition</a:t>
            </a:r>
            <a:r>
              <a:rPr lang="en-US" dirty="0" smtClean="0"/>
              <a:t> </a:t>
            </a:r>
            <a:r>
              <a:rPr lang="en-US" dirty="0"/>
              <a:t>among input suppliers leads to </a:t>
            </a:r>
            <a:r>
              <a:rPr lang="en-US" dirty="0">
                <a:solidFill>
                  <a:srgbClr val="FF0000"/>
                </a:solidFill>
              </a:rPr>
              <a:t>lower</a:t>
            </a:r>
            <a:r>
              <a:rPr lang="en-US" dirty="0"/>
              <a:t> </a:t>
            </a:r>
            <a:r>
              <a:rPr lang="en-US" dirty="0">
                <a:solidFill>
                  <a:srgbClr val="FF0000"/>
                </a:solidFill>
              </a:rPr>
              <a:t>prices</a:t>
            </a:r>
            <a:r>
              <a:rPr lang="en-US" dirty="0"/>
              <a:t>, </a:t>
            </a:r>
            <a:r>
              <a:rPr lang="en-US" dirty="0">
                <a:solidFill>
                  <a:srgbClr val="FF0000"/>
                </a:solidFill>
              </a:rPr>
              <a:t>higher-quality products</a:t>
            </a:r>
            <a:r>
              <a:rPr lang="en-US" dirty="0"/>
              <a:t>, and </a:t>
            </a:r>
            <a:r>
              <a:rPr lang="en-US" dirty="0">
                <a:solidFill>
                  <a:srgbClr val="FF0000"/>
                </a:solidFill>
              </a:rPr>
              <a:t>technological innovations</a:t>
            </a:r>
            <a:r>
              <a:rPr lang="en-US" dirty="0"/>
              <a:t> in the input market, all of which reinforce the industry’s competitive advantage in world </a:t>
            </a:r>
            <a:r>
              <a:rPr lang="en-US" dirty="0" smtClean="0"/>
              <a:t>markets.</a:t>
            </a:r>
          </a:p>
        </p:txBody>
      </p:sp>
      <p:sp>
        <p:nvSpPr>
          <p:cNvPr id="3" name="Title 2"/>
          <p:cNvSpPr>
            <a:spLocks noGrp="1"/>
          </p:cNvSpPr>
          <p:nvPr>
            <p:ph type="title"/>
          </p:nvPr>
        </p:nvSpPr>
        <p:spPr/>
        <p:txBody>
          <a:bodyPr>
            <a:noAutofit/>
          </a:bodyPr>
          <a:lstStyle/>
          <a:p>
            <a:r>
              <a:rPr lang="en-US" sz="3600" dirty="0"/>
              <a:t>Porter’s Theory of National Competitive Advantage</a:t>
            </a:r>
          </a:p>
        </p:txBody>
      </p:sp>
    </p:spTree>
    <p:extLst>
      <p:ext uri="{BB962C8B-B14F-4D97-AF65-F5344CB8AC3E}">
        <p14:creationId xmlns:p14="http://schemas.microsoft.com/office/powerpoint/2010/main" val="157175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hangingPunct="0"/>
            <a:r>
              <a:rPr lang="en-US" dirty="0" smtClean="0"/>
              <a:t>For </a:t>
            </a:r>
            <a:r>
              <a:rPr lang="en-US" dirty="0"/>
              <a:t>example, </a:t>
            </a:r>
            <a:r>
              <a:rPr lang="en-US" sz="2600" dirty="0">
                <a:solidFill>
                  <a:srgbClr val="FF0000"/>
                </a:solidFill>
              </a:rPr>
              <a:t>Hollywood’s dominance </a:t>
            </a:r>
            <a:r>
              <a:rPr lang="en-US" dirty="0"/>
              <a:t>of the world film industry is based in part on the local availability of specialist input suppliers, such </a:t>
            </a:r>
            <a:r>
              <a:rPr lang="en-US" dirty="0">
                <a:solidFill>
                  <a:srgbClr val="FF0000"/>
                </a:solidFill>
              </a:rPr>
              <a:t>as casting directors, stunt coordinators</a:t>
            </a:r>
            <a:r>
              <a:rPr lang="en-US" dirty="0"/>
              <a:t>, </a:t>
            </a:r>
            <a:r>
              <a:rPr lang="en-US" dirty="0">
                <a:solidFill>
                  <a:srgbClr val="FF0000"/>
                </a:solidFill>
              </a:rPr>
              <a:t>costume and set designers</a:t>
            </a:r>
            <a:r>
              <a:rPr lang="en-US" dirty="0"/>
              <a:t>, </a:t>
            </a:r>
            <a:r>
              <a:rPr lang="en-US" dirty="0">
                <a:solidFill>
                  <a:srgbClr val="FF0000"/>
                </a:solidFill>
              </a:rPr>
              <a:t>demolition experts</a:t>
            </a:r>
            <a:r>
              <a:rPr lang="en-US" dirty="0"/>
              <a:t>, </a:t>
            </a:r>
            <a:r>
              <a:rPr lang="en-US" dirty="0">
                <a:solidFill>
                  <a:srgbClr val="FF0000"/>
                </a:solidFill>
              </a:rPr>
              <a:t>animators</a:t>
            </a:r>
            <a:r>
              <a:rPr lang="en-US" dirty="0"/>
              <a:t>, </a:t>
            </a:r>
            <a:r>
              <a:rPr lang="en-US" dirty="0">
                <a:solidFill>
                  <a:srgbClr val="FF0000"/>
                </a:solidFill>
              </a:rPr>
              <a:t>special-effects firms</a:t>
            </a:r>
            <a:r>
              <a:rPr lang="en-US" dirty="0"/>
              <a:t>, and </a:t>
            </a:r>
            <a:r>
              <a:rPr lang="en-US" dirty="0">
                <a:solidFill>
                  <a:srgbClr val="FF0000"/>
                </a:solidFill>
              </a:rPr>
              <a:t>animal wranglers</a:t>
            </a:r>
            <a:r>
              <a:rPr lang="en-US" dirty="0" smtClean="0"/>
              <a:t>.</a:t>
            </a:r>
          </a:p>
          <a:p>
            <a:pPr hangingPunct="0"/>
            <a:r>
              <a:rPr lang="en-US" sz="2600" dirty="0">
                <a:solidFill>
                  <a:srgbClr val="FF0000"/>
                </a:solidFill>
              </a:rPr>
              <a:t>Toyota’s global success in </a:t>
            </a:r>
            <a:r>
              <a:rPr lang="en-US" dirty="0"/>
              <a:t>the 1990s and early 2000s was based to a large extent on a </a:t>
            </a:r>
            <a:r>
              <a:rPr lang="en-US" sz="2600" dirty="0">
                <a:solidFill>
                  <a:srgbClr val="FF0000"/>
                </a:solidFill>
              </a:rPr>
              <a:t>network of world-class suppliers in Japan</a:t>
            </a:r>
            <a:r>
              <a:rPr lang="en-US" dirty="0" smtClean="0"/>
              <a:t>. </a:t>
            </a:r>
            <a:endParaRPr lang="en-US" sz="2600" dirty="0">
              <a:solidFill>
                <a:srgbClr val="FF0000"/>
              </a:solidFill>
            </a:endParaRPr>
          </a:p>
        </p:txBody>
      </p:sp>
      <p:sp>
        <p:nvSpPr>
          <p:cNvPr id="3" name="Title 2"/>
          <p:cNvSpPr>
            <a:spLocks noGrp="1"/>
          </p:cNvSpPr>
          <p:nvPr>
            <p:ph type="title"/>
          </p:nvPr>
        </p:nvSpPr>
        <p:spPr/>
        <p:txBody>
          <a:bodyPr>
            <a:noAutofit/>
          </a:bodyPr>
          <a:lstStyle/>
          <a:p>
            <a:r>
              <a:rPr lang="en-US" sz="3600" dirty="0"/>
              <a:t>Porter’s Theory of National Competitive Advantage</a:t>
            </a:r>
          </a:p>
        </p:txBody>
      </p:sp>
    </p:spTree>
    <p:extLst>
      <p:ext uri="{BB962C8B-B14F-4D97-AF65-F5344CB8AC3E}">
        <p14:creationId xmlns:p14="http://schemas.microsoft.com/office/powerpoint/2010/main" val="157175932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hangingPunct="0"/>
            <a:r>
              <a:rPr lang="en-US" b="1" dirty="0">
                <a:solidFill>
                  <a:srgbClr val="FF0000"/>
                </a:solidFill>
              </a:rPr>
              <a:t>Firm strategy, structure, and </a:t>
            </a:r>
            <a:r>
              <a:rPr lang="en-US" b="1" dirty="0" smtClean="0">
                <a:solidFill>
                  <a:srgbClr val="FF0000"/>
                </a:solidFill>
              </a:rPr>
              <a:t>rivalry</a:t>
            </a:r>
          </a:p>
          <a:p>
            <a:pPr lvl="1" hangingPunct="0"/>
            <a:r>
              <a:rPr lang="en-US" dirty="0"/>
              <a:t>The domestic environment in which firms compete shapes their ability to compete in international markets</a:t>
            </a:r>
            <a:r>
              <a:rPr lang="en-US" dirty="0" smtClean="0"/>
              <a:t>.</a:t>
            </a:r>
          </a:p>
          <a:p>
            <a:pPr lvl="1" hangingPunct="0"/>
            <a:r>
              <a:rPr lang="en-US" dirty="0">
                <a:solidFill>
                  <a:schemeClr val="tx1"/>
                </a:solidFill>
              </a:rPr>
              <a:t>Firms overcome </a:t>
            </a:r>
            <a:r>
              <a:rPr lang="en-US" dirty="0">
                <a:solidFill>
                  <a:srgbClr val="FF0000"/>
                </a:solidFill>
              </a:rPr>
              <a:t>vigorous domestic competition </a:t>
            </a:r>
            <a:r>
              <a:rPr lang="en-US" dirty="0">
                <a:solidFill>
                  <a:schemeClr val="tx1"/>
                </a:solidFill>
              </a:rPr>
              <a:t>by reducing costs, boosting product quality, raising productivity, and developing innovative </a:t>
            </a:r>
            <a:r>
              <a:rPr lang="en-US" dirty="0" smtClean="0">
                <a:solidFill>
                  <a:schemeClr val="tx1"/>
                </a:solidFill>
              </a:rPr>
              <a:t>products</a:t>
            </a:r>
          </a:p>
          <a:p>
            <a:pPr lvl="1" hangingPunct="0"/>
            <a:r>
              <a:rPr lang="en-US" dirty="0"/>
              <a:t>Firms that have been tested in this way often develop the skills needed to succeed internationally. </a:t>
            </a:r>
          </a:p>
          <a:p>
            <a:pPr lvl="1" hangingPunct="0"/>
            <a:r>
              <a:rPr lang="en-US" dirty="0" smtClean="0"/>
              <a:t>Further</a:t>
            </a:r>
            <a:r>
              <a:rPr lang="en-US" dirty="0"/>
              <a:t>, many of the investments they have made in the domestic market are transferable to international markets. </a:t>
            </a:r>
          </a:p>
          <a:p>
            <a:pPr lvl="1" hangingPunct="0"/>
            <a:endParaRPr lang="en-US" dirty="0"/>
          </a:p>
          <a:p>
            <a:pPr lvl="1" hangingPunct="0"/>
            <a:endParaRPr lang="en-US" dirty="0"/>
          </a:p>
          <a:p>
            <a:pPr hangingPunct="0"/>
            <a:endParaRPr lang="en-US" b="1" dirty="0" smtClean="0">
              <a:solidFill>
                <a:srgbClr val="FF0000"/>
              </a:solidFill>
            </a:endParaRPr>
          </a:p>
        </p:txBody>
      </p:sp>
      <p:sp>
        <p:nvSpPr>
          <p:cNvPr id="3" name="Title 2"/>
          <p:cNvSpPr>
            <a:spLocks noGrp="1"/>
          </p:cNvSpPr>
          <p:nvPr>
            <p:ph type="title"/>
          </p:nvPr>
        </p:nvSpPr>
        <p:spPr/>
        <p:txBody>
          <a:bodyPr>
            <a:noAutofit/>
          </a:bodyPr>
          <a:lstStyle/>
          <a:p>
            <a:r>
              <a:rPr lang="en-US" sz="3600" dirty="0"/>
              <a:t>Porter’s Theory of National Competitive Advantage</a:t>
            </a:r>
          </a:p>
        </p:txBody>
      </p:sp>
    </p:spTree>
    <p:extLst>
      <p:ext uri="{BB962C8B-B14F-4D97-AF65-F5344CB8AC3E}">
        <p14:creationId xmlns:p14="http://schemas.microsoft.com/office/powerpoint/2010/main" val="15717593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Porter also contends that </a:t>
            </a:r>
            <a:r>
              <a:rPr lang="en-US" dirty="0">
                <a:solidFill>
                  <a:srgbClr val="FF0000"/>
                </a:solidFill>
              </a:rPr>
              <a:t>government</a:t>
            </a:r>
            <a:r>
              <a:rPr lang="en-US" dirty="0"/>
              <a:t> can influence </a:t>
            </a:r>
            <a:r>
              <a:rPr lang="en-US" dirty="0">
                <a:solidFill>
                  <a:srgbClr val="FF0000"/>
                </a:solidFill>
              </a:rPr>
              <a:t>each of the four components of the diamond</a:t>
            </a:r>
            <a:r>
              <a:rPr lang="en-US" dirty="0"/>
              <a:t>—either </a:t>
            </a:r>
            <a:r>
              <a:rPr lang="en-US" dirty="0">
                <a:solidFill>
                  <a:srgbClr val="FF0000"/>
                </a:solidFill>
              </a:rPr>
              <a:t>positively</a:t>
            </a:r>
            <a:r>
              <a:rPr lang="en-US" dirty="0"/>
              <a:t> or </a:t>
            </a:r>
            <a:r>
              <a:rPr lang="en-US" dirty="0">
                <a:solidFill>
                  <a:srgbClr val="FF0000"/>
                </a:solidFill>
              </a:rPr>
              <a:t>negatively</a:t>
            </a:r>
            <a:r>
              <a:rPr lang="en-US" dirty="0"/>
              <a:t>. </a:t>
            </a:r>
            <a:endParaRPr lang="en-US" dirty="0" smtClean="0"/>
          </a:p>
          <a:p>
            <a:r>
              <a:rPr lang="en-US" dirty="0" smtClean="0">
                <a:solidFill>
                  <a:srgbClr val="FF0000"/>
                </a:solidFill>
              </a:rPr>
              <a:t>Factor </a:t>
            </a:r>
            <a:r>
              <a:rPr lang="en-US" dirty="0">
                <a:solidFill>
                  <a:srgbClr val="FF0000"/>
                </a:solidFill>
              </a:rPr>
              <a:t>endowments </a:t>
            </a:r>
            <a:r>
              <a:rPr lang="en-US" dirty="0"/>
              <a:t>can be affected by </a:t>
            </a:r>
            <a:r>
              <a:rPr lang="en-US" dirty="0">
                <a:solidFill>
                  <a:srgbClr val="0000FF"/>
                </a:solidFill>
              </a:rPr>
              <a:t>subsidies</a:t>
            </a:r>
            <a:r>
              <a:rPr lang="en-US" dirty="0"/>
              <a:t>, </a:t>
            </a:r>
            <a:r>
              <a:rPr lang="en-US" dirty="0" smtClean="0"/>
              <a:t>and </a:t>
            </a:r>
            <a:r>
              <a:rPr lang="en-US" dirty="0" smtClean="0">
                <a:solidFill>
                  <a:srgbClr val="FF0000"/>
                </a:solidFill>
              </a:rPr>
              <a:t>policies</a:t>
            </a:r>
            <a:r>
              <a:rPr lang="en-US" dirty="0" smtClean="0"/>
              <a:t> </a:t>
            </a:r>
            <a:r>
              <a:rPr lang="en-US" dirty="0"/>
              <a:t>toward </a:t>
            </a:r>
            <a:r>
              <a:rPr lang="en-US" dirty="0">
                <a:solidFill>
                  <a:srgbClr val="0000FF"/>
                </a:solidFill>
              </a:rPr>
              <a:t>education</a:t>
            </a:r>
            <a:r>
              <a:rPr lang="en-US" dirty="0" smtClean="0"/>
              <a:t>. </a:t>
            </a:r>
          </a:p>
          <a:p>
            <a:r>
              <a:rPr lang="en-US" dirty="0" smtClean="0"/>
              <a:t>Government </a:t>
            </a:r>
            <a:r>
              <a:rPr lang="en-US" dirty="0"/>
              <a:t>can shape domestic </a:t>
            </a:r>
            <a:r>
              <a:rPr lang="en-US" dirty="0">
                <a:solidFill>
                  <a:srgbClr val="FF0000"/>
                </a:solidFill>
              </a:rPr>
              <a:t>demand</a:t>
            </a:r>
            <a:r>
              <a:rPr lang="en-US" dirty="0"/>
              <a:t> through local </a:t>
            </a:r>
            <a:r>
              <a:rPr lang="en-US" dirty="0">
                <a:solidFill>
                  <a:srgbClr val="0000FF"/>
                </a:solidFill>
              </a:rPr>
              <a:t>product standards </a:t>
            </a:r>
            <a:r>
              <a:rPr lang="en-US" dirty="0"/>
              <a:t>or with regulations that mandate or influence buyer needs. </a:t>
            </a:r>
            <a:endParaRPr lang="en-US" dirty="0" smtClean="0"/>
          </a:p>
          <a:p>
            <a:r>
              <a:rPr lang="en-US" dirty="0" smtClean="0"/>
              <a:t>Government </a:t>
            </a:r>
            <a:r>
              <a:rPr lang="en-US" dirty="0"/>
              <a:t>policy can influence </a:t>
            </a:r>
            <a:r>
              <a:rPr lang="en-US" dirty="0">
                <a:solidFill>
                  <a:srgbClr val="FF0000"/>
                </a:solidFill>
              </a:rPr>
              <a:t>supporting and related industries </a:t>
            </a:r>
            <a:r>
              <a:rPr lang="en-US" dirty="0"/>
              <a:t>through </a:t>
            </a:r>
            <a:r>
              <a:rPr lang="en-US" dirty="0">
                <a:solidFill>
                  <a:srgbClr val="0000FF"/>
                </a:solidFill>
              </a:rPr>
              <a:t>regulation</a:t>
            </a:r>
            <a:r>
              <a:rPr lang="en-US" dirty="0"/>
              <a:t> </a:t>
            </a:r>
            <a:endParaRPr lang="en-US" dirty="0" smtClean="0"/>
          </a:p>
          <a:p>
            <a:r>
              <a:rPr lang="en-US" dirty="0" smtClean="0"/>
              <a:t>Influences </a:t>
            </a:r>
            <a:r>
              <a:rPr lang="en-US" dirty="0"/>
              <a:t>firm </a:t>
            </a:r>
            <a:r>
              <a:rPr lang="en-US" dirty="0">
                <a:solidFill>
                  <a:srgbClr val="FF0000"/>
                </a:solidFill>
              </a:rPr>
              <a:t>rivalry</a:t>
            </a:r>
            <a:r>
              <a:rPr lang="en-US" dirty="0"/>
              <a:t> through such devices as </a:t>
            </a:r>
            <a:r>
              <a:rPr lang="en-US" dirty="0">
                <a:solidFill>
                  <a:srgbClr val="0000FF"/>
                </a:solidFill>
              </a:rPr>
              <a:t>antitrust</a:t>
            </a:r>
            <a:r>
              <a:rPr lang="en-US" dirty="0" smtClean="0"/>
              <a:t> </a:t>
            </a:r>
            <a:r>
              <a:rPr lang="en-US" dirty="0">
                <a:solidFill>
                  <a:srgbClr val="0000FF"/>
                </a:solidFill>
              </a:rPr>
              <a:t>laws</a:t>
            </a:r>
            <a:r>
              <a:rPr lang="en-US" dirty="0"/>
              <a:t>.</a:t>
            </a:r>
            <a:endParaRPr lang="en-US" dirty="0" smtClean="0"/>
          </a:p>
        </p:txBody>
      </p:sp>
      <p:sp>
        <p:nvSpPr>
          <p:cNvPr id="3" name="Title 2"/>
          <p:cNvSpPr>
            <a:spLocks noGrp="1"/>
          </p:cNvSpPr>
          <p:nvPr>
            <p:ph type="title"/>
          </p:nvPr>
        </p:nvSpPr>
        <p:spPr/>
        <p:txBody>
          <a:bodyPr/>
          <a:lstStyle/>
          <a:p>
            <a:r>
              <a:rPr lang="en-US" sz="3600" dirty="0">
                <a:solidFill>
                  <a:srgbClr val="895D1D"/>
                </a:solidFill>
              </a:rPr>
              <a:t>Porter’s Theory of National Competitive Advantage</a:t>
            </a:r>
            <a:endParaRPr lang="en-US" dirty="0"/>
          </a:p>
        </p:txBody>
      </p:sp>
    </p:spTree>
    <p:extLst>
      <p:ext uri="{BB962C8B-B14F-4D97-AF65-F5344CB8AC3E}">
        <p14:creationId xmlns:p14="http://schemas.microsoft.com/office/powerpoint/2010/main" val="4870665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200" dirty="0"/>
              <a:t>If Porter is correct, we would expect </a:t>
            </a:r>
            <a:r>
              <a:rPr lang="en-US" sz="2200" dirty="0" smtClean="0"/>
              <a:t>that countries </a:t>
            </a:r>
            <a:r>
              <a:rPr lang="en-US" sz="2200" dirty="0"/>
              <a:t>should be exporting products from those industries where all four components of the diamond are favorable, while importing in those areas where the components are not favorable.</a:t>
            </a:r>
          </a:p>
        </p:txBody>
      </p:sp>
      <p:sp>
        <p:nvSpPr>
          <p:cNvPr id="3" name="Title 2"/>
          <p:cNvSpPr>
            <a:spLocks noGrp="1"/>
          </p:cNvSpPr>
          <p:nvPr>
            <p:ph type="title"/>
          </p:nvPr>
        </p:nvSpPr>
        <p:spPr/>
        <p:txBody>
          <a:bodyPr>
            <a:normAutofit fontScale="90000"/>
          </a:bodyPr>
          <a:lstStyle/>
          <a:p>
            <a:r>
              <a:rPr lang="en-US" sz="4400" dirty="0">
                <a:solidFill>
                  <a:srgbClr val="895D1D"/>
                </a:solidFill>
              </a:rPr>
              <a:t>Porter’s Theory of National Competitive Advantage</a:t>
            </a:r>
            <a:endParaRPr lang="en-US" sz="4400" dirty="0"/>
          </a:p>
        </p:txBody>
      </p:sp>
    </p:spTree>
    <p:extLst>
      <p:ext uri="{BB962C8B-B14F-4D97-AF65-F5344CB8AC3E}">
        <p14:creationId xmlns:p14="http://schemas.microsoft.com/office/powerpoint/2010/main" val="243481970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Hardcover.thmx</Template>
  <TotalTime>1667</TotalTime>
  <Words>5595</Words>
  <Application>Microsoft Office PowerPoint</Application>
  <PresentationFormat>On-screen Show (4:3)</PresentationFormat>
  <Paragraphs>479</Paragraphs>
  <Slides>71</Slides>
  <Notes>13</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71</vt:i4>
      </vt:variant>
    </vt:vector>
  </HeadingPairs>
  <TitlesOfParts>
    <vt:vector size="79" baseType="lpstr">
      <vt:lpstr>ＭＳ Ｐゴシック</vt:lpstr>
      <vt:lpstr>Arial</vt:lpstr>
      <vt:lpstr>Arial Narrow</vt:lpstr>
      <vt:lpstr>Book Antiqua</vt:lpstr>
      <vt:lpstr>Calibri</vt:lpstr>
      <vt:lpstr>Times New Roman</vt:lpstr>
      <vt:lpstr>Wingdings</vt:lpstr>
      <vt:lpstr>Hardcover</vt:lpstr>
      <vt:lpstr>Chapter 5</vt:lpstr>
      <vt:lpstr>Benefits of International Trade</vt:lpstr>
      <vt:lpstr>Benefits of International Trade</vt:lpstr>
      <vt:lpstr>World’s Top Exporters</vt:lpstr>
      <vt:lpstr>International Trade </vt:lpstr>
      <vt:lpstr>International Trade Theories</vt:lpstr>
      <vt:lpstr>Early Country-Based Theories</vt:lpstr>
      <vt:lpstr>Modern Firm-Based Theories </vt:lpstr>
      <vt:lpstr>Classical Country-Based Trade Theories: Mercantilism</vt:lpstr>
      <vt:lpstr>Mercantilism</vt:lpstr>
      <vt:lpstr>Mercantilism</vt:lpstr>
      <vt:lpstr>Mercantilism: Flaws</vt:lpstr>
      <vt:lpstr>Mercantilism</vt:lpstr>
      <vt:lpstr>Mercantilism</vt:lpstr>
      <vt:lpstr>Classical Country-Based Trade Theories: Absolute Advantage</vt:lpstr>
      <vt:lpstr>Absolute Advantage</vt:lpstr>
      <vt:lpstr>Absolute Advantage</vt:lpstr>
      <vt:lpstr>Absolute Advantage</vt:lpstr>
      <vt:lpstr>Absolute Advantage</vt:lpstr>
      <vt:lpstr>Absolute Advantage</vt:lpstr>
      <vt:lpstr>Absolute Advantage</vt:lpstr>
      <vt:lpstr>Absolute Advantage</vt:lpstr>
      <vt:lpstr>Absolute Advantage</vt:lpstr>
      <vt:lpstr>Classical Country-Based Trade Theories: Comparative Advantage</vt:lpstr>
      <vt:lpstr>Comparative Advantage</vt:lpstr>
      <vt:lpstr>Comparative Advantage</vt:lpstr>
      <vt:lpstr>Comparative Advantage</vt:lpstr>
      <vt:lpstr>Absolute Advantage</vt:lpstr>
      <vt:lpstr>Comparative Advantage</vt:lpstr>
      <vt:lpstr>Comparative Advantage</vt:lpstr>
      <vt:lpstr>Comparative Advantage</vt:lpstr>
      <vt:lpstr>Comparative Advantage</vt:lpstr>
      <vt:lpstr>Comparative Advantage: Assumptions and Limitations</vt:lpstr>
      <vt:lpstr>Theory of Relative Factor Endowments</vt:lpstr>
      <vt:lpstr>Theory of Relative Factor Endowments</vt:lpstr>
      <vt:lpstr>Theory of Relative Factor Endowments</vt:lpstr>
      <vt:lpstr>Theory of Relative Factor Endowments</vt:lpstr>
      <vt:lpstr>Relative Factor Endowments-Leontief paradox</vt:lpstr>
      <vt:lpstr>Leontief paradox</vt:lpstr>
      <vt:lpstr>Leontief paradox</vt:lpstr>
      <vt:lpstr>Leontief paradox</vt:lpstr>
      <vt:lpstr>Modern Firm-Based Trade Theories</vt:lpstr>
      <vt:lpstr>Modern Firm-Based Trade Theories: Vernon’s Product Life Cycle Theory</vt:lpstr>
      <vt:lpstr>International Product Life Cycle</vt:lpstr>
      <vt:lpstr>International Product Life Cycle</vt:lpstr>
      <vt:lpstr>International Product Life Cycle</vt:lpstr>
      <vt:lpstr>International Product Life Cycle</vt:lpstr>
      <vt:lpstr>International Product Life Cycle</vt:lpstr>
      <vt:lpstr>New Trade Theory</vt:lpstr>
      <vt:lpstr>New Trade Theory</vt:lpstr>
      <vt:lpstr>Minimum Efficient Scale (MES)</vt:lpstr>
      <vt:lpstr>New Trade Theory</vt:lpstr>
      <vt:lpstr>New Trade Theory</vt:lpstr>
      <vt:lpstr>New Trade Theory</vt:lpstr>
      <vt:lpstr>New Trade Theory</vt:lpstr>
      <vt:lpstr>First-Mover Advantages</vt:lpstr>
      <vt:lpstr>First-Mover Advantages</vt:lpstr>
      <vt:lpstr>Technological Leadership</vt:lpstr>
      <vt:lpstr>Preemption of Strategically Valuable Assets</vt:lpstr>
      <vt:lpstr>Better Expectations of Future Values</vt:lpstr>
      <vt:lpstr>Better Expectations of Future Values</vt:lpstr>
      <vt:lpstr>Modern Firm-Based Trade Theories: Porter’s Theory of National Competitive Advantage: Porter’s diamond</vt:lpstr>
      <vt:lpstr>Porter’s Theory of National Competitive Advantage</vt:lpstr>
      <vt:lpstr>Porter’s Theory of National Competitive Advantage</vt:lpstr>
      <vt:lpstr>Porter’s Theory of National Competitive Advantage</vt:lpstr>
      <vt:lpstr>Porter’s Theory of National Competitive Advantage</vt:lpstr>
      <vt:lpstr>Porter’s Theory of National Competitive Advantage</vt:lpstr>
      <vt:lpstr>Porter’s Theory of National Competitive Advantage</vt:lpstr>
      <vt:lpstr>Porter’s Theory of National Competitive Advantage</vt:lpstr>
      <vt:lpstr>Porter’s Theory of National Competitive Advantage</vt:lpstr>
      <vt:lpstr>Porter’s Theory of National Competitive Advantage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dc:title>
  <dc:creator>msu</dc:creator>
  <cp:lastModifiedBy>Mohammad almulla</cp:lastModifiedBy>
  <cp:revision>90</cp:revision>
  <dcterms:created xsi:type="dcterms:W3CDTF">2018-09-09T14:23:37Z</dcterms:created>
  <dcterms:modified xsi:type="dcterms:W3CDTF">2019-02-07T16:30:09Z</dcterms:modified>
</cp:coreProperties>
</file>