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5"/>
  </p:notesMasterIdLst>
  <p:sldIdLst>
    <p:sldId id="256" r:id="rId2"/>
    <p:sldId id="257" r:id="rId3"/>
    <p:sldId id="270" r:id="rId4"/>
    <p:sldId id="325" r:id="rId5"/>
    <p:sldId id="326" r:id="rId6"/>
    <p:sldId id="327" r:id="rId7"/>
    <p:sldId id="260" r:id="rId8"/>
    <p:sldId id="322" r:id="rId9"/>
    <p:sldId id="262" r:id="rId10"/>
    <p:sldId id="323" r:id="rId11"/>
    <p:sldId id="263" r:id="rId12"/>
    <p:sldId id="264" r:id="rId13"/>
    <p:sldId id="328" r:id="rId14"/>
    <p:sldId id="324" r:id="rId15"/>
    <p:sldId id="265" r:id="rId16"/>
    <p:sldId id="278" r:id="rId17"/>
    <p:sldId id="329" r:id="rId18"/>
    <p:sldId id="280" r:id="rId19"/>
    <p:sldId id="282" r:id="rId20"/>
    <p:sldId id="283" r:id="rId21"/>
    <p:sldId id="281" r:id="rId22"/>
    <p:sldId id="284" r:id="rId23"/>
    <p:sldId id="285" r:id="rId24"/>
    <p:sldId id="330" r:id="rId25"/>
    <p:sldId id="286" r:id="rId26"/>
    <p:sldId id="287" r:id="rId27"/>
    <p:sldId id="331" r:id="rId28"/>
    <p:sldId id="335" r:id="rId29"/>
    <p:sldId id="288" r:id="rId30"/>
    <p:sldId id="269" r:id="rId31"/>
    <p:sldId id="266" r:id="rId32"/>
    <p:sldId id="332" r:id="rId33"/>
    <p:sldId id="267" r:id="rId34"/>
    <p:sldId id="268" r:id="rId35"/>
    <p:sldId id="334" r:id="rId36"/>
    <p:sldId id="271" r:id="rId37"/>
    <p:sldId id="272" r:id="rId38"/>
    <p:sldId id="273" r:id="rId39"/>
    <p:sldId id="274" r:id="rId40"/>
    <p:sldId id="275" r:id="rId41"/>
    <p:sldId id="333" r:id="rId42"/>
    <p:sldId id="276" r:id="rId43"/>
    <p:sldId id="277" r:id="rId44"/>
    <p:sldId id="336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7" r:id="rId72"/>
    <p:sldId id="318" r:id="rId73"/>
    <p:sldId id="320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7E99C-593B-354C-BE71-DE3E0982B6BD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7ADFD-8FA0-5A42-91BE-4354491891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1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Tariffs:</a:t>
            </a:r>
            <a:r>
              <a:rPr lang="en-US" dirty="0"/>
              <a:t> We can classify a tariff into one of three categories. </a:t>
            </a:r>
            <a:r>
              <a:rPr lang="en-US" b="1" dirty="0"/>
              <a:t>An export tariff </a:t>
            </a:r>
            <a:r>
              <a:rPr lang="en-US" dirty="0"/>
              <a:t>is levied by the government of a country that is exporting a product. </a:t>
            </a:r>
            <a:r>
              <a:rPr lang="en-US" b="1" dirty="0"/>
              <a:t>A transit tariff </a:t>
            </a:r>
            <a:r>
              <a:rPr lang="en-US" dirty="0"/>
              <a:t>is levied by the government of a country that a product is passing through on its way to its final destination. </a:t>
            </a:r>
            <a:r>
              <a:rPr lang="en-US" b="1" dirty="0"/>
              <a:t>An import tariff </a:t>
            </a:r>
            <a:r>
              <a:rPr lang="en-US" dirty="0"/>
              <a:t>is levied by the government of a country that is importing a product. We can further break down the import tariff into three subcategories based on the manner in which it is calculated. </a:t>
            </a:r>
            <a:r>
              <a:rPr lang="en-US" b="1" dirty="0"/>
              <a:t>An ad valorem tariff </a:t>
            </a:r>
            <a:r>
              <a:rPr lang="en-US" dirty="0"/>
              <a:t>is levied as a percentage of the stated price of an imported product. </a:t>
            </a:r>
            <a:r>
              <a:rPr lang="en-US" b="1" dirty="0"/>
              <a:t>A specific tariff </a:t>
            </a:r>
            <a:r>
              <a:rPr lang="en-US" dirty="0"/>
              <a:t>is levied as a specific fee for each unit (measured by number, weight, etc.) of an imported product. </a:t>
            </a:r>
            <a:r>
              <a:rPr lang="en-US" b="1" dirty="0"/>
              <a:t>A compound tariff </a:t>
            </a:r>
            <a:r>
              <a:rPr lang="en-US" dirty="0"/>
              <a:t>is levied on an imported product and calculated partly as a percentage of its stated price and partly as a specific fee for each unit.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Quota: </a:t>
            </a:r>
            <a:r>
              <a:rPr lang="en-US" dirty="0"/>
              <a:t>Restriction on the amount (measured in units or weight) of a good that can enter or leave a country during a certain period of time.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/>
              <a:t>Voluntary Export Restraint (VER): </a:t>
            </a:r>
            <a:r>
              <a:rPr lang="en-US" dirty="0"/>
              <a:t>Unique version of export quota that a nation imposes on its exports, usually at the request of </a:t>
            </a:r>
            <a:r>
              <a:rPr lang="en-US" dirty="0" smtClean="0"/>
              <a:t>another nation</a:t>
            </a:r>
            <a:r>
              <a:rPr lang="en-US" dirty="0"/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/>
              <a:t>Tariff-Quotas: </a:t>
            </a:r>
            <a:r>
              <a:rPr lang="en-US" dirty="0"/>
              <a:t>A hybrid form of trade restriction is called a tariff-quota—a lower tariff rate for a certain quantity of imports and a higher rate for quantities that exceed the quota.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Embargo: </a:t>
            </a:r>
            <a:r>
              <a:rPr lang="en-US" dirty="0"/>
              <a:t>Complete ban on trade (imports and exports) in one or more products with a particular country.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Local Content Requirements</a:t>
            </a:r>
            <a:r>
              <a:rPr lang="en-US" dirty="0"/>
              <a:t>: Laws stipulating that producers in the domestic market must supply a specified amount of a good or service.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Administrative Delays</a:t>
            </a:r>
            <a:r>
              <a:rPr lang="en-US" dirty="0"/>
              <a:t>: Regulatory controls or bureaucratic rules designed to impair the flow of imports into a country.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Currency Controls</a:t>
            </a:r>
            <a:r>
              <a:rPr lang="en-US" dirty="0"/>
              <a:t>: Restrictions on the convertibility of a currency into other currencies.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208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28D7334-8000-424F-9D4D-B01BFC469D51}" type="slidenum">
              <a:rPr kumimoji="0" lang="en-US" sz="1200">
                <a:solidFill>
                  <a:prstClr val="black"/>
                </a:solidFill>
              </a:rPr>
              <a:pPr/>
              <a:t>4</a:t>
            </a:fld>
            <a:endParaRPr kumimoji="0" lang="en-US" sz="1200">
              <a:solidFill>
                <a:prstClr val="black"/>
              </a:solidFill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45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28D7334-8000-424F-9D4D-B01BFC469D51}" type="slidenum">
              <a:rPr kumimoji="0" lang="en-US" sz="1200">
                <a:solidFill>
                  <a:prstClr val="black"/>
                </a:solidFill>
              </a:rPr>
              <a:pPr/>
              <a:t>5</a:t>
            </a:fld>
            <a:endParaRPr kumimoji="0" lang="en-US" sz="1200">
              <a:solidFill>
                <a:prstClr val="black"/>
              </a:solidFill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685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To circumvent the political pressures building up, in 1981 Japan announced a voluntary export restraint (VER) program that would limit U.S.-bound exports of Japanese cars to 1.68 million, a cap that rose to 1.85 million in 1984 and 2.3 million in 1985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7ADFD-8FA0-5A42-91BE-43544918917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01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Subsidies: </a:t>
            </a:r>
            <a:r>
              <a:rPr lang="en-US" dirty="0"/>
              <a:t>Financial assistance to domestic producers in the form of cash payments, low-interest loans, tax breaks, product price supports, or other forms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Export Financing:</a:t>
            </a:r>
            <a:r>
              <a:rPr lang="en-US" dirty="0"/>
              <a:t> Governments often promote exports by helping companies finance their export activities. They can offer loans that a company could otherwise not obtain or can charge them an interest rate that is lower than the market rate. Another option is for a government to guarantee that it will repay the loan of a company if the company should default on repayment; this is called a loan guarantee.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Foreign Trade Zones:</a:t>
            </a:r>
            <a:r>
              <a:rPr lang="en-US" dirty="0"/>
              <a:t> Most countries promote trade with other nations by creating what is called a foreign trade zone (FTZ)—a designated geographic region through which merchandise is allowed to pass with lower customs duties (taxes) and/or fewer customs procedures.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Special Government Agencies: </a:t>
            </a:r>
            <a:r>
              <a:rPr lang="en-US" dirty="0"/>
              <a:t>Governments of most nations have special agencies responsible for promoting exports. Such agencies can be particularly helpful to small and medium-sized businesses that have limited financial resources.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8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7ADFD-8FA0-5A42-91BE-43544918917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32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2BC7697-1C46-0940-AD6C-B39CDCB1C270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B77352A-B8A2-A44A-ACF0-B801A4774F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Chapter </a:t>
            </a:r>
            <a:r>
              <a:rPr lang="en-US" altLang="en-US" dirty="0" smtClean="0">
                <a:latin typeface="Cambria" panose="02040503050406030204" pitchFamily="18" charset="0"/>
                <a:ea typeface="ＭＳ Ｐゴシック" panose="020B0600070205080204" pitchFamily="34" charset="-128"/>
              </a:rPr>
              <a:t>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4400" dirty="0" smtClean="0">
                <a:latin typeface="Cambria" panose="02040503050406030204" pitchFamily="18" charset="0"/>
                <a:ea typeface="ＭＳ Ｐゴシック" panose="020B0600070205080204" pitchFamily="34" charset="-128"/>
              </a:rPr>
              <a:t>Political Economy of Trade</a:t>
            </a:r>
            <a:endParaRPr lang="en-US" alt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8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chapter looked at trade </a:t>
            </a:r>
            <a:r>
              <a:rPr lang="en-US" dirty="0" smtClean="0">
                <a:solidFill>
                  <a:srgbClr val="FF0000"/>
                </a:solidFill>
              </a:rPr>
              <a:t>theories</a:t>
            </a:r>
            <a:r>
              <a:rPr lang="en-US" dirty="0" smtClean="0"/>
              <a:t>.</a:t>
            </a:r>
          </a:p>
          <a:p>
            <a:r>
              <a:rPr lang="en-US" dirty="0"/>
              <a:t>This chapter looks at the political </a:t>
            </a:r>
            <a:r>
              <a:rPr lang="en-US" dirty="0">
                <a:solidFill>
                  <a:srgbClr val="FF0000"/>
                </a:solidFill>
              </a:rPr>
              <a:t>reality</a:t>
            </a:r>
            <a:r>
              <a:rPr lang="en-US" dirty="0"/>
              <a:t> of international trade. </a:t>
            </a:r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any </a:t>
            </a:r>
            <a:r>
              <a:rPr lang="en-US" dirty="0"/>
              <a:t>nations </a:t>
            </a:r>
            <a:r>
              <a:rPr lang="en-US" dirty="0" smtClean="0"/>
              <a:t>tend </a:t>
            </a: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intervene in international trade </a:t>
            </a:r>
            <a:r>
              <a:rPr lang="en-US" dirty="0"/>
              <a:t>to protect the interests of politically important groups or promote the interests of key domestic producers.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71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Instruments of Trade </a:t>
            </a:r>
            <a:r>
              <a:rPr lang="en-US" sz="4000" dirty="0" smtClean="0">
                <a:solidFill>
                  <a:srgbClr val="FF6600"/>
                </a:solidFill>
              </a:rPr>
              <a:t>Restriction</a:t>
            </a:r>
            <a:endParaRPr lang="en-US" sz="4000" b="0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Tariffs</a:t>
            </a:r>
            <a:endParaRPr lang="en-US" sz="2400" dirty="0"/>
          </a:p>
          <a:p>
            <a:r>
              <a:rPr lang="en-US" sz="2400" dirty="0"/>
              <a:t>Quotas</a:t>
            </a:r>
          </a:p>
          <a:p>
            <a:r>
              <a:rPr lang="en-US" sz="2400" dirty="0"/>
              <a:t>Embargoes</a:t>
            </a:r>
          </a:p>
          <a:p>
            <a:r>
              <a:rPr lang="en-US" sz="2400" dirty="0"/>
              <a:t>Local C</a:t>
            </a:r>
            <a:r>
              <a:rPr lang="en-US" sz="2400" dirty="0" smtClean="0"/>
              <a:t>ontent </a:t>
            </a:r>
            <a:r>
              <a:rPr lang="en-US" sz="2400" dirty="0"/>
              <a:t>R</a:t>
            </a:r>
            <a:r>
              <a:rPr lang="en-US" sz="2400" dirty="0" smtClean="0"/>
              <a:t>equirements</a:t>
            </a:r>
            <a:endParaRPr lang="en-US" sz="2400" dirty="0"/>
          </a:p>
          <a:p>
            <a:r>
              <a:rPr lang="en-US" sz="2400" dirty="0"/>
              <a:t>Administrative D</a:t>
            </a:r>
            <a:r>
              <a:rPr lang="en-US" sz="2400" dirty="0" smtClean="0"/>
              <a:t>elays</a:t>
            </a:r>
            <a:endParaRPr lang="en-US" sz="2400" dirty="0"/>
          </a:p>
          <a:p>
            <a:r>
              <a:rPr lang="en-US" sz="2400" dirty="0"/>
              <a:t>Currency </a:t>
            </a:r>
            <a:r>
              <a:rPr lang="en-US" sz="2400" dirty="0" smtClean="0"/>
              <a:t>Controls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325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Tariff</a:t>
            </a:r>
            <a:endParaRPr lang="en-US" dirty="0">
              <a:latin typeface="Arial Black" charset="0"/>
            </a:endParaRPr>
          </a:p>
        </p:txBody>
      </p:sp>
      <p:sp>
        <p:nvSpPr>
          <p:cNvPr id="849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400" dirty="0" smtClean="0"/>
              <a:t>A </a:t>
            </a:r>
            <a:r>
              <a:rPr lang="en-US" sz="3400" dirty="0">
                <a:solidFill>
                  <a:srgbClr val="FF0000"/>
                </a:solidFill>
              </a:rPr>
              <a:t>tax</a:t>
            </a:r>
            <a:r>
              <a:rPr lang="en-US" sz="3400" dirty="0"/>
              <a:t> that government imposes on </a:t>
            </a:r>
            <a:r>
              <a:rPr lang="en-US" sz="3400" dirty="0">
                <a:solidFill>
                  <a:srgbClr val="FF0000"/>
                </a:solidFill>
              </a:rPr>
              <a:t>imported</a:t>
            </a:r>
            <a:r>
              <a:rPr lang="en-US" sz="3400" dirty="0"/>
              <a:t> or, occasionally, </a:t>
            </a:r>
            <a:r>
              <a:rPr lang="en-US" sz="3400" dirty="0">
                <a:solidFill>
                  <a:srgbClr val="FF0000"/>
                </a:solidFill>
              </a:rPr>
              <a:t>exported</a:t>
            </a:r>
            <a:r>
              <a:rPr lang="en-US" sz="3400" dirty="0"/>
              <a:t> goods</a:t>
            </a:r>
            <a:r>
              <a:rPr lang="en-US" sz="3400" dirty="0" smtClean="0"/>
              <a:t>.</a:t>
            </a:r>
          </a:p>
          <a:p>
            <a:pPr lvl="1" eaLnBrk="1" hangingPunct="1"/>
            <a:r>
              <a:rPr lang="en-US" sz="3200" dirty="0"/>
              <a:t>Revenue </a:t>
            </a:r>
            <a:r>
              <a:rPr lang="en-US" sz="3200" dirty="0" smtClean="0"/>
              <a:t>Tariff</a:t>
            </a:r>
          </a:p>
          <a:p>
            <a:pPr lvl="1" eaLnBrk="1" hangingPunct="1"/>
            <a:r>
              <a:rPr lang="en-US" sz="3200" dirty="0"/>
              <a:t>Protective Tariff</a:t>
            </a:r>
          </a:p>
          <a:p>
            <a:pPr lvl="1" eaLnBrk="1" hangingPunct="1"/>
            <a:endParaRPr lang="en-US" sz="3200" dirty="0" smtClean="0"/>
          </a:p>
          <a:p>
            <a:pPr lvl="1" eaLnBrk="1" hangingPunct="1"/>
            <a:endParaRPr lang="en-US" sz="3200" dirty="0"/>
          </a:p>
          <a:p>
            <a:pPr lvl="1" eaLnBrk="1" hangingPunct="1"/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4385040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Tariff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idx="1"/>
          </p:nvPr>
        </p:nvSpPr>
        <p:spPr>
          <a:xfrm>
            <a:off x="491595" y="2084388"/>
            <a:ext cx="8138620" cy="364013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Revenue Tariff</a:t>
            </a:r>
          </a:p>
          <a:p>
            <a:pPr lvl="1" eaLnBrk="1" hangingPunct="1"/>
            <a:r>
              <a:rPr lang="en-US" sz="2400" dirty="0" smtClean="0"/>
              <a:t>Is designed to raise money for the government.</a:t>
            </a:r>
          </a:p>
          <a:p>
            <a:pPr lvl="2" eaLnBrk="1" hangingPunct="1"/>
            <a:r>
              <a:rPr lang="en-US" sz="2400" dirty="0" smtClean="0"/>
              <a:t>Tax on all oil imported into the U.S. </a:t>
            </a:r>
          </a:p>
          <a:p>
            <a:pPr eaLnBrk="1" hangingPunct="1"/>
            <a:r>
              <a:rPr lang="en-US" sz="3400" dirty="0" smtClean="0"/>
              <a:t>Protective Tariff</a:t>
            </a:r>
          </a:p>
          <a:p>
            <a:pPr lvl="1" eaLnBrk="1" hangingPunct="1">
              <a:defRPr/>
            </a:pPr>
            <a:r>
              <a:rPr lang="en-US" sz="2400" b="1" u="sng" dirty="0">
                <a:solidFill>
                  <a:srgbClr val="0000FF"/>
                </a:solidFill>
              </a:rPr>
              <a:t>Intended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to raise the price of imported goods to </a:t>
            </a:r>
            <a:r>
              <a:rPr lang="en-US" sz="2400" u="sng" dirty="0">
                <a:solidFill>
                  <a:srgbClr val="FF0000"/>
                </a:solidFill>
              </a:rPr>
              <a:t>make the prices of domestic products more competitive</a:t>
            </a:r>
            <a:r>
              <a:rPr lang="en-US" sz="2400" dirty="0"/>
              <a:t> and hence, </a:t>
            </a:r>
            <a:r>
              <a:rPr lang="en-US" sz="2400" u="sng" dirty="0">
                <a:solidFill>
                  <a:srgbClr val="FF0000"/>
                </a:solidFill>
              </a:rPr>
              <a:t>protect domestic jobs</a:t>
            </a:r>
            <a:r>
              <a:rPr lang="en-US" sz="2400" dirty="0"/>
              <a:t>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369618107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49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Protective </a:t>
            </a:r>
            <a:r>
              <a:rPr lang="en-US" sz="6000" dirty="0" smtClean="0"/>
              <a:t>Tariff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For example, the U.S. import tax on trucks is 25 percent. </a:t>
            </a:r>
          </a:p>
          <a:p>
            <a:pPr>
              <a:defRPr/>
            </a:pPr>
            <a:r>
              <a:rPr lang="en-US" sz="2800" dirty="0"/>
              <a:t>This means that U.S. buyers must pay $25,000 for a $20,000 imported truck, with the $5,000 tariff going to the U.S. government.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3C3C17-EC85-B542-A923-9496165E21E3}" type="slidenum">
              <a:rPr lang="en-US" smtClean="0">
                <a:solidFill>
                  <a:srgbClr val="534239"/>
                </a:solidFill>
              </a:rPr>
              <a:pPr>
                <a:defRPr/>
              </a:pPr>
              <a:t>6</a:t>
            </a:fld>
            <a:endParaRPr lang="en-US">
              <a:solidFill>
                <a:srgbClr val="5342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2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dirty="0">
                <a:solidFill>
                  <a:srgbClr val="FF6600"/>
                </a:solidFill>
              </a:rPr>
              <a:t>export tariff </a:t>
            </a:r>
            <a:r>
              <a:rPr lang="en-US" dirty="0"/>
              <a:t>is levied by the government of a country that is exporting a product. </a:t>
            </a:r>
            <a:endParaRPr lang="en-US" dirty="0" smtClean="0"/>
          </a:p>
          <a:p>
            <a:r>
              <a:rPr lang="en-US" dirty="0" smtClean="0"/>
              <a:t>Countries </a:t>
            </a:r>
            <a:r>
              <a:rPr lang="en-US" dirty="0"/>
              <a:t>can use export tariffs when they believe an </a:t>
            </a:r>
            <a:r>
              <a:rPr lang="en-US" dirty="0">
                <a:solidFill>
                  <a:srgbClr val="FF6600"/>
                </a:solidFill>
              </a:rPr>
              <a:t>export’s price is lower than it should be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>
                <a:solidFill>
                  <a:srgbClr val="FF6600"/>
                </a:solidFill>
              </a:rPr>
              <a:t>Developing </a:t>
            </a:r>
            <a:r>
              <a:rPr lang="en-US" dirty="0">
                <a:solidFill>
                  <a:srgbClr val="FF6600"/>
                </a:solidFill>
              </a:rPr>
              <a:t>nations </a:t>
            </a:r>
            <a:r>
              <a:rPr lang="en-US" dirty="0"/>
              <a:t>whose exports consist mostly of low-priced natural resources often levy export tariffs.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Tariffs </a:t>
            </a:r>
          </a:p>
        </p:txBody>
      </p:sp>
    </p:spTree>
    <p:extLst>
      <p:ext uri="{BB962C8B-B14F-4D97-AF65-F5344CB8AC3E}">
        <p14:creationId xmlns:p14="http://schemas.microsoft.com/office/powerpoint/2010/main" val="179859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FF6600"/>
                </a:solidFill>
              </a:rPr>
              <a:t>Specific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b="1" dirty="0">
                <a:solidFill>
                  <a:srgbClr val="FF6600"/>
                </a:solidFill>
              </a:rPr>
              <a:t>tariffs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/>
              <a:t>are levied as a </a:t>
            </a:r>
            <a:r>
              <a:rPr lang="en-US" dirty="0">
                <a:solidFill>
                  <a:srgbClr val="FF6600"/>
                </a:solidFill>
              </a:rPr>
              <a:t>fixed charge </a:t>
            </a:r>
            <a:r>
              <a:rPr lang="en-US" dirty="0"/>
              <a:t>for each unit of a good imported (e.g., $3 per barrel of oil). </a:t>
            </a:r>
          </a:p>
          <a:p>
            <a:pPr lvl="1"/>
            <a:r>
              <a:rPr lang="en-US" dirty="0"/>
              <a:t>imported citrus fruit preserved by sugar bears a specific tariff of 6 cents per kilogram</a:t>
            </a:r>
            <a:r>
              <a:rPr lang="en-US" dirty="0" smtClean="0"/>
              <a:t>.</a:t>
            </a:r>
            <a:endParaRPr lang="en-US" b="1" dirty="0" smtClean="0"/>
          </a:p>
          <a:p>
            <a:r>
              <a:rPr lang="en-US" b="1" dirty="0" smtClean="0">
                <a:solidFill>
                  <a:srgbClr val="FF6600"/>
                </a:solidFill>
              </a:rPr>
              <a:t>Ad </a:t>
            </a:r>
            <a:r>
              <a:rPr lang="en-US" b="1" dirty="0">
                <a:solidFill>
                  <a:srgbClr val="FF6600"/>
                </a:solidFill>
              </a:rPr>
              <a:t>valorem tariff </a:t>
            </a:r>
            <a:r>
              <a:rPr lang="en-US" dirty="0"/>
              <a:t>is assessed as a </a:t>
            </a:r>
            <a:r>
              <a:rPr lang="en-US" dirty="0">
                <a:solidFill>
                  <a:srgbClr val="FF6600"/>
                </a:solidFill>
              </a:rPr>
              <a:t>percentage</a:t>
            </a:r>
            <a:r>
              <a:rPr lang="en-US" dirty="0"/>
              <a:t> of the market value of the imported good. </a:t>
            </a:r>
            <a:endParaRPr lang="en-US" dirty="0" smtClean="0"/>
          </a:p>
          <a:p>
            <a:pPr lvl="1"/>
            <a:r>
              <a:rPr lang="en-US" dirty="0"/>
              <a:t>a 2.1 percent ad valorem tariff is levied against imported pineapples</a:t>
            </a:r>
          </a:p>
          <a:p>
            <a:r>
              <a:rPr lang="en-US" b="1" dirty="0">
                <a:solidFill>
                  <a:srgbClr val="FF6600"/>
                </a:solidFill>
              </a:rPr>
              <a:t>C</a:t>
            </a:r>
            <a:r>
              <a:rPr lang="en-US" b="1" dirty="0" smtClean="0">
                <a:solidFill>
                  <a:srgbClr val="FF6600"/>
                </a:solidFill>
              </a:rPr>
              <a:t>ompound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FF6600"/>
                </a:solidFill>
              </a:rPr>
              <a:t>tariff</a:t>
            </a:r>
            <a:r>
              <a:rPr lang="en-US" b="1" dirty="0"/>
              <a:t> </a:t>
            </a:r>
            <a:r>
              <a:rPr lang="en-US" dirty="0"/>
              <a:t>has both an ad valorem component and a specific component. </a:t>
            </a:r>
          </a:p>
          <a:p>
            <a:pPr lvl="1"/>
            <a:r>
              <a:rPr lang="en-US" dirty="0"/>
              <a:t>Imported cherries preserved in sugar are levied a 6.4 percent ad valorem tariff and a 9.9 cents per kilogram specific tariff.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practice, </a:t>
            </a:r>
            <a:r>
              <a:rPr lang="en-US" b="1" u="sng" dirty="0">
                <a:solidFill>
                  <a:srgbClr val="FF6600"/>
                </a:solidFill>
              </a:rPr>
              <a:t>most</a:t>
            </a:r>
            <a:r>
              <a:rPr lang="en-US" dirty="0">
                <a:solidFill>
                  <a:srgbClr val="FF6600"/>
                </a:solidFill>
              </a:rPr>
              <a:t> tariffs imposed by developed countries are </a:t>
            </a:r>
            <a:r>
              <a:rPr lang="en-US" b="1" u="sng" dirty="0">
                <a:solidFill>
                  <a:srgbClr val="FF6600"/>
                </a:solidFill>
              </a:rPr>
              <a:t>ad </a:t>
            </a:r>
            <a:r>
              <a:rPr lang="en-US" b="1" u="sng" dirty="0" smtClean="0">
                <a:solidFill>
                  <a:srgbClr val="FF6600"/>
                </a:solidFill>
              </a:rPr>
              <a:t>valorem</a:t>
            </a:r>
            <a:endParaRPr lang="en-US" dirty="0" smtClean="0"/>
          </a:p>
          <a:p>
            <a:r>
              <a:rPr lang="en-US" dirty="0"/>
              <a:t>The tariff </a:t>
            </a:r>
            <a:r>
              <a:rPr lang="en-US" dirty="0">
                <a:solidFill>
                  <a:srgbClr val="FF6600"/>
                </a:solidFill>
              </a:rPr>
              <a:t>applies to the product’s value</a:t>
            </a:r>
            <a:r>
              <a:rPr lang="en-US" dirty="0"/>
              <a:t>, which is typically the sales price at which the product enters the country.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6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Suppose </a:t>
            </a:r>
            <a:r>
              <a:rPr lang="en-US" dirty="0"/>
              <a:t>Target buys a large shipment of canned pineapples preserved by sugar from a Philippine food processor at $400 a ton.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the pineapples are delivered to the Port of Los Angeles, Target will have to pay the U.S. Customs Service a duty of 2.1 percent of $400, or $8.40, for each ton it imports, </a:t>
            </a:r>
            <a:r>
              <a:rPr lang="en-US" sz="2600" b="1" u="sng" dirty="0">
                <a:solidFill>
                  <a:srgbClr val="FF6600"/>
                </a:solidFill>
              </a:rPr>
              <a:t>a cost Target will pass on to its customers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6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Most countries have adopted </a:t>
            </a:r>
            <a:r>
              <a:rPr lang="en-US" dirty="0">
                <a:solidFill>
                  <a:srgbClr val="FF6600"/>
                </a:solidFill>
              </a:rPr>
              <a:t>a detailed classification scheme for imported goods </a:t>
            </a:r>
            <a:r>
              <a:rPr lang="en-US" dirty="0"/>
              <a:t>called </a:t>
            </a:r>
            <a:r>
              <a:rPr lang="en-US" dirty="0">
                <a:solidFill>
                  <a:srgbClr val="FF6600"/>
                </a:solidFill>
              </a:rPr>
              <a:t>the harmonized tariff schedule (HTS)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of its complexity, the HTS can sometimes be difficult to use. </a:t>
            </a:r>
            <a:endParaRPr lang="en-US" dirty="0" smtClean="0"/>
          </a:p>
          <a:p>
            <a:r>
              <a:rPr lang="en-US" dirty="0"/>
              <a:t>The Harmonized Tariff Schedule classifies a good based on its name, use, and/or the material used in its construction and assigns it a ten-digit classification code </a:t>
            </a:r>
            <a:r>
              <a:rPr lang="en-US" dirty="0" smtClean="0"/>
              <a:t>number</a:t>
            </a:r>
            <a:endParaRPr lang="en-US" dirty="0"/>
          </a:p>
          <a:p>
            <a:r>
              <a:rPr lang="en-US" dirty="0" smtClean="0"/>
              <a:t> There </a:t>
            </a:r>
            <a:r>
              <a:rPr lang="en-US" dirty="0"/>
              <a:t>are over 17,000 unique classification code numbers. </a:t>
            </a:r>
            <a:endParaRPr lang="en-US" dirty="0" smtClean="0"/>
          </a:p>
          <a:p>
            <a:r>
              <a:rPr lang="en-US" dirty="0" smtClean="0"/>
              <a:t>Although </a:t>
            </a:r>
            <a:r>
              <a:rPr lang="en-US" dirty="0"/>
              <a:t>the U.S. International Trade Commission publishes and maintains the Schedule in its various </a:t>
            </a:r>
            <a:r>
              <a:rPr lang="en-US" dirty="0" smtClean="0"/>
              <a:t>forms.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U.S</a:t>
            </a:r>
            <a:r>
              <a:rPr lang="en-US" dirty="0">
                <a:solidFill>
                  <a:srgbClr val="0000FF"/>
                </a:solidFill>
              </a:rPr>
              <a:t>. Customs and Border Protection is the only agency </a:t>
            </a:r>
            <a:r>
              <a:rPr lang="en-US" dirty="0"/>
              <a:t>that can provide legally binding advice or rulings on classification of imports.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One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FF6600"/>
                </a:solidFill>
              </a:rPr>
              <a:t>problem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/>
              <a:t>facing an importer is anticipating what </a:t>
            </a:r>
            <a:r>
              <a:rPr lang="en-US" dirty="0">
                <a:solidFill>
                  <a:srgbClr val="FF6600"/>
                </a:solidFill>
              </a:rPr>
              <a:t>customs officials </a:t>
            </a:r>
            <a:r>
              <a:rPr lang="en-US" dirty="0"/>
              <a:t>will decide is the </a:t>
            </a:r>
            <a:r>
              <a:rPr lang="en-US" dirty="0">
                <a:solidFill>
                  <a:srgbClr val="FF6600"/>
                </a:solidFill>
              </a:rPr>
              <a:t>appropriate tariff </a:t>
            </a:r>
            <a:r>
              <a:rPr lang="en-US" dirty="0"/>
              <a:t>classification for an imported good. </a:t>
            </a:r>
            <a:endParaRPr lang="en-US" dirty="0" smtClean="0"/>
          </a:p>
          <a:p>
            <a:r>
              <a:rPr lang="en-US" dirty="0"/>
              <a:t>For example, </a:t>
            </a:r>
            <a:r>
              <a:rPr lang="en-US" dirty="0">
                <a:solidFill>
                  <a:srgbClr val="FF6600"/>
                </a:solidFill>
              </a:rPr>
              <a:t>leather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ski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gloves</a:t>
            </a:r>
            <a:r>
              <a:rPr lang="en-US" dirty="0"/>
              <a:t> imported into the United States are assessed a 5.5 percent ad valorem tariff, but if the gloves are specifically designed for cross-country skiing, then the ad valorem tariff is only 3.5 percent.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Another example</a:t>
            </a:r>
            <a:r>
              <a:rPr lang="en-US" dirty="0"/>
              <a:t>, the U.S. Customs Service has several customs classifications for </a:t>
            </a:r>
            <a:r>
              <a:rPr lang="en-US" dirty="0">
                <a:solidFill>
                  <a:srgbClr val="FF6600"/>
                </a:solidFill>
              </a:rPr>
              <a:t>imported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shoes</a:t>
            </a:r>
            <a:r>
              <a:rPr lang="en-US" dirty="0"/>
              <a:t>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Tariffs </a:t>
            </a:r>
            <a:r>
              <a:rPr lang="en-US" dirty="0"/>
              <a:t>on imported leather or “</a:t>
            </a:r>
            <a:r>
              <a:rPr lang="en-US" dirty="0" err="1">
                <a:solidFill>
                  <a:srgbClr val="FF6600"/>
                </a:solidFill>
              </a:rPr>
              <a:t>nonrubber</a:t>
            </a:r>
            <a:r>
              <a:rPr lang="en-US" dirty="0"/>
              <a:t>” shoes are about </a:t>
            </a:r>
            <a:r>
              <a:rPr lang="en-US" dirty="0">
                <a:solidFill>
                  <a:srgbClr val="FF6600"/>
                </a:solidFill>
              </a:rPr>
              <a:t>10 percent</a:t>
            </a:r>
            <a:r>
              <a:rPr lang="en-US" dirty="0"/>
              <a:t>, whereas tariffs on imported </a:t>
            </a:r>
            <a:r>
              <a:rPr lang="en-US" dirty="0">
                <a:solidFill>
                  <a:srgbClr val="008000"/>
                </a:solidFill>
              </a:rPr>
              <a:t>rubber shoes</a:t>
            </a:r>
            <a:r>
              <a:rPr lang="en-US" dirty="0"/>
              <a:t>, such as athletic footwear or waterproof shoes, range from </a:t>
            </a:r>
            <a:r>
              <a:rPr lang="en-US" dirty="0">
                <a:solidFill>
                  <a:srgbClr val="008000"/>
                </a:solidFill>
              </a:rPr>
              <a:t>20 to 84 </a:t>
            </a:r>
            <a:r>
              <a:rPr lang="en-US" dirty="0"/>
              <a:t>percent. 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The </a:t>
            </a:r>
            <a:r>
              <a:rPr lang="en-US" dirty="0">
                <a:solidFill>
                  <a:srgbClr val="FF6600"/>
                </a:solidFill>
              </a:rPr>
              <a:t>tariff code is complex</a:t>
            </a:r>
            <a:r>
              <a:rPr lang="en-US" dirty="0"/>
              <a:t>, and an importer’s expected </a:t>
            </a:r>
            <a:r>
              <a:rPr lang="en-US" dirty="0">
                <a:solidFill>
                  <a:srgbClr val="FF6600"/>
                </a:solidFill>
              </a:rPr>
              <a:t>profit margin </a:t>
            </a:r>
            <a:r>
              <a:rPr lang="en-US" dirty="0"/>
              <a:t>on a transaction </a:t>
            </a:r>
            <a:r>
              <a:rPr lang="en-US" dirty="0">
                <a:solidFill>
                  <a:srgbClr val="FF6600"/>
                </a:solidFill>
              </a:rPr>
              <a:t>can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shrink</a:t>
            </a:r>
            <a:r>
              <a:rPr lang="en-US" dirty="0"/>
              <a:t> or disappear if a </a:t>
            </a:r>
            <a:r>
              <a:rPr lang="en-US" dirty="0">
                <a:solidFill>
                  <a:srgbClr val="FF6600"/>
                </a:solidFill>
              </a:rPr>
              <a:t>customs official </a:t>
            </a:r>
            <a:r>
              <a:rPr lang="en-US" dirty="0"/>
              <a:t>subjects the imported good to a higher tariff rate than the importer expected.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reduce this risk, U.S. importers can </a:t>
            </a:r>
            <a:r>
              <a:rPr lang="en-US" dirty="0">
                <a:solidFill>
                  <a:srgbClr val="FF6600"/>
                </a:solidFill>
              </a:rPr>
              <a:t>request an advance tariff classification </a:t>
            </a:r>
            <a:r>
              <a:rPr lang="en-US" dirty="0"/>
              <a:t>on prospective importations by writing the U.S. Customs Service.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Importers </a:t>
            </a:r>
            <a:r>
              <a:rPr lang="en-US" dirty="0"/>
              <a:t>who ignore this advice often find themselves embroiled in </a:t>
            </a:r>
            <a:r>
              <a:rPr lang="en-US" dirty="0">
                <a:solidFill>
                  <a:srgbClr val="FF6600"/>
                </a:solidFill>
              </a:rPr>
              <a:t>costly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litigation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6600"/>
                </a:solidFill>
              </a:rPr>
              <a:t>government gains </a:t>
            </a:r>
            <a:r>
              <a:rPr lang="en-US" dirty="0"/>
              <a:t>because the tariff increases government </a:t>
            </a:r>
            <a:r>
              <a:rPr lang="en-US" dirty="0">
                <a:solidFill>
                  <a:srgbClr val="FF6600"/>
                </a:solidFill>
              </a:rPr>
              <a:t>revenues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>
                <a:solidFill>
                  <a:srgbClr val="FF6600"/>
                </a:solidFill>
              </a:rPr>
              <a:t>Domestic</a:t>
            </a:r>
            <a:r>
              <a:rPr lang="en-US" dirty="0" smtClean="0"/>
              <a:t> </a:t>
            </a:r>
            <a:r>
              <a:rPr lang="en-US" dirty="0">
                <a:solidFill>
                  <a:srgbClr val="FF6600"/>
                </a:solidFill>
              </a:rPr>
              <a:t>producers</a:t>
            </a:r>
            <a:r>
              <a:rPr lang="en-US" dirty="0"/>
              <a:t> gain because the tariff affords them some </a:t>
            </a:r>
            <a:r>
              <a:rPr lang="en-US" dirty="0">
                <a:solidFill>
                  <a:srgbClr val="FF6600"/>
                </a:solidFill>
              </a:rPr>
              <a:t>protection</a:t>
            </a:r>
            <a:r>
              <a:rPr lang="en-US" dirty="0"/>
              <a:t> against </a:t>
            </a:r>
            <a:r>
              <a:rPr lang="en-US" dirty="0">
                <a:solidFill>
                  <a:srgbClr val="FF6600"/>
                </a:solidFill>
              </a:rPr>
              <a:t>foreign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competitors</a:t>
            </a:r>
            <a:r>
              <a:rPr lang="en-US" dirty="0"/>
              <a:t> by increasing the cost of imported </a:t>
            </a:r>
            <a:r>
              <a:rPr lang="en-US" dirty="0">
                <a:solidFill>
                  <a:srgbClr val="FF6600"/>
                </a:solidFill>
              </a:rPr>
              <a:t>foreign</a:t>
            </a:r>
            <a:r>
              <a:rPr lang="en-US" dirty="0"/>
              <a:t> goods.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Consumers </a:t>
            </a:r>
            <a:r>
              <a:rPr lang="en-US" dirty="0">
                <a:solidFill>
                  <a:srgbClr val="0000FF"/>
                </a:solidFill>
              </a:rPr>
              <a:t>lose </a:t>
            </a:r>
            <a:r>
              <a:rPr lang="en-US" dirty="0"/>
              <a:t>because they must </a:t>
            </a:r>
            <a:r>
              <a:rPr lang="en-US" dirty="0">
                <a:solidFill>
                  <a:srgbClr val="0000FF"/>
                </a:solidFill>
              </a:rPr>
              <a:t>pay more </a:t>
            </a:r>
            <a:r>
              <a:rPr lang="en-US" dirty="0"/>
              <a:t>for certain imports.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Tariffs</a:t>
            </a:r>
            <a:r>
              <a:rPr lang="en-US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97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quota is a </a:t>
            </a:r>
            <a:r>
              <a:rPr lang="en-US" dirty="0">
                <a:solidFill>
                  <a:srgbClr val="FF6600"/>
                </a:solidFill>
              </a:rPr>
              <a:t>numerical limit </a:t>
            </a:r>
            <a:r>
              <a:rPr lang="en-US" dirty="0"/>
              <a:t>on the </a:t>
            </a:r>
            <a:r>
              <a:rPr lang="en-US" dirty="0">
                <a:solidFill>
                  <a:srgbClr val="FF6600"/>
                </a:solidFill>
              </a:rPr>
              <a:t>quantity</a:t>
            </a:r>
            <a:r>
              <a:rPr lang="en-US" dirty="0"/>
              <a:t> of a good that may be imported into a country during some time period, such as a year. </a:t>
            </a:r>
            <a:endParaRPr lang="en-US" dirty="0" smtClean="0"/>
          </a:p>
          <a:p>
            <a:r>
              <a:rPr lang="en-US" dirty="0" smtClean="0"/>
              <a:t>Quotas </a:t>
            </a:r>
            <a:r>
              <a:rPr lang="en-US" dirty="0"/>
              <a:t>have </a:t>
            </a:r>
            <a:r>
              <a:rPr lang="en-US" dirty="0">
                <a:solidFill>
                  <a:srgbClr val="FF6600"/>
                </a:solidFill>
              </a:rPr>
              <a:t>traditionally been used to protect politically powerful industries</a:t>
            </a:r>
            <a:r>
              <a:rPr lang="en-US" dirty="0"/>
              <a:t>, such as agriculture, automobiles, and textiles, from the threat of </a:t>
            </a:r>
            <a:r>
              <a:rPr lang="en-US" dirty="0" smtClean="0"/>
              <a:t>competition</a:t>
            </a:r>
            <a:endParaRPr lang="en-US" dirty="0"/>
          </a:p>
          <a:p>
            <a:pPr lvl="1"/>
            <a:r>
              <a:rPr lang="en-US" dirty="0"/>
              <a:t>the use of quotas to limit imports of rice by Japan, Korea, Taiwan, and the Philippines.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Import Quotas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restriction is usually enforced by </a:t>
            </a:r>
            <a:r>
              <a:rPr lang="en-US" dirty="0">
                <a:solidFill>
                  <a:srgbClr val="FF6600"/>
                </a:solidFill>
              </a:rPr>
              <a:t>issuing import licenses to a group of individuals or firms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the </a:t>
            </a:r>
            <a:r>
              <a:rPr lang="en-US" dirty="0">
                <a:solidFill>
                  <a:srgbClr val="FF6600"/>
                </a:solidFill>
              </a:rPr>
              <a:t>United States has a quota on cheese imports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only firms allowed to import cheese are certain trading companies, </a:t>
            </a:r>
            <a:r>
              <a:rPr lang="en-US" dirty="0">
                <a:solidFill>
                  <a:srgbClr val="FF6600"/>
                </a:solidFill>
              </a:rPr>
              <a:t>each of which </a:t>
            </a:r>
            <a:r>
              <a:rPr lang="en-US" dirty="0"/>
              <a:t>is allocated the </a:t>
            </a:r>
            <a:r>
              <a:rPr lang="en-US" dirty="0">
                <a:solidFill>
                  <a:srgbClr val="FF6600"/>
                </a:solidFill>
              </a:rPr>
              <a:t>right to import a maximum number of pounds of cheese each year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Import Quotas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However</a:t>
            </a:r>
            <a:r>
              <a:rPr lang="en-US" dirty="0"/>
              <a:t>, as a result of trade agreements such as the </a:t>
            </a:r>
            <a:r>
              <a:rPr lang="en-US" dirty="0">
                <a:solidFill>
                  <a:srgbClr val="FF0000"/>
                </a:solidFill>
              </a:rPr>
              <a:t>Uruguay</a:t>
            </a:r>
            <a:r>
              <a:rPr lang="en-US" dirty="0"/>
              <a:t> </a:t>
            </a:r>
            <a:r>
              <a:rPr lang="en-US" dirty="0" smtClean="0"/>
              <a:t>Round, </a:t>
            </a:r>
            <a:r>
              <a:rPr lang="en-US" dirty="0"/>
              <a:t>many countries have </a:t>
            </a:r>
            <a:r>
              <a:rPr lang="en-US" dirty="0">
                <a:solidFill>
                  <a:srgbClr val="FF6600"/>
                </a:solidFill>
              </a:rPr>
              <a:t>replaced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quotas</a:t>
            </a:r>
            <a:r>
              <a:rPr lang="en-US" dirty="0"/>
              <a:t> with </a:t>
            </a:r>
            <a:r>
              <a:rPr lang="en-US" b="1" u="sng" dirty="0">
                <a:solidFill>
                  <a:srgbClr val="FF0000"/>
                </a:solidFill>
              </a:rPr>
              <a:t>tariff rate quotas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u="sng" dirty="0">
                <a:solidFill>
                  <a:srgbClr val="FF0000"/>
                </a:solidFill>
              </a:rPr>
              <a:t>A tariff rate quota (TRQ) </a:t>
            </a:r>
            <a:r>
              <a:rPr lang="en-US" dirty="0"/>
              <a:t>imposes a </a:t>
            </a:r>
            <a:r>
              <a:rPr lang="en-US" dirty="0">
                <a:solidFill>
                  <a:srgbClr val="FF0000"/>
                </a:solidFill>
              </a:rPr>
              <a:t>low tariff rate on a limited amount of imports </a:t>
            </a:r>
            <a:r>
              <a:rPr lang="en-US" dirty="0"/>
              <a:t>of a specific good; above that threshold, a TRQ imposes </a:t>
            </a:r>
            <a:r>
              <a:rPr lang="en-US" dirty="0">
                <a:solidFill>
                  <a:srgbClr val="FF0000"/>
                </a:solidFill>
              </a:rPr>
              <a:t>a prohibitively high tariff rate on the good</a:t>
            </a:r>
            <a:r>
              <a:rPr lang="en-US" dirty="0" smtClean="0"/>
              <a:t>.</a:t>
            </a:r>
          </a:p>
          <a:p>
            <a:r>
              <a:rPr lang="en-US" dirty="0"/>
              <a:t>For </a:t>
            </a:r>
            <a:r>
              <a:rPr lang="en-US" dirty="0" smtClean="0"/>
              <a:t>example, </a:t>
            </a:r>
            <a:r>
              <a:rPr lang="en-US" dirty="0"/>
              <a:t>an ad valorem tariff rate of </a:t>
            </a:r>
            <a:r>
              <a:rPr lang="en-US" dirty="0">
                <a:solidFill>
                  <a:srgbClr val="FF6600"/>
                </a:solidFill>
              </a:rPr>
              <a:t>10 percent </a:t>
            </a:r>
            <a:r>
              <a:rPr lang="en-US" dirty="0"/>
              <a:t>might be levied on 1 million tons of rice imports into South Korea, after which an out-of-quota rate of </a:t>
            </a:r>
            <a:r>
              <a:rPr lang="en-US" dirty="0">
                <a:solidFill>
                  <a:srgbClr val="FF0000"/>
                </a:solidFill>
              </a:rPr>
              <a:t>80 percent </a:t>
            </a:r>
            <a:r>
              <a:rPr lang="en-US" dirty="0"/>
              <a:t>might be applied. </a:t>
            </a:r>
            <a:endParaRPr lang="en-US" dirty="0" smtClean="0"/>
          </a:p>
          <a:p>
            <a:r>
              <a:rPr lang="en-US" dirty="0"/>
              <a:t>No license is required to import </a:t>
            </a:r>
            <a:r>
              <a:rPr lang="en-US" dirty="0" smtClean="0"/>
              <a:t>cheese at </a:t>
            </a:r>
            <a:r>
              <a:rPr lang="en-US" dirty="0"/>
              <a:t>the high-tier </a:t>
            </a:r>
            <a:r>
              <a:rPr lang="en-US" dirty="0" smtClean="0"/>
              <a:t>rate in the U.S. 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Import Quotas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5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voluntary export restraint (VER) is </a:t>
            </a:r>
            <a:r>
              <a:rPr lang="en-US" dirty="0">
                <a:solidFill>
                  <a:srgbClr val="FF6600"/>
                </a:solidFill>
              </a:rPr>
              <a:t>a quota on trade imposed by the exporting country</a:t>
            </a:r>
            <a:r>
              <a:rPr lang="en-US" dirty="0"/>
              <a:t>, typically at the request of the importing country’s government. </a:t>
            </a:r>
            <a:endParaRPr lang="en-US" dirty="0" smtClean="0"/>
          </a:p>
          <a:p>
            <a:r>
              <a:rPr lang="en-US" dirty="0" smtClean="0"/>
              <a:t>Often </a:t>
            </a:r>
            <a:r>
              <a:rPr lang="en-US" dirty="0"/>
              <a:t>this is done to </a:t>
            </a:r>
            <a:r>
              <a:rPr lang="en-US" dirty="0">
                <a:solidFill>
                  <a:srgbClr val="FF6600"/>
                </a:solidFill>
              </a:rPr>
              <a:t>resolve or avoid trade conflicts</a:t>
            </a:r>
            <a:r>
              <a:rPr lang="en-US" dirty="0"/>
              <a:t> with an otherwise </a:t>
            </a:r>
            <a:r>
              <a:rPr lang="en-US" dirty="0">
                <a:solidFill>
                  <a:srgbClr val="FF6600"/>
                </a:solidFill>
              </a:rPr>
              <a:t>friendly trade partner</a:t>
            </a:r>
            <a:r>
              <a:rPr lang="en-US" dirty="0"/>
              <a:t>.</a:t>
            </a:r>
          </a:p>
          <a:p>
            <a:r>
              <a:rPr lang="en-US" dirty="0" smtClean="0"/>
              <a:t>Foreign </a:t>
            </a:r>
            <a:r>
              <a:rPr lang="en-US" dirty="0"/>
              <a:t>producers agree to VERs because they </a:t>
            </a:r>
            <a:r>
              <a:rPr lang="en-US" dirty="0">
                <a:solidFill>
                  <a:srgbClr val="FF6600"/>
                </a:solidFill>
              </a:rPr>
              <a:t>fear more damaging punitive tariffs or import quotas </a:t>
            </a:r>
            <a:r>
              <a:rPr lang="en-US" dirty="0"/>
              <a:t>might follow if they do not.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Voluntary Export Restraint (VER)</a:t>
            </a:r>
          </a:p>
        </p:txBody>
      </p:sp>
    </p:spTree>
    <p:extLst>
      <p:ext uri="{BB962C8B-B14F-4D97-AF65-F5344CB8AC3E}">
        <p14:creationId xmlns:p14="http://schemas.microsoft.com/office/powerpoint/2010/main" val="47888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Japan’s </a:t>
            </a:r>
            <a:r>
              <a:rPr lang="en-US" dirty="0"/>
              <a:t>imposition of voluntary export restraints (</a:t>
            </a:r>
            <a:r>
              <a:rPr lang="en-US" dirty="0">
                <a:solidFill>
                  <a:srgbClr val="FF6600"/>
                </a:solidFill>
              </a:rPr>
              <a:t>VERs</a:t>
            </a:r>
            <a:r>
              <a:rPr lang="en-US" dirty="0"/>
              <a:t>) on Japanese automobiles </a:t>
            </a:r>
            <a:r>
              <a:rPr lang="en-US" dirty="0">
                <a:solidFill>
                  <a:srgbClr val="FF6600"/>
                </a:solidFill>
              </a:rPr>
              <a:t>reduced Japanese exports</a:t>
            </a:r>
            <a:r>
              <a:rPr lang="en-US" dirty="0"/>
              <a:t>, but it also </a:t>
            </a:r>
            <a:r>
              <a:rPr lang="en-US" dirty="0">
                <a:solidFill>
                  <a:srgbClr val="FF0000"/>
                </a:solidFill>
              </a:rPr>
              <a:t>encouraged Japanese automakers to construct assembly </a:t>
            </a:r>
            <a:r>
              <a:rPr lang="en-US" dirty="0"/>
              <a:t>plants in the United States.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895D1D"/>
                </a:solidFill>
              </a:rPr>
              <a:t>Voluntary Export Restraint (VER)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with tariffs and subsidies, </a:t>
            </a:r>
            <a:r>
              <a:rPr lang="en-US" dirty="0" smtClean="0"/>
              <a:t>both </a:t>
            </a:r>
            <a:r>
              <a:rPr lang="en-US" dirty="0"/>
              <a:t>import quotas and VERs benefit domestic producers by limiting import competition.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As </a:t>
            </a:r>
            <a:r>
              <a:rPr lang="en-US" dirty="0"/>
              <a:t>with all restrictions on trade, quotas do not benefit consumers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Quotas </a:t>
            </a:r>
            <a:r>
              <a:rPr lang="en-US" dirty="0"/>
              <a:t>and VERs </a:t>
            </a:r>
          </a:p>
        </p:txBody>
      </p:sp>
    </p:spTree>
    <p:extLst>
      <p:ext uri="{BB962C8B-B14F-4D97-AF65-F5344CB8AC3E}">
        <p14:creationId xmlns:p14="http://schemas.microsoft.com/office/powerpoint/2010/main" val="318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embargo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dirty="0">
                <a:solidFill>
                  <a:srgbClr val="FF6600"/>
                </a:solidFill>
              </a:rPr>
              <a:t>absolute ban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 the </a:t>
            </a:r>
            <a:r>
              <a:rPr lang="en-US" dirty="0">
                <a:solidFill>
                  <a:srgbClr val="FF6600"/>
                </a:solidFill>
              </a:rPr>
              <a:t>exporting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(and/or </a:t>
            </a:r>
            <a:r>
              <a:rPr lang="en-US" dirty="0">
                <a:solidFill>
                  <a:srgbClr val="FF6600"/>
                </a:solidFill>
              </a:rPr>
              <a:t>importing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of goods to a particular destination. 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 embargo may be placed on one or a few goods, or it may completely ban trade in all goods.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ban is adopted by a country or international governmental authority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(i.e., United Nations) to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discipline another country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Embargo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7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local content requirement (LCR) is </a:t>
            </a:r>
            <a:r>
              <a:rPr lang="en-US" dirty="0">
                <a:solidFill>
                  <a:srgbClr val="FF0000"/>
                </a:solidFill>
              </a:rPr>
              <a:t>a requirement that some specific fraction of a good be produced domestically</a:t>
            </a:r>
            <a:r>
              <a:rPr lang="en-US" dirty="0" smtClean="0"/>
              <a:t>.</a:t>
            </a:r>
          </a:p>
          <a:p>
            <a:r>
              <a:rPr lang="en-US" dirty="0"/>
              <a:t>The requirement </a:t>
            </a:r>
            <a:r>
              <a:rPr lang="en-US" dirty="0">
                <a:solidFill>
                  <a:srgbClr val="FF0000"/>
                </a:solidFill>
              </a:rPr>
              <a:t>can be expressed </a:t>
            </a:r>
            <a:r>
              <a:rPr lang="en-US" dirty="0"/>
              <a:t>either in </a:t>
            </a:r>
            <a:r>
              <a:rPr lang="en-US" dirty="0">
                <a:solidFill>
                  <a:srgbClr val="FF0000"/>
                </a:solidFill>
              </a:rPr>
              <a:t>physical terms </a:t>
            </a:r>
            <a:r>
              <a:rPr lang="en-US" dirty="0"/>
              <a:t>(e.g., 75 percent of component parts for this product must be produced locally) or in </a:t>
            </a:r>
            <a:r>
              <a:rPr lang="en-US" dirty="0">
                <a:solidFill>
                  <a:srgbClr val="FF0000"/>
                </a:solidFill>
              </a:rPr>
              <a:t>value terms </a:t>
            </a:r>
            <a:r>
              <a:rPr lang="en-US" dirty="0"/>
              <a:t>(e.g., 75 percent of the value of this product must be produced locally).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</a:t>
            </a:r>
            <a:r>
              <a:rPr lang="en-US" sz="4400" dirty="0" smtClean="0"/>
              <a:t>ocal Content Requirement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7532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Local </a:t>
            </a:r>
            <a:r>
              <a:rPr lang="en-US" dirty="0"/>
              <a:t>content regulations have been </a:t>
            </a:r>
            <a:r>
              <a:rPr lang="en-US" dirty="0">
                <a:solidFill>
                  <a:srgbClr val="FF0000"/>
                </a:solidFill>
              </a:rPr>
              <a:t>widely used by developing countries </a:t>
            </a:r>
            <a:r>
              <a:rPr lang="en-US" dirty="0"/>
              <a:t>to shift their manufacturing base from the </a:t>
            </a:r>
            <a:r>
              <a:rPr lang="en-US" dirty="0">
                <a:solidFill>
                  <a:srgbClr val="FF0000"/>
                </a:solidFill>
              </a:rPr>
              <a:t>simple assembly </a:t>
            </a:r>
            <a:r>
              <a:rPr lang="en-US" dirty="0"/>
              <a:t>of products whose parts are manufactured </a:t>
            </a:r>
            <a:r>
              <a:rPr lang="en-US" dirty="0">
                <a:solidFill>
                  <a:srgbClr val="FF0000"/>
                </a:solidFill>
              </a:rPr>
              <a:t>elsewhere</a:t>
            </a:r>
            <a:r>
              <a:rPr lang="en-US" dirty="0"/>
              <a:t> into the local manufacture of component parts. </a:t>
            </a:r>
            <a:endParaRPr lang="en-US" dirty="0" smtClean="0"/>
          </a:p>
          <a:p>
            <a:r>
              <a:rPr lang="en-US" dirty="0"/>
              <a:t>They have also been used in </a:t>
            </a:r>
            <a:r>
              <a:rPr lang="en-US" dirty="0">
                <a:solidFill>
                  <a:srgbClr val="0000FF"/>
                </a:solidFill>
              </a:rPr>
              <a:t>developed cou</a:t>
            </a:r>
            <a:r>
              <a:rPr lang="en-US" dirty="0"/>
              <a:t>ntries to try to </a:t>
            </a:r>
            <a:r>
              <a:rPr lang="en-US" dirty="0">
                <a:solidFill>
                  <a:srgbClr val="0000FF"/>
                </a:solidFill>
              </a:rPr>
              <a:t>protect local jobs </a:t>
            </a:r>
            <a:r>
              <a:rPr lang="en-US" dirty="0"/>
              <a:t>and </a:t>
            </a:r>
            <a:r>
              <a:rPr lang="en-US" dirty="0">
                <a:solidFill>
                  <a:srgbClr val="0000FF"/>
                </a:solidFill>
              </a:rPr>
              <a:t>industry from foreign competition.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</a:t>
            </a:r>
            <a:r>
              <a:rPr lang="en-US" sz="4400" dirty="0" smtClean="0"/>
              <a:t>ocal Content Requirement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7532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example,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Buy America Act</a:t>
            </a:r>
            <a:r>
              <a:rPr lang="en-US" dirty="0"/>
              <a:t>, specifies that </a:t>
            </a:r>
            <a:r>
              <a:rPr lang="en-US" dirty="0">
                <a:solidFill>
                  <a:srgbClr val="FF0000"/>
                </a:solidFill>
              </a:rPr>
              <a:t>government agencies must give preference to American products </a:t>
            </a:r>
            <a:r>
              <a:rPr lang="en-US" dirty="0"/>
              <a:t>when putting contracts for equipment out to bid unless the foreign products have a significant price advantage.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law specifies </a:t>
            </a:r>
            <a:r>
              <a:rPr lang="en-US" dirty="0">
                <a:solidFill>
                  <a:srgbClr val="FF0000"/>
                </a:solidFill>
              </a:rPr>
              <a:t>a product as “American</a:t>
            </a:r>
            <a:r>
              <a:rPr lang="en-US" dirty="0"/>
              <a:t>” if </a:t>
            </a:r>
            <a:r>
              <a:rPr lang="en-US" dirty="0">
                <a:solidFill>
                  <a:srgbClr val="FF0000"/>
                </a:solidFill>
              </a:rPr>
              <a:t>51 percent of </a:t>
            </a:r>
            <a:r>
              <a:rPr lang="en-US" dirty="0"/>
              <a:t>the materials by </a:t>
            </a:r>
            <a:r>
              <a:rPr lang="en-US" dirty="0">
                <a:solidFill>
                  <a:srgbClr val="FF0000"/>
                </a:solidFill>
              </a:rPr>
              <a:t>value</a:t>
            </a:r>
            <a:r>
              <a:rPr lang="en-US" dirty="0"/>
              <a:t> are produced domestically. </a:t>
            </a:r>
            <a:endParaRPr lang="en-US" sz="2200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This amounts to a local content requirement</a:t>
            </a:r>
            <a:r>
              <a:rPr lang="en-US" dirty="0"/>
              <a:t>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Local Content Requirement</a:t>
            </a:r>
          </a:p>
        </p:txBody>
      </p:sp>
    </p:spTree>
    <p:extLst>
      <p:ext uri="{BB962C8B-B14F-4D97-AF65-F5344CB8AC3E}">
        <p14:creationId xmlns:p14="http://schemas.microsoft.com/office/powerpoint/2010/main" val="207532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 smtClean="0"/>
              <a:t>Administrative trade </a:t>
            </a:r>
            <a:r>
              <a:rPr lang="en-US" sz="2600" dirty="0"/>
              <a:t>policies </a:t>
            </a:r>
            <a:r>
              <a:rPr lang="en-US" sz="2600" dirty="0" smtClean="0"/>
              <a:t>(</a:t>
            </a:r>
            <a:r>
              <a:rPr lang="en-US" sz="2600" dirty="0"/>
              <a:t>Administrative </a:t>
            </a:r>
            <a:r>
              <a:rPr lang="en-US" sz="2600" dirty="0" smtClean="0"/>
              <a:t>delay</a:t>
            </a:r>
            <a:r>
              <a:rPr lang="en-US" sz="2600" dirty="0"/>
              <a:t>) are </a:t>
            </a:r>
            <a:r>
              <a:rPr lang="en-US" sz="2600" dirty="0">
                <a:solidFill>
                  <a:srgbClr val="FF0000"/>
                </a:solidFill>
              </a:rPr>
              <a:t>bureaucratic rules designed to make it difficult for imports to enter a country</a:t>
            </a:r>
            <a:r>
              <a:rPr lang="en-US" sz="2600" dirty="0"/>
              <a:t>. </a:t>
            </a:r>
            <a:endParaRPr lang="en-US" sz="2600" dirty="0" smtClean="0"/>
          </a:p>
          <a:p>
            <a:r>
              <a:rPr lang="en-US" sz="2600" dirty="0" smtClean="0"/>
              <a:t>It </a:t>
            </a:r>
            <a:r>
              <a:rPr lang="en-US" sz="2600" dirty="0"/>
              <a:t>has been argued that the </a:t>
            </a:r>
            <a:r>
              <a:rPr lang="en-US" sz="2600" dirty="0">
                <a:solidFill>
                  <a:srgbClr val="FF0000"/>
                </a:solidFill>
              </a:rPr>
              <a:t>Japanese are the masters of this trade barrier</a:t>
            </a:r>
            <a:r>
              <a:rPr lang="en-US" sz="2600" dirty="0"/>
              <a:t>. </a:t>
            </a:r>
            <a:endParaRPr lang="en-US" sz="2600" dirty="0" smtClean="0"/>
          </a:p>
          <a:p>
            <a:r>
              <a:rPr lang="en-US" sz="2600" dirty="0" smtClean="0"/>
              <a:t>In </a:t>
            </a:r>
            <a:r>
              <a:rPr lang="en-US" sz="2600" dirty="0"/>
              <a:t>recent decades, </a:t>
            </a:r>
            <a:r>
              <a:rPr lang="en-US" sz="2600" dirty="0">
                <a:solidFill>
                  <a:srgbClr val="FF0000"/>
                </a:solidFill>
              </a:rPr>
              <a:t>Japan’s formal tariff and nontariff barriers have been among the </a:t>
            </a:r>
            <a:r>
              <a:rPr lang="en-US" sz="2600" b="1" u="sng" dirty="0">
                <a:solidFill>
                  <a:srgbClr val="FF0000"/>
                </a:solidFill>
              </a:rPr>
              <a:t>lowest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/>
              <a:t>in the world. </a:t>
            </a:r>
            <a:endParaRPr lang="en-US" sz="2600" dirty="0" smtClean="0"/>
          </a:p>
          <a:p>
            <a:r>
              <a:rPr lang="en-US" sz="2600" dirty="0">
                <a:solidFill>
                  <a:schemeClr val="tx1"/>
                </a:solidFill>
              </a:rPr>
              <a:t>However, the country’s </a:t>
            </a:r>
            <a:r>
              <a:rPr lang="en-US" sz="2600" dirty="0">
                <a:solidFill>
                  <a:srgbClr val="FF0000"/>
                </a:solidFill>
              </a:rPr>
              <a:t>informal administrative barriers </a:t>
            </a:r>
            <a:r>
              <a:rPr lang="en-US" sz="2600" dirty="0">
                <a:solidFill>
                  <a:schemeClr val="tx1"/>
                </a:solidFill>
              </a:rPr>
              <a:t>to imports more than compensate for this. </a:t>
            </a:r>
          </a:p>
          <a:p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Administrative </a:t>
            </a:r>
            <a:r>
              <a:rPr lang="en-US" sz="4400" dirty="0" smtClean="0"/>
              <a:t>Trade Policies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2921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example, Japan's car market has been hard for foreigners to crack. </a:t>
            </a:r>
            <a:endParaRPr lang="en-US" sz="2200" dirty="0">
              <a:solidFill>
                <a:srgbClr val="FF0000"/>
              </a:solidFill>
            </a:endParaRPr>
          </a:p>
          <a:p>
            <a:r>
              <a:rPr lang="en-US" dirty="0" smtClean="0"/>
              <a:t>In </a:t>
            </a:r>
            <a:r>
              <a:rPr lang="en-US" dirty="0"/>
              <a:t>2016, only </a:t>
            </a:r>
            <a:r>
              <a:rPr lang="en-US" dirty="0">
                <a:solidFill>
                  <a:srgbClr val="FF0000"/>
                </a:solidFill>
              </a:rPr>
              <a:t>6 percent of the 4.9 million cars sold in Japan were foreign</a:t>
            </a:r>
            <a:r>
              <a:rPr lang="en-US" dirty="0"/>
              <a:t>, and </a:t>
            </a:r>
            <a:r>
              <a:rPr lang="en-US" dirty="0">
                <a:solidFill>
                  <a:srgbClr val="FF0000"/>
                </a:solidFill>
              </a:rPr>
              <a:t>only 1 percent were U.S. cars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American </a:t>
            </a:r>
            <a:r>
              <a:rPr lang="en-US" dirty="0"/>
              <a:t>car makers have argued for decades that Japan makes it difficult to compete by setting up regulatory hurdles, such as </a:t>
            </a:r>
            <a:r>
              <a:rPr lang="en-US" dirty="0">
                <a:solidFill>
                  <a:srgbClr val="FF0000"/>
                </a:solidFill>
              </a:rPr>
              <a:t>vehicle parts standards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that don’t exist anywhere else in the world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Administrative </a:t>
            </a:r>
            <a:r>
              <a:rPr lang="en-US" sz="4400" dirty="0" smtClean="0"/>
              <a:t>Trade Policies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2921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Purposely understaffing customs offices to cause time </a:t>
            </a:r>
            <a:r>
              <a:rPr lang="en-US" dirty="0" smtClean="0"/>
              <a:t>delays</a:t>
            </a:r>
            <a:endParaRPr lang="en-US" dirty="0"/>
          </a:p>
          <a:p>
            <a:r>
              <a:rPr lang="en-US" dirty="0" smtClean="0"/>
              <a:t>Requiring </a:t>
            </a:r>
            <a:r>
              <a:rPr lang="en-US" dirty="0"/>
              <a:t>special licenses that take a long time to </a:t>
            </a:r>
            <a:r>
              <a:rPr lang="en-US" dirty="0" smtClean="0"/>
              <a:t>obtain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R</a:t>
            </a:r>
            <a:r>
              <a:rPr lang="en-US" dirty="0" smtClean="0"/>
              <a:t>equiring </a:t>
            </a:r>
            <a:r>
              <a:rPr lang="en-US" dirty="0"/>
              <a:t>air carriers to land at inconvenient airports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895D1D"/>
                </a:solidFill>
              </a:rPr>
              <a:t>Administrative Trade Policies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4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Currency </a:t>
            </a:r>
            <a:r>
              <a:rPr lang="en-US" dirty="0"/>
              <a:t>controls refer to </a:t>
            </a:r>
            <a:r>
              <a:rPr lang="en-US" dirty="0" smtClean="0">
                <a:solidFill>
                  <a:srgbClr val="FF0000"/>
                </a:solidFill>
              </a:rPr>
              <a:t>restrictions </a:t>
            </a:r>
            <a:r>
              <a:rPr lang="en-US" dirty="0">
                <a:solidFill>
                  <a:srgbClr val="FF0000"/>
                </a:solidFill>
              </a:rPr>
              <a:t>on the convertibility of a currency into other currencies</a:t>
            </a:r>
          </a:p>
          <a:p>
            <a:r>
              <a:rPr lang="en-US" dirty="0" smtClean="0"/>
              <a:t>Used by </a:t>
            </a:r>
            <a:r>
              <a:rPr lang="en-US" dirty="0" smtClean="0">
                <a:solidFill>
                  <a:srgbClr val="FF0000"/>
                </a:solidFill>
              </a:rPr>
              <a:t>many developing </a:t>
            </a:r>
            <a:r>
              <a:rPr lang="en-US" dirty="0">
                <a:solidFill>
                  <a:srgbClr val="FF0000"/>
                </a:solidFill>
              </a:rPr>
              <a:t>countries </a:t>
            </a:r>
            <a:r>
              <a:rPr lang="en-US" dirty="0"/>
              <a:t>and those with centrally planned </a:t>
            </a:r>
            <a:r>
              <a:rPr lang="en-US" dirty="0" smtClean="0"/>
              <a:t>economies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Exporters </a:t>
            </a:r>
            <a:r>
              <a:rPr lang="en-US" dirty="0">
                <a:solidFill>
                  <a:srgbClr val="FF0000"/>
                </a:solidFill>
              </a:rPr>
              <a:t>of goods </a:t>
            </a:r>
            <a:r>
              <a:rPr lang="en-US" dirty="0"/>
              <a:t>are allowed to </a:t>
            </a:r>
            <a:r>
              <a:rPr lang="en-US" dirty="0">
                <a:solidFill>
                  <a:srgbClr val="FF0000"/>
                </a:solidFill>
              </a:rPr>
              <a:t>exchange foreign currency at favorable rates </a:t>
            </a:r>
            <a:r>
              <a:rPr lang="en-US" dirty="0"/>
              <a:t>so as to make foreign markets attractive sales outlets for domestic producers. 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Importers </a:t>
            </a:r>
            <a:r>
              <a:rPr lang="en-US" dirty="0"/>
              <a:t>are forced to purchase foreign exchange from the central bank at </a:t>
            </a:r>
            <a:r>
              <a:rPr lang="en-US" dirty="0">
                <a:solidFill>
                  <a:srgbClr val="0000FF"/>
                </a:solidFill>
              </a:rPr>
              <a:t>unfavorable exchange </a:t>
            </a:r>
            <a:r>
              <a:rPr lang="en-US" dirty="0" smtClean="0">
                <a:solidFill>
                  <a:srgbClr val="0000FF"/>
                </a:solidFill>
              </a:rPr>
              <a:t>rates</a:t>
            </a:r>
            <a:r>
              <a:rPr lang="en-US" dirty="0"/>
              <a:t>, thus raising the domestic prices of foreign goods.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Currency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9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Instruments of Trade 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490" y="2299377"/>
            <a:ext cx="7998310" cy="3336847"/>
          </a:xfrm>
        </p:spPr>
        <p:txBody>
          <a:bodyPr/>
          <a:lstStyle/>
          <a:p>
            <a:r>
              <a:rPr lang="en-US" sz="2400" dirty="0" smtClean="0"/>
              <a:t>Subsidies</a:t>
            </a:r>
            <a:endParaRPr lang="en-US" sz="2400" dirty="0"/>
          </a:p>
          <a:p>
            <a:r>
              <a:rPr lang="en-US" sz="2400" dirty="0"/>
              <a:t>Export F</a:t>
            </a:r>
            <a:r>
              <a:rPr lang="en-US" sz="2400" dirty="0" smtClean="0"/>
              <a:t>inancing</a:t>
            </a:r>
            <a:endParaRPr lang="en-US" sz="2400" dirty="0"/>
          </a:p>
          <a:p>
            <a:r>
              <a:rPr lang="en-US" sz="2400" dirty="0"/>
              <a:t>Foreign T</a:t>
            </a:r>
            <a:r>
              <a:rPr lang="en-US" sz="2400" dirty="0" smtClean="0"/>
              <a:t>rade </a:t>
            </a:r>
            <a:r>
              <a:rPr lang="en-US" sz="2400" dirty="0"/>
              <a:t>Z</a:t>
            </a:r>
            <a:r>
              <a:rPr lang="en-US" sz="2400" dirty="0" smtClean="0"/>
              <a:t>ones</a:t>
            </a:r>
            <a:endParaRPr lang="en-US" sz="2400" dirty="0"/>
          </a:p>
          <a:p>
            <a:r>
              <a:rPr lang="en-US" sz="2400" dirty="0"/>
              <a:t>Special G</a:t>
            </a:r>
            <a:r>
              <a:rPr lang="en-US" sz="2400" dirty="0" smtClean="0"/>
              <a:t>overnment </a:t>
            </a:r>
            <a:r>
              <a:rPr lang="en-US" sz="2400" dirty="0"/>
              <a:t>A</a:t>
            </a:r>
            <a:r>
              <a:rPr lang="en-US" sz="2400" dirty="0" smtClean="0"/>
              <a:t>gencies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7422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subsidy is </a:t>
            </a:r>
            <a:r>
              <a:rPr lang="en-US" dirty="0">
                <a:solidFill>
                  <a:srgbClr val="0000FF"/>
                </a:solidFill>
              </a:rPr>
              <a:t>a government payment </a:t>
            </a:r>
            <a:r>
              <a:rPr lang="en-US" dirty="0"/>
              <a:t>to a </a:t>
            </a:r>
            <a:r>
              <a:rPr lang="en-US" dirty="0">
                <a:solidFill>
                  <a:srgbClr val="0000FF"/>
                </a:solidFill>
              </a:rPr>
              <a:t>domestic producer. </a:t>
            </a:r>
          </a:p>
          <a:p>
            <a:pPr marL="365760" lvl="1">
              <a:buFont typeface="Wingdings" pitchFamily="2" charset="2"/>
              <a:buChar char=""/>
            </a:pPr>
            <a:r>
              <a:rPr lang="en-US" dirty="0"/>
              <a:t>Countries often seek </a:t>
            </a:r>
            <a:r>
              <a:rPr lang="en-US" dirty="0">
                <a:solidFill>
                  <a:srgbClr val="0000FF"/>
                </a:solidFill>
              </a:rPr>
              <a:t>to stimulate exports </a:t>
            </a:r>
            <a:r>
              <a:rPr lang="en-US" dirty="0"/>
              <a:t>by offering subsidies </a:t>
            </a:r>
            <a:r>
              <a:rPr lang="en-US" dirty="0">
                <a:solidFill>
                  <a:srgbClr val="0000FF"/>
                </a:solidFill>
              </a:rPr>
              <a:t>designed to reduce firms’ costs</a:t>
            </a:r>
            <a:r>
              <a:rPr lang="en-US" dirty="0"/>
              <a:t> of doing </a:t>
            </a:r>
            <a:r>
              <a:rPr lang="en-US" dirty="0" smtClean="0"/>
              <a:t>business and </a:t>
            </a:r>
            <a:r>
              <a:rPr lang="en-US" dirty="0"/>
              <a:t>hence </a:t>
            </a:r>
            <a:r>
              <a:rPr lang="en-US" dirty="0" smtClean="0"/>
              <a:t>help domestic producers compete </a:t>
            </a:r>
            <a:r>
              <a:rPr lang="en-US" dirty="0"/>
              <a:t>against foreign imports </a:t>
            </a:r>
            <a:endParaRPr lang="en-US" dirty="0" smtClean="0"/>
          </a:p>
          <a:p>
            <a:r>
              <a:rPr lang="en-US" dirty="0" smtClean="0"/>
              <a:t>Subsidies </a:t>
            </a:r>
            <a:r>
              <a:rPr lang="en-US" dirty="0"/>
              <a:t>take many forms, including </a:t>
            </a:r>
            <a:r>
              <a:rPr lang="en-US" dirty="0">
                <a:solidFill>
                  <a:srgbClr val="0000FF"/>
                </a:solidFill>
              </a:rPr>
              <a:t>cash grants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low-interest loans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tax breaks</a:t>
            </a:r>
            <a:r>
              <a:rPr lang="en-US" dirty="0"/>
              <a:t>, and </a:t>
            </a:r>
            <a:r>
              <a:rPr lang="en-US" dirty="0">
                <a:solidFill>
                  <a:srgbClr val="0000FF"/>
                </a:solidFill>
              </a:rPr>
              <a:t>government equity participation in domestic firms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The </a:t>
            </a:r>
            <a:r>
              <a:rPr lang="en-US" sz="2100" dirty="0">
                <a:solidFill>
                  <a:srgbClr val="0000FF"/>
                </a:solidFill>
              </a:rPr>
              <a:t>Turkish</a:t>
            </a:r>
            <a:r>
              <a:rPr lang="en-US" dirty="0"/>
              <a:t> Grain Board lowers the cost of wheat to Turkish exporters of pasta and flour.</a:t>
            </a:r>
          </a:p>
          <a:p>
            <a:r>
              <a:rPr lang="en-US" sz="2100" dirty="0">
                <a:solidFill>
                  <a:srgbClr val="0000FF"/>
                </a:solidFill>
              </a:rPr>
              <a:t>B</a:t>
            </a:r>
            <a:r>
              <a:rPr lang="en-US" dirty="0"/>
              <a:t>oth </a:t>
            </a:r>
            <a:r>
              <a:rPr lang="en-US" sz="2100" dirty="0">
                <a:solidFill>
                  <a:srgbClr val="0000FF"/>
                </a:solidFill>
              </a:rPr>
              <a:t>Boeing</a:t>
            </a:r>
            <a:r>
              <a:rPr lang="en-US" dirty="0"/>
              <a:t> and </a:t>
            </a:r>
            <a:r>
              <a:rPr lang="en-US" sz="2100" dirty="0">
                <a:solidFill>
                  <a:srgbClr val="0000FF"/>
                </a:solidFill>
              </a:rPr>
              <a:t>Airbus</a:t>
            </a:r>
            <a:r>
              <a:rPr lang="en-US" dirty="0"/>
              <a:t> have received substantial subsidies from government bodies over the last 40 years. </a:t>
            </a:r>
            <a:endParaRPr lang="en-US" sz="1500" dirty="0">
              <a:solidFill>
                <a:srgbClr val="0000FF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Subsidies </a:t>
            </a:r>
          </a:p>
        </p:txBody>
      </p:sp>
    </p:spTree>
    <p:extLst>
      <p:ext uri="{BB962C8B-B14F-4D97-AF65-F5344CB8AC3E}">
        <p14:creationId xmlns:p14="http://schemas.microsoft.com/office/powerpoint/2010/main" val="17356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Agriculture</a:t>
            </a:r>
            <a:r>
              <a:rPr lang="en-US" dirty="0" smtClean="0"/>
              <a:t> </a:t>
            </a:r>
            <a:r>
              <a:rPr lang="en-US" dirty="0"/>
              <a:t>tends to be one of the </a:t>
            </a:r>
            <a:r>
              <a:rPr lang="en-US" dirty="0">
                <a:solidFill>
                  <a:srgbClr val="FF6600"/>
                </a:solidFill>
              </a:rPr>
              <a:t>largest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beneficiaries</a:t>
            </a:r>
            <a:r>
              <a:rPr lang="en-US" dirty="0"/>
              <a:t> of subsidies in most countries.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FF6600"/>
                </a:solidFill>
              </a:rPr>
              <a:t>European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Union</a:t>
            </a:r>
            <a:r>
              <a:rPr lang="en-US" dirty="0"/>
              <a:t> has been paying out about €44 billion annually ($55 billion) in farm subsidies.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FF6600"/>
                </a:solidFill>
              </a:rPr>
              <a:t>farm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bill</a:t>
            </a:r>
            <a:r>
              <a:rPr lang="en-US" dirty="0"/>
              <a:t> that passed the </a:t>
            </a:r>
            <a:r>
              <a:rPr lang="en-US" dirty="0">
                <a:solidFill>
                  <a:srgbClr val="FF6600"/>
                </a:solidFill>
              </a:rPr>
              <a:t>U.S. Congress </a:t>
            </a:r>
            <a:r>
              <a:rPr lang="en-US" dirty="0"/>
              <a:t>in 2007 contained subsidies of </a:t>
            </a:r>
            <a:r>
              <a:rPr lang="en-US" dirty="0">
                <a:solidFill>
                  <a:srgbClr val="FF6600"/>
                </a:solidFill>
              </a:rPr>
              <a:t>$289 </a:t>
            </a:r>
            <a:r>
              <a:rPr lang="en-US" dirty="0"/>
              <a:t>billion for the next 10 years.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FF6600"/>
                </a:solidFill>
              </a:rPr>
              <a:t>Japanese</a:t>
            </a:r>
            <a:r>
              <a:rPr lang="en-US" dirty="0"/>
              <a:t> </a:t>
            </a:r>
            <a:r>
              <a:rPr lang="en-US" dirty="0" smtClean="0"/>
              <a:t>have </a:t>
            </a:r>
            <a:r>
              <a:rPr lang="en-US" dirty="0"/>
              <a:t>a long history of supporting </a:t>
            </a:r>
            <a:r>
              <a:rPr lang="en-US" dirty="0">
                <a:solidFill>
                  <a:srgbClr val="FF6600"/>
                </a:solidFill>
              </a:rPr>
              <a:t>inefficient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domestic</a:t>
            </a:r>
            <a:r>
              <a:rPr lang="en-US" dirty="0"/>
              <a:t> producers with farm subsidies.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Subsidies </a:t>
            </a:r>
          </a:p>
        </p:txBody>
      </p:sp>
    </p:spTree>
    <p:extLst>
      <p:ext uri="{BB962C8B-B14F-4D97-AF65-F5344CB8AC3E}">
        <p14:creationId xmlns:p14="http://schemas.microsoft.com/office/powerpoint/2010/main" val="17356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6600"/>
                </a:solidFill>
              </a:rPr>
              <a:t>main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gains</a:t>
            </a:r>
            <a:r>
              <a:rPr lang="en-US" dirty="0"/>
              <a:t> from subsidies accrue to </a:t>
            </a:r>
            <a:r>
              <a:rPr lang="en-US" dirty="0">
                <a:solidFill>
                  <a:srgbClr val="FF6600"/>
                </a:solidFill>
              </a:rPr>
              <a:t>domestic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producers</a:t>
            </a:r>
            <a:r>
              <a:rPr lang="en-US" dirty="0"/>
              <a:t>, whose international competitiveness is increased as a result. </a:t>
            </a:r>
            <a:endParaRPr lang="en-US" dirty="0" smtClean="0"/>
          </a:p>
          <a:p>
            <a:r>
              <a:rPr lang="en-US" dirty="0" smtClean="0">
                <a:solidFill>
                  <a:srgbClr val="FF6600"/>
                </a:solidFill>
              </a:rPr>
              <a:t>Advocates</a:t>
            </a:r>
            <a:r>
              <a:rPr lang="en-US" dirty="0" smtClean="0"/>
              <a:t> of strategic trade policy favor </a:t>
            </a:r>
            <a:r>
              <a:rPr lang="en-US" dirty="0" smtClean="0">
                <a:solidFill>
                  <a:srgbClr val="FF6600"/>
                </a:solidFill>
              </a:rPr>
              <a:t>subsidies</a:t>
            </a:r>
            <a:r>
              <a:rPr lang="en-US" dirty="0" smtClean="0"/>
              <a:t> to help </a:t>
            </a:r>
            <a:r>
              <a:rPr lang="en-US" dirty="0">
                <a:solidFill>
                  <a:srgbClr val="FF6600"/>
                </a:solidFill>
              </a:rPr>
              <a:t>domestic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firms</a:t>
            </a:r>
            <a:r>
              <a:rPr lang="en-US" dirty="0"/>
              <a:t> achieve a </a:t>
            </a:r>
            <a:r>
              <a:rPr lang="en-US" dirty="0">
                <a:solidFill>
                  <a:srgbClr val="FF6600"/>
                </a:solidFill>
              </a:rPr>
              <a:t>dominant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position</a:t>
            </a:r>
            <a:r>
              <a:rPr lang="en-US" dirty="0" smtClean="0"/>
              <a:t> a </a:t>
            </a:r>
            <a:r>
              <a:rPr lang="en-US" dirty="0">
                <a:solidFill>
                  <a:srgbClr val="FF6600"/>
                </a:solidFill>
              </a:rPr>
              <a:t>first</a:t>
            </a:r>
            <a:r>
              <a:rPr lang="en-US" dirty="0" smtClean="0"/>
              <a:t>-</a:t>
            </a:r>
            <a:r>
              <a:rPr lang="en-US" dirty="0">
                <a:solidFill>
                  <a:srgbClr val="FF6600"/>
                </a:solidFill>
              </a:rPr>
              <a:t>mover</a:t>
            </a:r>
            <a:r>
              <a:rPr lang="en-US" dirty="0" smtClean="0"/>
              <a:t> </a:t>
            </a:r>
            <a:r>
              <a:rPr lang="en-US" dirty="0">
                <a:solidFill>
                  <a:srgbClr val="FF6600"/>
                </a:solidFill>
              </a:rPr>
              <a:t>advantage</a:t>
            </a:r>
            <a:r>
              <a:rPr lang="en-US" dirty="0" smtClean="0"/>
              <a:t> </a:t>
            </a:r>
            <a:r>
              <a:rPr lang="en-US" dirty="0"/>
              <a:t>in those industries in which </a:t>
            </a:r>
            <a:r>
              <a:rPr lang="en-US" dirty="0">
                <a:solidFill>
                  <a:srgbClr val="FF6600"/>
                </a:solidFill>
              </a:rPr>
              <a:t>economies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of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scale</a:t>
            </a:r>
            <a:r>
              <a:rPr lang="en-US" dirty="0"/>
              <a:t> are important and </a:t>
            </a:r>
            <a:r>
              <a:rPr lang="en-US" dirty="0">
                <a:solidFill>
                  <a:srgbClr val="FF6600"/>
                </a:solidFill>
              </a:rPr>
              <a:t>the world market is not large enough to profitably support more than a few firms</a:t>
            </a:r>
            <a:r>
              <a:rPr lang="en-US" dirty="0"/>
              <a:t> (aerospace and semiconductors are two such industries).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Subsidies </a:t>
            </a:r>
          </a:p>
        </p:txBody>
      </p:sp>
    </p:spTree>
    <p:extLst>
      <p:ext uri="{BB962C8B-B14F-4D97-AF65-F5344CB8AC3E}">
        <p14:creationId xmlns:p14="http://schemas.microsoft.com/office/powerpoint/2010/main" val="29522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subsidies </a:t>
            </a:r>
            <a:r>
              <a:rPr lang="en-US" dirty="0" smtClean="0"/>
              <a:t>generate </a:t>
            </a:r>
            <a:r>
              <a:rPr lang="en-US" dirty="0">
                <a:solidFill>
                  <a:srgbClr val="FF6600"/>
                </a:solidFill>
              </a:rPr>
              <a:t>national benefits that exceed their national costs</a:t>
            </a:r>
            <a:r>
              <a:rPr lang="en-US" dirty="0"/>
              <a:t> is </a:t>
            </a:r>
            <a:r>
              <a:rPr lang="en-US" dirty="0">
                <a:solidFill>
                  <a:srgbClr val="FF6600"/>
                </a:solidFill>
              </a:rPr>
              <a:t>debatable</a:t>
            </a:r>
            <a:r>
              <a:rPr lang="en-US" dirty="0"/>
              <a:t>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In </a:t>
            </a:r>
            <a:r>
              <a:rPr lang="en-US" dirty="0"/>
              <a:t>practice, </a:t>
            </a:r>
            <a:r>
              <a:rPr lang="en-US" dirty="0">
                <a:solidFill>
                  <a:srgbClr val="FF6600"/>
                </a:solidFill>
              </a:rPr>
              <a:t>many subsidies are not that successful </a:t>
            </a:r>
            <a:r>
              <a:rPr lang="en-US" dirty="0"/>
              <a:t>at increasing the international </a:t>
            </a:r>
            <a:r>
              <a:rPr lang="en-US" dirty="0">
                <a:solidFill>
                  <a:srgbClr val="FF6600"/>
                </a:solidFill>
              </a:rPr>
              <a:t>competitiveness</a:t>
            </a:r>
            <a:r>
              <a:rPr lang="en-US" dirty="0"/>
              <a:t> of domestic producers.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Rather</a:t>
            </a:r>
            <a:r>
              <a:rPr lang="en-US" dirty="0"/>
              <a:t>, they tend to </a:t>
            </a:r>
            <a:r>
              <a:rPr lang="en-US" dirty="0">
                <a:solidFill>
                  <a:srgbClr val="FF6600"/>
                </a:solidFill>
              </a:rPr>
              <a:t>protect the inefficient and promote excess production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Subsidies </a:t>
            </a:r>
          </a:p>
        </p:txBody>
      </p:sp>
    </p:spTree>
    <p:extLst>
      <p:ext uri="{BB962C8B-B14F-4D97-AF65-F5344CB8AC3E}">
        <p14:creationId xmlns:p14="http://schemas.microsoft.com/office/powerpoint/2010/main" val="19577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</a:t>
            </a:r>
            <a:r>
              <a:rPr lang="en-US" dirty="0"/>
              <a:t>countries </a:t>
            </a:r>
            <a:r>
              <a:rPr lang="en-US" dirty="0">
                <a:solidFill>
                  <a:srgbClr val="FF0000"/>
                </a:solidFill>
              </a:rPr>
              <a:t>protect local firms from foreign competitors that benefit from subsidies </a:t>
            </a:r>
            <a:r>
              <a:rPr lang="en-US" dirty="0"/>
              <a:t>granted by their home governments.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en-US" dirty="0">
                <a:solidFill>
                  <a:srgbClr val="FF0000"/>
                </a:solidFill>
              </a:rPr>
              <a:t>countervailing duty (CVD) (aka </a:t>
            </a:r>
            <a:r>
              <a:rPr lang="en-US" dirty="0" smtClean="0">
                <a:solidFill>
                  <a:srgbClr val="FF0000"/>
                </a:solidFill>
              </a:rPr>
              <a:t>anti</a:t>
            </a:r>
            <a:r>
              <a:rPr lang="en-US" dirty="0">
                <a:solidFill>
                  <a:srgbClr val="FF0000"/>
                </a:solidFill>
              </a:rPr>
              <a:t>-subsidy </a:t>
            </a:r>
            <a:r>
              <a:rPr lang="en-US" dirty="0" smtClean="0">
                <a:solidFill>
                  <a:srgbClr val="FF0000"/>
                </a:solidFill>
              </a:rPr>
              <a:t>duties) </a:t>
            </a:r>
            <a:r>
              <a:rPr lang="en-US" dirty="0" smtClean="0"/>
              <a:t>is </a:t>
            </a:r>
            <a:r>
              <a:rPr lang="en-US" dirty="0"/>
              <a:t>an </a:t>
            </a:r>
            <a:r>
              <a:rPr lang="en-US" dirty="0">
                <a:solidFill>
                  <a:srgbClr val="FF6600"/>
                </a:solidFill>
              </a:rPr>
              <a:t>ad valorem tariff </a:t>
            </a:r>
            <a:r>
              <a:rPr lang="en-US" dirty="0"/>
              <a:t>on an imported good that is imposed by the importing country to counter the impact of foreign subsidies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CVD is calculated to </a:t>
            </a:r>
            <a:r>
              <a:rPr lang="en-US" dirty="0">
                <a:solidFill>
                  <a:srgbClr val="FF0000"/>
                </a:solidFill>
              </a:rPr>
              <a:t>just offset the advantage the exporter obtains from the subsidy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Countervailing Duties</a:t>
            </a:r>
          </a:p>
        </p:txBody>
      </p:sp>
    </p:spTree>
    <p:extLst>
      <p:ext uri="{BB962C8B-B14F-4D97-AF65-F5344CB8AC3E}">
        <p14:creationId xmlns:p14="http://schemas.microsoft.com/office/powerpoint/2010/main" val="233887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I</a:t>
            </a:r>
            <a:r>
              <a:rPr lang="en-US" dirty="0" smtClean="0">
                <a:solidFill>
                  <a:srgbClr val="FF6600"/>
                </a:solidFill>
              </a:rPr>
              <a:t>s</a:t>
            </a:r>
            <a:r>
              <a:rPr lang="en-US" dirty="0" smtClean="0"/>
              <a:t> </a:t>
            </a:r>
            <a:r>
              <a:rPr lang="en-US" dirty="0">
                <a:solidFill>
                  <a:srgbClr val="FF6600"/>
                </a:solidFill>
              </a:rPr>
              <a:t>a geographic area </a:t>
            </a:r>
            <a:r>
              <a:rPr lang="en-US" dirty="0"/>
              <a:t>where imported or exported goods receive </a:t>
            </a:r>
            <a:r>
              <a:rPr lang="en-US" dirty="0">
                <a:solidFill>
                  <a:srgbClr val="FF6600"/>
                </a:solidFill>
              </a:rPr>
              <a:t>preferential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tariff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treatment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Governments </a:t>
            </a:r>
            <a:r>
              <a:rPr lang="en-US" dirty="0"/>
              <a:t>all over the globe use FTZs to spur regional economic development.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FTZ may be as small as a warehouse or a factory site, or as large as an entire city.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 </a:t>
            </a:r>
            <a:r>
              <a:rPr lang="en-US" sz="4400" b="1" dirty="0" smtClean="0"/>
              <a:t>Foreign Trade Zone </a:t>
            </a:r>
            <a:r>
              <a:rPr lang="en-US" sz="4400" b="1" dirty="0"/>
              <a:t>(</a:t>
            </a:r>
            <a:r>
              <a:rPr lang="en-US" sz="4400" dirty="0"/>
              <a:t>FTZ</a:t>
            </a:r>
            <a:r>
              <a:rPr lang="en-US" sz="4400" b="1" dirty="0" smtClean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9743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Through </a:t>
            </a:r>
            <a:r>
              <a:rPr lang="en-US" dirty="0"/>
              <a:t>utilization of an FTZ, a firm typically can </a:t>
            </a:r>
            <a:r>
              <a:rPr lang="en-US" dirty="0">
                <a:solidFill>
                  <a:srgbClr val="FF6600"/>
                </a:solidFill>
              </a:rPr>
              <a:t>reduce</a:t>
            </a:r>
            <a:r>
              <a:rPr lang="en-US" dirty="0"/>
              <a:t>, </a:t>
            </a:r>
            <a:r>
              <a:rPr lang="en-US" dirty="0">
                <a:solidFill>
                  <a:srgbClr val="FF6600"/>
                </a:solidFill>
              </a:rPr>
              <a:t>delay</a:t>
            </a:r>
            <a:r>
              <a:rPr lang="en-US" dirty="0"/>
              <a:t>, or </a:t>
            </a:r>
            <a:r>
              <a:rPr lang="en-US" dirty="0">
                <a:solidFill>
                  <a:srgbClr val="FF6600"/>
                </a:solidFill>
              </a:rPr>
              <a:t>sometimes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totally</a:t>
            </a:r>
            <a:r>
              <a:rPr lang="en-US" dirty="0"/>
              <a:t> eliminate </a:t>
            </a:r>
            <a:r>
              <a:rPr lang="en-US" dirty="0">
                <a:solidFill>
                  <a:srgbClr val="FF6600"/>
                </a:solidFill>
              </a:rPr>
              <a:t>customs</a:t>
            </a:r>
            <a:r>
              <a:rPr lang="en-US" dirty="0"/>
              <a:t> duties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</a:t>
            </a:r>
            <a:r>
              <a:rPr lang="en-US" dirty="0"/>
              <a:t>example, a firm can </a:t>
            </a:r>
            <a:r>
              <a:rPr lang="en-US" u="sng" dirty="0">
                <a:solidFill>
                  <a:srgbClr val="0000FF"/>
                </a:solidFill>
              </a:rPr>
              <a:t>import a component into an FTZ</a:t>
            </a:r>
            <a:r>
              <a:rPr lang="en-US" dirty="0"/>
              <a:t>, </a:t>
            </a:r>
            <a:r>
              <a:rPr lang="en-US" u="sng" dirty="0">
                <a:solidFill>
                  <a:srgbClr val="0000FF"/>
                </a:solidFill>
              </a:rPr>
              <a:t>process it further</a:t>
            </a:r>
            <a:r>
              <a:rPr lang="en-US" dirty="0"/>
              <a:t>, and </a:t>
            </a:r>
            <a:r>
              <a:rPr lang="en-US" u="sng" dirty="0">
                <a:solidFill>
                  <a:srgbClr val="0000FF"/>
                </a:solidFill>
              </a:rPr>
              <a:t>then export the processed good abro</a:t>
            </a:r>
            <a:r>
              <a:rPr lang="en-US" dirty="0"/>
              <a:t>ad and </a:t>
            </a:r>
            <a:r>
              <a:rPr lang="en-US" dirty="0">
                <a:solidFill>
                  <a:srgbClr val="FF6600"/>
                </a:solidFill>
              </a:rPr>
              <a:t>avoid paying customs duties on the value of the imported component</a:t>
            </a:r>
            <a:r>
              <a:rPr lang="en-US" dirty="0"/>
              <a:t>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/>
              <a:t>Foreign Trade Zone </a:t>
            </a:r>
            <a:r>
              <a:rPr lang="en-US" sz="4400" b="1" dirty="0"/>
              <a:t>(</a:t>
            </a:r>
            <a:r>
              <a:rPr lang="en-US" sz="4400" dirty="0"/>
              <a:t>FTZ</a:t>
            </a:r>
            <a:r>
              <a:rPr lang="en-US" sz="4400" b="1" dirty="0" smtClean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9743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6600"/>
                </a:solidFill>
              </a:rPr>
              <a:t>maquiladora</a:t>
            </a:r>
            <a:r>
              <a:rPr lang="en-US" dirty="0" smtClean="0"/>
              <a:t> system represents an example of the use of FTZs. </a:t>
            </a:r>
          </a:p>
          <a:p>
            <a:r>
              <a:rPr lang="en-US" dirty="0" smtClean="0"/>
              <a:t>A maquiladora is a factory located in an FTZ in Mexico; most are situated near the U.S. border.</a:t>
            </a:r>
          </a:p>
          <a:p>
            <a:r>
              <a:rPr lang="en-US" dirty="0" smtClean="0"/>
              <a:t>The </a:t>
            </a:r>
            <a:r>
              <a:rPr lang="en-US" dirty="0"/>
              <a:t>goods produced by maquiladoras enjoy </a:t>
            </a:r>
            <a:r>
              <a:rPr lang="en-US" dirty="0">
                <a:solidFill>
                  <a:srgbClr val="FF6600"/>
                </a:solidFill>
              </a:rPr>
              <a:t>preferential customs and tax treatment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Mexico </a:t>
            </a:r>
            <a:r>
              <a:rPr lang="en-US" dirty="0"/>
              <a:t>levies </a:t>
            </a:r>
            <a:r>
              <a:rPr lang="en-US" dirty="0">
                <a:solidFill>
                  <a:srgbClr val="FF6600"/>
                </a:solidFill>
              </a:rPr>
              <a:t>no customs duties on unfinished goods imported </a:t>
            </a:r>
            <a:r>
              <a:rPr lang="en-US" dirty="0"/>
              <a:t>by a maquiladora, provided the goods are re-exported after having been further processed in Mexico.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Machinery</a:t>
            </a:r>
            <a:r>
              <a:rPr lang="en-US" dirty="0" smtClean="0"/>
              <a:t> </a:t>
            </a:r>
            <a:r>
              <a:rPr lang="en-US" dirty="0"/>
              <a:t>imported into Mexico and used by a maquiladora is also </a:t>
            </a:r>
            <a:r>
              <a:rPr lang="en-US" dirty="0">
                <a:solidFill>
                  <a:srgbClr val="FF6600"/>
                </a:solidFill>
              </a:rPr>
              <a:t>exempt from customs duties.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 </a:t>
            </a:r>
            <a:r>
              <a:rPr lang="en-US" sz="4400" b="1" dirty="0" smtClean="0"/>
              <a:t>Foreign Trade Zone </a:t>
            </a:r>
            <a:r>
              <a:rPr lang="en-US" sz="4400" b="1" dirty="0"/>
              <a:t>(</a:t>
            </a:r>
            <a:r>
              <a:rPr lang="en-US" sz="4400" dirty="0"/>
              <a:t>FTZ</a:t>
            </a:r>
            <a:r>
              <a:rPr lang="en-US" sz="4400" b="1" dirty="0" smtClean="0"/>
              <a:t>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9743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uiExpand="1" build="p"/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many </a:t>
            </a:r>
            <a:r>
              <a:rPr lang="en-US" dirty="0">
                <a:solidFill>
                  <a:srgbClr val="FF6600"/>
                </a:solidFill>
              </a:rPr>
              <a:t>big-ticket items </a:t>
            </a:r>
            <a:r>
              <a:rPr lang="en-US" dirty="0"/>
              <a:t>such as </a:t>
            </a:r>
            <a:r>
              <a:rPr lang="en-US" dirty="0">
                <a:solidFill>
                  <a:srgbClr val="FF6600"/>
                </a:solidFill>
              </a:rPr>
              <a:t>aircraft</a:t>
            </a:r>
            <a:r>
              <a:rPr lang="en-US" dirty="0"/>
              <a:t>, </a:t>
            </a:r>
            <a:r>
              <a:rPr lang="en-US" dirty="0">
                <a:solidFill>
                  <a:srgbClr val="FF6600"/>
                </a:solidFill>
              </a:rPr>
              <a:t>offshore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drilling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rigs</a:t>
            </a:r>
            <a:r>
              <a:rPr lang="en-US" dirty="0"/>
              <a:t>, and large construction projects, </a:t>
            </a:r>
            <a:r>
              <a:rPr lang="en-US" dirty="0">
                <a:solidFill>
                  <a:srgbClr val="FF6600"/>
                </a:solidFill>
              </a:rPr>
              <a:t>success or failure in exporting depends on a firm’s producing a high-quality product</a:t>
            </a:r>
            <a:r>
              <a:rPr lang="en-US" dirty="0"/>
              <a:t>, providing reliable repair service after the sale, and—often the </a:t>
            </a:r>
            <a:r>
              <a:rPr lang="en-US" dirty="0">
                <a:solidFill>
                  <a:srgbClr val="FF0000"/>
                </a:solidFill>
              </a:rPr>
              <a:t>deciding factor</a:t>
            </a:r>
            <a:r>
              <a:rPr lang="en-US" dirty="0"/>
              <a:t>—</a:t>
            </a:r>
            <a:r>
              <a:rPr lang="en-US" dirty="0">
                <a:solidFill>
                  <a:srgbClr val="FF0000"/>
                </a:solidFill>
              </a:rPr>
              <a:t>offering an attractive financing package</a:t>
            </a:r>
            <a:r>
              <a:rPr lang="en-US" dirty="0"/>
              <a:t>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Export Financing Programs</a:t>
            </a:r>
          </a:p>
        </p:txBody>
      </p:sp>
    </p:spTree>
    <p:extLst>
      <p:ext uri="{BB962C8B-B14F-4D97-AF65-F5344CB8AC3E}">
        <p14:creationId xmlns:p14="http://schemas.microsoft.com/office/powerpoint/2010/main" val="170538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example, Boeing competes with Airbus to sell Air Canada 200-seat short-range aircraft.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When </a:t>
            </a:r>
            <a:r>
              <a:rPr lang="en-US" dirty="0"/>
              <a:t>Air Canada is deciding which firm’s aircraft to buy, it </a:t>
            </a:r>
            <a:r>
              <a:rPr lang="en-US" dirty="0" smtClean="0"/>
              <a:t>weighs </a:t>
            </a:r>
            <a:r>
              <a:rPr lang="en-US" dirty="0"/>
              <a:t>price, after-sale technical support, aircraft operating costs, and financing expenses. </a:t>
            </a:r>
            <a:endParaRPr lang="en-US" dirty="0" smtClean="0"/>
          </a:p>
          <a:p>
            <a:r>
              <a:rPr lang="en-US" dirty="0"/>
              <a:t>All other things being equal, the </a:t>
            </a:r>
            <a:r>
              <a:rPr lang="en-US" sz="2800" dirty="0">
                <a:solidFill>
                  <a:srgbClr val="FF0000"/>
                </a:solidFill>
              </a:rPr>
              <a:t>financing terms </a:t>
            </a:r>
            <a:r>
              <a:rPr lang="en-US" dirty="0"/>
              <a:t>offered to Air Canada may be </a:t>
            </a:r>
            <a:r>
              <a:rPr lang="en-US" sz="2800" dirty="0">
                <a:solidFill>
                  <a:srgbClr val="FF0000"/>
                </a:solidFill>
              </a:rPr>
              <a:t>critical in its decision </a:t>
            </a:r>
            <a:r>
              <a:rPr lang="en-US" dirty="0"/>
              <a:t>of which firm wins the contract.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Export Financing Programs</a:t>
            </a:r>
          </a:p>
        </p:txBody>
      </p:sp>
    </p:spTree>
    <p:extLst>
      <p:ext uri="{BB962C8B-B14F-4D97-AF65-F5344CB8AC3E}">
        <p14:creationId xmlns:p14="http://schemas.microsoft.com/office/powerpoint/2010/main" val="170538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</a:t>
            </a:r>
            <a:r>
              <a:rPr lang="en-US" dirty="0"/>
              <a:t>of the </a:t>
            </a:r>
            <a:r>
              <a:rPr lang="en-US" sz="2800" dirty="0">
                <a:solidFill>
                  <a:srgbClr val="FF0000"/>
                </a:solidFill>
              </a:rPr>
              <a:t>importance</a:t>
            </a:r>
            <a:r>
              <a:rPr lang="en-US" dirty="0"/>
              <a:t> of the </a:t>
            </a:r>
            <a:r>
              <a:rPr lang="en-US" sz="2800" dirty="0">
                <a:solidFill>
                  <a:srgbClr val="FF0000"/>
                </a:solidFill>
              </a:rPr>
              <a:t>financing</a:t>
            </a:r>
            <a:r>
              <a:rPr lang="en-US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package</a:t>
            </a:r>
            <a:r>
              <a:rPr lang="en-US" dirty="0"/>
              <a:t>, most major trading countries have created </a:t>
            </a:r>
            <a:r>
              <a:rPr lang="en-US" sz="2800" b="1" u="sng" dirty="0">
                <a:solidFill>
                  <a:srgbClr val="FF0000"/>
                </a:solidFill>
              </a:rPr>
              <a:t>government-owned agencies </a:t>
            </a:r>
            <a:r>
              <a:rPr lang="en-US" sz="2800" dirty="0">
                <a:solidFill>
                  <a:srgbClr val="FF0000"/>
                </a:solidFill>
              </a:rPr>
              <a:t>to assist their domestic firms in arranging financing of export sales</a:t>
            </a:r>
            <a:r>
              <a:rPr lang="en-US" dirty="0"/>
              <a:t>, both large and small.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6600"/>
                </a:solidFill>
              </a:rPr>
              <a:t>The </a:t>
            </a:r>
            <a:r>
              <a:rPr lang="en-US" dirty="0">
                <a:solidFill>
                  <a:srgbClr val="FF6600"/>
                </a:solidFill>
              </a:rPr>
              <a:t>Export-Import Bank </a:t>
            </a:r>
            <a:r>
              <a:rPr lang="en-US" dirty="0"/>
              <a:t>of the United States (</a:t>
            </a:r>
            <a:r>
              <a:rPr lang="en-US" dirty="0" err="1">
                <a:solidFill>
                  <a:srgbClr val="FF6600"/>
                </a:solidFill>
              </a:rPr>
              <a:t>Eximbank</a:t>
            </a:r>
            <a:r>
              <a:rPr lang="en-US" dirty="0"/>
              <a:t>) provides financing for U.S. exports through direct loans and loan guarantees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Export Financing Programs</a:t>
            </a:r>
          </a:p>
        </p:txBody>
      </p:sp>
    </p:spTree>
    <p:extLst>
      <p:ext uri="{BB962C8B-B14F-4D97-AF65-F5344CB8AC3E}">
        <p14:creationId xmlns:p14="http://schemas.microsoft.com/office/powerpoint/2010/main" val="170538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Another U.S. government–sponsored organization, the Overseas Private Investment Corporation (</a:t>
            </a:r>
            <a:r>
              <a:rPr lang="en-US" dirty="0">
                <a:solidFill>
                  <a:srgbClr val="FF0000"/>
                </a:solidFill>
              </a:rPr>
              <a:t>OPIC</a:t>
            </a:r>
            <a:r>
              <a:rPr lang="en-US" dirty="0"/>
              <a:t>), provides a different type of insurance—political-risk </a:t>
            </a:r>
            <a:r>
              <a:rPr lang="en-US" dirty="0" smtClean="0"/>
              <a:t>insurance. </a:t>
            </a:r>
          </a:p>
          <a:p>
            <a:r>
              <a:rPr lang="en-US" dirty="0" smtClean="0"/>
              <a:t>If </a:t>
            </a:r>
            <a:r>
              <a:rPr lang="en-US" dirty="0"/>
              <a:t>a foreign country confiscates an insured firm’s goods or assets, OPIC will compensate the firm for its losses. </a:t>
            </a:r>
            <a:endParaRPr lang="en-US" dirty="0" smtClean="0"/>
          </a:p>
          <a:p>
            <a:r>
              <a:rPr lang="en-US" dirty="0" smtClean="0">
                <a:solidFill>
                  <a:srgbClr val="FF6600"/>
                </a:solidFill>
              </a:rPr>
              <a:t>Most</a:t>
            </a:r>
            <a:r>
              <a:rPr lang="en-US" dirty="0" smtClean="0"/>
              <a:t> </a:t>
            </a:r>
            <a:r>
              <a:rPr lang="en-US" dirty="0"/>
              <a:t>major trading </a:t>
            </a:r>
            <a:r>
              <a:rPr lang="en-US" dirty="0">
                <a:solidFill>
                  <a:srgbClr val="FF6600"/>
                </a:solidFill>
              </a:rPr>
              <a:t>countries</a:t>
            </a:r>
            <a:r>
              <a:rPr lang="en-US" dirty="0"/>
              <a:t> have similar organizations that </a:t>
            </a:r>
            <a:r>
              <a:rPr lang="en-US" dirty="0">
                <a:solidFill>
                  <a:srgbClr val="FF6600"/>
                </a:solidFill>
              </a:rPr>
              <a:t>provide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export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financing</a:t>
            </a:r>
          </a:p>
          <a:p>
            <a:r>
              <a:rPr lang="en-US" dirty="0" smtClean="0"/>
              <a:t>Other </a:t>
            </a:r>
            <a:r>
              <a:rPr lang="en-US" dirty="0"/>
              <a:t>countries, such as </a:t>
            </a:r>
            <a:r>
              <a:rPr lang="en-US" dirty="0">
                <a:solidFill>
                  <a:srgbClr val="FF6600"/>
                </a:solidFill>
              </a:rPr>
              <a:t>Malaysia</a:t>
            </a:r>
            <a:r>
              <a:rPr lang="en-US" dirty="0"/>
              <a:t>, rely on their </a:t>
            </a:r>
            <a:r>
              <a:rPr lang="en-US" dirty="0">
                <a:solidFill>
                  <a:srgbClr val="FF6600"/>
                </a:solidFill>
              </a:rPr>
              <a:t>central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bank</a:t>
            </a:r>
            <a:r>
              <a:rPr lang="en-US" dirty="0"/>
              <a:t> to provide low-cost export financing.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895D1D"/>
                </a:solidFill>
              </a:rPr>
              <a:t>Export Financing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0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Learning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government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regulations</a:t>
            </a:r>
            <a:r>
              <a:rPr lang="en-US" dirty="0"/>
              <a:t> of other countries can be a daunting task.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/>
              <a:t>A </a:t>
            </a:r>
            <a:r>
              <a:rPr lang="en-US" dirty="0"/>
              <a:t>company must know whether its product is subject to a tariff or quota, for example. </a:t>
            </a:r>
            <a:endParaRPr lang="en-US" dirty="0" smtClean="0"/>
          </a:p>
          <a:p>
            <a:r>
              <a:rPr lang="en-US" dirty="0"/>
              <a:t>Governments of most nations have </a:t>
            </a:r>
            <a:r>
              <a:rPr lang="en-US" dirty="0">
                <a:solidFill>
                  <a:srgbClr val="FF6600"/>
                </a:solidFill>
              </a:rPr>
              <a:t>special</a:t>
            </a:r>
            <a:r>
              <a:rPr lang="en-US" dirty="0"/>
              <a:t> </a:t>
            </a:r>
            <a:r>
              <a:rPr lang="en-US" dirty="0">
                <a:solidFill>
                  <a:srgbClr val="FF6600"/>
                </a:solidFill>
              </a:rPr>
              <a:t>agencies</a:t>
            </a:r>
            <a:r>
              <a:rPr lang="en-US" dirty="0"/>
              <a:t> responsible for </a:t>
            </a:r>
            <a:r>
              <a:rPr lang="en-US" dirty="0">
                <a:solidFill>
                  <a:srgbClr val="FF6600"/>
                </a:solidFill>
              </a:rPr>
              <a:t>promoting exports</a:t>
            </a:r>
            <a:r>
              <a:rPr lang="en-US" dirty="0"/>
              <a:t>. 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/>
              <a:t>Such agencies can be particularly </a:t>
            </a:r>
            <a:r>
              <a:rPr lang="en-US" dirty="0">
                <a:solidFill>
                  <a:srgbClr val="FF6600"/>
                </a:solidFill>
              </a:rPr>
              <a:t>helpful to small and medium-sized businesses </a:t>
            </a:r>
            <a:r>
              <a:rPr lang="en-US" dirty="0"/>
              <a:t>that have limited financial resources.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Special Government </a:t>
            </a:r>
            <a:r>
              <a:rPr lang="en-US" sz="4400" dirty="0" smtClean="0"/>
              <a:t>Agencies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535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Government </a:t>
            </a:r>
            <a:r>
              <a:rPr lang="en-US" dirty="0">
                <a:solidFill>
                  <a:srgbClr val="FF6600"/>
                </a:solidFill>
              </a:rPr>
              <a:t>trade-promotion agencies </a:t>
            </a:r>
            <a:r>
              <a:rPr lang="en-US" dirty="0"/>
              <a:t>often </a:t>
            </a:r>
            <a:r>
              <a:rPr lang="en-US" dirty="0">
                <a:solidFill>
                  <a:srgbClr val="FF6600"/>
                </a:solidFill>
              </a:rPr>
              <a:t>organize trips for trade officials and business-people to visit other countries </a:t>
            </a:r>
            <a:r>
              <a:rPr lang="en-US" dirty="0"/>
              <a:t>in order to meet potential business partners and generate contacts for new business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</a:t>
            </a:r>
            <a:r>
              <a:rPr lang="en-US" dirty="0"/>
              <a:t>also typically open </a:t>
            </a:r>
            <a:r>
              <a:rPr lang="en-US" dirty="0">
                <a:solidFill>
                  <a:srgbClr val="FF6600"/>
                </a:solidFill>
              </a:rPr>
              <a:t>trade offices in other countries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Special Government </a:t>
            </a:r>
            <a:r>
              <a:rPr lang="en-US" sz="4400" dirty="0" smtClean="0"/>
              <a:t>Agencies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535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Protecting Jobs and </a:t>
            </a:r>
            <a:r>
              <a:rPr lang="en-US" dirty="0" smtClean="0"/>
              <a:t>Industries</a:t>
            </a:r>
          </a:p>
          <a:p>
            <a:r>
              <a:rPr lang="en-US" dirty="0"/>
              <a:t>Protecting National </a:t>
            </a:r>
            <a:r>
              <a:rPr lang="en-US" dirty="0" smtClean="0"/>
              <a:t>Security</a:t>
            </a:r>
          </a:p>
          <a:p>
            <a:r>
              <a:rPr lang="en-US" dirty="0" smtClean="0"/>
              <a:t>Retaliating</a:t>
            </a:r>
          </a:p>
          <a:p>
            <a:r>
              <a:rPr lang="en-US" dirty="0"/>
              <a:t>Protecting </a:t>
            </a:r>
            <a:r>
              <a:rPr lang="en-US" dirty="0" smtClean="0"/>
              <a:t>Consumers</a:t>
            </a:r>
          </a:p>
          <a:p>
            <a:r>
              <a:rPr lang="en-US" dirty="0"/>
              <a:t>Furthering Foreign Policy </a:t>
            </a:r>
            <a:r>
              <a:rPr lang="en-US" dirty="0" smtClean="0"/>
              <a:t>Objectives</a:t>
            </a:r>
          </a:p>
          <a:p>
            <a:r>
              <a:rPr lang="en-US" dirty="0"/>
              <a:t>Protecting Human Rights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POLITICAL </a:t>
            </a:r>
            <a:r>
              <a:rPr lang="en-US" sz="4000" dirty="0"/>
              <a:t>ARGUMENTS FOR INTERVENTION</a:t>
            </a:r>
          </a:p>
        </p:txBody>
      </p:sp>
    </p:spTree>
    <p:extLst>
      <p:ext uri="{BB962C8B-B14F-4D97-AF65-F5344CB8AC3E}">
        <p14:creationId xmlns:p14="http://schemas.microsoft.com/office/powerpoint/2010/main" val="12347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most common political argument for government intervention is that it is necessary for protecting jobs and industries from </a:t>
            </a:r>
            <a:r>
              <a:rPr lang="en-US" b="1" i="1" u="sng" dirty="0">
                <a:solidFill>
                  <a:srgbClr val="FF0000"/>
                </a:solidFill>
              </a:rPr>
              <a:t>unfair</a:t>
            </a:r>
            <a:r>
              <a:rPr lang="en-US" dirty="0">
                <a:solidFill>
                  <a:srgbClr val="FF0000"/>
                </a:solidFill>
              </a:rPr>
              <a:t> foreign competition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Competition </a:t>
            </a:r>
            <a:r>
              <a:rPr lang="en-US" dirty="0"/>
              <a:t>is most often viewed as </a:t>
            </a:r>
            <a:r>
              <a:rPr lang="en-US" sz="2500" b="1" i="1" u="sng" dirty="0">
                <a:solidFill>
                  <a:srgbClr val="FF0000"/>
                </a:solidFill>
              </a:rPr>
              <a:t>unfair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when producers in an exporting country are </a:t>
            </a:r>
            <a:r>
              <a:rPr lang="en-US" b="1" u="sng" dirty="0">
                <a:solidFill>
                  <a:srgbClr val="FF0000"/>
                </a:solidFill>
              </a:rPr>
              <a:t>subsidized</a:t>
            </a:r>
            <a:r>
              <a:rPr lang="en-US" dirty="0">
                <a:solidFill>
                  <a:srgbClr val="FF0000"/>
                </a:solidFill>
              </a:rPr>
              <a:t> in some way by their government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For example, it has been repeatedly claimed that </a:t>
            </a:r>
            <a:r>
              <a:rPr lang="en-US" dirty="0">
                <a:solidFill>
                  <a:srgbClr val="FF0000"/>
                </a:solidFill>
              </a:rPr>
              <a:t>Chinese enterprises in several industries</a:t>
            </a:r>
            <a:r>
              <a:rPr lang="en-US" dirty="0"/>
              <a:t>, including aluminum, steel, and auto parts, have </a:t>
            </a:r>
            <a:r>
              <a:rPr lang="en-US" dirty="0">
                <a:solidFill>
                  <a:srgbClr val="FF0000"/>
                </a:solidFill>
              </a:rPr>
              <a:t>benefited</a:t>
            </a:r>
            <a:r>
              <a:rPr lang="en-US" dirty="0"/>
              <a:t> from </a:t>
            </a:r>
            <a:r>
              <a:rPr lang="en-US" dirty="0">
                <a:solidFill>
                  <a:srgbClr val="FF0000"/>
                </a:solidFill>
              </a:rPr>
              <a:t>extensive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government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subsidies</a:t>
            </a:r>
            <a:r>
              <a:rPr lang="en-US" dirty="0"/>
              <a:t>.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Protecting Jobs and </a:t>
            </a:r>
            <a:r>
              <a:rPr lang="en-US" sz="4000" dirty="0" smtClean="0"/>
              <a:t>Industries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2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Such </a:t>
            </a:r>
            <a:r>
              <a:rPr lang="en-US" dirty="0"/>
              <a:t>logic was behind the </a:t>
            </a:r>
            <a:r>
              <a:rPr lang="en-US" sz="2800" dirty="0">
                <a:solidFill>
                  <a:srgbClr val="FF0000"/>
                </a:solidFill>
              </a:rPr>
              <a:t>complaint</a:t>
            </a:r>
            <a:r>
              <a:rPr lang="en-US" dirty="0"/>
              <a:t> that the </a:t>
            </a:r>
            <a:r>
              <a:rPr lang="en-US" sz="2800" dirty="0">
                <a:solidFill>
                  <a:srgbClr val="FF0000"/>
                </a:solidFill>
              </a:rPr>
              <a:t>Obama</a:t>
            </a:r>
            <a:r>
              <a:rPr lang="en-US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administration</a:t>
            </a:r>
            <a:r>
              <a:rPr lang="en-US" dirty="0"/>
              <a:t> filed with the </a:t>
            </a:r>
            <a:r>
              <a:rPr lang="en-US" sz="2800" dirty="0">
                <a:solidFill>
                  <a:srgbClr val="FF0000"/>
                </a:solidFill>
              </a:rPr>
              <a:t>WTO</a:t>
            </a:r>
            <a:r>
              <a:rPr lang="en-US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against</a:t>
            </a:r>
            <a:r>
              <a:rPr lang="en-US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Chinese</a:t>
            </a:r>
            <a:r>
              <a:rPr lang="en-US" dirty="0"/>
              <a:t> auto parts producers in </a:t>
            </a:r>
            <a:r>
              <a:rPr lang="en-US" dirty="0" smtClean="0"/>
              <a:t>2012.</a:t>
            </a:r>
          </a:p>
          <a:p>
            <a:r>
              <a:rPr lang="en-US" dirty="0" smtClean="0"/>
              <a:t>Some economists claimed </a:t>
            </a:r>
            <a:r>
              <a:rPr lang="en-US" dirty="0"/>
              <a:t>that the </a:t>
            </a:r>
            <a:r>
              <a:rPr lang="en-US" dirty="0">
                <a:solidFill>
                  <a:srgbClr val="FF0000"/>
                </a:solidFill>
              </a:rPr>
              <a:t>growth in the U.S.–China trade deficit</a:t>
            </a:r>
            <a:r>
              <a:rPr lang="en-US" dirty="0"/>
              <a:t> between 2001 and 2015 was, to a significant degree, the result of </a:t>
            </a:r>
            <a:r>
              <a:rPr lang="en-US" dirty="0">
                <a:solidFill>
                  <a:srgbClr val="FF0000"/>
                </a:solidFill>
              </a:rPr>
              <a:t>unfair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competition</a:t>
            </a:r>
            <a:r>
              <a:rPr lang="en-US" dirty="0"/>
              <a:t>, including </a:t>
            </a:r>
            <a:r>
              <a:rPr lang="en-US" dirty="0">
                <a:solidFill>
                  <a:srgbClr val="FF6600"/>
                </a:solidFill>
              </a:rPr>
              <a:t>direct subsidies </a:t>
            </a:r>
            <a:r>
              <a:rPr lang="en-US" dirty="0"/>
              <a:t>to Chinese producers and </a:t>
            </a:r>
            <a:r>
              <a:rPr lang="en-US" dirty="0">
                <a:solidFill>
                  <a:srgbClr val="FF6600"/>
                </a:solidFill>
              </a:rPr>
              <a:t>currency manipulations</a:t>
            </a:r>
            <a:r>
              <a:rPr lang="en-US" dirty="0" smtClean="0"/>
              <a:t>.</a:t>
            </a:r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>
                <a:solidFill>
                  <a:srgbClr val="FF6600"/>
                </a:solidFill>
              </a:rPr>
              <a:t>It is </a:t>
            </a:r>
            <a:r>
              <a:rPr lang="en-US" dirty="0" smtClean="0"/>
              <a:t>estimated </a:t>
            </a:r>
            <a:r>
              <a:rPr lang="en-US" dirty="0"/>
              <a:t>that as many as 3.4 million U.S. jobs were lost as a consequence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Donald </a:t>
            </a:r>
            <a:r>
              <a:rPr lang="en-US" dirty="0">
                <a:solidFill>
                  <a:srgbClr val="FF0000"/>
                </a:solidFill>
              </a:rPr>
              <a:t>Trump tapped into anxiety about job losses </a:t>
            </a:r>
            <a:r>
              <a:rPr lang="en-US" dirty="0"/>
              <a:t>due to unfair trade from China during </a:t>
            </a:r>
            <a:r>
              <a:rPr lang="en-US" dirty="0">
                <a:solidFill>
                  <a:srgbClr val="FF0000"/>
                </a:solidFill>
              </a:rPr>
              <a:t>his successful 2016 presidential run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Protecting Jobs and </a:t>
            </a:r>
            <a:r>
              <a:rPr lang="en-US" sz="4000" dirty="0" smtClean="0"/>
              <a:t>Industries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2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is necessary to protect certain industries because they are important for national security.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Defense</a:t>
            </a:r>
            <a:r>
              <a:rPr lang="en-US" dirty="0">
                <a:solidFill>
                  <a:srgbClr val="FF0000"/>
                </a:solidFill>
              </a:rPr>
              <a:t>-related industries </a:t>
            </a:r>
            <a:r>
              <a:rPr lang="en-US" dirty="0"/>
              <a:t>often get this kind of attention (e.g., aerospace, advanced electronics, and semiconductors)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Protecting National </a:t>
            </a:r>
            <a:r>
              <a:rPr lang="en-US" sz="4400" dirty="0" smtClean="0"/>
              <a:t>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66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Some argue that governments should </a:t>
            </a:r>
            <a:r>
              <a:rPr lang="en-US" dirty="0">
                <a:solidFill>
                  <a:srgbClr val="FF0000"/>
                </a:solidFill>
              </a:rPr>
              <a:t>use the </a:t>
            </a:r>
            <a:r>
              <a:rPr lang="en-US" b="1" i="1" u="sng" dirty="0">
                <a:solidFill>
                  <a:srgbClr val="0000FF"/>
                </a:solidFill>
              </a:rPr>
              <a:t>threat</a:t>
            </a:r>
            <a:r>
              <a:rPr lang="en-US" dirty="0">
                <a:solidFill>
                  <a:srgbClr val="FF0000"/>
                </a:solidFill>
              </a:rPr>
              <a:t> to intervene in trade policy as a bargaining tool </a:t>
            </a:r>
            <a:r>
              <a:rPr lang="en-US" dirty="0"/>
              <a:t>to help open foreign markets and force trading partners to “</a:t>
            </a:r>
            <a:r>
              <a:rPr lang="en-US" dirty="0">
                <a:solidFill>
                  <a:srgbClr val="FF0000"/>
                </a:solidFill>
              </a:rPr>
              <a:t>play by the rules of the game.</a:t>
            </a:r>
            <a:r>
              <a:rPr lang="en-US" dirty="0"/>
              <a:t>” 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The U.S. government </a:t>
            </a:r>
            <a:r>
              <a:rPr lang="en-US" dirty="0"/>
              <a:t>has used the </a:t>
            </a:r>
            <a:r>
              <a:rPr lang="en-US" dirty="0">
                <a:solidFill>
                  <a:srgbClr val="FF0000"/>
                </a:solidFill>
              </a:rPr>
              <a:t>threat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punitive trade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sanctions</a:t>
            </a:r>
            <a:r>
              <a:rPr lang="en-US" dirty="0"/>
              <a:t> to try to get the </a:t>
            </a:r>
            <a:r>
              <a:rPr lang="en-US" dirty="0">
                <a:solidFill>
                  <a:srgbClr val="FF0000"/>
                </a:solidFill>
              </a:rPr>
              <a:t>Chinese</a:t>
            </a:r>
            <a:r>
              <a:rPr lang="en-US" dirty="0"/>
              <a:t> government to enforce its </a:t>
            </a:r>
            <a:r>
              <a:rPr lang="en-US" dirty="0">
                <a:solidFill>
                  <a:srgbClr val="FF0000"/>
                </a:solidFill>
              </a:rPr>
              <a:t>intellectual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property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laws</a:t>
            </a:r>
            <a:r>
              <a:rPr lang="en-US" dirty="0" smtClean="0"/>
              <a:t>.</a:t>
            </a:r>
          </a:p>
          <a:p>
            <a:r>
              <a:rPr lang="en-US" dirty="0"/>
              <a:t>If </a:t>
            </a:r>
            <a:r>
              <a:rPr lang="en-US" dirty="0" smtClean="0"/>
              <a:t>punitive trade sanctions works</a:t>
            </a:r>
            <a:r>
              <a:rPr lang="en-US" dirty="0"/>
              <a:t>, </a:t>
            </a:r>
            <a:r>
              <a:rPr lang="en-US" dirty="0" smtClean="0">
                <a:solidFill>
                  <a:srgbClr val="FF0000"/>
                </a:solidFill>
              </a:rPr>
              <a:t>it may </a:t>
            </a:r>
            <a:r>
              <a:rPr lang="en-US" dirty="0">
                <a:solidFill>
                  <a:srgbClr val="FF0000"/>
                </a:solidFill>
              </a:rPr>
              <a:t>liberalize </a:t>
            </a:r>
            <a:r>
              <a:rPr lang="en-US" dirty="0" smtClean="0">
                <a:solidFill>
                  <a:srgbClr val="FF0000"/>
                </a:solidFill>
              </a:rPr>
              <a:t>trade.</a:t>
            </a:r>
          </a:p>
          <a:p>
            <a:r>
              <a:rPr lang="en-US" dirty="0" smtClean="0"/>
              <a:t>It </a:t>
            </a:r>
            <a:r>
              <a:rPr lang="en-US" dirty="0"/>
              <a:t>is a </a:t>
            </a:r>
            <a:r>
              <a:rPr lang="en-US" dirty="0">
                <a:solidFill>
                  <a:srgbClr val="FF0000"/>
                </a:solidFill>
              </a:rPr>
              <a:t>risky</a:t>
            </a:r>
            <a:r>
              <a:rPr lang="en-US" dirty="0"/>
              <a:t> </a:t>
            </a:r>
            <a:r>
              <a:rPr lang="en-US" dirty="0" smtClean="0"/>
              <a:t>strategy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>
                <a:solidFill>
                  <a:srgbClr val="FF0000"/>
                </a:solidFill>
              </a:rPr>
              <a:t>country</a:t>
            </a:r>
            <a:r>
              <a:rPr lang="en-US" dirty="0"/>
              <a:t> that is being pressured </a:t>
            </a:r>
            <a:r>
              <a:rPr lang="en-US" dirty="0">
                <a:solidFill>
                  <a:srgbClr val="FF0000"/>
                </a:solidFill>
              </a:rPr>
              <a:t>may not back down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instead</a:t>
            </a:r>
            <a:r>
              <a:rPr lang="en-US" dirty="0"/>
              <a:t> may respond to the </a:t>
            </a:r>
            <a:r>
              <a:rPr lang="en-US" dirty="0">
                <a:solidFill>
                  <a:srgbClr val="FF0000"/>
                </a:solidFill>
              </a:rPr>
              <a:t>imposition of punitive tariffs by raising trade barriers of its own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Retaliating</a:t>
            </a:r>
          </a:p>
        </p:txBody>
      </p:sp>
    </p:spTree>
    <p:extLst>
      <p:ext uri="{BB962C8B-B14F-4D97-AF65-F5344CB8AC3E}">
        <p14:creationId xmlns:p14="http://schemas.microsoft.com/office/powerpoint/2010/main" val="398600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Many governments have long had regulations to </a:t>
            </a:r>
            <a:r>
              <a:rPr lang="en-US" dirty="0">
                <a:solidFill>
                  <a:srgbClr val="FF6600"/>
                </a:solidFill>
              </a:rPr>
              <a:t>protect consumers from unsafe products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</a:t>
            </a:r>
            <a:r>
              <a:rPr lang="en-US" dirty="0"/>
              <a:t>example, in 2003 several countries, including Japan and South Korea, decided to </a:t>
            </a:r>
            <a:r>
              <a:rPr lang="en-US" b="1" i="1" u="sng" dirty="0">
                <a:solidFill>
                  <a:srgbClr val="FF0000"/>
                </a:solidFill>
              </a:rPr>
              <a:t>ban imports </a:t>
            </a:r>
            <a:r>
              <a:rPr lang="en-US" dirty="0"/>
              <a:t>of American beef after a single case of mad cow disease was found in Washington State.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Consumers</a:t>
            </a:r>
          </a:p>
        </p:txBody>
      </p:sp>
    </p:spTree>
    <p:extLst>
      <p:ext uri="{BB962C8B-B14F-4D97-AF65-F5344CB8AC3E}">
        <p14:creationId xmlns:p14="http://schemas.microsoft.com/office/powerpoint/2010/main" val="192008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government may </a:t>
            </a:r>
            <a:r>
              <a:rPr lang="en-US" dirty="0">
                <a:solidFill>
                  <a:srgbClr val="FF0000"/>
                </a:solidFill>
              </a:rPr>
              <a:t>grant preferential trade terms </a:t>
            </a:r>
            <a:r>
              <a:rPr lang="en-US" dirty="0"/>
              <a:t>to a country with which it wants to </a:t>
            </a:r>
            <a:r>
              <a:rPr lang="en-US" dirty="0">
                <a:solidFill>
                  <a:srgbClr val="FF0000"/>
                </a:solidFill>
              </a:rPr>
              <a:t>build strong relations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Trade </a:t>
            </a:r>
            <a:r>
              <a:rPr lang="en-US" dirty="0"/>
              <a:t>policy has also been used </a:t>
            </a:r>
            <a:r>
              <a:rPr lang="en-US" dirty="0" smtClean="0"/>
              <a:t>to </a:t>
            </a:r>
            <a:r>
              <a:rPr lang="en-US" dirty="0">
                <a:solidFill>
                  <a:srgbClr val="FF0000"/>
                </a:solidFill>
              </a:rPr>
              <a:t>pressure or punish “rogue states” </a:t>
            </a:r>
            <a:r>
              <a:rPr lang="en-US" dirty="0"/>
              <a:t>that do not abide by international law or norms.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Furthering Foreign Policy </a:t>
            </a:r>
            <a:r>
              <a:rPr lang="en-US" sz="4000" dirty="0" smtClean="0"/>
              <a:t>Objectives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3920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Governments sometimes use trade policy to try to </a:t>
            </a:r>
            <a:r>
              <a:rPr lang="en-US" dirty="0">
                <a:solidFill>
                  <a:srgbClr val="FF0000"/>
                </a:solidFill>
              </a:rPr>
              <a:t>improve the human rights policies of trading partners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</a:t>
            </a:r>
            <a:r>
              <a:rPr lang="en-US" dirty="0" smtClean="0"/>
              <a:t>, </a:t>
            </a:r>
            <a:r>
              <a:rPr lang="en-US" dirty="0"/>
              <a:t>the U.S. government long had trade sanctions in place against the nation of </a:t>
            </a:r>
            <a:r>
              <a:rPr lang="en-US" dirty="0">
                <a:solidFill>
                  <a:srgbClr val="FF0000"/>
                </a:solidFill>
              </a:rPr>
              <a:t>Myanmar due to the poor human rights practices in </a:t>
            </a:r>
            <a:r>
              <a:rPr lang="en-US" dirty="0"/>
              <a:t>that nation.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Protecting Human Rights</a:t>
            </a:r>
          </a:p>
        </p:txBody>
      </p:sp>
    </p:spTree>
    <p:extLst>
      <p:ext uri="{BB962C8B-B14F-4D97-AF65-F5344CB8AC3E}">
        <p14:creationId xmlns:p14="http://schemas.microsoft.com/office/powerpoint/2010/main" val="2196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Infant Industry </a:t>
            </a:r>
            <a:r>
              <a:rPr lang="en-US" dirty="0" smtClean="0"/>
              <a:t>Argument</a:t>
            </a:r>
          </a:p>
          <a:p>
            <a:r>
              <a:rPr lang="en-US" dirty="0"/>
              <a:t>Strategic Trade Policy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ECONOMIC ARGUMENTS FOR INTERVENTION</a:t>
            </a:r>
          </a:p>
        </p:txBody>
      </p:sp>
    </p:spTree>
    <p:extLst>
      <p:ext uri="{BB962C8B-B14F-4D97-AF65-F5344CB8AC3E}">
        <p14:creationId xmlns:p14="http://schemas.microsoft.com/office/powerpoint/2010/main" val="301650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any </a:t>
            </a:r>
            <a:r>
              <a:rPr lang="en-US" dirty="0">
                <a:solidFill>
                  <a:srgbClr val="FF0000"/>
                </a:solidFill>
              </a:rPr>
              <a:t>developing countries </a:t>
            </a:r>
            <a:r>
              <a:rPr lang="en-US" dirty="0"/>
              <a:t>have a potential </a:t>
            </a:r>
            <a:r>
              <a:rPr lang="en-US" dirty="0">
                <a:solidFill>
                  <a:srgbClr val="FF0000"/>
                </a:solidFill>
              </a:rPr>
              <a:t>comparative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advantage</a:t>
            </a:r>
            <a:r>
              <a:rPr lang="en-US" dirty="0"/>
              <a:t> in manufacturing, but new manufacturing industries </a:t>
            </a:r>
            <a:r>
              <a:rPr lang="en-US" dirty="0">
                <a:solidFill>
                  <a:srgbClr val="FF0000"/>
                </a:solidFill>
              </a:rPr>
              <a:t>cannot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initially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compete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established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industries</a:t>
            </a:r>
            <a:r>
              <a:rPr lang="en-US" dirty="0"/>
              <a:t> in </a:t>
            </a:r>
            <a:r>
              <a:rPr lang="en-US" dirty="0">
                <a:solidFill>
                  <a:srgbClr val="FF0000"/>
                </a:solidFill>
              </a:rPr>
              <a:t>developed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countries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allow manufacturing to get a toehold, the </a:t>
            </a:r>
            <a:r>
              <a:rPr lang="en-US" dirty="0" smtClean="0">
                <a:solidFill>
                  <a:srgbClr val="FF0000"/>
                </a:solidFill>
              </a:rPr>
              <a:t>governments </a:t>
            </a:r>
            <a:r>
              <a:rPr lang="en-US" dirty="0">
                <a:solidFill>
                  <a:srgbClr val="FF0000"/>
                </a:solidFill>
              </a:rPr>
              <a:t>should temporarily support new industries </a:t>
            </a:r>
            <a:r>
              <a:rPr lang="en-US" dirty="0"/>
              <a:t>(with tariffs, import quotas, and subsidies) until they have grown strong enough to meet international competition.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Infant Industry </a:t>
            </a:r>
            <a:r>
              <a:rPr lang="en-US" sz="4400" dirty="0" smtClean="0"/>
              <a:t>Argument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8382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he </a:t>
            </a:r>
            <a:r>
              <a:rPr lang="en-US" dirty="0">
                <a:solidFill>
                  <a:srgbClr val="FF0000"/>
                </a:solidFill>
              </a:rPr>
              <a:t>GATT has recognized the infant industry argument </a:t>
            </a:r>
            <a:r>
              <a:rPr lang="en-US" dirty="0"/>
              <a:t>as a legitimate reason for protectionism. </a:t>
            </a:r>
            <a:endParaRPr lang="en-US" dirty="0" smtClean="0"/>
          </a:p>
          <a:p>
            <a:r>
              <a:rPr lang="en-US" dirty="0" smtClean="0"/>
              <a:t>Nevertheless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many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economists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remain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critical</a:t>
            </a:r>
            <a:r>
              <a:rPr lang="en-US" dirty="0"/>
              <a:t> of this </a:t>
            </a:r>
            <a:r>
              <a:rPr lang="en-US" dirty="0" smtClean="0"/>
              <a:t>argument. </a:t>
            </a:r>
          </a:p>
          <a:p>
            <a:r>
              <a:rPr lang="en-US" dirty="0">
                <a:solidFill>
                  <a:srgbClr val="FF0000"/>
                </a:solidFill>
              </a:rPr>
              <a:t>Protection</a:t>
            </a:r>
            <a:r>
              <a:rPr lang="en-US" dirty="0" smtClean="0"/>
              <a:t> </a:t>
            </a:r>
            <a:r>
              <a:rPr lang="en-US" dirty="0"/>
              <a:t>of manufacturing from foreign competition does no good unless the protection helps make the </a:t>
            </a:r>
            <a:r>
              <a:rPr lang="en-US" dirty="0">
                <a:solidFill>
                  <a:srgbClr val="FF0000"/>
                </a:solidFill>
              </a:rPr>
              <a:t>industry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efficient</a:t>
            </a:r>
            <a:r>
              <a:rPr lang="en-US" dirty="0"/>
              <a:t>.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895D1D"/>
                </a:solidFill>
              </a:rPr>
              <a:t>The Infant Industry Argument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35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rotection </a:t>
            </a:r>
            <a:r>
              <a:rPr lang="en-US" dirty="0">
                <a:solidFill>
                  <a:srgbClr val="FF0000"/>
                </a:solidFill>
              </a:rPr>
              <a:t>seems to have done little more than foster the development of inefficient industries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Brazil</a:t>
            </a:r>
            <a:r>
              <a:rPr lang="en-US" dirty="0"/>
              <a:t>, for example, built the world’s 10th-largest auto industry behind tariff barriers and quotas. 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Once those barriers were removed </a:t>
            </a:r>
            <a:r>
              <a:rPr lang="en-US" dirty="0"/>
              <a:t>in the late 1980s, however, foreign imports soared, and the industry was forced to face up to the fact that after 30 years of protection, </a:t>
            </a:r>
            <a:r>
              <a:rPr lang="en-US" dirty="0">
                <a:solidFill>
                  <a:srgbClr val="FF0000"/>
                </a:solidFill>
              </a:rPr>
              <a:t>the Brazilian auto industry was one of the world’s most inefficient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895D1D"/>
                </a:solidFill>
              </a:rPr>
              <a:t>The Infant Industry Argument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35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Strategic trade </a:t>
            </a:r>
            <a:r>
              <a:rPr lang="en-US" dirty="0" smtClean="0"/>
              <a:t>policy applies </a:t>
            </a:r>
            <a:r>
              <a:rPr lang="en-US" dirty="0"/>
              <a:t>to those industries capable of supporting only a few firms worldwide, perhaps because of high product development </a:t>
            </a:r>
            <a:r>
              <a:rPr lang="en-US" dirty="0" smtClean="0"/>
              <a:t>costs, </a:t>
            </a:r>
            <a:r>
              <a:rPr lang="en-US" dirty="0">
                <a:solidFill>
                  <a:srgbClr val="FF0000"/>
                </a:solidFill>
              </a:rPr>
              <a:t>substantial economies of scale, </a:t>
            </a:r>
            <a:r>
              <a:rPr lang="en-US" dirty="0" smtClean="0"/>
              <a:t>or </a:t>
            </a:r>
            <a:r>
              <a:rPr lang="en-US" dirty="0"/>
              <a:t>strong experience curve effects.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such industries the world market will profitably </a:t>
            </a:r>
            <a:r>
              <a:rPr lang="en-US" dirty="0">
                <a:solidFill>
                  <a:srgbClr val="FF0000"/>
                </a:solidFill>
              </a:rPr>
              <a:t>support only a few firms</a:t>
            </a:r>
            <a:r>
              <a:rPr lang="en-US" dirty="0" smtClean="0"/>
              <a:t>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Countries may predominate in the export </a:t>
            </a:r>
            <a:r>
              <a:rPr lang="en-US" dirty="0">
                <a:solidFill>
                  <a:schemeClr val="tx1"/>
                </a:solidFill>
              </a:rPr>
              <a:t>of certain products simply because they have firms that were able to </a:t>
            </a:r>
            <a:r>
              <a:rPr lang="en-US" dirty="0">
                <a:solidFill>
                  <a:srgbClr val="FF0000"/>
                </a:solidFill>
              </a:rPr>
              <a:t>capture first-mover advantages.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</a:t>
            </a:r>
            <a:r>
              <a:rPr lang="en-US" dirty="0" smtClean="0"/>
              <a:t>Trade Policy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Strategic </a:t>
            </a:r>
            <a:r>
              <a:rPr lang="en-US" dirty="0"/>
              <a:t>trade theory suggests that </a:t>
            </a:r>
            <a:r>
              <a:rPr lang="en-US" dirty="0">
                <a:solidFill>
                  <a:srgbClr val="FF0000"/>
                </a:solidFill>
              </a:rPr>
              <a:t>a national government can make its country better off </a:t>
            </a:r>
            <a:r>
              <a:rPr lang="en-US" dirty="0"/>
              <a:t>if it adopts trade policies that </a:t>
            </a:r>
            <a:r>
              <a:rPr lang="en-US" dirty="0">
                <a:solidFill>
                  <a:srgbClr val="FF0000"/>
                </a:solidFill>
              </a:rPr>
              <a:t>improve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competitiveness</a:t>
            </a:r>
            <a:r>
              <a:rPr lang="en-US" dirty="0"/>
              <a:t> of its domestic firms in such </a:t>
            </a:r>
            <a:r>
              <a:rPr lang="en-US" dirty="0">
                <a:solidFill>
                  <a:srgbClr val="FF0000"/>
                </a:solidFill>
              </a:rPr>
              <a:t>oligopolistic</a:t>
            </a:r>
            <a:r>
              <a:rPr lang="en-US" dirty="0"/>
              <a:t> industries</a:t>
            </a:r>
            <a:r>
              <a:rPr lang="en-US" dirty="0" smtClean="0"/>
              <a:t>.</a:t>
            </a:r>
          </a:p>
          <a:p>
            <a:r>
              <a:rPr lang="en-US" dirty="0" err="1"/>
              <a:t>Krugman</a:t>
            </a:r>
            <a:r>
              <a:rPr lang="en-US" dirty="0"/>
              <a:t> argues that a strategic trade policy aimed at establishing domestic firms in a dominant position in a global industry </a:t>
            </a:r>
            <a:r>
              <a:rPr lang="en-US" dirty="0">
                <a:solidFill>
                  <a:srgbClr val="FF0000"/>
                </a:solidFill>
              </a:rPr>
              <a:t>is a beggar-thy-neighbor policy </a:t>
            </a:r>
            <a:r>
              <a:rPr lang="en-US" dirty="0"/>
              <a:t>that boosts national income at the expense of other countries.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</a:t>
            </a:r>
            <a:r>
              <a:rPr lang="en-US" dirty="0" smtClean="0"/>
              <a:t>Trade Policy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great Depression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1947-1979: GATT, Trade Liberalization, and Economic Growth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1980-1993: Protectionist Trends</a:t>
            </a: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The Uruguay Round and the World Trade Organization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Development of the World Trading System</a:t>
            </a:r>
          </a:p>
        </p:txBody>
      </p:sp>
    </p:spTree>
    <p:extLst>
      <p:ext uri="{BB962C8B-B14F-4D97-AF65-F5344CB8AC3E}">
        <p14:creationId xmlns:p14="http://schemas.microsoft.com/office/powerpoint/2010/main" val="229162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1930, the U.S. Congress passed the Smoot–Hawley </a:t>
            </a:r>
            <a:r>
              <a:rPr lang="en-US" dirty="0" smtClean="0"/>
              <a:t>tariff.</a:t>
            </a:r>
          </a:p>
          <a:p>
            <a:r>
              <a:rPr lang="en-US" dirty="0" smtClean="0"/>
              <a:t>Aimed </a:t>
            </a:r>
            <a:r>
              <a:rPr lang="en-US" dirty="0"/>
              <a:t>at </a:t>
            </a:r>
            <a:r>
              <a:rPr lang="en-US" dirty="0">
                <a:solidFill>
                  <a:srgbClr val="FF0000"/>
                </a:solidFill>
              </a:rPr>
              <a:t>avoiding rising unemployment </a:t>
            </a:r>
            <a:r>
              <a:rPr lang="en-US" dirty="0"/>
              <a:t>by protecting domestic industries and </a:t>
            </a:r>
            <a:r>
              <a:rPr lang="en-US" dirty="0">
                <a:solidFill>
                  <a:srgbClr val="FF0000"/>
                </a:solidFill>
              </a:rPr>
              <a:t>diverting consumer demand away from foreign products</a:t>
            </a:r>
            <a:r>
              <a:rPr lang="en-US" dirty="0"/>
              <a:t>, </a:t>
            </a:r>
            <a:r>
              <a:rPr lang="en-US" u="sng" dirty="0">
                <a:solidFill>
                  <a:srgbClr val="FF0000"/>
                </a:solidFill>
              </a:rPr>
              <a:t>the Smoot–Hawley Act erected an enormous wall of tariff barriers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Smoot–Hawley Act had </a:t>
            </a:r>
            <a:r>
              <a:rPr lang="en-US" dirty="0">
                <a:solidFill>
                  <a:srgbClr val="FF0000"/>
                </a:solidFill>
              </a:rPr>
              <a:t>a damaging effect on employment abroad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Other countries reacted by raising their own tariff </a:t>
            </a:r>
            <a:r>
              <a:rPr lang="en-US" dirty="0" smtClean="0">
                <a:solidFill>
                  <a:srgbClr val="FF0000"/>
                </a:solidFill>
              </a:rPr>
              <a:t>barriers (</a:t>
            </a:r>
            <a:r>
              <a:rPr lang="en-US" dirty="0"/>
              <a:t>beggar-thy-</a:t>
            </a:r>
            <a:r>
              <a:rPr lang="en-US" dirty="0" smtClean="0"/>
              <a:t>neighbor).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U.S</a:t>
            </a:r>
            <a:r>
              <a:rPr lang="en-US" dirty="0">
                <a:solidFill>
                  <a:srgbClr val="FF0000"/>
                </a:solidFill>
              </a:rPr>
              <a:t>. exports tumbled in response</a:t>
            </a:r>
            <a:r>
              <a:rPr lang="en-US" dirty="0"/>
              <a:t>, and the world slid further into the Great Depression.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Great </a:t>
            </a:r>
            <a:r>
              <a:rPr lang="en-US" dirty="0"/>
              <a:t>Depression</a:t>
            </a:r>
          </a:p>
        </p:txBody>
      </p:sp>
    </p:spTree>
    <p:extLst>
      <p:ext uri="{BB962C8B-B14F-4D97-AF65-F5344CB8AC3E}">
        <p14:creationId xmlns:p14="http://schemas.microsoft.com/office/powerpoint/2010/main" val="43597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GATT was a multilateral agreement whose objective was to </a:t>
            </a:r>
            <a:r>
              <a:rPr lang="en-US" dirty="0">
                <a:solidFill>
                  <a:srgbClr val="FF0000"/>
                </a:solidFill>
              </a:rPr>
              <a:t>liberalize trade by eliminating tariffs, subsidies, import quotas, and the like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From </a:t>
            </a:r>
            <a:r>
              <a:rPr lang="en-US" dirty="0"/>
              <a:t>its foundation in 1947 until it was superseded by the WTO, the GATT’s membership grew from 19 to more than 120 nations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GATT was by </a:t>
            </a:r>
            <a:r>
              <a:rPr lang="en-US" dirty="0">
                <a:solidFill>
                  <a:srgbClr val="FF0000"/>
                </a:solidFill>
              </a:rPr>
              <a:t>most measures very successful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the average tariff declined by nearly 92 percent in the United States between the Geneva Round of 1947 and the Tokyo Round of 1973–1979.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7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First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000" b="1" u="sng" dirty="0">
                <a:solidFill>
                  <a:srgbClr val="FF0000"/>
                </a:solidFill>
              </a:rPr>
              <a:t>economic success of Japan </a:t>
            </a:r>
            <a:r>
              <a:rPr lang="en-US" dirty="0"/>
              <a:t>during that time </a:t>
            </a:r>
            <a:r>
              <a:rPr lang="en-US" sz="2000" b="1" u="sng" dirty="0">
                <a:solidFill>
                  <a:srgbClr val="FF0000"/>
                </a:solidFill>
              </a:rPr>
              <a:t>strained the world trading system </a:t>
            </a:r>
            <a:r>
              <a:rPr lang="en-US" dirty="0"/>
              <a:t>(much as the success of China has created strains today)</a:t>
            </a:r>
            <a:r>
              <a:rPr lang="en-US" dirty="0" smtClean="0"/>
              <a:t>.</a:t>
            </a:r>
          </a:p>
          <a:p>
            <a:pPr marL="731520" lvl="2"/>
            <a:r>
              <a:rPr lang="en-US" dirty="0" smtClean="0"/>
              <a:t>despite </a:t>
            </a:r>
            <a:r>
              <a:rPr lang="en-US" dirty="0" smtClean="0">
                <a:solidFill>
                  <a:srgbClr val="FF0000"/>
                </a:solidFill>
              </a:rPr>
              <a:t>low tariff rates and subsidies</a:t>
            </a:r>
            <a:r>
              <a:rPr lang="en-US" dirty="0" smtClean="0"/>
              <a:t>, Japanese markets were closed to imports and foreign investment by </a:t>
            </a:r>
            <a:r>
              <a:rPr lang="en-US" dirty="0">
                <a:solidFill>
                  <a:srgbClr val="FF0000"/>
                </a:solidFill>
              </a:rPr>
              <a:t>administrative trade barriers.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1980–1993: PROTECTIONIST TRENDS</a:t>
            </a:r>
          </a:p>
        </p:txBody>
      </p:sp>
    </p:spTree>
    <p:extLst>
      <p:ext uri="{BB962C8B-B14F-4D97-AF65-F5344CB8AC3E}">
        <p14:creationId xmlns:p14="http://schemas.microsoft.com/office/powerpoint/2010/main" val="181173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Second</a:t>
            </a:r>
            <a:r>
              <a:rPr lang="en-US" dirty="0"/>
              <a:t>, the world trading system was strained by the </a:t>
            </a:r>
            <a:r>
              <a:rPr lang="en-US" sz="2000" b="1" u="sng" dirty="0">
                <a:solidFill>
                  <a:srgbClr val="FF0000"/>
                </a:solidFill>
              </a:rPr>
              <a:t>persistent trade deficit </a:t>
            </a:r>
            <a:r>
              <a:rPr lang="en-US" sz="2000" dirty="0">
                <a:solidFill>
                  <a:srgbClr val="FF0000"/>
                </a:solidFill>
              </a:rPr>
              <a:t>in the world’s largest economy, the </a:t>
            </a:r>
            <a:r>
              <a:rPr lang="en-US" sz="2000" b="1" u="sng" dirty="0">
                <a:solidFill>
                  <a:srgbClr val="FF0000"/>
                </a:solidFill>
              </a:rPr>
              <a:t>United States</a:t>
            </a:r>
            <a:r>
              <a:rPr lang="en-US" dirty="0"/>
              <a:t>. 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The consequences of the U.S. deficit </a:t>
            </a:r>
            <a:endParaRPr lang="en-US" dirty="0" smtClean="0"/>
          </a:p>
          <a:p>
            <a:pPr lvl="2"/>
            <a:r>
              <a:rPr lang="en-US" dirty="0" smtClean="0"/>
              <a:t>Steady loss in market share </a:t>
            </a:r>
            <a:r>
              <a:rPr lang="en-US" dirty="0">
                <a:solidFill>
                  <a:srgbClr val="FF0000"/>
                </a:solidFill>
              </a:rPr>
              <a:t>to foreign </a:t>
            </a:r>
            <a:r>
              <a:rPr lang="en-US" dirty="0" smtClean="0">
                <a:solidFill>
                  <a:srgbClr val="FF0000"/>
                </a:solidFill>
              </a:rPr>
              <a:t>competitors in several industries (e.g., </a:t>
            </a:r>
            <a:r>
              <a:rPr lang="en-US" dirty="0" smtClean="0"/>
              <a:t>automobiles</a:t>
            </a:r>
            <a:r>
              <a:rPr lang="en-US" dirty="0"/>
              <a:t>, </a:t>
            </a:r>
            <a:r>
              <a:rPr lang="en-US" dirty="0" smtClean="0"/>
              <a:t>steel</a:t>
            </a:r>
            <a:r>
              <a:rPr lang="en-US" dirty="0"/>
              <a:t>, and </a:t>
            </a:r>
            <a:r>
              <a:rPr lang="en-US" dirty="0" smtClean="0"/>
              <a:t>textiles) </a:t>
            </a:r>
          </a:p>
          <a:p>
            <a:pPr lvl="2"/>
            <a:r>
              <a:rPr lang="en-US" dirty="0" smtClean="0"/>
              <a:t>High </a:t>
            </a:r>
            <a:r>
              <a:rPr lang="en-US" sz="2000" dirty="0" smtClean="0">
                <a:solidFill>
                  <a:srgbClr val="FF0000"/>
                </a:solidFill>
              </a:rPr>
              <a:t>unemployment</a:t>
            </a:r>
            <a:r>
              <a:rPr lang="en-US" dirty="0" smtClean="0"/>
              <a:t> which gave </a:t>
            </a:r>
            <a:r>
              <a:rPr lang="en-US" dirty="0"/>
              <a:t>rise to </a:t>
            </a:r>
            <a:r>
              <a:rPr lang="en-US" sz="2000" dirty="0">
                <a:solidFill>
                  <a:srgbClr val="FF0000"/>
                </a:solidFill>
              </a:rPr>
              <a:t>renewed</a:t>
            </a:r>
            <a:r>
              <a:rPr lang="en-US" dirty="0"/>
              <a:t> demands in the </a:t>
            </a:r>
            <a:r>
              <a:rPr lang="en-US" sz="2000" dirty="0">
                <a:solidFill>
                  <a:srgbClr val="FF0000"/>
                </a:solidFill>
              </a:rPr>
              <a:t>U.S. Congress for protection </a:t>
            </a:r>
            <a:r>
              <a:rPr lang="en-US" dirty="0"/>
              <a:t>against imports.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1980–1993: PROTECTIONIST TRENDS</a:t>
            </a:r>
          </a:p>
        </p:txBody>
      </p:sp>
    </p:spTree>
    <p:extLst>
      <p:ext uri="{BB962C8B-B14F-4D97-AF65-F5344CB8AC3E}">
        <p14:creationId xmlns:p14="http://schemas.microsoft.com/office/powerpoint/2010/main" val="181173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en-US" dirty="0">
                <a:solidFill>
                  <a:srgbClr val="FF0000"/>
                </a:solidFill>
              </a:rPr>
              <a:t>third reason </a:t>
            </a:r>
            <a:r>
              <a:rPr lang="en-US" dirty="0"/>
              <a:t>for the trend toward greater protectionism was that </a:t>
            </a:r>
            <a:r>
              <a:rPr lang="en-US" sz="2200" b="1" u="sng" dirty="0">
                <a:solidFill>
                  <a:srgbClr val="FF0000"/>
                </a:solidFill>
              </a:rPr>
              <a:t>many countries found ways to get around GATT regulations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Bilateral </a:t>
            </a:r>
            <a:r>
              <a:rPr lang="en-US" dirty="0">
                <a:solidFill>
                  <a:srgbClr val="FF0000"/>
                </a:solidFill>
              </a:rPr>
              <a:t>voluntary export restraints (VERs) circumvent </a:t>
            </a:r>
            <a:r>
              <a:rPr lang="en-US" dirty="0"/>
              <a:t>GATT agreements, because neither the importing country nor the exporting country complains to the </a:t>
            </a:r>
            <a:r>
              <a:rPr lang="en-US" dirty="0" smtClean="0"/>
              <a:t>GATT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One of the best-known exa</a:t>
            </a:r>
            <a:r>
              <a:rPr lang="en-US" dirty="0"/>
              <a:t>mples is the automobile VER between </a:t>
            </a:r>
            <a:r>
              <a:rPr lang="en-US" dirty="0">
                <a:solidFill>
                  <a:srgbClr val="FF0000"/>
                </a:solidFill>
              </a:rPr>
              <a:t>Japan and the United States</a:t>
            </a:r>
            <a:r>
              <a:rPr lang="en-US" dirty="0"/>
              <a:t>, under which Japanese producers promised to limit their auto imports into the United States as a way of defusing growing trade tensions.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1980–1993: PROTECTIONIST TRENDS</a:t>
            </a:r>
          </a:p>
        </p:txBody>
      </p:sp>
    </p:spTree>
    <p:extLst>
      <p:ext uri="{BB962C8B-B14F-4D97-AF65-F5344CB8AC3E}">
        <p14:creationId xmlns:p14="http://schemas.microsoft.com/office/powerpoint/2010/main" val="18117306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Against </a:t>
            </a:r>
            <a:r>
              <a:rPr lang="en-US" dirty="0"/>
              <a:t>the background of rising pressures for protectionism, in </a:t>
            </a:r>
            <a:r>
              <a:rPr lang="en-US" dirty="0">
                <a:solidFill>
                  <a:srgbClr val="FF0000"/>
                </a:solidFill>
              </a:rPr>
              <a:t>1986</a:t>
            </a:r>
            <a:r>
              <a:rPr lang="en-US" dirty="0"/>
              <a:t>, GATT members embarked on their </a:t>
            </a:r>
            <a:r>
              <a:rPr lang="en-US" dirty="0">
                <a:solidFill>
                  <a:srgbClr val="FF0000"/>
                </a:solidFill>
              </a:rPr>
              <a:t>eighth round of negotiations </a:t>
            </a:r>
            <a:r>
              <a:rPr lang="en-US" dirty="0"/>
              <a:t>to reduce tariffs, the Uruguay Round (so named because it occurred in Uruguay)</a:t>
            </a:r>
            <a:r>
              <a:rPr lang="en-US" dirty="0" smtClean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Until then, GATT rules had applied only to trade in manufactured goods and commodities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The Uruguay Round and WTO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94975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Tariffs on industrial </a:t>
            </a:r>
            <a:r>
              <a:rPr lang="en-US" dirty="0">
                <a:solidFill>
                  <a:srgbClr val="FF0000"/>
                </a:solidFill>
              </a:rPr>
              <a:t>goods </a:t>
            </a:r>
            <a:r>
              <a:rPr lang="en-US" dirty="0"/>
              <a:t>were to be reduced by more than one-third, and tariffs were to be scrapped on more than 40 percent of manufactured goods.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Average </a:t>
            </a:r>
            <a:r>
              <a:rPr lang="en-US" dirty="0">
                <a:solidFill>
                  <a:srgbClr val="FF0000"/>
                </a:solidFill>
              </a:rPr>
              <a:t>tariff rates imposed by developed nations on manufactured goods </a:t>
            </a:r>
            <a:r>
              <a:rPr lang="en-US" dirty="0"/>
              <a:t>were to be reduced to less than 4 percent of value, the lowest level in modern history. </a:t>
            </a:r>
            <a:endParaRPr lang="en-US" dirty="0" smtClean="0"/>
          </a:p>
          <a:p>
            <a:r>
              <a:rPr lang="en-US" sz="2500" dirty="0">
                <a:solidFill>
                  <a:srgbClr val="FF0000"/>
                </a:solidFill>
              </a:rPr>
              <a:t>Agricultural subsidies were to be substantially reduced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sz="2200" dirty="0" smtClean="0">
                <a:solidFill>
                  <a:srgbClr val="FF0000"/>
                </a:solidFill>
              </a:rPr>
              <a:t>Enhanced </a:t>
            </a:r>
            <a:r>
              <a:rPr lang="en-US" sz="2200" dirty="0">
                <a:solidFill>
                  <a:srgbClr val="FF0000"/>
                </a:solidFill>
              </a:rPr>
              <a:t>protection for intellectual property</a:t>
            </a:r>
            <a:r>
              <a:rPr lang="en-US" dirty="0" smtClean="0"/>
              <a:t>. </a:t>
            </a:r>
          </a:p>
          <a:p>
            <a:r>
              <a:rPr lang="en-US" sz="2200" dirty="0">
                <a:solidFill>
                  <a:srgbClr val="FF0000"/>
                </a:solidFill>
              </a:rPr>
              <a:t>Barriers on trade in textiles were to be significantly reduced </a:t>
            </a:r>
            <a:r>
              <a:rPr lang="en-US" dirty="0"/>
              <a:t>over 10 years</a:t>
            </a:r>
            <a:r>
              <a:rPr lang="en-US" dirty="0" smtClean="0"/>
              <a:t>.</a:t>
            </a:r>
          </a:p>
          <a:p>
            <a:r>
              <a:rPr lang="en-US" sz="2200" dirty="0">
                <a:solidFill>
                  <a:srgbClr val="FF0000"/>
                </a:solidFill>
              </a:rPr>
              <a:t>The World Trade Organization was to be created </a:t>
            </a:r>
            <a:r>
              <a:rPr lang="en-US" dirty="0"/>
              <a:t>to implement the GATT agreement.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The Uruguay Round P</a:t>
            </a:r>
            <a:r>
              <a:rPr lang="en-US" sz="4400" dirty="0" smtClean="0"/>
              <a:t>rovisions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WTO acts as an umbrella organization that encompasses the GATT along with </a:t>
            </a:r>
            <a:r>
              <a:rPr lang="en-US" dirty="0">
                <a:solidFill>
                  <a:srgbClr val="FF0000"/>
                </a:solidFill>
              </a:rPr>
              <a:t>two new sister </a:t>
            </a:r>
            <a:r>
              <a:rPr lang="en-US" dirty="0" smtClean="0">
                <a:solidFill>
                  <a:srgbClr val="FF0000"/>
                </a:solidFill>
              </a:rPr>
              <a:t>bodies</a:t>
            </a:r>
            <a:r>
              <a:rPr lang="en-US" dirty="0" smtClean="0"/>
              <a:t>.</a:t>
            </a:r>
          </a:p>
          <a:p>
            <a:pPr marL="1204913" lvl="2" indent="-381000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General Agreement on Trade in Services (GATS)</a:t>
            </a:r>
          </a:p>
          <a:p>
            <a:pPr marL="1204913" lvl="2" indent="-381000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Agreement on Trade-Related Aspects of Intellectual Property Rights (TRIPS)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World Trade Organization</a:t>
            </a:r>
          </a:p>
        </p:txBody>
      </p:sp>
    </p:spTree>
    <p:extLst>
      <p:ext uri="{BB962C8B-B14F-4D97-AF65-F5344CB8AC3E}">
        <p14:creationId xmlns:p14="http://schemas.microsoft.com/office/powerpoint/2010/main" val="13376485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By 2016, 164 members who account for 98 percent of world trade</a:t>
            </a:r>
          </a:p>
          <a:p>
            <a:r>
              <a:rPr lang="en-US" dirty="0"/>
              <a:t>Strong early start, since late 1990s unable to get agreements to further reduce barriers</a:t>
            </a:r>
          </a:p>
          <a:p>
            <a:r>
              <a:rPr lang="en-US" dirty="0"/>
              <a:t>Doha Round has shown very little progress</a:t>
            </a:r>
          </a:p>
          <a:p>
            <a:r>
              <a:rPr lang="en-US" dirty="0"/>
              <a:t>Limited protectionism returned following global financial crisis of 2008-2009</a:t>
            </a:r>
          </a:p>
          <a:p>
            <a:r>
              <a:rPr lang="en-US" dirty="0"/>
              <a:t>The </a:t>
            </a:r>
            <a:r>
              <a:rPr lang="en-US" dirty="0" err="1"/>
              <a:t>Brexit</a:t>
            </a:r>
            <a:r>
              <a:rPr lang="en-US" dirty="0"/>
              <a:t> vote and election of Donald Trump also suggest a move toward greater protectionism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895D1D"/>
                </a:solidFill>
              </a:rPr>
              <a:t>The World Trade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rise of anti-dumping policies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high level of protectionism in agriculture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lack of strong protection for intellectual property rights in many nations</a:t>
            </a:r>
          </a:p>
          <a:p>
            <a:r>
              <a:rPr lang="en-US" dirty="0"/>
              <a:t>Continued high tariffs on nonagricultural goods and services in many nations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400" dirty="0">
                <a:ea typeface="ＭＳ Ｐゴシック" panose="020B0600070205080204" pitchFamily="34" charset="-128"/>
              </a:rPr>
              <a:t>The </a:t>
            </a:r>
            <a:r>
              <a:rPr lang="en-US" altLang="en-US" sz="4400" dirty="0" smtClean="0">
                <a:ea typeface="ＭＳ Ｐゴシック" panose="020B0600070205080204" pitchFamily="34" charset="-128"/>
              </a:rPr>
              <a:t>Current Agenda </a:t>
            </a:r>
            <a:r>
              <a:rPr lang="en-US" altLang="en-US" sz="4400" dirty="0">
                <a:ea typeface="ＭＳ Ｐゴシック" panose="020B0600070205080204" pitchFamily="34" charset="-128"/>
              </a:rPr>
              <a:t>of the WTO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2068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WTO rules </a:t>
            </a:r>
            <a:r>
              <a:rPr lang="en-US" dirty="0">
                <a:solidFill>
                  <a:srgbClr val="FF0000"/>
                </a:solidFill>
              </a:rPr>
              <a:t>allow countries to impose antidumping duties </a:t>
            </a:r>
            <a:r>
              <a:rPr lang="en-US" dirty="0"/>
              <a:t>on foreign goods that are being </a:t>
            </a:r>
            <a:r>
              <a:rPr lang="en-US" dirty="0">
                <a:solidFill>
                  <a:srgbClr val="FF0000"/>
                </a:solidFill>
              </a:rPr>
              <a:t>sold cheaper than at home or below their cost of production </a:t>
            </a:r>
            <a:r>
              <a:rPr lang="en-US" dirty="0"/>
              <a:t>when domestic producers can show that they are being harmed. </a:t>
            </a:r>
            <a:endParaRPr lang="en-US" dirty="0" smtClean="0"/>
          </a:p>
          <a:p>
            <a:r>
              <a:rPr lang="en-US" dirty="0" smtClean="0"/>
              <a:t>Unfortunately</a:t>
            </a:r>
            <a:r>
              <a:rPr lang="en-US" dirty="0"/>
              <a:t>, the rather </a:t>
            </a:r>
            <a:r>
              <a:rPr lang="en-US" dirty="0">
                <a:solidFill>
                  <a:srgbClr val="FF0000"/>
                </a:solidFill>
              </a:rPr>
              <a:t>vague definition </a:t>
            </a:r>
            <a:r>
              <a:rPr lang="en-US" dirty="0"/>
              <a:t>of what constitutes “dumping” has proved to be a </a:t>
            </a:r>
            <a:r>
              <a:rPr lang="en-US" dirty="0">
                <a:solidFill>
                  <a:srgbClr val="FF0000"/>
                </a:solidFill>
              </a:rPr>
              <a:t>loophole</a:t>
            </a:r>
            <a:r>
              <a:rPr lang="en-US" dirty="0"/>
              <a:t> that </a:t>
            </a:r>
            <a:r>
              <a:rPr lang="en-US" dirty="0">
                <a:solidFill>
                  <a:srgbClr val="FF0000"/>
                </a:solidFill>
              </a:rPr>
              <a:t>many countries are exploiting to pursue protectionism</a:t>
            </a:r>
            <a:r>
              <a:rPr lang="en-US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Antidumping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0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</a:t>
            </a:r>
            <a:r>
              <a:rPr lang="en-US" dirty="0"/>
              <a:t>focus of the WTO has been </a:t>
            </a:r>
            <a:r>
              <a:rPr lang="en-US" sz="2600" dirty="0">
                <a:solidFill>
                  <a:srgbClr val="FF0000"/>
                </a:solidFill>
              </a:rPr>
              <a:t>the high level of tariffs and subsidies in the agricultural sector </a:t>
            </a:r>
            <a:r>
              <a:rPr lang="en-US" dirty="0"/>
              <a:t>of many economies. </a:t>
            </a:r>
            <a:endParaRPr lang="en-US" dirty="0" smtClean="0"/>
          </a:p>
          <a:p>
            <a:r>
              <a:rPr lang="en-US" dirty="0" smtClean="0"/>
              <a:t>T</a:t>
            </a:r>
            <a:r>
              <a:rPr lang="en-US" dirty="0" smtClean="0">
                <a:solidFill>
                  <a:srgbClr val="FF0000"/>
                </a:solidFill>
              </a:rPr>
              <a:t>ariff </a:t>
            </a:r>
            <a:r>
              <a:rPr lang="en-US" dirty="0">
                <a:solidFill>
                  <a:srgbClr val="FF0000"/>
                </a:solidFill>
              </a:rPr>
              <a:t>rates on agricultural products are generally much higher </a:t>
            </a:r>
            <a:r>
              <a:rPr lang="en-US" dirty="0"/>
              <a:t>than tariff rates on manufactured products or services.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ea typeface="ＭＳ Ｐゴシック" panose="020B0600070205080204" pitchFamily="34" charset="-128"/>
              </a:rPr>
              <a:t>Protectionism in </a:t>
            </a:r>
            <a:r>
              <a:rPr lang="en-US" altLang="en-US" sz="4400" dirty="0" smtClean="0">
                <a:ea typeface="ＭＳ Ｐゴシック" panose="020B0600070205080204" pitchFamily="34" charset="-128"/>
              </a:rPr>
              <a:t>Agriculture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8544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The biggest defenders </a:t>
            </a:r>
            <a:r>
              <a:rPr lang="en-US" dirty="0"/>
              <a:t>of the existing system have been the </a:t>
            </a:r>
            <a:r>
              <a:rPr lang="en-US" sz="2800" dirty="0">
                <a:solidFill>
                  <a:srgbClr val="FF0000"/>
                </a:solidFill>
              </a:rPr>
              <a:t>advanced nations</a:t>
            </a:r>
            <a:r>
              <a:rPr lang="en-US" dirty="0"/>
              <a:t> of the </a:t>
            </a:r>
            <a:r>
              <a:rPr lang="en-US" dirty="0" smtClean="0"/>
              <a:t>world</a:t>
            </a:r>
            <a:endParaRPr lang="en-US" dirty="0"/>
          </a:p>
          <a:p>
            <a:r>
              <a:rPr lang="en-US" sz="2600" dirty="0">
                <a:solidFill>
                  <a:srgbClr val="FF0000"/>
                </a:solidFill>
              </a:rPr>
              <a:t>D</a:t>
            </a:r>
            <a:r>
              <a:rPr lang="en-US" sz="2600" dirty="0" smtClean="0">
                <a:solidFill>
                  <a:srgbClr val="FF0000"/>
                </a:solidFill>
              </a:rPr>
              <a:t>eveloping</a:t>
            </a:r>
            <a:r>
              <a:rPr lang="en-US" dirty="0" smtClean="0"/>
              <a:t> </a:t>
            </a:r>
            <a:r>
              <a:rPr lang="en-US" sz="2800" dirty="0">
                <a:solidFill>
                  <a:srgbClr val="FF0000"/>
                </a:solidFill>
              </a:rPr>
              <a:t>nations</a:t>
            </a:r>
            <a:r>
              <a:rPr lang="en-US" dirty="0"/>
              <a:t> have been pushing hard for </a:t>
            </a:r>
            <a:r>
              <a:rPr lang="en-US" sz="2800" dirty="0">
                <a:solidFill>
                  <a:srgbClr val="FF0000"/>
                </a:solidFill>
              </a:rPr>
              <a:t>reforms that would allow their producers greater access </a:t>
            </a:r>
            <a:r>
              <a:rPr lang="en-US" dirty="0"/>
              <a:t>to the protected markets of the developed nations. 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emoving </a:t>
            </a:r>
            <a:r>
              <a:rPr lang="en-US" dirty="0">
                <a:solidFill>
                  <a:srgbClr val="FF0000"/>
                </a:solidFill>
              </a:rPr>
              <a:t>all subsidies o</a:t>
            </a:r>
            <a:r>
              <a:rPr lang="en-US" dirty="0"/>
              <a:t>n agricultural production alone in OECD countries </a:t>
            </a:r>
            <a:r>
              <a:rPr lang="en-US" dirty="0">
                <a:solidFill>
                  <a:srgbClr val="FF0000"/>
                </a:solidFill>
              </a:rPr>
              <a:t>could return to the developing nations of the world three times more than </a:t>
            </a:r>
            <a:r>
              <a:rPr lang="en-US" dirty="0"/>
              <a:t>all </a:t>
            </a:r>
            <a:r>
              <a:rPr lang="en-US" dirty="0">
                <a:solidFill>
                  <a:srgbClr val="FF0000"/>
                </a:solidFill>
              </a:rPr>
              <a:t>the foreign aid they currently receive</a:t>
            </a:r>
            <a:r>
              <a:rPr lang="en-US" dirty="0"/>
              <a:t> from the OECD nations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solidFill>
                  <a:srgbClr val="895D1D"/>
                </a:solidFill>
                <a:ea typeface="ＭＳ Ｐゴシック" panose="020B0600070205080204" pitchFamily="34" charset="-128"/>
              </a:rPr>
              <a:t>Protectionism in Agriculture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6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response to the apparent failure of the Doha </a:t>
            </a:r>
            <a:r>
              <a:rPr lang="en-US" dirty="0"/>
              <a:t>Round to progress, many nations have pushed forward with </a:t>
            </a:r>
            <a:r>
              <a:rPr lang="en-US" dirty="0" smtClean="0">
                <a:solidFill>
                  <a:srgbClr val="FF0000"/>
                </a:solidFill>
              </a:rPr>
              <a:t>multilateral or bilateral trade agreements</a:t>
            </a:r>
            <a:r>
              <a:rPr lang="en-US" dirty="0"/>
              <a:t>, which are reciprocal trade agreements between two or more partners.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400" dirty="0">
                <a:ea typeface="ＭＳ Ｐゴシック" panose="020B0600070205080204" pitchFamily="34" charset="-128"/>
              </a:rPr>
              <a:t>Multilateral and Bilateral Trade Agreements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95380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1562</TotalTime>
  <Words>5019</Words>
  <Application>Microsoft Office PowerPoint</Application>
  <PresentationFormat>On-screen Show (4:3)</PresentationFormat>
  <Paragraphs>322</Paragraphs>
  <Slides>73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ＭＳ Ｐゴシック</vt:lpstr>
      <vt:lpstr>Arial</vt:lpstr>
      <vt:lpstr>Arial Black</vt:lpstr>
      <vt:lpstr>Book Antiqua</vt:lpstr>
      <vt:lpstr>Calibri</vt:lpstr>
      <vt:lpstr>Cambria</vt:lpstr>
      <vt:lpstr>Times New Roman</vt:lpstr>
      <vt:lpstr>Wingdings</vt:lpstr>
      <vt:lpstr>Hardcover</vt:lpstr>
      <vt:lpstr>Chapter 6</vt:lpstr>
      <vt:lpstr>Introduction</vt:lpstr>
      <vt:lpstr>Instruments of Trade Restriction</vt:lpstr>
      <vt:lpstr>Tariff</vt:lpstr>
      <vt:lpstr>Tariff</vt:lpstr>
      <vt:lpstr>Protective Tariff</vt:lpstr>
      <vt:lpstr>Tariffs </vt:lpstr>
      <vt:lpstr>Tariffs </vt:lpstr>
      <vt:lpstr>Tariffs </vt:lpstr>
      <vt:lpstr>Tariffs </vt:lpstr>
      <vt:lpstr>Tariffs </vt:lpstr>
      <vt:lpstr>Tariffs </vt:lpstr>
      <vt:lpstr>Tariffs </vt:lpstr>
      <vt:lpstr>Tariffs </vt:lpstr>
      <vt:lpstr>Tariffs </vt:lpstr>
      <vt:lpstr>Import Quotas </vt:lpstr>
      <vt:lpstr>Import Quotas </vt:lpstr>
      <vt:lpstr>Import Quotas </vt:lpstr>
      <vt:lpstr>Voluntary Export Restraint (VER)</vt:lpstr>
      <vt:lpstr>Voluntary Export Restraint (VER)</vt:lpstr>
      <vt:lpstr>Quotas and VERs </vt:lpstr>
      <vt:lpstr>Embargo </vt:lpstr>
      <vt:lpstr>Local Content Requirement</vt:lpstr>
      <vt:lpstr>Local Content Requirement</vt:lpstr>
      <vt:lpstr>Local Content Requirement</vt:lpstr>
      <vt:lpstr>Administrative Trade Policies </vt:lpstr>
      <vt:lpstr>Administrative Trade Policies </vt:lpstr>
      <vt:lpstr>Administrative Trade Policies </vt:lpstr>
      <vt:lpstr>Currency Controls</vt:lpstr>
      <vt:lpstr>Instruments of Trade Promotion</vt:lpstr>
      <vt:lpstr>Subsidies </vt:lpstr>
      <vt:lpstr>Subsidies </vt:lpstr>
      <vt:lpstr>Subsidies </vt:lpstr>
      <vt:lpstr>Subsidies </vt:lpstr>
      <vt:lpstr>Countervailing Duties</vt:lpstr>
      <vt:lpstr> Foreign Trade Zone (FTZ)</vt:lpstr>
      <vt:lpstr>Foreign Trade Zone (FTZ)</vt:lpstr>
      <vt:lpstr> Foreign Trade Zone (FTZ)</vt:lpstr>
      <vt:lpstr>Export Financing Programs</vt:lpstr>
      <vt:lpstr>Export Financing Programs</vt:lpstr>
      <vt:lpstr>Export Financing Programs</vt:lpstr>
      <vt:lpstr>Export Financing Programs</vt:lpstr>
      <vt:lpstr>Special Government Agencies</vt:lpstr>
      <vt:lpstr>Special Government Agencies</vt:lpstr>
      <vt:lpstr>POLITICAL ARGUMENTS FOR INTERVENTION</vt:lpstr>
      <vt:lpstr>Protecting Jobs and Industries</vt:lpstr>
      <vt:lpstr>Protecting Jobs and Industries</vt:lpstr>
      <vt:lpstr>Protecting National Security</vt:lpstr>
      <vt:lpstr>Retaliating</vt:lpstr>
      <vt:lpstr>Protecting Consumers</vt:lpstr>
      <vt:lpstr>Furthering Foreign Policy Objectives</vt:lpstr>
      <vt:lpstr>Protecting Human Rights</vt:lpstr>
      <vt:lpstr>ECONOMIC ARGUMENTS FOR INTERVENTION</vt:lpstr>
      <vt:lpstr>The Infant Industry Argument</vt:lpstr>
      <vt:lpstr>The Infant Industry Argument</vt:lpstr>
      <vt:lpstr>The Infant Industry Argument</vt:lpstr>
      <vt:lpstr>Strategic Trade Policy </vt:lpstr>
      <vt:lpstr>Strategic Trade Policy </vt:lpstr>
      <vt:lpstr>Development of the World Trading System</vt:lpstr>
      <vt:lpstr>The Great Depression</vt:lpstr>
      <vt:lpstr>GATT</vt:lpstr>
      <vt:lpstr>1980–1993: PROTECTIONIST TRENDS</vt:lpstr>
      <vt:lpstr>1980–1993: PROTECTIONIST TRENDS</vt:lpstr>
      <vt:lpstr>1980–1993: PROTECTIONIST TRENDS</vt:lpstr>
      <vt:lpstr>The Uruguay Round and WTO</vt:lpstr>
      <vt:lpstr>The Uruguay Round Provisions</vt:lpstr>
      <vt:lpstr>The World Trade Organization</vt:lpstr>
      <vt:lpstr>The World Trade Organization</vt:lpstr>
      <vt:lpstr>The Current Agenda of the WTO </vt:lpstr>
      <vt:lpstr>Antidumping Actions</vt:lpstr>
      <vt:lpstr>Protectionism in Agriculture</vt:lpstr>
      <vt:lpstr>Protectionism in Agriculture</vt:lpstr>
      <vt:lpstr>Multilateral and Bilateral Trade Agreements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msu</dc:creator>
  <cp:lastModifiedBy>Mohammad almulla</cp:lastModifiedBy>
  <cp:revision>71</cp:revision>
  <dcterms:created xsi:type="dcterms:W3CDTF">2018-09-16T14:08:38Z</dcterms:created>
  <dcterms:modified xsi:type="dcterms:W3CDTF">2019-02-07T16:35:20Z</dcterms:modified>
</cp:coreProperties>
</file>