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6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7.xml" ContentType="application/vnd.openxmlformats-officedocument.theme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1"/>
    <p:sldMasterId id="2147483704" r:id="rId2"/>
    <p:sldMasterId id="2147483716" r:id="rId3"/>
    <p:sldMasterId id="2147483729" r:id="rId4"/>
    <p:sldMasterId id="2147483741" r:id="rId5"/>
    <p:sldMasterId id="2147483756" r:id="rId6"/>
    <p:sldMasterId id="2147483769" r:id="rId7"/>
    <p:sldMasterId id="2147483781" r:id="rId8"/>
    <p:sldMasterId id="2147483793" r:id="rId9"/>
    <p:sldMasterId id="2147483807" r:id="rId10"/>
  </p:sldMasterIdLst>
  <p:notesMasterIdLst>
    <p:notesMasterId r:id="rId27"/>
  </p:notesMasterIdLst>
  <p:sldIdLst>
    <p:sldId id="256" r:id="rId11"/>
    <p:sldId id="259" r:id="rId12"/>
    <p:sldId id="260" r:id="rId13"/>
    <p:sldId id="267" r:id="rId14"/>
    <p:sldId id="268" r:id="rId15"/>
    <p:sldId id="269" r:id="rId16"/>
    <p:sldId id="270" r:id="rId17"/>
    <p:sldId id="273" r:id="rId18"/>
    <p:sldId id="261" r:id="rId19"/>
    <p:sldId id="262" r:id="rId20"/>
    <p:sldId id="263" r:id="rId21"/>
    <p:sldId id="264" r:id="rId22"/>
    <p:sldId id="274" r:id="rId23"/>
    <p:sldId id="275" r:id="rId24"/>
    <p:sldId id="277" r:id="rId25"/>
    <p:sldId id="265" r:id="rId26"/>
  </p:sldIdLst>
  <p:sldSz cx="9144000" cy="6858000" type="screen4x3"/>
  <p:notesSz cx="6858000" cy="91440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6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6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6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6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6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6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6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6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6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8" autoAdjust="0"/>
    <p:restoredTop sz="94660"/>
  </p:normalViewPr>
  <p:slideViewPr>
    <p:cSldViewPr>
      <p:cViewPr varScale="1">
        <p:scale>
          <a:sx n="95" d="100"/>
          <a:sy n="95" d="100"/>
        </p:scale>
        <p:origin x="1109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tags" Target="tags/tag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C6A7424-B834-4586-916D-764BA13D80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012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541484-E231-4FF2-A379-C673A37F3415}" type="slidenum">
              <a:rPr lang="en-US"/>
              <a:pPr/>
              <a:t>5</a:t>
            </a:fld>
            <a:endParaRPr lang="en-US"/>
          </a:p>
        </p:txBody>
      </p:sp>
      <p:sp>
        <p:nvSpPr>
          <p:cNvPr id="44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4"/>
            <a:ext cx="5030391" cy="4113892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29D2F9-ECE3-4475-BBC0-37351B295EFC}" type="slidenum">
              <a:rPr lang="en-US"/>
              <a:pPr/>
              <a:t>6</a:t>
            </a:fld>
            <a:endParaRPr lang="en-US"/>
          </a:p>
        </p:txBody>
      </p:sp>
      <p:sp>
        <p:nvSpPr>
          <p:cNvPr id="445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4"/>
            <a:ext cx="5030391" cy="411389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9pPr>
          </a:lstStyle>
          <a:p>
            <a:pPr eaLnBrk="1" hangingPunct="1"/>
            <a:fld id="{64EBA829-547B-44BA-9D6D-969EC29A35DF}" type="slidenum">
              <a:rPr lang="en-US" sz="1200" smtClean="0">
                <a:latin typeface="Arial" charset="0"/>
              </a:rPr>
              <a:pPr eaLnBrk="1" hangingPunct="1"/>
              <a:t>13</a:t>
            </a:fld>
            <a:endParaRPr lang="en-US" sz="1200">
              <a:latin typeface="Arial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9pPr>
          </a:lstStyle>
          <a:p>
            <a:pPr eaLnBrk="1" hangingPunct="1"/>
            <a:fld id="{1DDE3095-D05B-4B6D-A892-EFA9D9B8BB72}" type="slidenum">
              <a:rPr lang="en-US" sz="1200" smtClean="0">
                <a:latin typeface="Arial" charset="0"/>
              </a:rPr>
              <a:pPr eaLnBrk="1" hangingPunct="1"/>
              <a:t>14</a:t>
            </a:fld>
            <a:endParaRPr lang="en-US" sz="1200">
              <a:latin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9pPr>
          </a:lstStyle>
          <a:p>
            <a:pPr eaLnBrk="1" hangingPunct="1"/>
            <a:fld id="{70E5203F-F4AF-4D50-9299-52D220E9D919}" type="slidenum">
              <a:rPr lang="en-US" sz="1200" smtClean="0">
                <a:latin typeface="Arial" charset="0"/>
              </a:rPr>
              <a:pPr eaLnBrk="1" hangingPunct="1"/>
              <a:t>15</a:t>
            </a:fld>
            <a:endParaRPr lang="en-US" sz="1200">
              <a:latin typeface="Arial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0400" y="63246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2018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D57C2-6B2C-4AAC-B9A0-2C5DAF4B90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15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2009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76A82-6845-4D62-A96C-A779DF3D290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301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8CA486-A276-4336-B850-0279A7B2EBF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91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9BA72A-00AD-4014-B092-48D1FA80A06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946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DD6988-5ADC-4C8E-91CC-29475383AA3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198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3C2916-3A65-4E4E-993F-9015EDA56BF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79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9B45-F691-449F-9F26-9E687334C05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644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FF6BB-0CF2-410A-B70E-AE98F93C3AF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777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0D9879-DB43-4301-A036-963CCA866F8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102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3ADA29-05B2-4933-B80E-23B8C970617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786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0AD07A1-B27C-47E4-8C93-5FF726D8A27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720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81D57C2-6B2C-4AAC-B9A0-2C5DAF4B90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81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2009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9F365-4D42-4F36-83EA-DA40F31D206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700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CE054-3AD5-4E49-BF62-E9EDB1AB32F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987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BFDF2-BFF1-4765-8603-5BF073B719B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680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24A80-1250-4AA6-9ABD-EFF673FFA7E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45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79F87-E883-4A7A-8152-AD65ECE47F3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904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F1B61-9561-4063-ACC3-977FE361C98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77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6FEE9-C270-43EE-B9CB-06C33AE7AA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645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F9997-22C0-4435-B129-6D076273DDA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747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4A7C6-9B85-4B7D-80E1-4CB04548814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77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76A82-6845-4D62-A96C-A779DF3D290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174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315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862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447800"/>
            <a:ext cx="38862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95600" y="6248400"/>
            <a:ext cx="3505200" cy="457200"/>
          </a:xfrm>
          <a:prstGeom prst="rect">
            <a:avLst/>
          </a:prstGeo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Copyright 2009 Health Administration Press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DBB3C-A374-4E1B-B4B5-35A872CB9BB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8881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315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862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447800"/>
            <a:ext cx="38862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95600" y="6248400"/>
            <a:ext cx="3505200" cy="457200"/>
          </a:xfr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Copyright 2009 Health Administration Press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DBB3C-A374-4E1B-B4B5-35A872CB9BB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888176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034338" cy="9064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3400" y="2209800"/>
            <a:ext cx="8034338" cy="2971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948209"/>
      </p:ext>
    </p:extLst>
  </p:cSld>
  <p:clrMapOvr>
    <a:masterClrMapping/>
  </p:clrMapOvr>
  <p:transition>
    <p:diamond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315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862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200" y="1447800"/>
            <a:ext cx="38862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29200" y="3848100"/>
            <a:ext cx="38862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971800" y="6248400"/>
            <a:ext cx="3429000" cy="457200"/>
          </a:xfr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Copyright 2009 Health Administration Press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4E9F7-F0EA-4E60-B044-2886E748C8D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711242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034338" cy="9064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3400" y="2209800"/>
            <a:ext cx="8034338" cy="2971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948209"/>
      </p:ext>
    </p:extLst>
  </p:cSld>
  <p:clrMapOvr>
    <a:masterClrMapping/>
  </p:clrMapOvr>
  <p:transition>
    <p:diamond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Palatino Linotype" pitchFamily="18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914400" y="6245225"/>
            <a:ext cx="5105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1FF19C5-DAC3-44D0-923F-014898ACCBC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573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79C9DE-AAD5-4F7C-AB6A-777CE5A0AA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56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E0A605-36D6-4961-B58C-D586B583519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4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7FF34-47B4-43D0-ACC3-C268B6B1AD5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743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E883ED-31A7-4C56-A1BC-4145E4272BF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891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/>
          <a:lstStyle>
            <a:lvl1pPr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>
            <a:lvl1pPr marL="406400" indent="-406400">
              <a:buClr>
                <a:srgbClr val="00B050"/>
              </a:buClr>
              <a:buFont typeface="Wingdings" pitchFamily="2" charset="2"/>
              <a:buChar char="v"/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>
              <a:buFont typeface="Wingdings" pitchFamily="2" charset="2"/>
              <a:buChar char="§"/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19400" y="6096000"/>
            <a:ext cx="3505200" cy="3651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Copyright 2018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CE054-3AD5-4E49-BF62-E9EDB1AB32F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92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C319DA-12B2-4C5B-9550-4DF9FD2CEBD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349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32E107-F005-4FCB-A5EE-F1F9B7C5F64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144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DC20F2-DA54-40BF-B1ED-1F10ACC4B18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060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8BC278-017B-48CB-AD69-023554E3E95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478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809816-DED1-4A55-BD6F-E3222124B51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149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C3260E-8426-4E09-BFEF-A4CFA29B0C3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44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97934C-7025-4BF9-BCFF-7E64400261A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00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57F8A0-289C-450B-969F-1FBB28D21D2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7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A90176-5DA6-40B3-A9E3-C3FFBA0EF91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450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C52FE5-F955-4A7E-9F57-D9327FED1AE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900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2009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BFDF2-BFF1-4765-8603-5BF073B719B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964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626BF0-A41A-4880-8A19-3C84C4B099B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446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39CE69-0F23-4A71-B4CD-8321A69F890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26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B01C7A-D777-4DF1-A71F-AB2648A9885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358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89B192-04FF-477B-A2C8-0CF632C4E99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567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16309-0AAB-449D-99A7-4182CA3FBB5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359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04C1C4-5CF3-474F-B8DA-B94E0E26403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53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26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261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14CA2D-177E-4E17-BEE7-C2BF28D485B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8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098106-8F3D-4B3F-82B4-7F78E446862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05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22701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20151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2009 Health Administration Press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24A80-1250-4AA6-9ABD-EFF673FFA7E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20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0420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1880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4339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45864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8178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1217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3087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0704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274638"/>
            <a:ext cx="20764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74638"/>
            <a:ext cx="60769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42897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4BF38-CB54-4ABB-970F-2A24FC41AE7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94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2009 Health Administration Press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79F87-E883-4A7A-8152-AD65ECE47F3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402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4FECF0-8DDE-4DC2-A62F-E69E94A631C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099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F1057-52EB-4CF2-8678-F36936A303F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922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69CAB9-2D5A-4AAE-B356-ACF0C568B0E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655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982663-89BE-40D8-BD4B-0C1C65B7DC4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264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A87F4-7364-45EA-861E-B3436826006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944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42D1C4-1EC2-49B0-A7D5-41CE3CB8748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308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25EEF-5366-4124-80F4-8439E350642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530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D83483-4E25-45B6-9E02-59FC4D92E0F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869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D95356-05EB-4FBD-9E88-0C4565B0595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632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5C8B06-16CC-4C01-A1BC-D96CCCD0D08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4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2009 Health Administration Press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F1B61-9561-4063-ACC3-977FE361C98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666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3AD11-BE81-4EA9-BDB1-2CD1C9C197B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020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3AFF8C-4E2B-4F26-8F63-07D19F8F31B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961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C1A321E-B1A0-4163-8475-0782525CC0E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941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29ABCA-9FFC-44F5-97B1-527FAEE9EE7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966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CC2CFC-AC99-4100-87BB-0E2E38B8BDB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561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A9B360-6535-4074-8628-092E3D919AF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3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51BD5E-CC1C-4FBF-8C65-74B5C7ABB02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562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125C75-8BA2-4471-B5E3-70C084843B1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710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95600" y="6356350"/>
            <a:ext cx="3276600" cy="365125"/>
          </a:xfrm>
        </p:spPr>
        <p:txBody>
          <a:bodyPr/>
          <a:lstStyle>
            <a:lvl1pPr>
              <a:defRPr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77FDF9-73B9-448B-96C6-7C0EC7A586C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318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5600" y="6356350"/>
            <a:ext cx="3429000" cy="365125"/>
          </a:xfrm>
        </p:spPr>
        <p:txBody>
          <a:bodyPr/>
          <a:lstStyle>
            <a:lvl1pPr>
              <a:defRPr sz="1200" b="1">
                <a:solidFill>
                  <a:srgbClr val="FF33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6A2D85-4B54-4D31-AB5E-94DCB847D75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166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2009 Health Administration Press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6FEE9-C270-43EE-B9CB-06C33AE7AA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052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01B98E-4CF3-4A64-802A-0CD489515B0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390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3C88E6-2636-4D66-AFE3-8ED42DBA5F4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513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CA3D73-BC0F-448E-9997-0AC3768063D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95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A0C7B2-C36D-47CE-9C72-FF535AE7E46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75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CE35225-60C4-4F92-AA5B-6DF1A17FAFF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878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85088C-BBC7-461D-B79E-554DD1FCA21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510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509B67-0FC5-4061-A532-5091C8C46E8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00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25C4E7-DD47-4D43-8CF5-654E845F9D6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87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D0A5CF-5CB3-4E03-8051-7661C6A1086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576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6F0E18-12DE-40A4-B2BC-16E677C78EB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914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2009 Health Administration Press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F9997-22C0-4435-B129-6D076273DDA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619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C760BB-2CDD-4D45-90AD-9F0A8D39668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135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44B9D5-D17A-4F33-AEEA-075F4D364EB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863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1C6C0-3436-4970-AECD-775F21877B3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567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AD07A0-695D-4883-AC91-21B23A64D3E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040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D59232-B97D-43C6-B11A-65872D3ACBF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394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25FB4-5D7C-4620-9F44-0E466AA8169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177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A4ABB0-5F80-456C-A9E4-0FADF34F3C9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656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69175-5A4E-48A0-9884-973C13B4A62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04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67251F-64E5-41CE-BC3C-A2DD356FA2E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679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06F4FE-010C-4BC9-8E92-7747315D6B2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528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2009 Health Administration Press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4A7C6-9B85-4B7D-80E1-4CB04548814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170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B9B65B-8817-460A-A946-9D1CE08A818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052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59699-C269-41D7-AD44-395FE3B7B12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85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73C53-FEE1-4062-A019-BB86A020B7D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539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95AC2A-D0A3-4C90-96B2-09095B62EE8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945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074279-ACEA-4017-A696-9804869A28B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223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204ED8-14CE-444C-9C20-13C89AB772A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298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22986E-4D82-4A29-B369-B7B7E882007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619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B5BD4-A86D-423F-B2A2-60BCC9C18AE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611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49DA4A-E51C-4B2C-AB75-4D6F3BFAC92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416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ED18B-5E0D-4E2A-A94E-85BD8A19482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63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slideLayout" Target="../slideLayouts/slideLayout12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Relationship Id="rId14" Type="http://schemas.openxmlformats.org/officeDocument/2006/relationships/image" Target="../media/image3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slideLayout" Target="../slideLayouts/slideLayout74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Relationship Id="rId14" Type="http://schemas.openxmlformats.org/officeDocument/2006/relationships/image" Target="../media/image1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6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4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88.xml"/><Relationship Id="rId7" Type="http://schemas.openxmlformats.org/officeDocument/2006/relationships/slideLayout" Target="../slideLayouts/slideLayout92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7.xml"/><Relationship Id="rId1" Type="http://schemas.openxmlformats.org/officeDocument/2006/relationships/slideLayout" Target="../slideLayouts/slideLayout86.xml"/><Relationship Id="rId6" Type="http://schemas.openxmlformats.org/officeDocument/2006/relationships/slideLayout" Target="../slideLayouts/slideLayout91.xml"/><Relationship Id="rId11" Type="http://schemas.openxmlformats.org/officeDocument/2006/relationships/slideLayout" Target="../slideLayouts/slideLayout96.xml"/><Relationship Id="rId5" Type="http://schemas.openxmlformats.org/officeDocument/2006/relationships/slideLayout" Target="../slideLayouts/slideLayout90.xml"/><Relationship Id="rId10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9.xml"/><Relationship Id="rId9" Type="http://schemas.openxmlformats.org/officeDocument/2006/relationships/slideLayout" Target="../slideLayouts/slideLayout94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14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76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286000"/>
            <a:ext cx="8229600" cy="384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Birch Std" pitchFamily="50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Birch Std" pitchFamily="50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 2018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AC4E9F7-F0EA-4E60-B044-2886E748C8D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806" r:id="rId14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hf sldNum="0"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9pPr>
    </p:titleStyle>
    <p:bodyStyle>
      <a:lvl1pPr marL="457200" indent="-457200" algn="l" defTabSz="457200" rtl="0" eaLnBrk="1" fontAlgn="base" hangingPunct="1">
        <a:spcBef>
          <a:spcPct val="20000"/>
        </a:spcBef>
        <a:spcAft>
          <a:spcPct val="0"/>
        </a:spcAft>
        <a:buClr>
          <a:srgbClr val="33CC33"/>
        </a:buClr>
        <a:buSzPct val="85000"/>
        <a:buFont typeface="Wingdings" pitchFamily="2" charset="2"/>
        <a:buChar char="v"/>
        <a:defRPr sz="3200" b="1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863600" indent="-406400" algn="l" defTabSz="457200" rtl="0" eaLnBrk="1" fontAlgn="base" hangingPunct="1">
        <a:spcBef>
          <a:spcPct val="20000"/>
        </a:spcBef>
        <a:spcAft>
          <a:spcPct val="0"/>
        </a:spcAft>
        <a:buClr>
          <a:srgbClr val="00B050"/>
        </a:buClr>
        <a:buSzPct val="95000"/>
        <a:buFont typeface="Wingdings" pitchFamily="2" charset="2"/>
        <a:buChar char="§"/>
        <a:defRPr sz="2800" b="1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Times New Roman" charset="0"/>
                <a:ea typeface="MS PGothic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AC4E9F7-F0EA-4E60-B044-2886E748C8D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3"/>
          <p:cNvSpPr txBox="1">
            <a:spLocks/>
          </p:cNvSpPr>
          <p:nvPr/>
        </p:nvSpPr>
        <p:spPr bwMode="auto">
          <a:xfrm>
            <a:off x="3019425" y="6267450"/>
            <a:ext cx="321945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 defTabSz="457200" rtl="0" eaLnBrk="1" fontAlgn="auto" hangingPunct="1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3200" b="1" kern="1200">
                <a:solidFill>
                  <a:schemeClr val="tx1"/>
                </a:solidFill>
                <a:latin typeface="Times New Roman" charset="0"/>
                <a:ea typeface="MS PGothic" panose="020B0600070205080204" pitchFamily="34" charset="-128"/>
                <a:cs typeface="Times New Roman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Times New Roman" charset="0"/>
                <a:ea typeface="MS PGothic" panose="020B0600070205080204" pitchFamily="34" charset="-128"/>
                <a:cs typeface="Times New Roman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charset="0"/>
                <a:ea typeface="MS PGothic" panose="020B0600070205080204" pitchFamily="34" charset="-128"/>
                <a:cs typeface="Times New Roman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Times New Roman" charset="0"/>
                <a:ea typeface="MS PGothic" panose="020B0600070205080204" pitchFamily="34" charset="-128"/>
                <a:cs typeface="Times New Roman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MS PGothic" panose="020B0600070205080204" pitchFamily="34" charset="-128"/>
                <a:cs typeface="Times New Roman" charset="0"/>
              </a:defRPr>
            </a:lvl5pPr>
            <a:lvl6pPr marL="25146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MS PGothic" panose="020B0600070205080204" pitchFamily="34" charset="-128"/>
                <a:cs typeface="Times New Roman" charset="0"/>
              </a:defRPr>
            </a:lvl6pPr>
            <a:lvl7pPr marL="29718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MS PGothic" panose="020B0600070205080204" pitchFamily="34" charset="-128"/>
                <a:cs typeface="Times New Roman" charset="0"/>
              </a:defRPr>
            </a:lvl7pPr>
            <a:lvl8pPr marL="34290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MS PGothic" panose="020B0600070205080204" pitchFamily="34" charset="-128"/>
                <a:cs typeface="Times New Roman" charset="0"/>
              </a:defRPr>
            </a:lvl8pPr>
            <a:lvl9pPr marL="3886200" indent="-2286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Times New Roman" charset="0"/>
                <a:ea typeface="MS PGothic" panose="020B0600070205080204" pitchFamily="34" charset="-128"/>
                <a:cs typeface="Times New Roman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en-US" altLang="en-US" sz="1200" b="0" dirty="0">
                <a:latin typeface="Franklin Gothic Medium" panose="020B0603020102020204" pitchFamily="34" charset="0"/>
              </a:rPr>
              <a:t>Copyright © 2018 Foundation of the American College of Healthcare Executives. Not for sale.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  <p:sldLayoutId id="2147483819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hf sldNum="0"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 pitchFamily="18" charset="0"/>
          <a:ea typeface="MS PGothic" panose="020B0600070205080204" pitchFamily="34" charset="-128"/>
          <a:cs typeface="Times New Roman" pitchFamily="18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  <a:ea typeface="MS PGothic" panose="020B0600070205080204" pitchFamily="34" charset="-128"/>
          <a:cs typeface="Times New Roman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  <a:ea typeface="MS PGothic" panose="020B0600070205080204" pitchFamily="34" charset="-128"/>
          <a:cs typeface="Times New Roman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  <a:ea typeface="MS PGothic" panose="020B0600070205080204" pitchFamily="34" charset="-128"/>
          <a:cs typeface="Times New Roman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  <a:ea typeface="MS PGothic" panose="020B0600070205080204" pitchFamily="34" charset="-128"/>
          <a:cs typeface="Times New Roman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  <a:ea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  <a:ea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  <a:ea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 pitchFamily="18" charset="0"/>
          <a:ea typeface="MS PGothic" panose="020B0600070205080204" pitchFamily="34" charset="-128"/>
          <a:cs typeface="Times New Roman" pitchFamily="18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 pitchFamily="18" charset="0"/>
          <a:ea typeface="MS PGothic" panose="020B0600070205080204" pitchFamily="34" charset="-128"/>
          <a:cs typeface="Times New Roman" pitchFamily="18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 pitchFamily="18" charset="0"/>
          <a:ea typeface="MS PGothic" panose="020B0600070205080204" pitchFamily="34" charset="-128"/>
          <a:cs typeface="Times New Roman" pitchFamily="18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 pitchFamily="18" charset="0"/>
          <a:ea typeface="MS PGothic" panose="020B0600070205080204" pitchFamily="34" charset="-128"/>
          <a:cs typeface="Times New Roman" pitchFamily="18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 pitchFamily="18" charset="0"/>
          <a:ea typeface="MS PGothic" panose="020B0600070205080204" pitchFamily="34" charset="-128"/>
          <a:cs typeface="Times New Roman" pitchFamily="18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7500" y="5918200"/>
            <a:ext cx="6019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Birch Std" pitchFamily="50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fld id="{95D35F91-1762-4721-9AAC-8A47CB9A8721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irch Std" pitchFamily="50" charset="0"/>
          <a:ea typeface="MS PGothic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irch Std" pitchFamily="50" charset="0"/>
          <a:ea typeface="MS PGothic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irch Std" pitchFamily="50" charset="0"/>
          <a:ea typeface="MS PGothic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irch Std" pitchFamily="50" charset="0"/>
          <a:ea typeface="MS PGothic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irch Std" pitchFamily="50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irch Std" pitchFamily="50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irch Std" pitchFamily="50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irch Std" pitchFamily="50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41763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280150"/>
            <a:ext cx="60198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Birch Std" pitchFamily="50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055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fld id="{C5920B81-2908-4C44-B213-762E8CDE626D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  <a:ea typeface="MS PGothic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  <a:ea typeface="MS PGothic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  <a:ea typeface="MS PGothic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  <a:ea typeface="MS PGothic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  <a:ea typeface="MS PGothic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  <a:ea typeface="MS PGothic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  <a:ea typeface="MS PGothic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  <a:ea typeface="MS PGothic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6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Birch Std" pitchFamily="50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Birch Std" pitchFamily="50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6CEBA6E-4927-49EE-BDDB-D5B22179AFE4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hf sldNum="0"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63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Birch Std" pitchFamily="50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Birch Std" pitchFamily="50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C10CF1F-6936-46C5-9EA2-3F8572E3538F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hf sldNum="0"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96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Birch Std" pitchFamily="50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Birch Std" pitchFamily="50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FBD1F0C-AA77-46CF-9F26-079FBE46D50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hf sldNum="0"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Birch Std" pitchFamily="50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Birch Std" pitchFamily="50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EBFAF0D-2AF7-4349-AFDB-602F4F14193C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hf sldNum="0"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9421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Birch Std" pitchFamily="50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8/3/2012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Birch Std" pitchFamily="50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 2012 Health Administration Press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DBD2041-C8EC-46ED-86BE-3053B985E3C8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hf sldNum="0"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19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19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3124200"/>
          </a:xfrm>
        </p:spPr>
        <p:txBody>
          <a:bodyPr/>
          <a:lstStyle/>
          <a:p>
            <a:pPr algn="ctr" eaLnBrk="1" hangingPunct="1"/>
            <a:r>
              <a:rPr lang="en-US" dirty="0"/>
              <a:t>Introduction to Healthcare</a:t>
            </a:r>
            <a:br>
              <a:rPr lang="en-US" dirty="0"/>
            </a:br>
            <a:r>
              <a:rPr lang="en-US" dirty="0"/>
              <a:t>Quality Management</a:t>
            </a:r>
            <a:br>
              <a:rPr lang="en-US" dirty="0"/>
            </a:br>
            <a:br>
              <a:rPr lang="en-US" dirty="0"/>
            </a:b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Achieving Reliable</a:t>
            </a:r>
            <a:br>
              <a:rPr lang="en-US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Quality and Safety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3600" dirty="0"/>
              <a:t>Making Improvements? </a:t>
            </a:r>
            <a:br>
              <a:rPr lang="en-US" sz="3600" dirty="0"/>
            </a:br>
            <a:r>
              <a:rPr lang="en-US" sz="3600" dirty="0"/>
              <a:t>Consider the Human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600"/>
            <a:ext cx="7848600" cy="3992563"/>
          </a:xfrm>
        </p:spPr>
        <p:txBody>
          <a:bodyPr/>
          <a:lstStyle/>
          <a:p>
            <a:r>
              <a:rPr lang="en-US" sz="2800" dirty="0"/>
              <a:t>Strong and effective systems make people more effective.</a:t>
            </a:r>
          </a:p>
          <a:p>
            <a:r>
              <a:rPr lang="en-US" sz="2800" dirty="0"/>
              <a:t>Strong and effective people make systems more effective.</a:t>
            </a:r>
          </a:p>
          <a:p>
            <a:r>
              <a:rPr lang="en-US" sz="2800" dirty="0"/>
              <a:t>Both the systems and the people must be considered when making improvements.</a:t>
            </a:r>
          </a:p>
        </p:txBody>
      </p:sp>
    </p:spTree>
    <p:extLst>
      <p:ext uri="{BB962C8B-B14F-4D97-AF65-F5344CB8AC3E}">
        <p14:creationId xmlns:p14="http://schemas.microsoft.com/office/powerpoint/2010/main" val="2112604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7037"/>
            <a:ext cx="8229600" cy="1143000"/>
          </a:xfrm>
        </p:spPr>
        <p:txBody>
          <a:bodyPr/>
          <a:lstStyle/>
          <a:p>
            <a:r>
              <a:rPr lang="en-US" dirty="0"/>
              <a:t>Monitor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038600"/>
          </a:xfrm>
        </p:spPr>
        <p:txBody>
          <a:bodyPr/>
          <a:lstStyle/>
          <a:p>
            <a:r>
              <a:rPr lang="en-US" dirty="0"/>
              <a:t>Leaders must oversee completion of action plans to be sure actions are implemented.</a:t>
            </a:r>
          </a:p>
          <a:p>
            <a:r>
              <a:rPr lang="en-US" dirty="0"/>
              <a:t>Action plan effectiveness at achieving goals must be measured. </a:t>
            </a:r>
          </a:p>
        </p:txBody>
      </p:sp>
    </p:spTree>
    <p:extLst>
      <p:ext uri="{BB962C8B-B14F-4D97-AF65-F5344CB8AC3E}">
        <p14:creationId xmlns:p14="http://schemas.microsoft.com/office/powerpoint/2010/main" val="4096215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/>
          <a:lstStyle/>
          <a:p>
            <a:r>
              <a:rPr lang="en-US" dirty="0"/>
              <a:t>Examples of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7848600" cy="3992563"/>
          </a:xfrm>
        </p:spPr>
        <p:txBody>
          <a:bodyPr/>
          <a:lstStyle/>
          <a:p>
            <a:r>
              <a:rPr lang="en-US" dirty="0"/>
              <a:t>A nursing home implemented changes to reduce patient falls.</a:t>
            </a:r>
          </a:p>
          <a:p>
            <a:r>
              <a:rPr lang="en-US" dirty="0"/>
              <a:t>Measures of action effectiveness:</a:t>
            </a:r>
          </a:p>
          <a:p>
            <a:pPr lvl="1"/>
            <a:r>
              <a:rPr lang="en-US" sz="2400" dirty="0"/>
              <a:t>Percentage of residents at high risk of falling who have a bed alarm (process measure)</a:t>
            </a:r>
          </a:p>
          <a:p>
            <a:pPr lvl="1"/>
            <a:r>
              <a:rPr lang="en-US" sz="2400" dirty="0"/>
              <a:t>Number of residents at high risk of falling who fall (outcome measure)</a:t>
            </a:r>
          </a:p>
        </p:txBody>
      </p:sp>
    </p:spTree>
    <p:extLst>
      <p:ext uri="{BB962C8B-B14F-4D97-AF65-F5344CB8AC3E}">
        <p14:creationId xmlns:p14="http://schemas.microsoft.com/office/powerpoint/2010/main" val="1715354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7038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Sustain the Improvements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8800"/>
            <a:ext cx="8001000" cy="3276600"/>
          </a:xfrm>
        </p:spPr>
        <p:txBody>
          <a:bodyPr/>
          <a:lstStyle/>
          <a:p>
            <a:pPr eaLnBrk="1" hangingPunct="1"/>
            <a:r>
              <a:rPr lang="en-US" dirty="0"/>
              <a:t>The challenge is to make needed improvements and sustain the gains.</a:t>
            </a:r>
          </a:p>
          <a:p>
            <a:pPr eaLnBrk="1" hangingPunct="1"/>
            <a:r>
              <a:rPr lang="en-US" dirty="0"/>
              <a:t>Backsliding is common.</a:t>
            </a:r>
          </a:p>
          <a:p>
            <a:pPr lvl="1"/>
            <a:r>
              <a:rPr lang="en-US" dirty="0"/>
              <a:t>Managers can help prevent backsliding.</a:t>
            </a:r>
          </a:p>
        </p:txBody>
      </p:sp>
      <p:sp>
        <p:nvSpPr>
          <p:cNvPr id="15362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9pPr>
          </a:lstStyle>
          <a:p>
            <a:pPr eaLnBrk="1" hangingPunct="1"/>
            <a:fld id="{8FB6A167-3FF2-4412-B810-189DB1EBF484}" type="slidenum">
              <a:rPr lang="en-US" sz="1400" smtClean="0"/>
              <a:pPr eaLnBrk="1" hangingPunct="1"/>
              <a:t>13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319454099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dirty="0"/>
              <a:t>Mistake: Change Things, Not Behaviors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7848600" cy="3276600"/>
          </a:xfrm>
        </p:spPr>
        <p:txBody>
          <a:bodyPr/>
          <a:lstStyle/>
          <a:p>
            <a:pPr eaLnBrk="1" hangingPunct="1"/>
            <a:r>
              <a:rPr lang="en-US" dirty="0"/>
              <a:t>To sustain improvements, the human aspects must be addressed.</a:t>
            </a:r>
          </a:p>
          <a:p>
            <a:pPr eaLnBrk="1" hangingPunct="1"/>
            <a:r>
              <a:rPr lang="en-US" dirty="0"/>
              <a:t>The focus should be on modifying attitudes and behaviors as much as on modifying processes.</a:t>
            </a:r>
          </a:p>
        </p:txBody>
      </p:sp>
      <p:sp>
        <p:nvSpPr>
          <p:cNvPr id="1638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9pPr>
          </a:lstStyle>
          <a:p>
            <a:pPr eaLnBrk="1" hangingPunct="1"/>
            <a:fld id="{5923D8AF-7F45-467D-8BA6-C2A5D40F87AF}" type="slidenum">
              <a:rPr lang="en-US" sz="1400" smtClean="0"/>
              <a:pPr eaLnBrk="1" hangingPunct="1"/>
              <a:t>14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058163011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/>
          <a:lstStyle/>
          <a:p>
            <a:pPr eaLnBrk="1" hangingPunct="1"/>
            <a:r>
              <a:rPr lang="en-US" sz="3600" dirty="0"/>
              <a:t>Mistake: Fail to Train People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828800"/>
            <a:ext cx="7924800" cy="3992563"/>
          </a:xfrm>
        </p:spPr>
        <p:txBody>
          <a:bodyPr/>
          <a:lstStyle/>
          <a:p>
            <a:pPr eaLnBrk="1" hangingPunct="1"/>
            <a:r>
              <a:rPr lang="en-US" dirty="0"/>
              <a:t>People must have process improvement skills.</a:t>
            </a:r>
          </a:p>
          <a:p>
            <a:pPr eaLnBrk="1" hangingPunct="1"/>
            <a:r>
              <a:rPr lang="en-US" dirty="0"/>
              <a:t>They must know how to use basic performance improvement tools.</a:t>
            </a:r>
          </a:p>
        </p:txBody>
      </p:sp>
      <p:sp>
        <p:nvSpPr>
          <p:cNvPr id="18434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6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64" charset="0"/>
              </a:defRPr>
            </a:lvl9pPr>
          </a:lstStyle>
          <a:p>
            <a:pPr eaLnBrk="1" hangingPunct="1"/>
            <a:fld id="{D62D1328-48EE-40A9-A1D1-D500167246B7}" type="slidenum">
              <a:rPr lang="en-US" sz="1400" smtClean="0"/>
              <a:pPr eaLnBrk="1" hangingPunct="1"/>
              <a:t>15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537483277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sz="3600" dirty="0"/>
              <a:t>Achieving Reliable Quality and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55837"/>
            <a:ext cx="8229600" cy="3992563"/>
          </a:xfrm>
        </p:spPr>
        <p:txBody>
          <a:bodyPr/>
          <a:lstStyle/>
          <a:p>
            <a:r>
              <a:rPr lang="en-US" dirty="0"/>
              <a:t>Strive for reliable performance by applying reliability science principles to the design of healthcare processes.</a:t>
            </a:r>
          </a:p>
          <a:p>
            <a:r>
              <a:rPr lang="en-US" dirty="0"/>
              <a:t>Monitor to be sure improvements are achieved </a:t>
            </a:r>
            <a:r>
              <a:rPr lang="en-US"/>
              <a:t>and sustained.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457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609600"/>
            <a:ext cx="9067800" cy="762000"/>
          </a:xfrm>
        </p:spPr>
        <p:txBody>
          <a:bodyPr/>
          <a:lstStyle/>
          <a:p>
            <a:pPr eaLnBrk="1" hangingPunct="1"/>
            <a:r>
              <a:rPr lang="en-US" sz="4000" b="1" dirty="0"/>
              <a:t>Achieving Quality and Safety Goals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7772400" cy="3962400"/>
          </a:xfrm>
        </p:spPr>
        <p:txBody>
          <a:bodyPr/>
          <a:lstStyle/>
          <a:p>
            <a:pPr eaLnBrk="1" hangingPunct="1"/>
            <a:r>
              <a:rPr lang="en-US" altLang="ja-JP" sz="2800" dirty="0">
                <a:ea typeface="ＭＳ Ｐゴシック" pitchFamily="34" charset="-128"/>
              </a:rPr>
              <a:t>Every system is perfectly designed to get the results it gets.</a:t>
            </a:r>
          </a:p>
          <a:p>
            <a:pPr lvl="3"/>
            <a:r>
              <a:rPr lang="en-US" altLang="ja-JP" sz="1800" dirty="0">
                <a:ea typeface="ＭＳ Ｐゴシック" pitchFamily="34" charset="-128"/>
              </a:rPr>
              <a:t>Paul </a:t>
            </a:r>
            <a:r>
              <a:rPr lang="en-US" altLang="ja-JP" sz="1800" dirty="0" err="1">
                <a:ea typeface="ＭＳ Ｐゴシック" pitchFamily="34" charset="-128"/>
              </a:rPr>
              <a:t>Batalden</a:t>
            </a:r>
            <a:r>
              <a:rPr lang="en-US" altLang="ja-JP" sz="1800" dirty="0">
                <a:ea typeface="ＭＳ Ｐゴシック" pitchFamily="34" charset="-128"/>
              </a:rPr>
              <a:t>, MD, Director of Healthcare Improvement Leadership, Dartmouth Medical School</a:t>
            </a:r>
          </a:p>
          <a:p>
            <a:pPr eaLnBrk="1" hangingPunct="1"/>
            <a:r>
              <a:rPr lang="en-US" altLang="ja-JP" sz="2800" dirty="0">
                <a:ea typeface="ＭＳ Ｐゴシック" pitchFamily="34" charset="-128"/>
              </a:rPr>
              <a:t>The only realistic hope for substantially improving healthcare delivery is for the core processes to be revamped.</a:t>
            </a:r>
          </a:p>
          <a:p>
            <a:pPr lvl="3"/>
            <a:r>
              <a:rPr lang="en-US" altLang="ja-JP" sz="1800" dirty="0">
                <a:ea typeface="ＭＳ Ｐゴシック" pitchFamily="34" charset="-128"/>
              </a:rPr>
              <a:t>Richard M.J. </a:t>
            </a:r>
            <a:r>
              <a:rPr lang="en-US" altLang="ja-JP" sz="1800" dirty="0" err="1">
                <a:ea typeface="ＭＳ Ｐゴシック" pitchFamily="34" charset="-128"/>
              </a:rPr>
              <a:t>Bohmer</a:t>
            </a:r>
            <a:r>
              <a:rPr lang="en-US" altLang="ja-JP" sz="1800" dirty="0">
                <a:ea typeface="ＭＳ Ｐゴシック" pitchFamily="34" charset="-128"/>
              </a:rPr>
              <a:t>, MD, author of </a:t>
            </a:r>
            <a:r>
              <a:rPr lang="en-US" sz="1800" i="1" dirty="0"/>
              <a:t>Designing Care: Aligning the Nature and Management of Health Care</a:t>
            </a:r>
          </a:p>
          <a:p>
            <a:pPr eaLnBrk="1" hangingPunct="1"/>
            <a:endParaRPr lang="en-US" altLang="ja-JP" sz="2800" dirty="0">
              <a:ea typeface="ＭＳ Ｐゴシック" pitchFamily="34" charset="-128"/>
            </a:endParaRPr>
          </a:p>
          <a:p>
            <a:pPr lvl="3"/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/>
              <a:t>Reliable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05000"/>
            <a:ext cx="7924800" cy="3657599"/>
          </a:xfrm>
        </p:spPr>
        <p:txBody>
          <a:bodyPr/>
          <a:lstStyle/>
          <a:p>
            <a:r>
              <a:rPr lang="en-US" dirty="0"/>
              <a:t>Apply reliability science principles </a:t>
            </a:r>
            <a:r>
              <a:rPr lang="en-US" b="0" dirty="0"/>
              <a:t>(human factors engineering).</a:t>
            </a:r>
          </a:p>
          <a:p>
            <a:pPr lvl="1"/>
            <a:r>
              <a:rPr lang="en-US" b="0" dirty="0"/>
              <a:t> </a:t>
            </a:r>
            <a:r>
              <a:rPr lang="en-US" sz="2400" dirty="0"/>
              <a:t>Consistent good performance is the goal.</a:t>
            </a:r>
          </a:p>
          <a:p>
            <a:r>
              <a:rPr lang="en-US" dirty="0"/>
              <a:t>Reliability science principles are now being applied to healthcare processes.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45720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85800"/>
            <a:ext cx="8034338" cy="906463"/>
          </a:xfrm>
        </p:spPr>
        <p:txBody>
          <a:bodyPr/>
          <a:lstStyle/>
          <a:p>
            <a:r>
              <a:rPr lang="en-US" b="1" dirty="0"/>
              <a:t>Reliability Spectrum</a:t>
            </a:r>
          </a:p>
        </p:txBody>
      </p:sp>
      <p:graphicFrame>
        <p:nvGraphicFramePr>
          <p:cNvPr id="519259" name="Group 9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727362243"/>
              </p:ext>
            </p:extLst>
          </p:nvPr>
        </p:nvGraphicFramePr>
        <p:xfrm>
          <a:off x="1143000" y="2057400"/>
          <a:ext cx="7115175" cy="2682240"/>
        </p:xfrm>
        <a:graphic>
          <a:graphicData uri="http://schemas.openxmlformats.org/drawingml/2006/table">
            <a:tbl>
              <a:tblPr/>
              <a:tblGrid>
                <a:gridCol w="16503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648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FFFF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ヒラギノ角ゴ Pro W6" pitchFamily="80" charset="-128"/>
                          <a:sym typeface="Stone Sans ITC TT-Semi" pitchFamily="80" charset="0"/>
                        </a:rPr>
                        <a:t>Reliability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FFFF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ヒラギノ角ゴ Pro W6" pitchFamily="80" charset="-128"/>
                          <a:sym typeface="Stone Sans ITC TT-Semi" pitchFamily="80" charset="0"/>
                        </a:rPr>
                        <a:t>Expected Failure Rate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FFFF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ヒラギノ角ゴ Pro W6" pitchFamily="80" charset="-128"/>
                          <a:sym typeface="Stone Sans ITC TT-Semi" pitchFamily="80" charset="0"/>
                        </a:rPr>
                        <a:t>&lt; 80%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FFFF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ヒラギノ角ゴ Pro W6" pitchFamily="80" charset="-128"/>
                          <a:cs typeface="Arial" pitchFamily="34" charset="0"/>
                          <a:sym typeface="Stone Sans ITC TT-Semi" pitchFamily="80" charset="0"/>
                        </a:rPr>
                        <a:t>Unpredictable, chaotic performance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FFFF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ヒラギノ角ゴ Pro W6" pitchFamily="80" charset="-128"/>
                          <a:sym typeface="Stone Sans ITC TT-Semi" pitchFamily="80" charset="0"/>
                        </a:rPr>
                        <a:t>80 – 90%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FFFF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ヒラギノ角ゴ Pro W6" pitchFamily="80" charset="-128"/>
                          <a:sym typeface="Stone Sans ITC TT-Semi" pitchFamily="80" charset="0"/>
                        </a:rPr>
                        <a:t>1-2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ヒラギノ角ゴ Pro W6" pitchFamily="80" charset="-128"/>
                          <a:cs typeface="Arial" pitchFamily="34" charset="0"/>
                          <a:sym typeface="Stone Sans ITC TT-Semi" pitchFamily="80" charset="0"/>
                        </a:rPr>
                        <a:t>failures out of 10 opportunities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FFFF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ヒラギノ角ゴ Pro W6" pitchFamily="80" charset="-128"/>
                          <a:sym typeface="Stone Sans ITC TT-Semi" pitchFamily="80" charset="0"/>
                        </a:rPr>
                        <a:t>95%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FFFF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ヒラギノ角ゴ Pro W6" pitchFamily="80" charset="-128"/>
                          <a:sym typeface="Stone Sans ITC TT-Semi" pitchFamily="80" charset="0"/>
                        </a:rPr>
                        <a:t>Up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ヒラギノ角ゴ Pro W6" pitchFamily="80" charset="-128"/>
                          <a:cs typeface="Arial" pitchFamily="34" charset="0"/>
                          <a:sym typeface="Stone Sans ITC TT-Semi" pitchFamily="80" charset="0"/>
                        </a:rPr>
                        <a:t>to 5 failures per 100 opportunities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FFFF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ヒラギノ角ゴ Pro W6" pitchFamily="80" charset="-128"/>
                          <a:sym typeface="Stone Sans ITC TT-Semi" pitchFamily="80" charset="0"/>
                        </a:rPr>
                        <a:t>99.5%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FFFF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ヒラギノ角ゴ Pro W6" pitchFamily="80" charset="-128"/>
                          <a:sym typeface="Stone Sans ITC TT-Semi" pitchFamily="80" charset="0"/>
                        </a:rPr>
                        <a:t>Up to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ヒラギノ角ゴ Pro W6" pitchFamily="80" charset="-128"/>
                          <a:cs typeface="Arial" pitchFamily="34" charset="0"/>
                          <a:sym typeface="Stone Sans ITC TT-Semi" pitchFamily="80" charset="0"/>
                        </a:rPr>
                        <a:t>5 failures per 1000 opportunities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FFFF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ヒラギノ角ゴ Pro W6" pitchFamily="80" charset="-128"/>
                          <a:sym typeface="Stone Sans ITC TT-Semi" pitchFamily="80" charset="0"/>
                        </a:rPr>
                        <a:t>99.99%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FFFF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ヒラギノ角ゴ Pro W6" pitchFamily="80" charset="-128"/>
                          <a:sym typeface="Stone Sans ITC TT-Semi" pitchFamily="80" charset="0"/>
                        </a:rPr>
                        <a:t>Up to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ヒラギノ角ゴ Pro W6" pitchFamily="80" charset="-128"/>
                          <a:cs typeface="Arial" pitchFamily="34" charset="0"/>
                          <a:sym typeface="Stone Sans ITC TT-Semi" pitchFamily="80" charset="0"/>
                        </a:rPr>
                        <a:t>5 failures per 10,000 opportunities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FFFF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ヒラギノ角ゴ Pro W6" pitchFamily="80" charset="-128"/>
                          <a:sym typeface="Stone Sans ITC TT-Semi" pitchFamily="80" charset="0"/>
                        </a:rPr>
                        <a:t>99.999%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FFFF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ヒラギノ角ゴ Pro W6" pitchFamily="80" charset="-128"/>
                          <a:sym typeface="Stone Sans ITC TT-Semi" pitchFamily="80" charset="0"/>
                        </a:rPr>
                        <a:t>Up to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ヒラギノ角ゴ Pro W6" pitchFamily="80" charset="-128"/>
                          <a:cs typeface="Arial" pitchFamily="34" charset="0"/>
                          <a:sym typeface="Stone Sans ITC TT-Semi" pitchFamily="80" charset="0"/>
                        </a:rPr>
                        <a:t>5 failures per 100,000 opportunities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FFFF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ヒラギノ角ゴ Pro W6" pitchFamily="80" charset="-128"/>
                          <a:sym typeface="Stone Sans ITC TT-Semi" pitchFamily="80" charset="0"/>
                        </a:rPr>
                        <a:t>99.9999%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  <a:buClr>
                          <a:srgbClr val="FFFF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ヒラギノ角ゴ Pro W6" pitchFamily="80" charset="-128"/>
                          <a:sym typeface="Stone Sans ITC TT-Semi" pitchFamily="80" charset="0"/>
                        </a:rPr>
                        <a:t>Up to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ヒラギノ角ゴ Pro W6" pitchFamily="80" charset="-128"/>
                          <a:cs typeface="Arial" pitchFamily="34" charset="0"/>
                          <a:sym typeface="Stone Sans ITC TT-Semi" pitchFamily="80" charset="0"/>
                        </a:rPr>
                        <a:t>5 failures per 1,000,000 opportunities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219200" y="5105400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Most healthcare organizations perform at the 90% level of reliability (1 in 10 failure rate).</a:t>
            </a:r>
          </a:p>
        </p:txBody>
      </p:sp>
    </p:spTree>
    <p:extLst>
      <p:ext uri="{BB962C8B-B14F-4D97-AF65-F5344CB8AC3E}">
        <p14:creationId xmlns:p14="http://schemas.microsoft.com/office/powerpoint/2010/main" val="2525104100"/>
      </p:ext>
    </p:extLst>
  </p:cSld>
  <p:clrMapOvr>
    <a:masterClrMapping/>
  </p:clrMapOvr>
  <p:transition>
    <p:diamond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906462"/>
          </a:xfrm>
        </p:spPr>
        <p:txBody>
          <a:bodyPr/>
          <a:lstStyle/>
          <a:p>
            <a:r>
              <a:rPr lang="en-US" sz="3600" b="1" dirty="0"/>
              <a:t>Want Sustained 80–90% Reliability?</a:t>
            </a:r>
          </a:p>
        </p:txBody>
      </p:sp>
      <p:sp>
        <p:nvSpPr>
          <p:cNvPr id="44237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762000" y="1981200"/>
            <a:ext cx="8001000" cy="3613150"/>
          </a:xfrm>
        </p:spPr>
        <p:txBody>
          <a:bodyPr/>
          <a:lstStyle/>
          <a:p>
            <a:pPr marL="0" indent="0">
              <a:spcAft>
                <a:spcPct val="20000"/>
              </a:spcAft>
              <a:buNone/>
            </a:pPr>
            <a:r>
              <a:rPr lang="en-US" sz="2800" dirty="0"/>
              <a:t>Use improvement actions such as: </a:t>
            </a:r>
          </a:p>
          <a:p>
            <a:pPr lvl="1">
              <a:spcAft>
                <a:spcPct val="20000"/>
              </a:spcAft>
            </a:pPr>
            <a:r>
              <a:rPr lang="en-US" sz="2400" dirty="0"/>
              <a:t>Standard protocols/procedures/order sheets </a:t>
            </a:r>
          </a:p>
          <a:p>
            <a:pPr lvl="1">
              <a:spcAft>
                <a:spcPct val="20000"/>
              </a:spcAft>
            </a:pPr>
            <a:r>
              <a:rPr lang="en-US" sz="2400" dirty="0"/>
              <a:t>Personal checklists (memory aids)</a:t>
            </a:r>
          </a:p>
          <a:p>
            <a:pPr lvl="1">
              <a:spcAft>
                <a:spcPct val="20000"/>
              </a:spcAft>
            </a:pPr>
            <a:r>
              <a:rPr lang="en-US" sz="2400" dirty="0"/>
              <a:t>Common equipment</a:t>
            </a:r>
          </a:p>
          <a:p>
            <a:pPr lvl="1">
              <a:spcAft>
                <a:spcPct val="20000"/>
              </a:spcAft>
            </a:pPr>
            <a:r>
              <a:rPr lang="en-US" sz="2400" dirty="0"/>
              <a:t>Feedback of information on compliance</a:t>
            </a:r>
          </a:p>
          <a:p>
            <a:pPr lvl="1">
              <a:spcAft>
                <a:spcPct val="20000"/>
              </a:spcAft>
            </a:pPr>
            <a:r>
              <a:rPr lang="en-US" sz="2400" dirty="0"/>
              <a:t>Awareness and training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3055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8034338" cy="906463"/>
          </a:xfrm>
        </p:spPr>
        <p:txBody>
          <a:bodyPr/>
          <a:lstStyle/>
          <a:p>
            <a:r>
              <a:rPr lang="en-US" sz="3600" b="1" dirty="0"/>
              <a:t>Want Sustained 95% Reliability?</a:t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444419" name="Rectangle 3"/>
          <p:cNvSpPr>
            <a:spLocks noGrp="1" noChangeArrowheads="1"/>
          </p:cNvSpPr>
          <p:nvPr>
            <p:ph sz="half" idx="2"/>
          </p:nvPr>
        </p:nvSpPr>
        <p:spPr>
          <a:xfrm>
            <a:off x="838200" y="1752600"/>
            <a:ext cx="8001000" cy="40386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Use sophisticated failure </a:t>
            </a:r>
            <a:r>
              <a:rPr lang="en-US" sz="2800" i="1" dirty="0"/>
              <a:t>prevention</a:t>
            </a:r>
            <a:r>
              <a:rPr lang="en-US" sz="2800" dirty="0"/>
              <a:t> and basic failure </a:t>
            </a:r>
            <a:r>
              <a:rPr lang="en-US" sz="2800" i="1" dirty="0"/>
              <a:t>identification</a:t>
            </a:r>
            <a:r>
              <a:rPr lang="en-US" sz="2800" dirty="0"/>
              <a:t> and</a:t>
            </a:r>
            <a:r>
              <a:rPr lang="en-US" sz="2800" i="1" dirty="0"/>
              <a:t> mitigation</a:t>
            </a:r>
            <a:r>
              <a:rPr lang="en-US" sz="2800" dirty="0"/>
              <a:t> strategies:</a:t>
            </a:r>
          </a:p>
          <a:p>
            <a:pPr lvl="1"/>
            <a:r>
              <a:rPr lang="en-US" sz="1800" dirty="0"/>
              <a:t>Build decision aids and reminders into the system.</a:t>
            </a:r>
          </a:p>
          <a:p>
            <a:pPr lvl="1"/>
            <a:r>
              <a:rPr lang="en-US" sz="1800" dirty="0"/>
              <a:t>Set the desired action as the default.</a:t>
            </a:r>
          </a:p>
          <a:p>
            <a:pPr lvl="1"/>
            <a:r>
              <a:rPr lang="en-US" sz="1800" dirty="0"/>
              <a:t>Account for and take advantage of habits.</a:t>
            </a:r>
          </a:p>
          <a:p>
            <a:pPr lvl="1"/>
            <a:r>
              <a:rPr lang="en-US" sz="1800" dirty="0"/>
              <a:t>Specify process risks and articulate actions for reducing risks.</a:t>
            </a:r>
          </a:p>
          <a:p>
            <a:pPr lvl="1"/>
            <a:r>
              <a:rPr lang="en-US" sz="1800" dirty="0"/>
              <a:t>Take advantage of scheduling.</a:t>
            </a:r>
          </a:p>
          <a:p>
            <a:pPr lvl="1"/>
            <a:r>
              <a:rPr lang="en-US" sz="1800" dirty="0"/>
              <a:t>Use redundant processes.</a:t>
            </a:r>
          </a:p>
          <a:p>
            <a:pPr lvl="1"/>
            <a:r>
              <a:rPr lang="en-US" sz="1800" dirty="0"/>
              <a:t>Operate independent backups.</a:t>
            </a:r>
          </a:p>
          <a:p>
            <a:pPr lvl="1"/>
            <a:r>
              <a:rPr lang="en-US" sz="1800" dirty="0"/>
              <a:t>Measure and feedback compliance with process specifications.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9190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8034338" cy="677862"/>
          </a:xfrm>
        </p:spPr>
        <p:txBody>
          <a:bodyPr/>
          <a:lstStyle/>
          <a:p>
            <a:r>
              <a:rPr lang="en-US" sz="3600" dirty="0"/>
              <a:t>Want Sustained 99.5% Reliability?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450563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752600"/>
            <a:ext cx="7653338" cy="3810000"/>
          </a:xfrm>
        </p:spPr>
        <p:txBody>
          <a:bodyPr/>
          <a:lstStyle/>
          <a:p>
            <a:pPr marL="0" indent="0">
              <a:spcAft>
                <a:spcPct val="10000"/>
              </a:spcAft>
              <a:buNone/>
            </a:pPr>
            <a:r>
              <a:rPr lang="en-US" sz="2400" dirty="0"/>
              <a:t>Need to understand failures (what, how often and why), then redesign the system</a:t>
            </a:r>
            <a:r>
              <a:rPr lang="en-US" sz="2400" dirty="0">
                <a:solidFill>
                  <a:srgbClr val="FFCCFF"/>
                </a:solidFill>
              </a:rPr>
              <a:t> </a:t>
            </a:r>
          </a:p>
          <a:p>
            <a:pPr marL="723900" lvl="1" indent="-381000">
              <a:spcAft>
                <a:spcPct val="10000"/>
              </a:spcAft>
              <a:buFont typeface="Wingdings" pitchFamily="2" charset="2"/>
              <a:buAutoNum type="arabicPeriod"/>
            </a:pPr>
            <a:r>
              <a:rPr lang="en-US" sz="2200" i="1" dirty="0"/>
              <a:t>Prevent.</a:t>
            </a:r>
            <a:r>
              <a:rPr lang="en-US" sz="2200" dirty="0"/>
              <a:t> Design the system to prevent failure from reaching the patient.</a:t>
            </a:r>
          </a:p>
          <a:p>
            <a:pPr marL="723900" lvl="1" indent="-381000">
              <a:spcAft>
                <a:spcPct val="10000"/>
              </a:spcAft>
              <a:buFont typeface="Wingdings" pitchFamily="2" charset="2"/>
              <a:buAutoNum type="arabicPeriod"/>
            </a:pPr>
            <a:r>
              <a:rPr lang="en-US" sz="2200" i="1" dirty="0"/>
              <a:t>Identify</a:t>
            </a:r>
            <a:r>
              <a:rPr lang="en-US" sz="2200" dirty="0"/>
              <a:t>. Design procedures and relationships to make failures visible.</a:t>
            </a:r>
          </a:p>
          <a:p>
            <a:pPr marL="723900" lvl="1" indent="-381000">
              <a:spcAft>
                <a:spcPct val="10000"/>
              </a:spcAft>
              <a:buFont typeface="Wingdings" pitchFamily="2" charset="2"/>
              <a:buAutoNum type="arabicPeriod"/>
            </a:pPr>
            <a:r>
              <a:rPr lang="en-US" sz="2200" i="1" dirty="0"/>
              <a:t>Mitigate</a:t>
            </a:r>
            <a:r>
              <a:rPr lang="en-US" sz="2200" dirty="0"/>
              <a:t>. Design procedures and build capabilities to fix failures when they are identified or lessen the seriousness or extent of failures not detected and intercepted.</a:t>
            </a:r>
          </a:p>
        </p:txBody>
      </p:sp>
    </p:spTree>
    <p:extLst>
      <p:ext uri="{BB962C8B-B14F-4D97-AF65-F5344CB8AC3E}">
        <p14:creationId xmlns:p14="http://schemas.microsoft.com/office/powerpoint/2010/main" val="3399233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8034338" cy="906462"/>
          </a:xfrm>
        </p:spPr>
        <p:txBody>
          <a:bodyPr/>
          <a:lstStyle/>
          <a:p>
            <a:r>
              <a:rPr lang="en-US" sz="3600" dirty="0"/>
              <a:t>Want Sustained &gt;99.5% Reliability?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52633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828800"/>
            <a:ext cx="7653338" cy="1828800"/>
          </a:xfrm>
        </p:spPr>
        <p:txBody>
          <a:bodyPr/>
          <a:lstStyle/>
          <a:p>
            <a:pPr marL="457200" indent="-457200">
              <a:lnSpc>
                <a:spcPct val="95000"/>
              </a:lnSpc>
              <a:spcAft>
                <a:spcPct val="10000"/>
              </a:spcAft>
            </a:pPr>
            <a:r>
              <a:rPr lang="en-US" sz="2800" dirty="0"/>
              <a:t>Need all three interventions: </a:t>
            </a:r>
            <a:r>
              <a:rPr lang="en-US" sz="2800" i="1" dirty="0"/>
              <a:t>prevent</a:t>
            </a:r>
            <a:r>
              <a:rPr lang="en-US" sz="2800" dirty="0"/>
              <a:t>, </a:t>
            </a:r>
            <a:r>
              <a:rPr lang="en-US" sz="2800" i="1" dirty="0"/>
              <a:t>identify</a:t>
            </a:r>
            <a:r>
              <a:rPr lang="en-US" sz="2800" dirty="0"/>
              <a:t> and </a:t>
            </a:r>
            <a:r>
              <a:rPr lang="en-US" sz="2800" i="1" dirty="0"/>
              <a:t>mitigate</a:t>
            </a:r>
          </a:p>
          <a:p>
            <a:pPr marL="457200" indent="-457200">
              <a:lnSpc>
                <a:spcPct val="95000"/>
              </a:lnSpc>
              <a:spcAft>
                <a:spcPct val="10000"/>
              </a:spcAft>
            </a:pPr>
            <a:r>
              <a:rPr lang="en-US" sz="2800" dirty="0"/>
              <a:t>Usually requires technology and/or advanced system design</a:t>
            </a:r>
          </a:p>
        </p:txBody>
      </p:sp>
    </p:spTree>
    <p:extLst>
      <p:ext uri="{BB962C8B-B14F-4D97-AF65-F5344CB8AC3E}">
        <p14:creationId xmlns:p14="http://schemas.microsoft.com/office/powerpoint/2010/main" val="3214407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/>
          <a:lstStyle/>
          <a:p>
            <a:r>
              <a:rPr lang="en-US" sz="2800" dirty="0"/>
              <a:t>Action Categories Based on Reliability Science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9542762"/>
              </p:ext>
            </p:extLst>
          </p:nvPr>
        </p:nvGraphicFramePr>
        <p:xfrm>
          <a:off x="457200" y="1676400"/>
          <a:ext cx="8229600" cy="375412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Intermediate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Strong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lvl="0" indent="-285750">
                        <a:spcBef>
                          <a:spcPct val="0"/>
                        </a:spcBef>
                        <a:buFont typeface="Arial" pitchFamily="34" charset="0"/>
                        <a:buChar char="•"/>
                      </a:pPr>
                      <a:r>
                        <a:rPr lang="en-US" altLang="ja-JP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Double checks</a:t>
                      </a:r>
                    </a:p>
                    <a:p>
                      <a:pPr marL="285750" lvl="0" indent="-285750">
                        <a:spcBef>
                          <a:spcPct val="0"/>
                        </a:spcBef>
                        <a:buFont typeface="Arial" pitchFamily="34" charset="0"/>
                        <a:buChar char="•"/>
                      </a:pPr>
                      <a:r>
                        <a:rPr lang="en-US" altLang="ja-JP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Warnings and labels</a:t>
                      </a:r>
                    </a:p>
                    <a:p>
                      <a:pPr marL="285750" lvl="0" indent="-285750">
                        <a:spcBef>
                          <a:spcPct val="0"/>
                        </a:spcBef>
                        <a:buFont typeface="Arial" pitchFamily="34" charset="0"/>
                        <a:buChar char="•"/>
                      </a:pPr>
                      <a:r>
                        <a:rPr lang="en-US" altLang="ja-JP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New procedure/policy</a:t>
                      </a:r>
                    </a:p>
                    <a:p>
                      <a:pPr marL="285750" lvl="0" indent="-285750">
                        <a:spcBef>
                          <a:spcPct val="0"/>
                        </a:spcBef>
                        <a:buFont typeface="Arial" pitchFamily="34" charset="0"/>
                        <a:buChar char="•"/>
                      </a:pPr>
                      <a:r>
                        <a:rPr lang="en-US" altLang="ja-JP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Memos </a:t>
                      </a:r>
                    </a:p>
                    <a:p>
                      <a:pPr marL="285750" lvl="0" indent="-285750">
                        <a:spcBef>
                          <a:spcPct val="0"/>
                        </a:spcBef>
                        <a:buFont typeface="Arial" pitchFamily="34" charset="0"/>
                        <a:buChar char="•"/>
                      </a:pPr>
                      <a:r>
                        <a:rPr lang="en-US" altLang="ja-JP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Training </a:t>
                      </a:r>
                    </a:p>
                    <a:p>
                      <a:pPr marL="285750" lvl="0" indent="-285750">
                        <a:spcBef>
                          <a:spcPct val="0"/>
                        </a:spcBef>
                        <a:buFont typeface="Arial" pitchFamily="34" charset="0"/>
                        <a:buChar char="•"/>
                      </a:pPr>
                      <a:r>
                        <a:rPr lang="en-US" altLang="ja-JP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Additional study/ analysis</a:t>
                      </a:r>
                    </a:p>
                    <a:p>
                      <a:endParaRPr lang="en-US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eaLnBrk="1" hangingPunct="1">
                        <a:lnSpc>
                          <a:spcPct val="90000"/>
                        </a:lnSpc>
                        <a:buFont typeface="Arial" pitchFamily="34" charset="0"/>
                        <a:buChar char="•"/>
                        <a:defRPr/>
                      </a:pPr>
                      <a:r>
                        <a:rPr lang="en-US" altLang="ja-JP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Checklist/cognitive aid </a:t>
                      </a:r>
                    </a:p>
                    <a:p>
                      <a:pPr marL="285750" indent="-285750" eaLnBrk="1" hangingPunct="1">
                        <a:lnSpc>
                          <a:spcPct val="90000"/>
                        </a:lnSpc>
                        <a:buFont typeface="Arial" pitchFamily="34" charset="0"/>
                        <a:buChar char="•"/>
                        <a:defRPr/>
                      </a:pPr>
                      <a:r>
                        <a:rPr lang="en-US" altLang="ja-JP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Increase in staffing/ decrease in workload </a:t>
                      </a:r>
                    </a:p>
                    <a:p>
                      <a:pPr marL="285750" indent="-285750" eaLnBrk="1" hangingPunct="1">
                        <a:lnSpc>
                          <a:spcPct val="90000"/>
                        </a:lnSpc>
                        <a:buFont typeface="Arial" pitchFamily="34" charset="0"/>
                        <a:buChar char="•"/>
                        <a:defRPr/>
                      </a:pPr>
                      <a:r>
                        <a:rPr lang="en-US" altLang="ja-JP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Redundancy</a:t>
                      </a:r>
                    </a:p>
                    <a:p>
                      <a:pPr marL="285750" indent="-285750" eaLnBrk="1" hangingPunct="1">
                        <a:lnSpc>
                          <a:spcPct val="90000"/>
                        </a:lnSpc>
                        <a:buFont typeface="Arial" pitchFamily="34" charset="0"/>
                        <a:buChar char="•"/>
                        <a:defRPr/>
                      </a:pPr>
                      <a:r>
                        <a:rPr lang="en-US" altLang="ja-JP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Enhanced communication (e.g., read back)</a:t>
                      </a:r>
                    </a:p>
                    <a:p>
                      <a:pPr marL="285750" indent="-285750" eaLnBrk="1" hangingPunct="1">
                        <a:lnSpc>
                          <a:spcPct val="90000"/>
                        </a:lnSpc>
                        <a:buFont typeface="Arial" pitchFamily="34" charset="0"/>
                        <a:buChar char="•"/>
                        <a:defRPr/>
                      </a:pPr>
                      <a:r>
                        <a:rPr lang="en-US" altLang="ja-JP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Software enhancements/ modifications</a:t>
                      </a:r>
                    </a:p>
                    <a:p>
                      <a:pPr marL="285750" indent="-285750" eaLnBrk="1" hangingPunct="1">
                        <a:lnSpc>
                          <a:spcPct val="90000"/>
                        </a:lnSpc>
                        <a:buFont typeface="Arial" pitchFamily="34" charset="0"/>
                        <a:buChar char="•"/>
                        <a:defRPr/>
                      </a:pPr>
                      <a:r>
                        <a:rPr lang="en-US" altLang="ja-JP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Eliminate look and sound-a-likes</a:t>
                      </a:r>
                    </a:p>
                    <a:p>
                      <a:pPr marL="285750" indent="-285750" eaLnBrk="1" hangingPunct="1">
                        <a:lnSpc>
                          <a:spcPct val="90000"/>
                        </a:lnSpc>
                        <a:buFont typeface="Arial" pitchFamily="34" charset="0"/>
                        <a:buChar char="•"/>
                        <a:defRPr/>
                      </a:pPr>
                      <a:r>
                        <a:rPr lang="en-US" altLang="ja-JP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Eliminate/reduce distractions </a:t>
                      </a:r>
                      <a:endParaRPr lang="en-US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eaLnBrk="1" hangingPunct="1">
                        <a:spcBef>
                          <a:spcPct val="10000"/>
                        </a:spcBef>
                        <a:buFont typeface="Arial" pitchFamily="34" charset="0"/>
                        <a:buChar char="•"/>
                        <a:defRPr/>
                      </a:pPr>
                      <a:r>
                        <a:rPr lang="en-US" altLang="ja-JP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Architectural/physical plant changes </a:t>
                      </a:r>
                    </a:p>
                    <a:p>
                      <a:pPr marL="285750" indent="-285750" eaLnBrk="1" hangingPunct="1">
                        <a:spcBef>
                          <a:spcPct val="10000"/>
                        </a:spcBef>
                        <a:buFont typeface="Arial" pitchFamily="34" charset="0"/>
                        <a:buChar char="•"/>
                        <a:defRPr/>
                      </a:pPr>
                      <a:r>
                        <a:rPr lang="en-US" altLang="ja-JP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Tangible involvement and action by leadership in support of patient safety</a:t>
                      </a:r>
                    </a:p>
                    <a:p>
                      <a:pPr marL="285750" indent="-285750" eaLnBrk="1" hangingPunct="1">
                        <a:spcBef>
                          <a:spcPct val="10000"/>
                        </a:spcBef>
                        <a:buFont typeface="Arial" pitchFamily="34" charset="0"/>
                        <a:buChar char="•"/>
                        <a:defRPr/>
                      </a:pPr>
                      <a:r>
                        <a:rPr lang="en-US" altLang="ja-JP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Simplify the process and remove unnecessary steps</a:t>
                      </a:r>
                    </a:p>
                    <a:p>
                      <a:pPr marL="285750" indent="-285750" eaLnBrk="1" hangingPunct="1">
                        <a:spcBef>
                          <a:spcPct val="10000"/>
                        </a:spcBef>
                        <a:buFont typeface="Arial" pitchFamily="34" charset="0"/>
                        <a:buChar char="•"/>
                        <a:defRPr/>
                      </a:pPr>
                      <a:r>
                        <a:rPr lang="en-US" altLang="ja-JP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Standardize on equipment or process or care-maps</a:t>
                      </a:r>
                    </a:p>
                    <a:p>
                      <a:pPr marL="285750" indent="-285750" eaLnBrk="1" hangingPunct="1">
                        <a:spcBef>
                          <a:spcPct val="10000"/>
                        </a:spcBef>
                        <a:buFont typeface="Arial" pitchFamily="34" charset="0"/>
                        <a:buChar char="•"/>
                        <a:defRPr/>
                      </a:pPr>
                      <a:r>
                        <a:rPr lang="en-US" altLang="ja-JP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New device with usability testing before purchasing</a:t>
                      </a:r>
                    </a:p>
                    <a:p>
                      <a:pPr marL="285750" indent="-285750" eaLnBrk="1" hangingPunct="1">
                        <a:spcBef>
                          <a:spcPct val="10000"/>
                        </a:spcBef>
                        <a:buFont typeface="Arial" pitchFamily="34" charset="0"/>
                        <a:buChar char="•"/>
                        <a:defRPr/>
                      </a:pPr>
                      <a:r>
                        <a:rPr lang="en-US" altLang="ja-JP" sz="16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Engineering control or interlock (forcing functions)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5479133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Veterans Health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2840427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4"/>
  <p:tag name="MMPROD_UIDATA" val="&lt;database version=&quot;7.0&quot;&gt;&lt;object type=&quot;1&quot; unique_id=&quot;10001&quot;&gt;&lt;object type=&quot;2&quot; unique_id=&quot;12748&quot;&gt;&lt;object type=&quot;3&quot; unique_id=&quot;12749&quot;&gt;&lt;property id=&quot;20148&quot; value=&quot;5&quot;/&gt;&lt;property id=&quot;20300&quot; value=&quot;Slide 1 - &amp;quot;Introduction to Healthcare&amp;#x0D;&amp;#x0A;Quality Management&amp;#x0D;&amp;#x0A;&amp;#x0D;&amp;#x0A;Achieving Reliable&amp;#x0D;&amp;#x0A;Quality and Safety&amp;quot;&quot;/&gt;&lt;property id=&quot;20307&quot; value=&quot;256&quot;/&gt;&lt;/object&gt;&lt;object type=&quot;3&quot; unique_id=&quot;12750&quot;&gt;&lt;property id=&quot;20148&quot; value=&quot;5&quot;/&gt;&lt;property id=&quot;20300&quot; value=&quot;Slide 2 - &amp;quot;Achieving Quality and Safety Goals&amp;quot;&quot;/&gt;&lt;property id=&quot;20307&quot; value=&quot;259&quot;/&gt;&lt;/object&gt;&lt;object type=&quot;3&quot; unique_id=&quot;13275&quot;&gt;&lt;property id=&quot;20148&quot; value=&quot;5&quot;/&gt;&lt;property id=&quot;20300&quot; value=&quot;Slide 3 - &amp;quot;Reliable Performance&amp;quot;&quot;/&gt;&lt;property id=&quot;20307&quot; value=&quot;260&quot;/&gt;&lt;/object&gt;&lt;object type=&quot;3&quot; unique_id=&quot;13276&quot;&gt;&lt;property id=&quot;20148&quot; value=&quot;5&quot;/&gt;&lt;property id=&quot;20300&quot; value=&quot;Slide 4 - &amp;quot;Reliability Spectrum&amp;quot;&quot;/&gt;&lt;property id=&quot;20307&quot; value=&quot;267&quot;/&gt;&lt;/object&gt;&lt;object type=&quot;3&quot; unique_id=&quot;13277&quot;&gt;&lt;property id=&quot;20148&quot; value=&quot;5&quot;/&gt;&lt;property id=&quot;20300&quot; value=&quot;Slide 5 - &amp;quot;Want Sustained 80 - 90% Reliability?&amp;quot;&quot;/&gt;&lt;property id=&quot;20307&quot; value=&quot;268&quot;/&gt;&lt;/object&gt;&lt;object type=&quot;3&quot; unique_id=&quot;13278&quot;&gt;&lt;property id=&quot;20148&quot; value=&quot;5&quot;/&gt;&lt;property id=&quot;20300&quot; value=&quot;Slide 6 - &amp;quot;Want Sustained 95% Reliability?&amp;#x0D;&amp;#x0A;&amp;quot;&quot;/&gt;&lt;property id=&quot;20307&quot; value=&quot;269&quot;/&gt;&lt;/object&gt;&lt;object type=&quot;3&quot; unique_id=&quot;13279&quot;&gt;&lt;property id=&quot;20148&quot; value=&quot;5&quot;/&gt;&lt;property id=&quot;20300&quot; value=&quot;Slide 7 - &amp;quot;Want Sustained 99.5% Reliability?&amp;#x0D;&amp;#x0A;&amp;quot;&quot;/&gt;&lt;property id=&quot;20307&quot; value=&quot;270&quot;/&gt;&lt;/object&gt;&lt;object type=&quot;3&quot; unique_id=&quot;13280&quot;&gt;&lt;property id=&quot;20148&quot; value=&quot;5&quot;/&gt;&lt;property id=&quot;20300&quot; value=&quot;Slide 8 - &amp;quot;Want Sustained &amp;gt; 99.5% Reliability?&amp;#x0D;&amp;#x0A;&amp;quot;&quot;/&gt;&lt;property id=&quot;20307&quot; value=&quot;273&quot;/&gt;&lt;/object&gt;&lt;object type=&quot;3&quot; unique_id=&quot;13281&quot;&gt;&lt;property id=&quot;20148&quot; value=&quot;5&quot;/&gt;&lt;property id=&quot;20300&quot; value=&quot;Slide 9 - &amp;quot;Action Categories Based on Reliability Science&amp;quot;&quot;/&gt;&lt;property id=&quot;20307&quot; value=&quot;261&quot;/&gt;&lt;/object&gt;&lt;object type=&quot;3&quot; unique_id=&quot;13282&quot;&gt;&lt;property id=&quot;20148&quot; value=&quot;5&quot;/&gt;&lt;property id=&quot;20300&quot; value=&quot;Slide 10 - &amp;quot;Making Improvements? &amp;#x0D;&amp;#x0A;Consider the Human Factors&amp;quot;&quot;/&gt;&lt;property id=&quot;20307&quot; value=&quot;262&quot;/&gt;&lt;/object&gt;&lt;object type=&quot;3&quot; unique_id=&quot;13283&quot;&gt;&lt;property id=&quot;20148&quot; value=&quot;5&quot;/&gt;&lt;property id=&quot;20300&quot; value=&quot;Slide 11 - &amp;quot;Monitor Performance&amp;quot;&quot;/&gt;&lt;property id=&quot;20307&quot; value=&quot;263&quot;/&gt;&lt;/object&gt;&lt;object type=&quot;3&quot; unique_id=&quot;13284&quot;&gt;&lt;property id=&quot;20148&quot; value=&quot;5&quot;/&gt;&lt;property id=&quot;20300&quot; value=&quot;Slide 12 - &amp;quot;Examples of Measures&amp;quot;&quot;/&gt;&lt;property id=&quot;20307&quot; value=&quot;264&quot;/&gt;&lt;/object&gt;&lt;object type=&quot;3&quot; unique_id=&quot;13285&quot;&gt;&lt;property id=&quot;20148&quot; value=&quot;5&quot;/&gt;&lt;property id=&quot;20300&quot; value=&quot;Slide 13 - &amp;quot;Sustain the Improvements&amp;quot;&quot;/&gt;&lt;property id=&quot;20307&quot; value=&quot;274&quot;/&gt;&lt;/object&gt;&lt;object type=&quot;3&quot; unique_id=&quot;13286&quot;&gt;&lt;property id=&quot;20148&quot; value=&quot;5&quot;/&gt;&lt;property id=&quot;20300&quot; value=&quot;Slide 14 - &amp;quot;Mistake: Change Things, Not Behaviors&amp;quot;&quot;/&gt;&lt;property id=&quot;20307&quot; value=&quot;275&quot;/&gt;&lt;/object&gt;&lt;object type=&quot;3&quot; unique_id=&quot;13287&quot;&gt;&lt;property id=&quot;20148&quot; value=&quot;5&quot;/&gt;&lt;property id=&quot;20300&quot; value=&quot;Slide 15 - &amp;quot;Mistake: Fail to Train People&amp;quot;&quot;/&gt;&lt;property id=&quot;20307&quot; value=&quot;277&quot;/&gt;&lt;/object&gt;&lt;object type=&quot;3&quot; unique_id=&quot;13288&quot;&gt;&lt;property id=&quot;20148&quot; value=&quot;5&quot;/&gt;&lt;property id=&quot;20300&quot; value=&quot;Slide 16 - &amp;quot;Achieving Reliable Quality and Safety&amp;quot;&quot;/&gt;&lt;property id=&quot;20307&quot; value=&quot;265&quot;/&gt;&lt;/object&gt;&lt;/object&gt;&lt;object type=&quot;8&quot; unique_id=&quot;12792&quot;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PP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gley Image">
  <a:themeElements>
    <a:clrScheme name="1_McLaughli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cLaughlin Template">
      <a:majorFont>
        <a:latin typeface="Birch Std"/>
        <a:ea typeface=""/>
        <a:cs typeface=""/>
      </a:majorFont>
      <a:minorFont>
        <a:latin typeface="Birch St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stretch>
            <a:fillRect/>
          </a:stretch>
        </a:blip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irch Std" pitchFamily="5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stretch>
            <a:fillRect/>
          </a:stretch>
        </a:blip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irch Std" pitchFamily="50" charset="0"/>
          </a:defRPr>
        </a:defPPr>
      </a:lstStyle>
    </a:lnDef>
  </a:objectDefaults>
  <a:extraClrSchemeLst>
    <a:extraClrScheme>
      <a:clrScheme name="1_McLaughli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cLaughli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cLaughli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cLaughli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cLaughli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cLaughli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cLaughli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cLaughli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cLaughli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cLaughli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cLaughli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cLaughli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cLaughlin Template">
  <a:themeElements>
    <a:clrScheme name="McLaughli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cLaughlin Template">
      <a:majorFont>
        <a:latin typeface="Palatino Linotype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stretch>
            <a:fillRect/>
          </a:stretch>
        </a:blip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irch Std" pitchFamily="5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stretch>
            <a:fillRect/>
          </a:stretch>
        </a:blip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irch Std" pitchFamily="50" charset="0"/>
          </a:defRPr>
        </a:defPPr>
      </a:lstStyle>
    </a:lnDef>
  </a:objectDefaults>
  <a:extraClrSchemeLst>
    <a:extraClrScheme>
      <a:clrScheme name="McLaughli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Laughli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Laughli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Laughli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Laughli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cLaughli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cLaughli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cLaughli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cLaughli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cLaughli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cLaughli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cLaughli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McLaughlin Template">
  <a:themeElements>
    <a:clrScheme name="2_McLaughli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McLaughlin Template">
      <a:majorFont>
        <a:latin typeface="Palatino Linotype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stretch>
            <a:fillRect/>
          </a:stretch>
        </a:blip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irch Std" pitchFamily="5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stretch>
            <a:fillRect/>
          </a:stretch>
        </a:blip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irch Std" pitchFamily="50" charset="0"/>
          </a:defRPr>
        </a:defPPr>
      </a:lstStyle>
    </a:lnDef>
  </a:objectDefaults>
  <a:extraClrSchemeLst>
    <a:extraClrScheme>
      <a:clrScheme name="2_McLaughli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cLaughli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cLaughli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cLaughli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cLaughli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cLaughli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cLaughli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cLaughli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cLaughli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cLaughli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cLaughli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cLaughli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background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1_background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Chapter7-Spath</Template>
  <TotalTime>2727</TotalTime>
  <Words>754</Words>
  <Application>Microsoft Office PowerPoint</Application>
  <PresentationFormat>On-screen Show (4:3)</PresentationFormat>
  <Paragraphs>110</Paragraphs>
  <Slides>16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16</vt:i4>
      </vt:variant>
    </vt:vector>
  </HeadingPairs>
  <TitlesOfParts>
    <vt:vector size="35" baseType="lpstr">
      <vt:lpstr>Arial</vt:lpstr>
      <vt:lpstr>Birch Std</vt:lpstr>
      <vt:lpstr>Franklin Gothic Medium</vt:lpstr>
      <vt:lpstr>Garamond</vt:lpstr>
      <vt:lpstr>Palatino Linotype</vt:lpstr>
      <vt:lpstr>Tahoma</vt:lpstr>
      <vt:lpstr>Times New Roman</vt:lpstr>
      <vt:lpstr>Verdana</vt:lpstr>
      <vt:lpstr>Wingdings</vt:lpstr>
      <vt:lpstr>Custom Design</vt:lpstr>
      <vt:lpstr>Begley Image</vt:lpstr>
      <vt:lpstr>McLaughlin Template</vt:lpstr>
      <vt:lpstr>2_McLaughlin Template</vt:lpstr>
      <vt:lpstr>backgroundtheme</vt:lpstr>
      <vt:lpstr>1_backgroundtheme</vt:lpstr>
      <vt:lpstr>1_Custom Design</vt:lpstr>
      <vt:lpstr>2_Custom Design</vt:lpstr>
      <vt:lpstr>3_Custom Design</vt:lpstr>
      <vt:lpstr>PPTtemplate</vt:lpstr>
      <vt:lpstr>Introduction to Healthcare Quality Management  Achieving Reliable Quality and Safety</vt:lpstr>
      <vt:lpstr>Achieving Quality and Safety Goals</vt:lpstr>
      <vt:lpstr>Reliable Performance</vt:lpstr>
      <vt:lpstr>Reliability Spectrum</vt:lpstr>
      <vt:lpstr>Want Sustained 80–90% Reliability?</vt:lpstr>
      <vt:lpstr>Want Sustained 95% Reliability? </vt:lpstr>
      <vt:lpstr>Want Sustained 99.5% Reliability? </vt:lpstr>
      <vt:lpstr>Want Sustained &gt;99.5% Reliability? </vt:lpstr>
      <vt:lpstr>Action Categories Based on Reliability Science</vt:lpstr>
      <vt:lpstr>Making Improvements?  Consider the Human Factors</vt:lpstr>
      <vt:lpstr>Monitor Performance</vt:lpstr>
      <vt:lpstr>Examples of Measures</vt:lpstr>
      <vt:lpstr>Sustain the Improvements</vt:lpstr>
      <vt:lpstr>Mistake: Change Things, Not Behaviors</vt:lpstr>
      <vt:lpstr>Mistake: Fail to Train People</vt:lpstr>
      <vt:lpstr>Achieving Reliable Quality and Safety</vt:lpstr>
    </vt:vector>
  </TitlesOfParts>
  <Company>Brown-Spath &amp; Associates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Advancing Healthcare Excellence</dc:title>
  <dc:creator>Patrice Spath</dc:creator>
  <cp:lastModifiedBy>Healy-collier, Kathleen</cp:lastModifiedBy>
  <cp:revision>127</cp:revision>
  <dcterms:created xsi:type="dcterms:W3CDTF">2005-02-06T00:13:22Z</dcterms:created>
  <dcterms:modified xsi:type="dcterms:W3CDTF">2020-09-20T22:59:11Z</dcterms:modified>
</cp:coreProperties>
</file>