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11/29/2019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8793" y="1751391"/>
            <a:ext cx="7766936" cy="1646302"/>
          </a:xfrm>
        </p:spPr>
        <p:txBody>
          <a:bodyPr/>
          <a:lstStyle/>
          <a:p>
            <a:r>
              <a:rPr lang="en-US" dirty="0"/>
              <a:t>How </a:t>
            </a:r>
            <a:r>
              <a:rPr lang="en-US" dirty="0" smtClean="0"/>
              <a:t>Chemotherapy Affects </a:t>
            </a:r>
            <a:r>
              <a:rPr lang="en-US" dirty="0"/>
              <a:t>the Body</a:t>
            </a:r>
          </a:p>
        </p:txBody>
      </p:sp>
      <p:sp>
        <p:nvSpPr>
          <p:cNvPr id="3" name="Subtitle 2"/>
          <p:cNvSpPr>
            <a:spLocks noGrp="1"/>
          </p:cNvSpPr>
          <p:nvPr>
            <p:ph type="subTitle" idx="1"/>
          </p:nvPr>
        </p:nvSpPr>
        <p:spPr>
          <a:xfrm>
            <a:off x="1964267" y="4312090"/>
            <a:ext cx="7766936" cy="1096899"/>
          </a:xfrm>
        </p:spPr>
        <p:txBody>
          <a:bodyPr/>
          <a:lstStyle/>
          <a:p>
            <a:endParaRPr lang="en-US" dirty="0"/>
          </a:p>
        </p:txBody>
      </p:sp>
    </p:spTree>
    <p:extLst>
      <p:ext uri="{BB962C8B-B14F-4D97-AF65-F5344CB8AC3E}">
        <p14:creationId xmlns:p14="http://schemas.microsoft.com/office/powerpoint/2010/main" val="1618633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a:t>Chemotherapy is a drug treatment that kills the fast-growing cells in the body by the use of powerful chemicals. </a:t>
            </a:r>
            <a:endParaRPr lang="en-US" dirty="0" smtClean="0"/>
          </a:p>
          <a:p>
            <a:pPr>
              <a:lnSpc>
                <a:spcPct val="150000"/>
              </a:lnSpc>
            </a:pPr>
            <a:r>
              <a:rPr lang="en-US" dirty="0" smtClean="0"/>
              <a:t>It </a:t>
            </a:r>
            <a:r>
              <a:rPr lang="en-US" dirty="0"/>
              <a:t>is mostly used in the treatment of cancer because the cancer cells tend to multiply more quickly than most of the body cells. </a:t>
            </a:r>
            <a:endParaRPr lang="en-US" dirty="0" smtClean="0"/>
          </a:p>
          <a:p>
            <a:pPr>
              <a:lnSpc>
                <a:spcPct val="150000"/>
              </a:lnSpc>
            </a:pPr>
            <a:r>
              <a:rPr lang="en-US" dirty="0" smtClean="0"/>
              <a:t>Chemotherapy </a:t>
            </a:r>
            <a:r>
              <a:rPr lang="en-US" dirty="0"/>
              <a:t>treatment affects </a:t>
            </a:r>
            <a:r>
              <a:rPr lang="en-US" dirty="0" smtClean="0"/>
              <a:t>almost every part of the body and the systems of the body.</a:t>
            </a:r>
          </a:p>
          <a:p>
            <a:pPr>
              <a:lnSpc>
                <a:spcPct val="150000"/>
              </a:lnSpc>
            </a:pPr>
            <a:r>
              <a:rPr lang="en-US" dirty="0" smtClean="0"/>
              <a:t>The powerful chemo drugs affect the reproductive system, digestive system, nervous system, and the excretory system. </a:t>
            </a:r>
          </a:p>
          <a:p>
            <a:pPr>
              <a:lnSpc>
                <a:spcPct val="150000"/>
              </a:lnSpc>
            </a:pPr>
            <a:r>
              <a:rPr lang="en-US" dirty="0" smtClean="0"/>
              <a:t>This presentation explores the various effects of chemotherapy on the body. </a:t>
            </a:r>
            <a:endParaRPr lang="en-US" dirty="0"/>
          </a:p>
        </p:txBody>
      </p:sp>
    </p:spTree>
    <p:extLst>
      <p:ext uri="{BB962C8B-B14F-4D97-AF65-F5344CB8AC3E}">
        <p14:creationId xmlns:p14="http://schemas.microsoft.com/office/powerpoint/2010/main" val="2368260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Blood disorders</a:t>
            </a:r>
          </a:p>
        </p:txBody>
      </p:sp>
      <p:sp>
        <p:nvSpPr>
          <p:cNvPr id="3" name="Content Placeholder 2"/>
          <p:cNvSpPr>
            <a:spLocks noGrp="1"/>
          </p:cNvSpPr>
          <p:nvPr>
            <p:ph idx="1"/>
          </p:nvPr>
        </p:nvSpPr>
        <p:spPr/>
        <p:txBody>
          <a:bodyPr/>
          <a:lstStyle/>
          <a:p>
            <a:r>
              <a:rPr lang="en-US" dirty="0"/>
              <a:t>Chemotherapy interferes with the making of new blood cells leading to the formation of a few blood cells. These results into;</a:t>
            </a:r>
          </a:p>
          <a:p>
            <a:pPr marL="0" indent="0" algn="ctr">
              <a:buNone/>
            </a:pPr>
            <a:r>
              <a:rPr lang="en-US" b="1" dirty="0" smtClean="0"/>
              <a:t>Anemia</a:t>
            </a:r>
            <a:endParaRPr lang="en-US" b="1" dirty="0"/>
          </a:p>
          <a:p>
            <a:r>
              <a:rPr lang="en-US" dirty="0" smtClean="0"/>
              <a:t>The </a:t>
            </a:r>
            <a:r>
              <a:rPr lang="en-US" dirty="0"/>
              <a:t>drop in blood cells reduces the amount of oxygen in the body. Anemic symptoms include feeling- cold, weak, tired, dizzy and cranky.</a:t>
            </a:r>
          </a:p>
          <a:p>
            <a:pPr marL="0" indent="0" algn="ctr">
              <a:buNone/>
            </a:pPr>
            <a:r>
              <a:rPr lang="en-US" b="1" dirty="0" smtClean="0"/>
              <a:t>Infections</a:t>
            </a:r>
            <a:endParaRPr lang="en-US" b="1" dirty="0"/>
          </a:p>
          <a:p>
            <a:r>
              <a:rPr lang="en-US" dirty="0" smtClean="0"/>
              <a:t>The </a:t>
            </a:r>
            <a:r>
              <a:rPr lang="en-US" dirty="0"/>
              <a:t>drop in white blood cells lowers immunity</a:t>
            </a:r>
          </a:p>
          <a:p>
            <a:r>
              <a:rPr lang="en-US" dirty="0" smtClean="0"/>
              <a:t>Any </a:t>
            </a:r>
            <a:r>
              <a:rPr lang="en-US" dirty="0"/>
              <a:t>minor disease (e.g., A sore) becomes a serious matter</a:t>
            </a:r>
          </a:p>
          <a:p>
            <a:endParaRPr lang="en-US" dirty="0"/>
          </a:p>
        </p:txBody>
      </p:sp>
    </p:spTree>
    <p:extLst>
      <p:ext uri="{BB962C8B-B14F-4D97-AF65-F5344CB8AC3E}">
        <p14:creationId xmlns:p14="http://schemas.microsoft.com/office/powerpoint/2010/main" val="1617829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Bleeding </a:t>
            </a:r>
            <a:r>
              <a:rPr lang="en-US" dirty="0"/>
              <a:t>problems</a:t>
            </a:r>
          </a:p>
        </p:txBody>
      </p:sp>
      <p:sp>
        <p:nvSpPr>
          <p:cNvPr id="3" name="Content Placeholder 2"/>
          <p:cNvSpPr>
            <a:spLocks noGrp="1"/>
          </p:cNvSpPr>
          <p:nvPr>
            <p:ph idx="1"/>
          </p:nvPr>
        </p:nvSpPr>
        <p:spPr/>
        <p:txBody>
          <a:bodyPr/>
          <a:lstStyle/>
          <a:p>
            <a:pPr>
              <a:lnSpc>
                <a:spcPct val="150000"/>
              </a:lnSpc>
            </a:pPr>
            <a:r>
              <a:rPr lang="en-US" dirty="0"/>
              <a:t>Reduced levels platelets (thrombocytopenia) cause bleeding complications.</a:t>
            </a:r>
          </a:p>
          <a:p>
            <a:pPr>
              <a:lnSpc>
                <a:spcPct val="150000"/>
              </a:lnSpc>
            </a:pPr>
            <a:r>
              <a:rPr lang="en-US" dirty="0"/>
              <a:t>A minor cut results in more extended of </a:t>
            </a:r>
            <a:r>
              <a:rPr lang="en-US" dirty="0" smtClean="0"/>
              <a:t>bleeding </a:t>
            </a:r>
            <a:r>
              <a:rPr lang="en-US" dirty="0"/>
              <a:t>than </a:t>
            </a:r>
            <a:r>
              <a:rPr lang="en-US" dirty="0" smtClean="0"/>
              <a:t>normal.</a:t>
            </a:r>
            <a:endParaRPr lang="en-US" dirty="0"/>
          </a:p>
          <a:p>
            <a:pPr>
              <a:lnSpc>
                <a:spcPct val="150000"/>
              </a:lnSpc>
            </a:pPr>
            <a:r>
              <a:rPr lang="en-US" dirty="0" smtClean="0"/>
              <a:t> </a:t>
            </a:r>
            <a:r>
              <a:rPr lang="en-US" dirty="0"/>
              <a:t>occurrence of bleeding gums and </a:t>
            </a:r>
            <a:r>
              <a:rPr lang="en-US" dirty="0" smtClean="0"/>
              <a:t>nosebleeds.</a:t>
            </a:r>
          </a:p>
          <a:p>
            <a:pPr>
              <a:lnSpc>
                <a:spcPct val="150000"/>
              </a:lnSpc>
            </a:pPr>
            <a:r>
              <a:rPr lang="en-US" dirty="0"/>
              <a:t>Your bone marrow makes cells called platelets. </a:t>
            </a:r>
            <a:endParaRPr lang="en-US" dirty="0" smtClean="0"/>
          </a:p>
          <a:p>
            <a:pPr>
              <a:lnSpc>
                <a:spcPct val="150000"/>
              </a:lnSpc>
            </a:pPr>
            <a:r>
              <a:rPr lang="en-US" dirty="0" smtClean="0"/>
              <a:t>These </a:t>
            </a:r>
            <a:r>
              <a:rPr lang="en-US" dirty="0"/>
              <a:t>cells keep you from bleeding too much by helping your blood clot</a:t>
            </a:r>
            <a:r>
              <a:rPr lang="en-US" dirty="0" smtClean="0"/>
              <a:t>.</a:t>
            </a:r>
          </a:p>
          <a:p>
            <a:pPr>
              <a:lnSpc>
                <a:spcPct val="150000"/>
              </a:lnSpc>
            </a:pPr>
            <a:r>
              <a:rPr lang="en-US" dirty="0" smtClean="0"/>
              <a:t> </a:t>
            </a:r>
            <a:r>
              <a:rPr lang="en-US" dirty="0"/>
              <a:t>Chemotherapy, radiation, and bone marrow transplants can destroy some of your platelets. This can lead to bleeding during cancer treatment</a:t>
            </a:r>
          </a:p>
        </p:txBody>
      </p:sp>
    </p:spTree>
    <p:extLst>
      <p:ext uri="{BB962C8B-B14F-4D97-AF65-F5344CB8AC3E}">
        <p14:creationId xmlns:p14="http://schemas.microsoft.com/office/powerpoint/2010/main" val="2126505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Effects </a:t>
            </a:r>
            <a:r>
              <a:rPr lang="en-US" dirty="0"/>
              <a:t>on the nervous system and muscles</a:t>
            </a:r>
          </a:p>
        </p:txBody>
      </p:sp>
      <p:sp>
        <p:nvSpPr>
          <p:cNvPr id="3" name="Content Placeholder 2"/>
          <p:cNvSpPr>
            <a:spLocks noGrp="1"/>
          </p:cNvSpPr>
          <p:nvPr>
            <p:ph idx="1"/>
          </p:nvPr>
        </p:nvSpPr>
        <p:spPr/>
        <p:txBody>
          <a:bodyPr>
            <a:normAutofit fontScale="85000" lnSpcReduction="20000"/>
          </a:bodyPr>
          <a:lstStyle/>
          <a:p>
            <a:endParaRPr lang="en-US" dirty="0" smtClean="0"/>
          </a:p>
          <a:p>
            <a:pPr>
              <a:lnSpc>
                <a:spcPct val="150000"/>
              </a:lnSpc>
            </a:pPr>
            <a:r>
              <a:rPr lang="en-US" dirty="0"/>
              <a:t>Chemotherapy drugs can damage the central nervous system and the peripheral nervous system. </a:t>
            </a:r>
            <a:endParaRPr lang="en-US" dirty="0" smtClean="0"/>
          </a:p>
          <a:p>
            <a:pPr>
              <a:lnSpc>
                <a:spcPct val="150000"/>
              </a:lnSpc>
            </a:pPr>
            <a:r>
              <a:rPr lang="en-US" dirty="0" smtClean="0"/>
              <a:t>Nervous </a:t>
            </a:r>
            <a:r>
              <a:rPr lang="en-US" dirty="0"/>
              <a:t>system damage is often related to the dose of the drug. </a:t>
            </a:r>
            <a:endParaRPr lang="en-US" dirty="0" smtClean="0"/>
          </a:p>
          <a:p>
            <a:pPr>
              <a:lnSpc>
                <a:spcPct val="150000"/>
              </a:lnSpc>
            </a:pPr>
            <a:r>
              <a:rPr lang="en-US" dirty="0" smtClean="0"/>
              <a:t>Damage </a:t>
            </a:r>
            <a:r>
              <a:rPr lang="en-US" dirty="0"/>
              <a:t>to the central nervous system is more likely to occur after radiation therapy to the brain or when chemotherapy drugs are injected into the cerebrospinal fluid (CSF</a:t>
            </a:r>
            <a:r>
              <a:rPr lang="en-US" dirty="0" smtClean="0"/>
              <a:t>).</a:t>
            </a:r>
          </a:p>
          <a:p>
            <a:pPr>
              <a:lnSpc>
                <a:spcPct val="150000"/>
              </a:lnSpc>
            </a:pPr>
            <a:r>
              <a:rPr lang="en-US" dirty="0" smtClean="0"/>
              <a:t>Some </a:t>
            </a:r>
            <a:r>
              <a:rPr lang="en-US" dirty="0"/>
              <a:t>of the chemotherapy drugs cause nerve damage</a:t>
            </a:r>
            <a:r>
              <a:rPr lang="en-US" dirty="0" smtClean="0"/>
              <a:t>. </a:t>
            </a:r>
          </a:p>
          <a:p>
            <a:pPr>
              <a:lnSpc>
                <a:spcPct val="150000"/>
              </a:lnSpc>
            </a:pPr>
            <a:r>
              <a:rPr lang="en-US" dirty="0" smtClean="0"/>
              <a:t>Some </a:t>
            </a:r>
            <a:r>
              <a:rPr lang="en-US" dirty="0"/>
              <a:t>of the muscle and nerve symptoms </a:t>
            </a:r>
            <a:r>
              <a:rPr lang="en-US" dirty="0" smtClean="0"/>
              <a:t>include, burning </a:t>
            </a:r>
            <a:r>
              <a:rPr lang="en-US" dirty="0"/>
              <a:t>and tingling Tired, achy and weak muscles</a:t>
            </a:r>
          </a:p>
          <a:p>
            <a:pPr>
              <a:lnSpc>
                <a:spcPct val="150000"/>
              </a:lnSpc>
            </a:pPr>
            <a:r>
              <a:rPr lang="en-US" dirty="0" smtClean="0"/>
              <a:t>Hands </a:t>
            </a:r>
            <a:r>
              <a:rPr lang="en-US" dirty="0"/>
              <a:t>and or feet may be weak or numb.</a:t>
            </a:r>
          </a:p>
          <a:p>
            <a:endParaRPr lang="en-US" dirty="0"/>
          </a:p>
        </p:txBody>
      </p:sp>
    </p:spTree>
    <p:extLst>
      <p:ext uri="{BB962C8B-B14F-4D97-AF65-F5344CB8AC3E}">
        <p14:creationId xmlns:p14="http://schemas.microsoft.com/office/powerpoint/2010/main" val="3093008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stretch>
            <a:fillRect/>
          </a:stretch>
        </p:blipFill>
        <p:spPr>
          <a:xfrm>
            <a:off x="2525214" y="2729587"/>
            <a:ext cx="4901609" cy="2743438"/>
          </a:xfrm>
          <a:prstGeom prst="rect">
            <a:avLst/>
          </a:prstGeom>
        </p:spPr>
      </p:pic>
    </p:spTree>
    <p:extLst>
      <p:ext uri="{BB962C8B-B14F-4D97-AF65-F5344CB8AC3E}">
        <p14:creationId xmlns:p14="http://schemas.microsoft.com/office/powerpoint/2010/main" val="1499227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chemotherapy on different parts of the body.</a:t>
            </a:r>
            <a:endParaRPr lang="en-US" dirty="0"/>
          </a:p>
        </p:txBody>
      </p:sp>
      <p:pic>
        <p:nvPicPr>
          <p:cNvPr id="5" name="Picture Placeholder 4"/>
          <p:cNvPicPr>
            <a:picLocks noGrp="1" noChangeAspect="1"/>
          </p:cNvPicPr>
          <p:nvPr>
            <p:ph type="pic" idx="1"/>
          </p:nvPr>
        </p:nvPicPr>
        <p:blipFill>
          <a:blip r:embed="rId2"/>
          <a:srcRect t="31965" b="31965"/>
          <a:stretch>
            <a:fillRect/>
          </a:stretch>
        </p:blipFill>
        <p:spPr>
          <a:prstGeom prst="rect">
            <a:avLst/>
          </a:prstGeom>
        </p:spPr>
      </p:pic>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105037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Causes </a:t>
            </a:r>
            <a:r>
              <a:rPr lang="en-US" dirty="0"/>
              <a:t>nausea/vomiting and changes in appetite</a:t>
            </a:r>
          </a:p>
        </p:txBody>
      </p:sp>
      <p:sp>
        <p:nvSpPr>
          <p:cNvPr id="3" name="Content Placeholder 2"/>
          <p:cNvSpPr>
            <a:spLocks noGrp="1"/>
          </p:cNvSpPr>
          <p:nvPr>
            <p:ph idx="1"/>
          </p:nvPr>
        </p:nvSpPr>
        <p:spPr/>
        <p:txBody>
          <a:bodyPr/>
          <a:lstStyle/>
          <a:p>
            <a:pPr>
              <a:lnSpc>
                <a:spcPct val="150000"/>
              </a:lnSpc>
            </a:pPr>
            <a:r>
              <a:rPr lang="en-US" dirty="0" smtClean="0"/>
              <a:t>Chemotherapy </a:t>
            </a:r>
            <a:r>
              <a:rPr lang="en-US" dirty="0"/>
              <a:t>drugs may change how food tastes</a:t>
            </a:r>
          </a:p>
          <a:p>
            <a:pPr>
              <a:lnSpc>
                <a:spcPct val="150000"/>
              </a:lnSpc>
            </a:pPr>
            <a:r>
              <a:rPr lang="en-US" dirty="0" smtClean="0"/>
              <a:t>A </a:t>
            </a:r>
            <a:r>
              <a:rPr lang="en-US" dirty="0"/>
              <a:t>patient may start preferring other food types</a:t>
            </a:r>
          </a:p>
          <a:p>
            <a:pPr>
              <a:lnSpc>
                <a:spcPct val="150000"/>
              </a:lnSpc>
            </a:pPr>
            <a:r>
              <a:rPr lang="en-US" dirty="0" smtClean="0"/>
              <a:t>A </a:t>
            </a:r>
            <a:r>
              <a:rPr lang="en-US" dirty="0"/>
              <a:t>patient may not feel hungry at all</a:t>
            </a:r>
          </a:p>
          <a:p>
            <a:pPr>
              <a:lnSpc>
                <a:spcPct val="150000"/>
              </a:lnSpc>
            </a:pPr>
            <a:r>
              <a:rPr lang="en-US" dirty="0" smtClean="0"/>
              <a:t>One </a:t>
            </a:r>
            <a:r>
              <a:rPr lang="en-US" dirty="0"/>
              <a:t>may feel nausea  accompanied by vomiting immediately after treatment </a:t>
            </a:r>
          </a:p>
          <a:p>
            <a:pPr>
              <a:lnSpc>
                <a:spcPct val="150000"/>
              </a:lnSpc>
            </a:pPr>
            <a:endParaRPr lang="en-US" dirty="0"/>
          </a:p>
        </p:txBody>
      </p:sp>
    </p:spTree>
    <p:extLst>
      <p:ext uri="{BB962C8B-B14F-4D97-AF65-F5344CB8AC3E}">
        <p14:creationId xmlns:p14="http://schemas.microsoft.com/office/powerpoint/2010/main" val="1697512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Chemotherapy may lead to hair loss </a:t>
            </a:r>
            <a:r>
              <a:rPr lang="en-US" dirty="0" smtClean="0"/>
              <a:t>(alopecia)</a:t>
            </a:r>
            <a:endParaRPr lang="en-US"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a:t>Hair loss is perhaps the most infamous side effect of chemo treatments</a:t>
            </a:r>
            <a:r>
              <a:rPr lang="en-US" dirty="0" smtClean="0"/>
              <a:t>.</a:t>
            </a:r>
          </a:p>
          <a:p>
            <a:pPr>
              <a:lnSpc>
                <a:spcPct val="150000"/>
              </a:lnSpc>
            </a:pPr>
            <a:r>
              <a:rPr lang="en-US" dirty="0" smtClean="0"/>
              <a:t>Hair </a:t>
            </a:r>
            <a:r>
              <a:rPr lang="en-US" dirty="0"/>
              <a:t>loss may occur in areas like underarms, chest, legs, pubic region and the head.</a:t>
            </a:r>
          </a:p>
          <a:p>
            <a:pPr>
              <a:lnSpc>
                <a:spcPct val="150000"/>
              </a:lnSpc>
            </a:pPr>
            <a:r>
              <a:rPr lang="en-US" dirty="0" smtClean="0"/>
              <a:t> </a:t>
            </a:r>
            <a:r>
              <a:rPr lang="en-US" dirty="0"/>
              <a:t>Eyelashes and eyebrows may fall </a:t>
            </a:r>
            <a:r>
              <a:rPr lang="en-US" dirty="0" smtClean="0"/>
              <a:t>off.</a:t>
            </a:r>
            <a:endParaRPr lang="en-US" dirty="0"/>
          </a:p>
          <a:p>
            <a:pPr>
              <a:lnSpc>
                <a:spcPct val="150000"/>
              </a:lnSpc>
            </a:pPr>
            <a:r>
              <a:rPr lang="en-US" dirty="0"/>
              <a:t>Hair loss is perhaps the most infamous side effect of chemo treatments</a:t>
            </a:r>
            <a:r>
              <a:rPr lang="en-US" dirty="0" smtClean="0"/>
              <a:t>.</a:t>
            </a:r>
          </a:p>
          <a:p>
            <a:pPr>
              <a:lnSpc>
                <a:spcPct val="150000"/>
              </a:lnSpc>
            </a:pPr>
            <a:r>
              <a:rPr lang="en-US" dirty="0" smtClean="0"/>
              <a:t> </a:t>
            </a:r>
            <a:r>
              <a:rPr lang="en-US" dirty="0"/>
              <a:t>Many chemotherapy drugs affect hair follicles and can cause hair loss (alopecia) within a few weeks of the first treatment. Hair loss can occur anywhere on the body, from eyebrows and eyelashes to your legs. Hair loss is temporary. New hair growth usually begins several weeks after the final treatment.</a:t>
            </a:r>
          </a:p>
        </p:txBody>
      </p:sp>
    </p:spTree>
    <p:extLst>
      <p:ext uri="{BB962C8B-B14F-4D97-AF65-F5344CB8AC3E}">
        <p14:creationId xmlns:p14="http://schemas.microsoft.com/office/powerpoint/2010/main" val="90192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Changes </a:t>
            </a:r>
            <a:r>
              <a:rPr lang="en-US" dirty="0"/>
              <a:t>in skin and nails</a:t>
            </a:r>
          </a:p>
        </p:txBody>
      </p:sp>
      <p:sp>
        <p:nvSpPr>
          <p:cNvPr id="3" name="Content Placeholder 2"/>
          <p:cNvSpPr>
            <a:spLocks noGrp="1"/>
          </p:cNvSpPr>
          <p:nvPr>
            <p:ph idx="1"/>
          </p:nvPr>
        </p:nvSpPr>
        <p:spPr/>
        <p:txBody>
          <a:bodyPr/>
          <a:lstStyle/>
          <a:p>
            <a:pPr>
              <a:lnSpc>
                <a:spcPct val="150000"/>
              </a:lnSpc>
            </a:pPr>
            <a:r>
              <a:rPr lang="en-US" dirty="0" smtClean="0"/>
              <a:t>Some </a:t>
            </a:r>
            <a:r>
              <a:rPr lang="en-US" dirty="0"/>
              <a:t>of the drugs cause the peeling of the skin</a:t>
            </a:r>
          </a:p>
          <a:p>
            <a:pPr>
              <a:lnSpc>
                <a:spcPct val="150000"/>
              </a:lnSpc>
            </a:pPr>
            <a:r>
              <a:rPr lang="en-US" dirty="0" smtClean="0"/>
              <a:t>The </a:t>
            </a:r>
            <a:r>
              <a:rPr lang="en-US" dirty="0"/>
              <a:t>skin may darken, become itchy and dry</a:t>
            </a:r>
          </a:p>
          <a:p>
            <a:pPr>
              <a:lnSpc>
                <a:spcPct val="150000"/>
              </a:lnSpc>
            </a:pPr>
            <a:r>
              <a:rPr lang="en-US" dirty="0" smtClean="0"/>
              <a:t>The </a:t>
            </a:r>
            <a:r>
              <a:rPr lang="en-US" dirty="0"/>
              <a:t>skin becomes  much sensitive to the sun</a:t>
            </a:r>
          </a:p>
          <a:p>
            <a:pPr>
              <a:lnSpc>
                <a:spcPct val="150000"/>
              </a:lnSpc>
            </a:pPr>
            <a:r>
              <a:rPr lang="en-US" dirty="0" smtClean="0"/>
              <a:t>Nails </a:t>
            </a:r>
            <a:r>
              <a:rPr lang="en-US" dirty="0"/>
              <a:t>may become darker, with  white ridges across them</a:t>
            </a:r>
          </a:p>
          <a:p>
            <a:pPr>
              <a:lnSpc>
                <a:spcPct val="150000"/>
              </a:lnSpc>
            </a:pPr>
            <a:r>
              <a:rPr lang="en-US" dirty="0" smtClean="0"/>
              <a:t>Nails </a:t>
            </a:r>
            <a:r>
              <a:rPr lang="en-US" dirty="0"/>
              <a:t>may become dry and brittle</a:t>
            </a:r>
          </a:p>
          <a:p>
            <a:pPr>
              <a:lnSpc>
                <a:spcPct val="150000"/>
              </a:lnSpc>
            </a:pPr>
            <a:endParaRPr lang="en-US" dirty="0"/>
          </a:p>
        </p:txBody>
      </p:sp>
    </p:spTree>
    <p:extLst>
      <p:ext uri="{BB962C8B-B14F-4D97-AF65-F5344CB8AC3E}">
        <p14:creationId xmlns:p14="http://schemas.microsoft.com/office/powerpoint/2010/main" val="574777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Changes in hearing and vision problems</a:t>
            </a:r>
          </a:p>
        </p:txBody>
      </p:sp>
      <p:sp>
        <p:nvSpPr>
          <p:cNvPr id="3" name="Content Placeholder 2"/>
          <p:cNvSpPr>
            <a:spLocks noGrp="1"/>
          </p:cNvSpPr>
          <p:nvPr>
            <p:ph idx="1"/>
          </p:nvPr>
        </p:nvSpPr>
        <p:spPr/>
        <p:txBody>
          <a:bodyPr/>
          <a:lstStyle/>
          <a:p>
            <a:pPr>
              <a:lnSpc>
                <a:spcPct val="150000"/>
              </a:lnSpc>
            </a:pPr>
            <a:r>
              <a:rPr lang="en-US" dirty="0" smtClean="0"/>
              <a:t>A </a:t>
            </a:r>
            <a:r>
              <a:rPr lang="en-US" dirty="0"/>
              <a:t>patient may lose the ability to hearing sounds with a high pitch</a:t>
            </a:r>
          </a:p>
          <a:p>
            <a:pPr>
              <a:lnSpc>
                <a:spcPct val="150000"/>
              </a:lnSpc>
            </a:pPr>
            <a:r>
              <a:rPr lang="en-US" dirty="0" smtClean="0"/>
              <a:t>Chemotherapy </a:t>
            </a:r>
            <a:r>
              <a:rPr lang="en-US" dirty="0"/>
              <a:t>may cause tinnitus(  the ears experience a continuous ringing noise)</a:t>
            </a:r>
          </a:p>
          <a:p>
            <a:pPr>
              <a:lnSpc>
                <a:spcPct val="150000"/>
              </a:lnSpc>
            </a:pPr>
            <a:r>
              <a:rPr lang="en-US" dirty="0" smtClean="0"/>
              <a:t>Permanent </a:t>
            </a:r>
            <a:r>
              <a:rPr lang="en-US" dirty="0"/>
              <a:t>or temporary hearing loss and balance problems</a:t>
            </a:r>
          </a:p>
          <a:p>
            <a:pPr>
              <a:lnSpc>
                <a:spcPct val="150000"/>
              </a:lnSpc>
            </a:pPr>
            <a:r>
              <a:rPr lang="en-US" dirty="0" smtClean="0"/>
              <a:t>Minor </a:t>
            </a:r>
            <a:r>
              <a:rPr lang="en-US" dirty="0"/>
              <a:t>dry eyes</a:t>
            </a:r>
          </a:p>
          <a:p>
            <a:pPr>
              <a:lnSpc>
                <a:spcPct val="150000"/>
              </a:lnSpc>
            </a:pPr>
            <a:r>
              <a:rPr lang="en-US" dirty="0" smtClean="0"/>
              <a:t>Risk </a:t>
            </a:r>
            <a:r>
              <a:rPr lang="en-US" dirty="0"/>
              <a:t>of eye cataracts and gradual vision loss</a:t>
            </a:r>
          </a:p>
          <a:p>
            <a:pPr>
              <a:lnSpc>
                <a:spcPct val="150000"/>
              </a:lnSpc>
            </a:pPr>
            <a:endParaRPr lang="en-US" dirty="0"/>
          </a:p>
        </p:txBody>
      </p:sp>
    </p:spTree>
    <p:extLst>
      <p:ext uri="{BB962C8B-B14F-4D97-AF65-F5344CB8AC3E}">
        <p14:creationId xmlns:p14="http://schemas.microsoft.com/office/powerpoint/2010/main" val="117217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a:r>
            <a:br>
              <a:rPr lang="en-US" dirty="0"/>
            </a:br>
            <a:r>
              <a:rPr lang="en-US" dirty="0" smtClean="0"/>
              <a:t>Sexuality </a:t>
            </a:r>
            <a:r>
              <a:rPr lang="en-US" dirty="0"/>
              <a:t>life may change</a:t>
            </a:r>
          </a:p>
        </p:txBody>
      </p:sp>
      <p:sp>
        <p:nvSpPr>
          <p:cNvPr id="3" name="Content Placeholder 2"/>
          <p:cNvSpPr>
            <a:spLocks noGrp="1"/>
          </p:cNvSpPr>
          <p:nvPr>
            <p:ph idx="1"/>
          </p:nvPr>
        </p:nvSpPr>
        <p:spPr/>
        <p:txBody>
          <a:bodyPr>
            <a:normAutofit fontScale="92500" lnSpcReduction="10000"/>
          </a:bodyPr>
          <a:lstStyle/>
          <a:p>
            <a:pPr>
              <a:lnSpc>
                <a:spcPct val="150000"/>
              </a:lnSpc>
            </a:pPr>
            <a:r>
              <a:rPr lang="en-US" dirty="0"/>
              <a:t>Fatigue may lower interest in sexual activities</a:t>
            </a:r>
          </a:p>
          <a:p>
            <a:pPr>
              <a:lnSpc>
                <a:spcPct val="150000"/>
              </a:lnSpc>
            </a:pPr>
            <a:r>
              <a:rPr lang="en-US" dirty="0"/>
              <a:t>Changes in general appearance affect self-esteem that in turn, affects someone`s sexual life.</a:t>
            </a:r>
          </a:p>
          <a:p>
            <a:pPr>
              <a:lnSpc>
                <a:spcPct val="150000"/>
              </a:lnSpc>
            </a:pPr>
            <a:r>
              <a:rPr lang="en-US" dirty="0"/>
              <a:t>Loss of confidence about one`s ability may also affect </a:t>
            </a:r>
            <a:r>
              <a:rPr lang="en-US" dirty="0" smtClean="0"/>
              <a:t>sexuality.</a:t>
            </a:r>
            <a:endParaRPr lang="en-US" dirty="0"/>
          </a:p>
          <a:p>
            <a:pPr>
              <a:lnSpc>
                <a:spcPct val="150000"/>
              </a:lnSpc>
            </a:pPr>
            <a:r>
              <a:rPr lang="en-US" dirty="0"/>
              <a:t>Chemotherapy drugs are </a:t>
            </a:r>
            <a:r>
              <a:rPr lang="en-US" dirty="0" smtClean="0"/>
              <a:t>also known </a:t>
            </a:r>
            <a:r>
              <a:rPr lang="en-US" dirty="0"/>
              <a:t>to alter hormones in both men and women</a:t>
            </a:r>
            <a:r>
              <a:rPr lang="en-US" dirty="0" smtClean="0"/>
              <a:t>.</a:t>
            </a:r>
          </a:p>
          <a:p>
            <a:pPr>
              <a:lnSpc>
                <a:spcPct val="150000"/>
              </a:lnSpc>
            </a:pPr>
            <a:r>
              <a:rPr lang="en-US" dirty="0" smtClean="0"/>
              <a:t> </a:t>
            </a:r>
            <a:r>
              <a:rPr lang="en-US" dirty="0"/>
              <a:t>In women, hormonal changes can bring on hot flashes, irregular periods, or sudden onset of menopause. You may experience dryness of vaginal tissues that can make intercourse uncomfortable or painful. The chance of developing vaginal infections also increases.</a:t>
            </a:r>
          </a:p>
        </p:txBody>
      </p:sp>
    </p:spTree>
    <p:extLst>
      <p:ext uri="{BB962C8B-B14F-4D97-AF65-F5344CB8AC3E}">
        <p14:creationId xmlns:p14="http://schemas.microsoft.com/office/powerpoint/2010/main" val="557730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Changes </a:t>
            </a:r>
            <a:r>
              <a:rPr lang="en-US" dirty="0"/>
              <a:t>in fertility</a:t>
            </a:r>
          </a:p>
        </p:txBody>
      </p:sp>
      <p:sp>
        <p:nvSpPr>
          <p:cNvPr id="3" name="Content Placeholder 2"/>
          <p:cNvSpPr>
            <a:spLocks noGrp="1"/>
          </p:cNvSpPr>
          <p:nvPr>
            <p:ph idx="1"/>
          </p:nvPr>
        </p:nvSpPr>
        <p:spPr/>
        <p:txBody>
          <a:bodyPr>
            <a:normAutofit lnSpcReduction="10000"/>
          </a:bodyPr>
          <a:lstStyle/>
          <a:p>
            <a:r>
              <a:rPr lang="en-US" dirty="0"/>
              <a:t>Reduces production levels of hormones by ovaries</a:t>
            </a:r>
          </a:p>
          <a:p>
            <a:r>
              <a:rPr lang="en-US" dirty="0"/>
              <a:t>Irregular periods ( periods may stop entirely in other women-Menopause)</a:t>
            </a:r>
          </a:p>
          <a:p>
            <a:r>
              <a:rPr lang="en-US" dirty="0"/>
              <a:t>Menopause in women under 40 years  may cause osteoporosis( Bones become weak and prone to breakage)</a:t>
            </a:r>
          </a:p>
          <a:p>
            <a:r>
              <a:rPr lang="en-US" dirty="0"/>
              <a:t>Vaginal dryness due to vaginal thinning (vaginal atrophy)-Causes pain during intercourse.</a:t>
            </a:r>
          </a:p>
          <a:p>
            <a:r>
              <a:rPr lang="en-US" dirty="0"/>
              <a:t>Chemotherapy drugs may lower sperm production in men</a:t>
            </a:r>
          </a:p>
          <a:p>
            <a:r>
              <a:rPr lang="en-US" dirty="0"/>
              <a:t>May reduce the mobility of the sperms</a:t>
            </a:r>
          </a:p>
          <a:p>
            <a:r>
              <a:rPr lang="en-US" dirty="0"/>
              <a:t>May affect the ability to have and maintain a meaningful erection( It is mostly temporal)</a:t>
            </a:r>
          </a:p>
          <a:p>
            <a:r>
              <a:rPr lang="en-US" dirty="0"/>
              <a:t>May result in temporal or permanent infertility</a:t>
            </a:r>
          </a:p>
          <a:p>
            <a:endParaRPr lang="en-US" dirty="0"/>
          </a:p>
        </p:txBody>
      </p:sp>
    </p:spTree>
    <p:extLst>
      <p:ext uri="{BB962C8B-B14F-4D97-AF65-F5344CB8AC3E}">
        <p14:creationId xmlns:p14="http://schemas.microsoft.com/office/powerpoint/2010/main" val="1807386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a:t>
            </a:r>
            <a:r>
              <a:rPr lang="en-US" dirty="0" err="1"/>
              <a:t>Mucositis</a:t>
            </a:r>
            <a:endParaRPr lang="en-US" dirty="0"/>
          </a:p>
        </p:txBody>
      </p:sp>
      <p:sp>
        <p:nvSpPr>
          <p:cNvPr id="3" name="Content Placeholder 2"/>
          <p:cNvSpPr>
            <a:spLocks noGrp="1"/>
          </p:cNvSpPr>
          <p:nvPr>
            <p:ph idx="1"/>
          </p:nvPr>
        </p:nvSpPr>
        <p:spPr/>
        <p:txBody>
          <a:bodyPr/>
          <a:lstStyle/>
          <a:p>
            <a:r>
              <a:rPr lang="en-US" dirty="0"/>
              <a:t>Is where the mucous membrane becomes inflamed. It can affect any section of the digestive system beginning from the mouth to the anus.</a:t>
            </a:r>
          </a:p>
          <a:p>
            <a:r>
              <a:rPr lang="en-US" dirty="0"/>
              <a:t>Causes mouth sores -ulcers</a:t>
            </a:r>
          </a:p>
          <a:p>
            <a:r>
              <a:rPr lang="en-US" dirty="0"/>
              <a:t>Causes pain during eating or talking </a:t>
            </a:r>
          </a:p>
          <a:p>
            <a:r>
              <a:rPr lang="en-US" dirty="0"/>
              <a:t>May cause a burning sensation on the lips and in the mouth</a:t>
            </a:r>
          </a:p>
          <a:p>
            <a:r>
              <a:rPr lang="en-US" dirty="0"/>
              <a:t>Constipation and vomiting</a:t>
            </a:r>
          </a:p>
          <a:p>
            <a:r>
              <a:rPr lang="en-US" dirty="0"/>
              <a:t>Diarrhea</a:t>
            </a:r>
          </a:p>
          <a:p>
            <a:endParaRPr lang="en-US" dirty="0"/>
          </a:p>
        </p:txBody>
      </p:sp>
    </p:spTree>
    <p:extLst>
      <p:ext uri="{BB962C8B-B14F-4D97-AF65-F5344CB8AC3E}">
        <p14:creationId xmlns:p14="http://schemas.microsoft.com/office/powerpoint/2010/main" val="2232535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Heart </a:t>
            </a:r>
            <a:r>
              <a:rPr lang="en-US" dirty="0"/>
              <a:t>problems </a:t>
            </a:r>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a:t>Congestive and cardiomyopathy heart failure (affects pumping of blood)</a:t>
            </a:r>
          </a:p>
          <a:p>
            <a:pPr>
              <a:lnSpc>
                <a:spcPct val="150000"/>
              </a:lnSpc>
            </a:pPr>
            <a:r>
              <a:rPr lang="en-US" dirty="0"/>
              <a:t>Damaged valves ( becomes narrow and may leak</a:t>
            </a:r>
            <a:r>
              <a:rPr lang="en-US" dirty="0" smtClean="0"/>
              <a:t>).</a:t>
            </a:r>
            <a:endParaRPr lang="en-US" dirty="0"/>
          </a:p>
          <a:p>
            <a:pPr>
              <a:lnSpc>
                <a:spcPct val="150000"/>
              </a:lnSpc>
            </a:pPr>
            <a:r>
              <a:rPr lang="en-US" dirty="0"/>
              <a:t>Diseases-coronary artery disease, pericarditis, pericardial fibrosis, pericardial effusion</a:t>
            </a:r>
            <a:r>
              <a:rPr lang="en-US" dirty="0" smtClean="0"/>
              <a:t>).</a:t>
            </a:r>
            <a:endParaRPr lang="en-US" dirty="0"/>
          </a:p>
          <a:p>
            <a:pPr>
              <a:lnSpc>
                <a:spcPct val="150000"/>
              </a:lnSpc>
            </a:pPr>
            <a:r>
              <a:rPr lang="en-US" dirty="0"/>
              <a:t>some chemo drugs can damage the heart by weakening your heart muscle (cardiomyopathy) or disturb your heart rhythm (arrhythmia). </a:t>
            </a:r>
            <a:endParaRPr lang="en-US" dirty="0" smtClean="0"/>
          </a:p>
          <a:p>
            <a:pPr>
              <a:lnSpc>
                <a:spcPct val="150000"/>
              </a:lnSpc>
            </a:pPr>
            <a:r>
              <a:rPr lang="en-US" dirty="0" smtClean="0"/>
              <a:t>These </a:t>
            </a:r>
            <a:r>
              <a:rPr lang="en-US" dirty="0"/>
              <a:t>conditions can affect your heart’s ability to pump blood effectively. Some chemo drugs may even increase your risk for heart attack</a:t>
            </a:r>
            <a:r>
              <a:rPr lang="en-US" dirty="0" smtClean="0"/>
              <a:t>.</a:t>
            </a:r>
          </a:p>
          <a:p>
            <a:pPr>
              <a:lnSpc>
                <a:spcPct val="150000"/>
              </a:lnSpc>
            </a:pPr>
            <a:r>
              <a:rPr lang="en-US" dirty="0" smtClean="0"/>
              <a:t> </a:t>
            </a:r>
            <a:r>
              <a:rPr lang="en-US" dirty="0"/>
              <a:t>These problems are less likely to occur if your heart is strong and healthy when you start chemotherapy.</a:t>
            </a:r>
          </a:p>
        </p:txBody>
      </p:sp>
    </p:spTree>
    <p:extLst>
      <p:ext uri="{BB962C8B-B14F-4D97-AF65-F5344CB8AC3E}">
        <p14:creationId xmlns:p14="http://schemas.microsoft.com/office/powerpoint/2010/main" val="3407592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Effects of chemotherapy on the heart</a:t>
            </a:r>
            <a:endParaRPr lang="en-US" dirty="0"/>
          </a:p>
        </p:txBody>
      </p:sp>
      <p:pic>
        <p:nvPicPr>
          <p:cNvPr id="4" name="Content Placeholder 3"/>
          <p:cNvPicPr>
            <a:picLocks noGrp="1" noChangeAspect="1"/>
          </p:cNvPicPr>
          <p:nvPr>
            <p:ph idx="1"/>
          </p:nvPr>
        </p:nvPicPr>
        <p:blipFill>
          <a:blip r:embed="rId2"/>
          <a:stretch>
            <a:fillRect/>
          </a:stretch>
        </p:blipFill>
        <p:spPr>
          <a:xfrm>
            <a:off x="2259874" y="2663282"/>
            <a:ext cx="5808455" cy="3267256"/>
          </a:xfrm>
          <a:prstGeom prst="rect">
            <a:avLst/>
          </a:prstGeom>
        </p:spPr>
      </p:pic>
    </p:spTree>
    <p:extLst>
      <p:ext uri="{BB962C8B-B14F-4D97-AF65-F5344CB8AC3E}">
        <p14:creationId xmlns:p14="http://schemas.microsoft.com/office/powerpoint/2010/main" val="1919492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Chemotherapy </a:t>
            </a:r>
            <a:r>
              <a:rPr lang="en-US" dirty="0"/>
              <a:t>can cause mouth sores and heart complications</a:t>
            </a:r>
            <a:br>
              <a:rPr lang="en-US" dirty="0"/>
            </a:br>
            <a:r>
              <a:rPr lang="en-US" dirty="0"/>
              <a:t/>
            </a:r>
            <a:br>
              <a:rPr lang="en-US" dirty="0"/>
            </a:br>
            <a:endParaRPr lang="en-US" dirty="0"/>
          </a:p>
        </p:txBody>
      </p:sp>
      <p:pic>
        <p:nvPicPr>
          <p:cNvPr id="4" name="Content Placeholder 3"/>
          <p:cNvPicPr>
            <a:picLocks noGrp="1" noChangeAspect="1"/>
          </p:cNvPicPr>
          <p:nvPr>
            <p:ph idx="1"/>
          </p:nvPr>
        </p:nvPicPr>
        <p:blipFill>
          <a:blip r:embed="rId2"/>
          <a:stretch>
            <a:fillRect/>
          </a:stretch>
        </p:blipFill>
        <p:spPr>
          <a:xfrm>
            <a:off x="2690948" y="1945579"/>
            <a:ext cx="4224055" cy="3984958"/>
          </a:xfrm>
          <a:prstGeom prst="rect">
            <a:avLst/>
          </a:prstGeom>
        </p:spPr>
      </p:pic>
    </p:spTree>
    <p:extLst>
      <p:ext uri="{BB962C8B-B14F-4D97-AF65-F5344CB8AC3E}">
        <p14:creationId xmlns:p14="http://schemas.microsoft.com/office/powerpoint/2010/main" val="1875953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Excretory (kidney) effects of chemotherapy</a:t>
            </a:r>
            <a:endParaRPr lang="en-US" dirty="0"/>
          </a:p>
        </p:txBody>
      </p:sp>
      <p:sp>
        <p:nvSpPr>
          <p:cNvPr id="3" name="Content Placeholder 2"/>
          <p:cNvSpPr>
            <a:spLocks noGrp="1"/>
          </p:cNvSpPr>
          <p:nvPr>
            <p:ph idx="1"/>
          </p:nvPr>
        </p:nvSpPr>
        <p:spPr/>
        <p:txBody>
          <a:bodyPr>
            <a:normAutofit fontScale="85000" lnSpcReduction="10000"/>
          </a:bodyPr>
          <a:lstStyle/>
          <a:p>
            <a:pPr>
              <a:lnSpc>
                <a:spcPct val="160000"/>
              </a:lnSpc>
            </a:pPr>
            <a:r>
              <a:rPr lang="en-US" dirty="0"/>
              <a:t>The kidneys work to excrete the powerful chemotherapy drugs as they move through your body. </a:t>
            </a:r>
            <a:endParaRPr lang="en-US" dirty="0" smtClean="0"/>
          </a:p>
          <a:p>
            <a:pPr>
              <a:lnSpc>
                <a:spcPct val="160000"/>
              </a:lnSpc>
            </a:pPr>
            <a:r>
              <a:rPr lang="en-US" dirty="0" smtClean="0"/>
              <a:t>In </a:t>
            </a:r>
            <a:r>
              <a:rPr lang="en-US" dirty="0"/>
              <a:t>the process, some kidney and bladder cells can become irritated or damaged</a:t>
            </a:r>
            <a:r>
              <a:rPr lang="en-US" dirty="0" smtClean="0"/>
              <a:t>.</a:t>
            </a:r>
          </a:p>
          <a:p>
            <a:pPr>
              <a:lnSpc>
                <a:spcPct val="160000"/>
              </a:lnSpc>
            </a:pPr>
            <a:r>
              <a:rPr lang="en-US" dirty="0" smtClean="0"/>
              <a:t>Chemo drugs may cause </a:t>
            </a:r>
            <a:r>
              <a:rPr lang="en-US" dirty="0"/>
              <a:t>bladder irritation which causes a feeling of burning when urinating and increased urinary frequency</a:t>
            </a:r>
            <a:r>
              <a:rPr lang="en-US" dirty="0" smtClean="0"/>
              <a:t>.</a:t>
            </a:r>
          </a:p>
          <a:p>
            <a:pPr>
              <a:lnSpc>
                <a:spcPct val="160000"/>
              </a:lnSpc>
            </a:pPr>
            <a:r>
              <a:rPr lang="en-US" dirty="0" smtClean="0"/>
              <a:t> symptoms of kidney include headache, decreased urination and swollen feet and ankles.</a:t>
            </a:r>
          </a:p>
          <a:p>
            <a:pPr>
              <a:lnSpc>
                <a:spcPct val="160000"/>
              </a:lnSpc>
            </a:pPr>
            <a:r>
              <a:rPr lang="en-US" dirty="0"/>
              <a:t>Chemotherapy causes renal dysfunction by damaging kidney structures/blood vessels</a:t>
            </a:r>
          </a:p>
          <a:p>
            <a:pPr>
              <a:lnSpc>
                <a:spcPct val="160000"/>
              </a:lnSpc>
            </a:pPr>
            <a:r>
              <a:rPr lang="en-US" dirty="0"/>
              <a:t>This leads to a decrease in the urine amount. The urine is dark and with bloodstains. </a:t>
            </a:r>
          </a:p>
          <a:p>
            <a:endParaRPr lang="en-US" dirty="0"/>
          </a:p>
        </p:txBody>
      </p:sp>
    </p:spTree>
    <p:extLst>
      <p:ext uri="{BB962C8B-B14F-4D97-AF65-F5344CB8AC3E}">
        <p14:creationId xmlns:p14="http://schemas.microsoft.com/office/powerpoint/2010/main" val="3641417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Psychological effects of chemotherapy </a:t>
            </a:r>
            <a:endParaRPr lang="en-US" dirty="0"/>
          </a:p>
        </p:txBody>
      </p:sp>
      <p:sp>
        <p:nvSpPr>
          <p:cNvPr id="3" name="Content Placeholder 2"/>
          <p:cNvSpPr>
            <a:spLocks noGrp="1"/>
          </p:cNvSpPr>
          <p:nvPr>
            <p:ph idx="1"/>
          </p:nvPr>
        </p:nvSpPr>
        <p:spPr/>
        <p:txBody>
          <a:bodyPr/>
          <a:lstStyle/>
          <a:p>
            <a:pPr>
              <a:lnSpc>
                <a:spcPct val="150000"/>
              </a:lnSpc>
            </a:pPr>
            <a:r>
              <a:rPr lang="en-US" dirty="0"/>
              <a:t>Living with cancer and dealing with chemotherapy can take an emotional toll</a:t>
            </a:r>
            <a:r>
              <a:rPr lang="en-US" dirty="0" smtClean="0"/>
              <a:t>.</a:t>
            </a:r>
          </a:p>
          <a:p>
            <a:pPr>
              <a:lnSpc>
                <a:spcPct val="150000"/>
              </a:lnSpc>
            </a:pPr>
            <a:r>
              <a:rPr lang="en-US" dirty="0" smtClean="0"/>
              <a:t> </a:t>
            </a:r>
            <a:r>
              <a:rPr lang="en-US" dirty="0"/>
              <a:t>You may feel fearful, stressed, or anxious about your appearance and health</a:t>
            </a:r>
            <a:r>
              <a:rPr lang="en-US" dirty="0" smtClean="0"/>
              <a:t>.</a:t>
            </a:r>
          </a:p>
          <a:p>
            <a:pPr>
              <a:lnSpc>
                <a:spcPct val="150000"/>
              </a:lnSpc>
            </a:pPr>
            <a:r>
              <a:rPr lang="en-US" dirty="0" smtClean="0"/>
              <a:t> </a:t>
            </a:r>
            <a:r>
              <a:rPr lang="en-US" dirty="0"/>
              <a:t>Depression is a common feeling as well, as people juggle work, family, and financial responsibilities on top of cancer treatment</a:t>
            </a:r>
            <a:r>
              <a:rPr lang="en-US" dirty="0" smtClean="0"/>
              <a:t>.</a:t>
            </a:r>
          </a:p>
          <a:p>
            <a:pPr>
              <a:lnSpc>
                <a:spcPct val="150000"/>
              </a:lnSpc>
            </a:pPr>
            <a:r>
              <a:rPr lang="en-US" dirty="0" smtClean="0"/>
              <a:t>Cancer patients who have to take chemo drugs are mentally and emotionally affected.</a:t>
            </a:r>
            <a:endParaRPr lang="en-US" dirty="0"/>
          </a:p>
        </p:txBody>
      </p:sp>
    </p:spTree>
    <p:extLst>
      <p:ext uri="{BB962C8B-B14F-4D97-AF65-F5344CB8AC3E}">
        <p14:creationId xmlns:p14="http://schemas.microsoft.com/office/powerpoint/2010/main" val="4052479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Effects of chemotherapy on the digestive system </a:t>
            </a:r>
            <a:endParaRPr lang="en-US" dirty="0"/>
          </a:p>
        </p:txBody>
      </p:sp>
      <p:sp>
        <p:nvSpPr>
          <p:cNvPr id="3" name="Content Placeholder 2"/>
          <p:cNvSpPr>
            <a:spLocks noGrp="1"/>
          </p:cNvSpPr>
          <p:nvPr>
            <p:ph idx="1"/>
          </p:nvPr>
        </p:nvSpPr>
        <p:spPr/>
        <p:txBody>
          <a:bodyPr/>
          <a:lstStyle/>
          <a:p>
            <a:pPr>
              <a:lnSpc>
                <a:spcPct val="150000"/>
              </a:lnSpc>
            </a:pPr>
            <a:r>
              <a:rPr lang="en-US" dirty="0" smtClean="0"/>
              <a:t>Chemo drugs affect the digestive system. </a:t>
            </a:r>
          </a:p>
          <a:p>
            <a:pPr>
              <a:lnSpc>
                <a:spcPct val="150000"/>
              </a:lnSpc>
            </a:pPr>
            <a:r>
              <a:rPr lang="en-US" dirty="0"/>
              <a:t>Dry mouth and mouth sores that form on the tongue, lips, gums, or in the throat can make it difficult to chew and swallow. </a:t>
            </a:r>
            <a:endParaRPr lang="en-US" dirty="0" smtClean="0"/>
          </a:p>
          <a:p>
            <a:pPr>
              <a:lnSpc>
                <a:spcPct val="150000"/>
              </a:lnSpc>
            </a:pPr>
            <a:r>
              <a:rPr lang="en-US" dirty="0" smtClean="0"/>
              <a:t>Mouth </a:t>
            </a:r>
            <a:r>
              <a:rPr lang="en-US" dirty="0"/>
              <a:t>sores also make you more </a:t>
            </a:r>
            <a:r>
              <a:rPr lang="en-US" dirty="0" smtClean="0"/>
              <a:t>susceptible </a:t>
            </a:r>
            <a:r>
              <a:rPr lang="en-US" dirty="0"/>
              <a:t>to bleeding and infection</a:t>
            </a:r>
            <a:r>
              <a:rPr lang="en-US" dirty="0" smtClean="0"/>
              <a:t>.</a:t>
            </a:r>
          </a:p>
          <a:p>
            <a:pPr>
              <a:lnSpc>
                <a:spcPct val="150000"/>
              </a:lnSpc>
            </a:pPr>
            <a:r>
              <a:rPr lang="en-US" dirty="0" smtClean="0"/>
              <a:t>The powerful drugs can harm the cells along the gastrointestinal tract. </a:t>
            </a:r>
          </a:p>
          <a:p>
            <a:pPr>
              <a:lnSpc>
                <a:spcPct val="150000"/>
              </a:lnSpc>
            </a:pPr>
            <a:r>
              <a:rPr lang="en-US" dirty="0" smtClean="0"/>
              <a:t>The drugs also cause nausea.</a:t>
            </a:r>
            <a:endParaRPr lang="en-US" dirty="0"/>
          </a:p>
        </p:txBody>
      </p:sp>
    </p:spTree>
    <p:extLst>
      <p:ext uri="{BB962C8B-B14F-4D97-AF65-F5344CB8AC3E}">
        <p14:creationId xmlns:p14="http://schemas.microsoft.com/office/powerpoint/2010/main" val="250989655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1476</TotalTime>
  <Words>1200</Words>
  <Application>Microsoft Office PowerPoint</Application>
  <PresentationFormat>Widescreen</PresentationFormat>
  <Paragraphs>102</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Trebuchet MS</vt:lpstr>
      <vt:lpstr>Wingdings 3</vt:lpstr>
      <vt:lpstr>Facet</vt:lpstr>
      <vt:lpstr>How Chemotherapy Affects the Body</vt:lpstr>
      <vt:lpstr>Introduction </vt:lpstr>
      <vt:lpstr> Blood disorders</vt:lpstr>
      <vt:lpstr>Bleeding problems</vt:lpstr>
      <vt:lpstr>Effects on the nervous system and muscles</vt:lpstr>
      <vt:lpstr>PowerPoint Presentation</vt:lpstr>
      <vt:lpstr>Effects of chemotherapy on different parts of the body.</vt:lpstr>
      <vt:lpstr>Causes nausea/vomiting and changes in appetite</vt:lpstr>
      <vt:lpstr> Chemotherapy may lead to hair loss (alopecia)</vt:lpstr>
      <vt:lpstr>Changes in skin and nails</vt:lpstr>
      <vt:lpstr> Changes in hearing and vision problems</vt:lpstr>
      <vt:lpstr> Sexuality life may change</vt:lpstr>
      <vt:lpstr>Changes in fertility</vt:lpstr>
      <vt:lpstr> Mucositis</vt:lpstr>
      <vt:lpstr>Heart problems </vt:lpstr>
      <vt:lpstr>Effects of chemotherapy on the heart</vt:lpstr>
      <vt:lpstr>Chemotherapy can cause mouth sores and heart complications  </vt:lpstr>
      <vt:lpstr>Excretory (kidney) effects of chemotherapy</vt:lpstr>
      <vt:lpstr>Psychological effects of chemotherapy </vt:lpstr>
      <vt:lpstr>Effects of chemotherapy on the digestive system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Chemotherapy Affects the Body</dc:title>
  <dc:creator>hp</dc:creator>
  <cp:lastModifiedBy>hp</cp:lastModifiedBy>
  <cp:revision>15</cp:revision>
  <dcterms:created xsi:type="dcterms:W3CDTF">2019-11-29T13:56:17Z</dcterms:created>
  <dcterms:modified xsi:type="dcterms:W3CDTF">2019-11-30T14:32:26Z</dcterms:modified>
</cp:coreProperties>
</file>