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36"/>
  </p:notesMasterIdLst>
  <p:sldIdLst>
    <p:sldId id="287" r:id="rId2"/>
    <p:sldId id="256" r:id="rId3"/>
    <p:sldId id="266" r:id="rId4"/>
    <p:sldId id="267" r:id="rId5"/>
    <p:sldId id="268" r:id="rId6"/>
    <p:sldId id="269" r:id="rId7"/>
    <p:sldId id="289" r:id="rId8"/>
    <p:sldId id="288" r:id="rId9"/>
    <p:sldId id="270" r:id="rId10"/>
    <p:sldId id="271" r:id="rId11"/>
    <p:sldId id="272" r:id="rId12"/>
    <p:sldId id="273" r:id="rId13"/>
    <p:sldId id="274" r:id="rId14"/>
    <p:sldId id="275" r:id="rId15"/>
    <p:sldId id="276" r:id="rId16"/>
    <p:sldId id="257" r:id="rId17"/>
    <p:sldId id="258" r:id="rId18"/>
    <p:sldId id="259" r:id="rId19"/>
    <p:sldId id="260" r:id="rId20"/>
    <p:sldId id="261" r:id="rId21"/>
    <p:sldId id="281" r:id="rId22"/>
    <p:sldId id="282" r:id="rId23"/>
    <p:sldId id="283" r:id="rId24"/>
    <p:sldId id="286" r:id="rId25"/>
    <p:sldId id="284" r:id="rId26"/>
    <p:sldId id="285" r:id="rId27"/>
    <p:sldId id="262" r:id="rId28"/>
    <p:sldId id="263" r:id="rId29"/>
    <p:sldId id="264" r:id="rId30"/>
    <p:sldId id="265" r:id="rId31"/>
    <p:sldId id="277" r:id="rId32"/>
    <p:sldId id="278" r:id="rId33"/>
    <p:sldId id="279" r:id="rId34"/>
    <p:sldId id="280"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2021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solidFill>
            <a:schemeClr val="tx1"/>
          </a:solidFill>
        </a:ln>
        <a:effectLst/>
        <a:sp3d>
          <a:contourClr>
            <a:schemeClr val="tx1"/>
          </a:contourClr>
        </a:sp3d>
      </c:spPr>
    </c:sideWall>
    <c:backWall>
      <c:thickness val="0"/>
      <c:spPr>
        <a:noFill/>
        <a:ln>
          <a:solidFill>
            <a:schemeClr val="tx1"/>
          </a:solidFill>
        </a:ln>
        <a:effectLst/>
        <a:sp3d>
          <a:contourClr>
            <a:schemeClr val="tx1"/>
          </a:contourClr>
        </a:sp3d>
      </c:spPr>
    </c:backWall>
    <c:plotArea>
      <c:layout/>
      <c:bar3DChart>
        <c:barDir val="bar"/>
        <c:grouping val="clustered"/>
        <c:varyColors val="0"/>
        <c:ser>
          <c:idx val="0"/>
          <c:order val="0"/>
          <c:tx>
            <c:strRef>
              <c:f>Sheet1!$B$1</c:f>
              <c:strCache>
                <c:ptCount val="1"/>
                <c:pt idx="0">
                  <c:v>CAPACITY</c:v>
                </c:pt>
              </c:strCache>
            </c:strRef>
          </c:tx>
          <c:spPr>
            <a:solidFill>
              <a:srgbClr val="00B0F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Sheet1!$B$2:$B$6</c:f>
              <c:numCache>
                <c:formatCode>General</c:formatCode>
                <c:ptCount val="5"/>
                <c:pt idx="0">
                  <c:v>1800</c:v>
                </c:pt>
                <c:pt idx="1">
                  <c:v>1400</c:v>
                </c:pt>
                <c:pt idx="2">
                  <c:v>900</c:v>
                </c:pt>
                <c:pt idx="3">
                  <c:v>600</c:v>
                </c:pt>
                <c:pt idx="4">
                  <c:v>600</c:v>
                </c:pt>
              </c:numCache>
            </c:numRef>
          </c:val>
          <c:extLst>
            <c:ext xmlns:c16="http://schemas.microsoft.com/office/drawing/2014/chart" uri="{C3380CC4-5D6E-409C-BE32-E72D297353CC}">
              <c16:uniqueId val="{00000000-6D61-4126-ABD0-F42D608A33F9}"/>
            </c:ext>
          </c:extLst>
        </c:ser>
        <c:ser>
          <c:idx val="1"/>
          <c:order val="1"/>
          <c:tx>
            <c:strRef>
              <c:f>Sheet1!$C$1</c:f>
              <c:strCache>
                <c:ptCount val="1"/>
                <c:pt idx="0">
                  <c:v>SOLD</c:v>
                </c:pt>
              </c:strCache>
            </c:strRef>
          </c:tx>
          <c:spPr>
            <a:solidFill>
              <a:srgbClr val="0070C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Sheet1!$C$2:$C$6</c:f>
              <c:numCache>
                <c:formatCode>General</c:formatCode>
                <c:ptCount val="5"/>
                <c:pt idx="0">
                  <c:v>1357</c:v>
                </c:pt>
                <c:pt idx="1">
                  <c:v>1395</c:v>
                </c:pt>
                <c:pt idx="2">
                  <c:v>610</c:v>
                </c:pt>
                <c:pt idx="3">
                  <c:v>452</c:v>
                </c:pt>
                <c:pt idx="4">
                  <c:v>472</c:v>
                </c:pt>
              </c:numCache>
            </c:numRef>
          </c:val>
          <c:extLst>
            <c:ext xmlns:c16="http://schemas.microsoft.com/office/drawing/2014/chart" uri="{C3380CC4-5D6E-409C-BE32-E72D297353CC}">
              <c16:uniqueId val="{00000001-6D61-4126-ABD0-F42D608A33F9}"/>
            </c:ext>
          </c:extLst>
        </c:ser>
        <c:ser>
          <c:idx val="2"/>
          <c:order val="2"/>
          <c:tx>
            <c:strRef>
              <c:f>Sheet1!$D$1</c:f>
              <c:strCache>
                <c:ptCount val="1"/>
                <c:pt idx="0">
                  <c:v>NOT SOLD</c:v>
                </c:pt>
              </c:strCache>
            </c:strRef>
          </c:tx>
          <c:spPr>
            <a:solidFill>
              <a:srgbClr val="C0000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Sheet1!$D$2:$D$6</c:f>
              <c:numCache>
                <c:formatCode>General</c:formatCode>
                <c:ptCount val="5"/>
                <c:pt idx="0">
                  <c:v>931</c:v>
                </c:pt>
                <c:pt idx="1">
                  <c:v>0</c:v>
                </c:pt>
                <c:pt idx="2">
                  <c:v>89</c:v>
                </c:pt>
                <c:pt idx="3">
                  <c:v>199</c:v>
                </c:pt>
                <c:pt idx="4">
                  <c:v>382</c:v>
                </c:pt>
              </c:numCache>
            </c:numRef>
          </c:val>
          <c:extLst>
            <c:ext xmlns:c16="http://schemas.microsoft.com/office/drawing/2014/chart" uri="{C3380CC4-5D6E-409C-BE32-E72D297353CC}">
              <c16:uniqueId val="{00000002-6D61-4126-ABD0-F42D608A33F9}"/>
            </c:ext>
          </c:extLst>
        </c:ser>
        <c:dLbls>
          <c:showLegendKey val="0"/>
          <c:showVal val="0"/>
          <c:showCatName val="0"/>
          <c:showSerName val="0"/>
          <c:showPercent val="0"/>
          <c:showBubbleSize val="0"/>
        </c:dLbls>
        <c:gapWidth val="150"/>
        <c:shape val="box"/>
        <c:axId val="676524664"/>
        <c:axId val="676525648"/>
        <c:axId val="0"/>
      </c:bar3DChart>
      <c:catAx>
        <c:axId val="6765246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6525648"/>
        <c:crosses val="autoZero"/>
        <c:auto val="1"/>
        <c:lblAlgn val="ctr"/>
        <c:lblOffset val="100"/>
        <c:noMultiLvlLbl val="0"/>
      </c:catAx>
      <c:valAx>
        <c:axId val="676525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65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2022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CAPACITY</c:v>
                </c:pt>
              </c:strCache>
            </c:strRef>
          </c:tx>
          <c:spPr>
            <a:solidFill>
              <a:srgbClr val="00B0F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Sheet1!$B$2:$B$6</c:f>
              <c:numCache>
                <c:formatCode>General</c:formatCode>
                <c:ptCount val="5"/>
                <c:pt idx="0">
                  <c:v>1800</c:v>
                </c:pt>
                <c:pt idx="1">
                  <c:v>1400</c:v>
                </c:pt>
                <c:pt idx="2">
                  <c:v>900</c:v>
                </c:pt>
                <c:pt idx="3">
                  <c:v>600</c:v>
                </c:pt>
                <c:pt idx="4">
                  <c:v>600</c:v>
                </c:pt>
              </c:numCache>
            </c:numRef>
          </c:val>
          <c:extLst>
            <c:ext xmlns:c16="http://schemas.microsoft.com/office/drawing/2014/chart" uri="{C3380CC4-5D6E-409C-BE32-E72D297353CC}">
              <c16:uniqueId val="{00000000-E461-4469-A6B4-53D3284F0533}"/>
            </c:ext>
          </c:extLst>
        </c:ser>
        <c:ser>
          <c:idx val="1"/>
          <c:order val="1"/>
          <c:tx>
            <c:strRef>
              <c:f>Sheet1!$C$1</c:f>
              <c:strCache>
                <c:ptCount val="1"/>
                <c:pt idx="0">
                  <c:v>SOLD</c:v>
                </c:pt>
              </c:strCache>
            </c:strRef>
          </c:tx>
          <c:spPr>
            <a:solidFill>
              <a:srgbClr val="0070C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Sheet1!$C$2:$C$6</c:f>
              <c:numCache>
                <c:formatCode>General</c:formatCode>
                <c:ptCount val="5"/>
                <c:pt idx="0">
                  <c:v>1391</c:v>
                </c:pt>
                <c:pt idx="1">
                  <c:v>1357</c:v>
                </c:pt>
                <c:pt idx="2">
                  <c:v>747</c:v>
                </c:pt>
                <c:pt idx="3">
                  <c:v>472</c:v>
                </c:pt>
                <c:pt idx="4">
                  <c:v>448</c:v>
                </c:pt>
              </c:numCache>
            </c:numRef>
          </c:val>
          <c:extLst>
            <c:ext xmlns:c16="http://schemas.microsoft.com/office/drawing/2014/chart" uri="{C3380CC4-5D6E-409C-BE32-E72D297353CC}">
              <c16:uniqueId val="{00000001-E461-4469-A6B4-53D3284F0533}"/>
            </c:ext>
          </c:extLst>
        </c:ser>
        <c:ser>
          <c:idx val="2"/>
          <c:order val="2"/>
          <c:tx>
            <c:strRef>
              <c:f>Sheet1!$D$1</c:f>
              <c:strCache>
                <c:ptCount val="1"/>
                <c:pt idx="0">
                  <c:v>NOT SOLD</c:v>
                </c:pt>
              </c:strCache>
            </c:strRef>
          </c:tx>
          <c:spPr>
            <a:solidFill>
              <a:srgbClr val="C0000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Sheet1!$D$2:$D$6</c:f>
              <c:numCache>
                <c:formatCode>General</c:formatCode>
                <c:ptCount val="5"/>
                <c:pt idx="0">
                  <c:v>1639</c:v>
                </c:pt>
                <c:pt idx="1">
                  <c:v>0</c:v>
                </c:pt>
                <c:pt idx="2">
                  <c:v>0</c:v>
                </c:pt>
                <c:pt idx="3">
                  <c:v>302</c:v>
                </c:pt>
                <c:pt idx="4">
                  <c:v>727</c:v>
                </c:pt>
              </c:numCache>
            </c:numRef>
          </c:val>
          <c:extLst>
            <c:ext xmlns:c16="http://schemas.microsoft.com/office/drawing/2014/chart" uri="{C3380CC4-5D6E-409C-BE32-E72D297353CC}">
              <c16:uniqueId val="{00000002-E461-4469-A6B4-53D3284F0533}"/>
            </c:ext>
          </c:extLst>
        </c:ser>
        <c:dLbls>
          <c:showLegendKey val="0"/>
          <c:showVal val="0"/>
          <c:showCatName val="0"/>
          <c:showSerName val="0"/>
          <c:showPercent val="0"/>
          <c:showBubbleSize val="0"/>
        </c:dLbls>
        <c:gapWidth val="150"/>
        <c:shape val="box"/>
        <c:axId val="808722552"/>
        <c:axId val="808722224"/>
        <c:axId val="0"/>
      </c:bar3DChart>
      <c:catAx>
        <c:axId val="8087225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8722224"/>
        <c:crosses val="autoZero"/>
        <c:auto val="1"/>
        <c:lblAlgn val="ctr"/>
        <c:lblOffset val="100"/>
        <c:noMultiLvlLbl val="0"/>
      </c:catAx>
      <c:valAx>
        <c:axId val="808722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872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2023</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CAPACITY</c:v>
                </c:pt>
              </c:strCache>
            </c:strRef>
          </c:tx>
          <c:spPr>
            <a:solidFill>
              <a:srgbClr val="00B0F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Sheet1!$B$2:$B$6</c:f>
              <c:numCache>
                <c:formatCode>General</c:formatCode>
                <c:ptCount val="5"/>
                <c:pt idx="0">
                  <c:v>1750</c:v>
                </c:pt>
                <c:pt idx="1">
                  <c:v>1400</c:v>
                </c:pt>
                <c:pt idx="2">
                  <c:v>900</c:v>
                </c:pt>
                <c:pt idx="3">
                  <c:v>600</c:v>
                </c:pt>
                <c:pt idx="4">
                  <c:v>200</c:v>
                </c:pt>
              </c:numCache>
            </c:numRef>
          </c:val>
          <c:extLst>
            <c:ext xmlns:c16="http://schemas.microsoft.com/office/drawing/2014/chart" uri="{C3380CC4-5D6E-409C-BE32-E72D297353CC}">
              <c16:uniqueId val="{00000000-3C4F-4045-A89C-DD326D8CD755}"/>
            </c:ext>
          </c:extLst>
        </c:ser>
        <c:ser>
          <c:idx val="1"/>
          <c:order val="1"/>
          <c:tx>
            <c:strRef>
              <c:f>Sheet1!$C$1</c:f>
              <c:strCache>
                <c:ptCount val="1"/>
                <c:pt idx="0">
                  <c:v>SOLD</c:v>
                </c:pt>
              </c:strCache>
            </c:strRef>
          </c:tx>
          <c:spPr>
            <a:solidFill>
              <a:srgbClr val="0070C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Sheet1!$C$2:$C$6</c:f>
              <c:numCache>
                <c:formatCode>General</c:formatCode>
                <c:ptCount val="5"/>
                <c:pt idx="0">
                  <c:v>1751</c:v>
                </c:pt>
                <c:pt idx="1">
                  <c:v>1245</c:v>
                </c:pt>
                <c:pt idx="2">
                  <c:v>838</c:v>
                </c:pt>
                <c:pt idx="3">
                  <c:v>500</c:v>
                </c:pt>
                <c:pt idx="4">
                  <c:v>442</c:v>
                </c:pt>
              </c:numCache>
            </c:numRef>
          </c:val>
          <c:extLst>
            <c:ext xmlns:c16="http://schemas.microsoft.com/office/drawing/2014/chart" uri="{C3380CC4-5D6E-409C-BE32-E72D297353CC}">
              <c16:uniqueId val="{00000001-3C4F-4045-A89C-DD326D8CD755}"/>
            </c:ext>
          </c:extLst>
        </c:ser>
        <c:ser>
          <c:idx val="2"/>
          <c:order val="2"/>
          <c:tx>
            <c:strRef>
              <c:f>Sheet1!$D$1</c:f>
              <c:strCache>
                <c:ptCount val="1"/>
                <c:pt idx="0">
                  <c:v>NOT SOLD</c:v>
                </c:pt>
              </c:strCache>
            </c:strRef>
          </c:tx>
          <c:spPr>
            <a:solidFill>
              <a:srgbClr val="C0000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Sheet1!$D$2:$D$6</c:f>
              <c:numCache>
                <c:formatCode>General</c:formatCode>
                <c:ptCount val="5"/>
                <c:pt idx="0">
                  <c:v>135</c:v>
                </c:pt>
                <c:pt idx="1">
                  <c:v>107</c:v>
                </c:pt>
                <c:pt idx="2">
                  <c:v>28</c:v>
                </c:pt>
                <c:pt idx="3">
                  <c:v>0</c:v>
                </c:pt>
                <c:pt idx="4">
                  <c:v>285</c:v>
                </c:pt>
              </c:numCache>
            </c:numRef>
          </c:val>
          <c:extLst>
            <c:ext xmlns:c16="http://schemas.microsoft.com/office/drawing/2014/chart" uri="{C3380CC4-5D6E-409C-BE32-E72D297353CC}">
              <c16:uniqueId val="{00000002-3C4F-4045-A89C-DD326D8CD755}"/>
            </c:ext>
          </c:extLst>
        </c:ser>
        <c:dLbls>
          <c:showLegendKey val="0"/>
          <c:showVal val="0"/>
          <c:showCatName val="0"/>
          <c:showSerName val="0"/>
          <c:showPercent val="0"/>
          <c:showBubbleSize val="0"/>
        </c:dLbls>
        <c:gapWidth val="150"/>
        <c:shape val="box"/>
        <c:axId val="674141144"/>
        <c:axId val="674143768"/>
        <c:axId val="0"/>
      </c:bar3DChart>
      <c:catAx>
        <c:axId val="6741411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4143768"/>
        <c:crosses val="autoZero"/>
        <c:auto val="1"/>
        <c:lblAlgn val="ctr"/>
        <c:lblOffset val="100"/>
        <c:noMultiLvlLbl val="0"/>
      </c:catAx>
      <c:valAx>
        <c:axId val="674143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414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2024</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CAPACITY</c:v>
                </c:pt>
              </c:strCache>
            </c:strRef>
          </c:tx>
          <c:spPr>
            <a:solidFill>
              <a:srgbClr val="00B0F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Sheet1!$B$2:$B$6</c:f>
              <c:numCache>
                <c:formatCode>General</c:formatCode>
                <c:ptCount val="5"/>
                <c:pt idx="0">
                  <c:v>1750</c:v>
                </c:pt>
                <c:pt idx="1">
                  <c:v>1400</c:v>
                </c:pt>
                <c:pt idx="2">
                  <c:v>900</c:v>
                </c:pt>
                <c:pt idx="3">
                  <c:v>600</c:v>
                </c:pt>
                <c:pt idx="4">
                  <c:v>200</c:v>
                </c:pt>
              </c:numCache>
            </c:numRef>
          </c:val>
          <c:extLst>
            <c:ext xmlns:c16="http://schemas.microsoft.com/office/drawing/2014/chart" uri="{C3380CC4-5D6E-409C-BE32-E72D297353CC}">
              <c16:uniqueId val="{00000000-67AC-45CC-952E-29183DA94A48}"/>
            </c:ext>
          </c:extLst>
        </c:ser>
        <c:ser>
          <c:idx val="1"/>
          <c:order val="1"/>
          <c:tx>
            <c:strRef>
              <c:f>Sheet1!$C$1</c:f>
              <c:strCache>
                <c:ptCount val="1"/>
                <c:pt idx="0">
                  <c:v>SOLD</c:v>
                </c:pt>
              </c:strCache>
            </c:strRef>
          </c:tx>
          <c:spPr>
            <a:solidFill>
              <a:srgbClr val="0070C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Sheet1!$C$2:$C$6</c:f>
              <c:numCache>
                <c:formatCode>General</c:formatCode>
                <c:ptCount val="5"/>
                <c:pt idx="0">
                  <c:v>383</c:v>
                </c:pt>
                <c:pt idx="1">
                  <c:v>1374</c:v>
                </c:pt>
                <c:pt idx="2">
                  <c:v>793</c:v>
                </c:pt>
                <c:pt idx="3">
                  <c:v>198</c:v>
                </c:pt>
                <c:pt idx="4">
                  <c:v>270</c:v>
                </c:pt>
              </c:numCache>
            </c:numRef>
          </c:val>
          <c:extLst>
            <c:ext xmlns:c16="http://schemas.microsoft.com/office/drawing/2014/chart" uri="{C3380CC4-5D6E-409C-BE32-E72D297353CC}">
              <c16:uniqueId val="{00000001-67AC-45CC-952E-29183DA94A48}"/>
            </c:ext>
          </c:extLst>
        </c:ser>
        <c:ser>
          <c:idx val="2"/>
          <c:order val="2"/>
          <c:tx>
            <c:strRef>
              <c:f>Sheet1!$D$1</c:f>
              <c:strCache>
                <c:ptCount val="1"/>
                <c:pt idx="0">
                  <c:v>NOT SOLD</c:v>
                </c:pt>
              </c:strCache>
            </c:strRef>
          </c:tx>
          <c:spPr>
            <a:solidFill>
              <a:srgbClr val="C0000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Sheet1!$D$2:$D$6</c:f>
              <c:numCache>
                <c:formatCode>General</c:formatCode>
                <c:ptCount val="5"/>
                <c:pt idx="0">
                  <c:v>0</c:v>
                </c:pt>
                <c:pt idx="1">
                  <c:v>84</c:v>
                </c:pt>
                <c:pt idx="2">
                  <c:v>102</c:v>
                </c:pt>
                <c:pt idx="3">
                  <c:v>0</c:v>
                </c:pt>
                <c:pt idx="4">
                  <c:v>15</c:v>
                </c:pt>
              </c:numCache>
            </c:numRef>
          </c:val>
          <c:extLst>
            <c:ext xmlns:c16="http://schemas.microsoft.com/office/drawing/2014/chart" uri="{C3380CC4-5D6E-409C-BE32-E72D297353CC}">
              <c16:uniqueId val="{00000002-67AC-45CC-952E-29183DA94A48}"/>
            </c:ext>
          </c:extLst>
        </c:ser>
        <c:dLbls>
          <c:showLegendKey val="0"/>
          <c:showVal val="0"/>
          <c:showCatName val="0"/>
          <c:showSerName val="0"/>
          <c:showPercent val="0"/>
          <c:showBubbleSize val="0"/>
        </c:dLbls>
        <c:gapWidth val="150"/>
        <c:shape val="box"/>
        <c:axId val="808719600"/>
        <c:axId val="808720584"/>
        <c:axId val="0"/>
      </c:bar3DChart>
      <c:catAx>
        <c:axId val="8087196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8720584"/>
        <c:crosses val="autoZero"/>
        <c:auto val="1"/>
        <c:lblAlgn val="ctr"/>
        <c:lblOffset val="100"/>
        <c:noMultiLvlLbl val="0"/>
      </c:catAx>
      <c:valAx>
        <c:axId val="808720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871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2025</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CAPACITY</c:v>
                </c:pt>
              </c:strCache>
            </c:strRef>
          </c:tx>
          <c:spPr>
            <a:solidFill>
              <a:srgbClr val="00B0F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Sheet1!$B$2:$B$6</c:f>
              <c:numCache>
                <c:formatCode>General</c:formatCode>
                <c:ptCount val="5"/>
                <c:pt idx="0">
                  <c:v>1250</c:v>
                </c:pt>
                <c:pt idx="1">
                  <c:v>1125</c:v>
                </c:pt>
                <c:pt idx="2">
                  <c:v>820</c:v>
                </c:pt>
                <c:pt idx="3">
                  <c:v>500</c:v>
                </c:pt>
                <c:pt idx="4">
                  <c:v>120</c:v>
                </c:pt>
              </c:numCache>
            </c:numRef>
          </c:val>
          <c:extLst>
            <c:ext xmlns:c16="http://schemas.microsoft.com/office/drawing/2014/chart" uri="{C3380CC4-5D6E-409C-BE32-E72D297353CC}">
              <c16:uniqueId val="{00000000-1EA0-4A31-A04F-48B095D61E0C}"/>
            </c:ext>
          </c:extLst>
        </c:ser>
        <c:ser>
          <c:idx val="1"/>
          <c:order val="1"/>
          <c:tx>
            <c:strRef>
              <c:f>Sheet1!$C$1</c:f>
              <c:strCache>
                <c:ptCount val="1"/>
                <c:pt idx="0">
                  <c:v>SOLD</c:v>
                </c:pt>
              </c:strCache>
            </c:strRef>
          </c:tx>
          <c:spPr>
            <a:solidFill>
              <a:srgbClr val="0070C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Sheet1!$C$2:$C$6</c:f>
              <c:numCache>
                <c:formatCode>General</c:formatCode>
                <c:ptCount val="5"/>
                <c:pt idx="0">
                  <c:v>298</c:v>
                </c:pt>
                <c:pt idx="1">
                  <c:v>379</c:v>
                </c:pt>
                <c:pt idx="2">
                  <c:v>320</c:v>
                </c:pt>
                <c:pt idx="3">
                  <c:v>181</c:v>
                </c:pt>
                <c:pt idx="4">
                  <c:v>96</c:v>
                </c:pt>
              </c:numCache>
            </c:numRef>
          </c:val>
          <c:extLst>
            <c:ext xmlns:c16="http://schemas.microsoft.com/office/drawing/2014/chart" uri="{C3380CC4-5D6E-409C-BE32-E72D297353CC}">
              <c16:uniqueId val="{00000001-1EA0-4A31-A04F-48B095D61E0C}"/>
            </c:ext>
          </c:extLst>
        </c:ser>
        <c:ser>
          <c:idx val="2"/>
          <c:order val="2"/>
          <c:tx>
            <c:strRef>
              <c:f>Sheet1!$D$1</c:f>
              <c:strCache>
                <c:ptCount val="1"/>
                <c:pt idx="0">
                  <c:v>NOT SOLD</c:v>
                </c:pt>
              </c:strCache>
            </c:strRef>
          </c:tx>
          <c:spPr>
            <a:solidFill>
              <a:srgbClr val="C00000"/>
            </a:solidFill>
            <a:ln>
              <a:noFill/>
            </a:ln>
            <a:effectLst/>
            <a:sp3d/>
          </c:spPr>
          <c:invertIfNegative val="0"/>
          <c:cat>
            <c:strRef>
              <c:f>Sheet1!$A$2:$A$6</c:f>
              <c:strCache>
                <c:ptCount val="5"/>
                <c:pt idx="0">
                  <c:v>CAKE</c:v>
                </c:pt>
                <c:pt idx="1">
                  <c:v>CEDAR</c:v>
                </c:pt>
                <c:pt idx="2">
                  <c:v>CID</c:v>
                </c:pt>
                <c:pt idx="3">
                  <c:v>COAT</c:v>
                </c:pt>
                <c:pt idx="4">
                  <c:v>CURE</c:v>
                </c:pt>
              </c:strCache>
            </c:strRef>
          </c:cat>
          <c:val>
            <c:numRef>
              <c:f>Sheet1!$D$2:$D$6</c:f>
              <c:numCache>
                <c:formatCode>General</c:formatCode>
                <c:ptCount val="5"/>
                <c:pt idx="0">
                  <c:v>791</c:v>
                </c:pt>
                <c:pt idx="1">
                  <c:v>695</c:v>
                </c:pt>
                <c:pt idx="2">
                  <c:v>376</c:v>
                </c:pt>
                <c:pt idx="3">
                  <c:v>215</c:v>
                </c:pt>
                <c:pt idx="4">
                  <c:v>16</c:v>
                </c:pt>
              </c:numCache>
            </c:numRef>
          </c:val>
          <c:extLst>
            <c:ext xmlns:c16="http://schemas.microsoft.com/office/drawing/2014/chart" uri="{C3380CC4-5D6E-409C-BE32-E72D297353CC}">
              <c16:uniqueId val="{00000002-1EA0-4A31-A04F-48B095D61E0C}"/>
            </c:ext>
          </c:extLst>
        </c:ser>
        <c:dLbls>
          <c:showLegendKey val="0"/>
          <c:showVal val="0"/>
          <c:showCatName val="0"/>
          <c:showSerName val="0"/>
          <c:showPercent val="0"/>
          <c:showBubbleSize val="0"/>
        </c:dLbls>
        <c:gapWidth val="150"/>
        <c:shape val="box"/>
        <c:axId val="715185784"/>
        <c:axId val="715183160"/>
        <c:axId val="0"/>
      </c:bar3DChart>
      <c:catAx>
        <c:axId val="7151857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183160"/>
        <c:crosses val="autoZero"/>
        <c:auto val="1"/>
        <c:lblAlgn val="ctr"/>
        <c:lblOffset val="100"/>
        <c:noMultiLvlLbl val="0"/>
      </c:catAx>
      <c:valAx>
        <c:axId val="7151831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18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acrossLinear" id="1">
  <a:schemeClr val="dk1">
    <a:tint val="88000"/>
  </a:schemeClr>
  <a:schemeClr val="dk1">
    <a:tint val="55000"/>
  </a:schemeClr>
  <a:schemeClr val="dk1">
    <a:tint val="78000"/>
  </a:schemeClr>
  <a:schemeClr val="dk1">
    <a:tint val="92000"/>
  </a:schemeClr>
  <a:schemeClr val="dk1">
    <a:tint val="70000"/>
  </a:schemeClr>
  <a:schemeClr val="dk1">
    <a:tint val="30000"/>
  </a:schemeClr>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376A40-AC03-4F47-9E71-A2A31728072F}" type="datetimeFigureOut">
              <a:rPr lang="en-US" smtClean="0"/>
              <a:t>3/4/2020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9F4B0-EF45-4CF0-8FEB-F4D6BBF24E6C}" type="slidenum">
              <a:rPr lang="en-US" smtClean="0"/>
              <a:t>‹#›</a:t>
            </a:fld>
            <a:endParaRPr lang="en-US"/>
          </a:p>
        </p:txBody>
      </p:sp>
    </p:spTree>
    <p:extLst>
      <p:ext uri="{BB962C8B-B14F-4D97-AF65-F5344CB8AC3E}">
        <p14:creationId xmlns:p14="http://schemas.microsoft.com/office/powerpoint/2010/main" val="3154910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0171a48fa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0171a48f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0d5672b1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0d5672b1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70d5672b12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70d5672b12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0d5672b1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0d5672b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70d5672b1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70d5672b1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70171a48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70171a48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0171a48f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70171a48f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ADD567-CC10-A04D-99DB-7C4495478B7C}" type="slidenum">
              <a:rPr lang="en-US" smtClean="0"/>
              <a:t>15</a:t>
            </a:fld>
            <a:endParaRPr lang="en-US"/>
          </a:p>
        </p:txBody>
      </p:sp>
    </p:spTree>
    <p:extLst>
      <p:ext uri="{BB962C8B-B14F-4D97-AF65-F5344CB8AC3E}">
        <p14:creationId xmlns:p14="http://schemas.microsoft.com/office/powerpoint/2010/main" val="1162539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66e590d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66e590d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70171a48f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70171a48f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e4ce46656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e4ce4665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e4ce466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7e4ce466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3/4/2020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3A98EE3D-8CD1-4C3F-BD1C-C98C9596463C}"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20641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3/4/2020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576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3/4/2020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0179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3/4/2020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4867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3/4/2020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615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3/4/2020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9875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3/4/2020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536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3/4/2020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8266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907D986-8816-4272-A432-0437A28A9828}" type="datetime1">
              <a:rPr lang="en-US" smtClean="0"/>
              <a:t>3/4/2020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0510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3/4/2020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445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3/4/2020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9209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550998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934570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65B697B-4432-C745-A3CF-8BB694070B7B}" type="datetimeFigureOut">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A00B8E-D1A6-0742-86F5-AA9576E8D111}" type="slidenum">
              <a:rPr lang="en-US" smtClean="0"/>
              <a:t>‹#›</a:t>
            </a:fld>
            <a:endParaRPr lang="en-US"/>
          </a:p>
        </p:txBody>
      </p:sp>
      <p:sp>
        <p:nvSpPr>
          <p:cNvPr id="25" name="Title Placeholder 1"/>
          <p:cNvSpPr>
            <a:spLocks noGrp="1"/>
          </p:cNvSpPr>
          <p:nvPr>
            <p:ph type="title"/>
          </p:nvPr>
        </p:nvSpPr>
        <p:spPr>
          <a:xfrm>
            <a:off x="368300" y="228601"/>
            <a:ext cx="11455400" cy="1066801"/>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365760" y="1298448"/>
            <a:ext cx="1146048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8538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258083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65B697B-4432-C745-A3CF-8BB694070B7B}" type="datetimeFigureOut">
              <a:rPr lang="en-US" smtClean="0"/>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A00B8E-D1A6-0742-86F5-AA9576E8D111}" type="slidenum">
              <a:rPr lang="en-US" smtClean="0"/>
              <a:t>‹#›</a:t>
            </a:fld>
            <a:endParaRPr lang="en-US"/>
          </a:p>
        </p:txBody>
      </p:sp>
      <p:sp>
        <p:nvSpPr>
          <p:cNvPr id="12" name="Title Placeholder 1"/>
          <p:cNvSpPr>
            <a:spLocks noGrp="1"/>
          </p:cNvSpPr>
          <p:nvPr>
            <p:ph type="title"/>
          </p:nvPr>
        </p:nvSpPr>
        <p:spPr>
          <a:xfrm>
            <a:off x="368300" y="228601"/>
            <a:ext cx="11455400" cy="1066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14" name="Content Placeholder 11"/>
          <p:cNvSpPr>
            <a:spLocks noGrp="1"/>
          </p:cNvSpPr>
          <p:nvPr>
            <p:ph sz="quarter" idx="13"/>
          </p:nvPr>
        </p:nvSpPr>
        <p:spPr>
          <a:xfrm>
            <a:off x="368300" y="1810512"/>
            <a:ext cx="5669280" cy="4425696"/>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1"/>
          <p:cNvSpPr>
            <a:spLocks noGrp="1"/>
          </p:cNvSpPr>
          <p:nvPr>
            <p:ph sz="quarter" idx="14"/>
          </p:nvPr>
        </p:nvSpPr>
        <p:spPr>
          <a:xfrm>
            <a:off x="6154420" y="1810512"/>
            <a:ext cx="5669280" cy="4425696"/>
          </a:xfrm>
        </p:spPr>
        <p:txBody>
          <a:bodyPr>
            <a:normAutofit/>
          </a:bodyPr>
          <a:lstStyle>
            <a:lvl1pPr>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3"/>
          <p:cNvSpPr>
            <a:spLocks noGrp="1"/>
          </p:cNvSpPr>
          <p:nvPr>
            <p:ph type="body" sz="half" idx="2"/>
          </p:nvPr>
        </p:nvSpPr>
        <p:spPr>
          <a:xfrm>
            <a:off x="368300" y="1298449"/>
            <a:ext cx="566420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6154420" y="1298449"/>
            <a:ext cx="566420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77196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8">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2D6E202-B606-4609-B914-27C9371A1F6D}" type="datetime1">
              <a:rPr lang="en-US" smtClean="0"/>
              <a:t>3/4/2020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A98EE3D-8CD1-4C3F-BD1C-C98C9596463C}" type="slidenum">
              <a:rPr lang="en-US" smtClean="0"/>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92090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2" name="Rectangle 74">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33" name="Picture 76">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4" name="Straight Connector 78">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80">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36" name="Rectangle 82">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7" name="Straight Connector 84">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itle 3">
            <a:extLst>
              <a:ext uri="{FF2B5EF4-FFF2-40B4-BE49-F238E27FC236}">
                <a16:creationId xmlns:a16="http://schemas.microsoft.com/office/drawing/2014/main" id="{97205A77-6212-401F-8A76-AD905C35DEFE}"/>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b="1" dirty="0">
                <a:latin typeface="Roman numeral"/>
              </a:rPr>
              <a:t>CHESTER </a:t>
            </a:r>
          </a:p>
        </p:txBody>
      </p:sp>
      <p:sp>
        <p:nvSpPr>
          <p:cNvPr id="1038" name="Rectangle 86">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ext Placeholder 5">
            <a:extLst>
              <a:ext uri="{FF2B5EF4-FFF2-40B4-BE49-F238E27FC236}">
                <a16:creationId xmlns:a16="http://schemas.microsoft.com/office/drawing/2014/main" id="{CD783218-CEFE-46DD-A6EC-FCA911D56479}"/>
              </a:ext>
            </a:extLst>
          </p:cNvPr>
          <p:cNvSpPr>
            <a:spLocks noGrp="1"/>
          </p:cNvSpPr>
          <p:nvPr>
            <p:ph type="body" sz="half" idx="2"/>
          </p:nvPr>
        </p:nvSpPr>
        <p:spPr>
          <a:xfrm>
            <a:off x="1451581" y="2015732"/>
            <a:ext cx="4172212" cy="3450613"/>
          </a:xfrm>
        </p:spPr>
        <p:txBody>
          <a:bodyPr vert="horz" lIns="91440" tIns="45720" rIns="91440" bIns="45720" rtlCol="0" anchor="t">
            <a:normAutofit/>
          </a:bodyPr>
          <a:lstStyle/>
          <a:p>
            <a:pPr indent="-228600">
              <a:buFont typeface="Arial" panose="020B0604020202020204" pitchFamily="34" charset="0"/>
              <a:buChar char="•"/>
            </a:pPr>
            <a:endParaRPr lang="en-US" dirty="0"/>
          </a:p>
        </p:txBody>
      </p:sp>
      <p:pic>
        <p:nvPicPr>
          <p:cNvPr id="1030" name="Picture 6" descr="Image result for CAPSIM">
            <a:extLst>
              <a:ext uri="{FF2B5EF4-FFF2-40B4-BE49-F238E27FC236}">
                <a16:creationId xmlns:a16="http://schemas.microsoft.com/office/drawing/2014/main" id="{1AF2E588-9F79-4F10-9AE8-F2A321F0FB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4411" y="1740840"/>
            <a:ext cx="4960442" cy="2790248"/>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8">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91" name="Straight Connector 90">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655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pPr marL="609585" indent="-457189">
              <a:buSzPts val="1800"/>
              <a:buFont typeface="Times New Roman"/>
              <a:buAutoNum type="romanUcPeriod"/>
            </a:pPr>
            <a:r>
              <a:rPr lang="en-US" sz="2400" b="1" dirty="0">
                <a:latin typeface="Roman numeral"/>
                <a:ea typeface="Times New Roman"/>
                <a:cs typeface="Times New Roman"/>
                <a:sym typeface="Times New Roman"/>
              </a:rPr>
              <a:t>Executive Summary</a:t>
            </a:r>
          </a:p>
        </p:txBody>
      </p:sp>
      <p:sp>
        <p:nvSpPr>
          <p:cNvPr id="55" name="Google Shape;55;p13"/>
          <p:cNvSpPr txBox="1">
            <a:spLocks noGrp="1"/>
          </p:cNvSpPr>
          <p:nvPr>
            <p:ph idx="1"/>
          </p:nvPr>
        </p:nvSpPr>
        <p:spPr>
          <a:xfrm>
            <a:off x="1376934" y="1642188"/>
            <a:ext cx="9603275" cy="2461888"/>
          </a:xfrm>
          <a:prstGeom prst="rect">
            <a:avLst/>
          </a:prstGeom>
        </p:spPr>
        <p:txBody>
          <a:bodyPr spcFirstLastPara="1" vert="horz" wrap="square" lIns="121900" tIns="121900" rIns="121900" bIns="121900" rtlCol="0" anchor="t" anchorCtr="0">
            <a:noAutofit/>
          </a:bodyPr>
          <a:lstStyle/>
          <a:p>
            <a:pPr marL="0" indent="0">
              <a:buNone/>
            </a:pPr>
            <a:r>
              <a:rPr lang="en-US" sz="1600" b="1" dirty="0">
                <a:solidFill>
                  <a:srgbClr val="000000"/>
                </a:solidFill>
                <a:latin typeface="Times New Roman"/>
                <a:ea typeface="Times New Roman"/>
                <a:cs typeface="Times New Roman"/>
                <a:sym typeface="Times New Roman"/>
              </a:rPr>
              <a:t>Contribution Margin:</a:t>
            </a:r>
            <a:r>
              <a:rPr lang="en-US" sz="1600" dirty="0">
                <a:solidFill>
                  <a:srgbClr val="000000"/>
                </a:solidFill>
                <a:latin typeface="Times New Roman"/>
                <a:ea typeface="Times New Roman"/>
                <a:cs typeface="Times New Roman"/>
                <a:sym typeface="Times New Roman"/>
              </a:rPr>
              <a:t> Reached a high of 33.3% for year 4 which increased each year except year 5.</a:t>
            </a:r>
          </a:p>
          <a:p>
            <a:pPr marL="0" indent="0">
              <a:spcBef>
                <a:spcPts val="2133"/>
              </a:spcBef>
              <a:buNone/>
            </a:pPr>
            <a:r>
              <a:rPr lang="en-US" sz="1600" b="1" dirty="0">
                <a:solidFill>
                  <a:srgbClr val="000000"/>
                </a:solidFill>
                <a:latin typeface="Times New Roman"/>
                <a:ea typeface="Times New Roman"/>
                <a:cs typeface="Times New Roman"/>
                <a:sym typeface="Times New Roman"/>
              </a:rPr>
              <a:t>Sales:</a:t>
            </a:r>
            <a:r>
              <a:rPr lang="en-US" sz="1600" dirty="0">
                <a:solidFill>
                  <a:srgbClr val="000000"/>
                </a:solidFill>
                <a:latin typeface="Times New Roman"/>
                <a:ea typeface="Times New Roman"/>
                <a:cs typeface="Times New Roman"/>
                <a:sym typeface="Times New Roman"/>
              </a:rPr>
              <a:t> Reached a high of </a:t>
            </a:r>
            <a:r>
              <a:rPr lang="en-US" sz="1600" dirty="0">
                <a:solidFill>
                  <a:schemeClr val="dk1"/>
                </a:solidFill>
                <a:latin typeface="Times New Roman"/>
                <a:ea typeface="Times New Roman"/>
                <a:cs typeface="Times New Roman"/>
                <a:sym typeface="Times New Roman"/>
              </a:rPr>
              <a:t>$130,975,709</a:t>
            </a:r>
            <a:r>
              <a:rPr lang="en-US" sz="1600" dirty="0">
                <a:solidFill>
                  <a:srgbClr val="000000"/>
                </a:solidFill>
                <a:latin typeface="Times New Roman"/>
                <a:ea typeface="Times New Roman"/>
                <a:cs typeface="Times New Roman"/>
                <a:sym typeface="Times New Roman"/>
              </a:rPr>
              <a:t> in year 3, being our highest number. </a:t>
            </a:r>
          </a:p>
          <a:p>
            <a:pPr marL="0" indent="0">
              <a:spcBef>
                <a:spcPts val="2133"/>
              </a:spcBef>
              <a:buNone/>
            </a:pPr>
            <a:r>
              <a:rPr lang="en-US" sz="1600" b="1" dirty="0">
                <a:solidFill>
                  <a:srgbClr val="000000"/>
                </a:solidFill>
                <a:latin typeface="Times New Roman"/>
                <a:ea typeface="Times New Roman"/>
                <a:cs typeface="Times New Roman"/>
                <a:sym typeface="Times New Roman"/>
              </a:rPr>
              <a:t>Market Share: </a:t>
            </a:r>
            <a:r>
              <a:rPr lang="en-US" sz="1600" dirty="0">
                <a:solidFill>
                  <a:srgbClr val="000000"/>
                </a:solidFill>
                <a:latin typeface="Times New Roman"/>
                <a:ea typeface="Times New Roman"/>
                <a:cs typeface="Times New Roman"/>
                <a:sym typeface="Times New Roman"/>
              </a:rPr>
              <a:t>Reached a high of $ 26.57 in year 3. </a:t>
            </a:r>
          </a:p>
          <a:p>
            <a:pPr marL="0" indent="0">
              <a:spcBef>
                <a:spcPts val="2133"/>
              </a:spcBef>
              <a:buNone/>
            </a:pPr>
            <a:r>
              <a:rPr lang="en-US" sz="1600" b="1" i="1" dirty="0">
                <a:solidFill>
                  <a:srgbClr val="000000"/>
                </a:solidFill>
                <a:latin typeface="Times New Roman"/>
                <a:ea typeface="Times New Roman"/>
                <a:cs typeface="Times New Roman"/>
                <a:sym typeface="Times New Roman"/>
              </a:rPr>
              <a:t>	</a:t>
            </a:r>
          </a:p>
          <a:p>
            <a:pPr marL="0" indent="0">
              <a:spcBef>
                <a:spcPts val="2133"/>
              </a:spcBef>
              <a:buNone/>
            </a:pPr>
            <a:r>
              <a:rPr lang="en-US" sz="1600" b="1" i="1" dirty="0">
                <a:solidFill>
                  <a:srgbClr val="000000"/>
                </a:solidFill>
                <a:latin typeface="Times New Roman"/>
                <a:ea typeface="Times New Roman"/>
                <a:cs typeface="Times New Roman"/>
                <a:sym typeface="Times New Roman"/>
              </a:rPr>
              <a:t>**Notes:</a:t>
            </a:r>
          </a:p>
          <a:p>
            <a:pPr marL="0" indent="0">
              <a:spcBef>
                <a:spcPts val="2133"/>
              </a:spcBef>
              <a:spcAft>
                <a:spcPts val="2133"/>
              </a:spcAft>
              <a:buNone/>
            </a:pPr>
            <a:r>
              <a:rPr lang="en-US" sz="1600" dirty="0">
                <a:solidFill>
                  <a:srgbClr val="000000"/>
                </a:solidFill>
                <a:latin typeface="Times New Roman"/>
                <a:ea typeface="Times New Roman"/>
                <a:cs typeface="Times New Roman"/>
                <a:sym typeface="Times New Roman"/>
              </a:rPr>
              <a:t>Chester's best year was year 3.</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Year 1 was our first year so just learning the operations we did decent as a “start up.”</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Year 4 and 5 were struggle years for the company.</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We aren’t very happy with our ending results but we did our best at understanding the industry and the products and think if we had another few years Chester would be where the Board would like it to be.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599" y="168467"/>
            <a:ext cx="4501305" cy="1007600"/>
          </a:xfrm>
          <a:prstGeom prst="rect">
            <a:avLst/>
          </a:prstGeom>
        </p:spPr>
        <p:txBody>
          <a:bodyPr spcFirstLastPara="1" vert="horz" wrap="square" lIns="121900" tIns="121900" rIns="121900" bIns="121900" rtlCol="0" anchor="ctr" anchorCtr="0">
            <a:noAutofit/>
          </a:bodyPr>
          <a:lstStyle/>
          <a:p>
            <a:pPr algn="ctr"/>
            <a:r>
              <a:rPr lang="en" sz="2400" b="1" dirty="0">
                <a:latin typeface="Roman numeral"/>
                <a:ea typeface="Times New Roman"/>
                <a:cs typeface="Times New Roman"/>
                <a:sym typeface="Times New Roman"/>
              </a:rPr>
              <a:t>Contribution Margin %</a:t>
            </a:r>
            <a:endParaRPr sz="2400" b="1" dirty="0">
              <a:latin typeface="Roman numeral"/>
              <a:ea typeface="Times New Roman"/>
              <a:cs typeface="Times New Roman"/>
              <a:sym typeface="Times New Roman"/>
            </a:endParaRPr>
          </a:p>
        </p:txBody>
      </p:sp>
      <p:sp>
        <p:nvSpPr>
          <p:cNvPr id="61" name="Google Shape;61;p14"/>
          <p:cNvSpPr txBox="1">
            <a:spLocks noGrp="1"/>
          </p:cNvSpPr>
          <p:nvPr>
            <p:ph type="body" idx="1"/>
          </p:nvPr>
        </p:nvSpPr>
        <p:spPr>
          <a:xfrm>
            <a:off x="415600" y="1309400"/>
            <a:ext cx="3744000" cy="4239200"/>
          </a:xfrm>
          <a:prstGeom prst="rect">
            <a:avLst/>
          </a:prstGeom>
        </p:spPr>
        <p:txBody>
          <a:bodyPr spcFirstLastPara="1" vert="horz" wrap="square" lIns="121900" tIns="121900" rIns="121900" bIns="121900" rtlCol="0" anchor="t" anchorCtr="0">
            <a:noAutofit/>
          </a:bodyPr>
          <a:lstStyle/>
          <a:p>
            <a:pPr marL="0" indent="0">
              <a:buNone/>
            </a:pPr>
            <a:r>
              <a:rPr lang="en" dirty="0">
                <a:solidFill>
                  <a:srgbClr val="000000"/>
                </a:solidFill>
                <a:latin typeface="Times New Roman"/>
                <a:ea typeface="Times New Roman"/>
                <a:cs typeface="Times New Roman"/>
                <a:sym typeface="Times New Roman"/>
              </a:rPr>
              <a:t>Year			Percentage</a:t>
            </a:r>
            <a:endParaRPr dirty="0">
              <a:solidFill>
                <a:srgbClr val="000000"/>
              </a:solidFill>
              <a:latin typeface="Times New Roman"/>
              <a:ea typeface="Times New Roman"/>
              <a:cs typeface="Times New Roman"/>
              <a:sym typeface="Times New Roman"/>
            </a:endParaRPr>
          </a:p>
          <a:p>
            <a:pPr marL="0" indent="0">
              <a:buNone/>
            </a:pPr>
            <a:endParaRPr dirty="0">
              <a:solidFill>
                <a:srgbClr val="000000"/>
              </a:solidFill>
              <a:latin typeface="Times New Roman"/>
              <a:ea typeface="Times New Roman"/>
              <a:cs typeface="Times New Roman"/>
              <a:sym typeface="Times New Roman"/>
            </a:endParaRPr>
          </a:p>
          <a:p>
            <a:pPr marL="0" indent="0">
              <a:buNone/>
            </a:pPr>
            <a:r>
              <a:rPr lang="en" dirty="0">
                <a:solidFill>
                  <a:srgbClr val="000000"/>
                </a:solidFill>
                <a:latin typeface="Times New Roman"/>
                <a:ea typeface="Times New Roman"/>
                <a:cs typeface="Times New Roman"/>
                <a:sym typeface="Times New Roman"/>
              </a:rPr>
              <a:t>2021			29.3%</a:t>
            </a:r>
            <a:endParaRPr dirty="0">
              <a:solidFill>
                <a:srgbClr val="000000"/>
              </a:solidFill>
              <a:latin typeface="Times New Roman"/>
              <a:ea typeface="Times New Roman"/>
              <a:cs typeface="Times New Roman"/>
              <a:sym typeface="Times New Roman"/>
            </a:endParaRPr>
          </a:p>
          <a:p>
            <a:pPr marL="0" indent="0">
              <a:buNone/>
            </a:pPr>
            <a:endParaRPr dirty="0">
              <a:solidFill>
                <a:srgbClr val="000000"/>
              </a:solidFill>
              <a:latin typeface="Times New Roman"/>
              <a:ea typeface="Times New Roman"/>
              <a:cs typeface="Times New Roman"/>
              <a:sym typeface="Times New Roman"/>
            </a:endParaRPr>
          </a:p>
          <a:p>
            <a:pPr marL="0" indent="0">
              <a:buNone/>
            </a:pPr>
            <a:r>
              <a:rPr lang="en" dirty="0">
                <a:solidFill>
                  <a:srgbClr val="000000"/>
                </a:solidFill>
                <a:latin typeface="Times New Roman"/>
                <a:ea typeface="Times New Roman"/>
                <a:cs typeface="Times New Roman"/>
                <a:sym typeface="Times New Roman"/>
              </a:rPr>
              <a:t>2022			29.3%</a:t>
            </a:r>
            <a:endParaRPr dirty="0">
              <a:solidFill>
                <a:srgbClr val="000000"/>
              </a:solidFill>
              <a:latin typeface="Times New Roman"/>
              <a:ea typeface="Times New Roman"/>
              <a:cs typeface="Times New Roman"/>
              <a:sym typeface="Times New Roman"/>
            </a:endParaRPr>
          </a:p>
          <a:p>
            <a:pPr marL="0" indent="0">
              <a:buNone/>
            </a:pPr>
            <a:endParaRPr dirty="0">
              <a:solidFill>
                <a:srgbClr val="000000"/>
              </a:solidFill>
              <a:latin typeface="Times New Roman"/>
              <a:ea typeface="Times New Roman"/>
              <a:cs typeface="Times New Roman"/>
              <a:sym typeface="Times New Roman"/>
            </a:endParaRPr>
          </a:p>
          <a:p>
            <a:pPr marL="0" indent="0">
              <a:buNone/>
            </a:pPr>
            <a:r>
              <a:rPr lang="en" dirty="0">
                <a:solidFill>
                  <a:srgbClr val="000000"/>
                </a:solidFill>
                <a:latin typeface="Times New Roman"/>
                <a:ea typeface="Times New Roman"/>
                <a:cs typeface="Times New Roman"/>
                <a:sym typeface="Times New Roman"/>
              </a:rPr>
              <a:t>2023			30.6%</a:t>
            </a:r>
            <a:endParaRPr dirty="0">
              <a:solidFill>
                <a:srgbClr val="000000"/>
              </a:solidFill>
              <a:latin typeface="Times New Roman"/>
              <a:ea typeface="Times New Roman"/>
              <a:cs typeface="Times New Roman"/>
              <a:sym typeface="Times New Roman"/>
            </a:endParaRPr>
          </a:p>
          <a:p>
            <a:pPr marL="0" indent="0">
              <a:buNone/>
            </a:pPr>
            <a:endParaRPr dirty="0">
              <a:solidFill>
                <a:srgbClr val="000000"/>
              </a:solidFill>
              <a:latin typeface="Times New Roman"/>
              <a:ea typeface="Times New Roman"/>
              <a:cs typeface="Times New Roman"/>
              <a:sym typeface="Times New Roman"/>
            </a:endParaRPr>
          </a:p>
          <a:p>
            <a:pPr marL="0" indent="0">
              <a:buNone/>
            </a:pPr>
            <a:r>
              <a:rPr lang="en" dirty="0">
                <a:solidFill>
                  <a:srgbClr val="000000"/>
                </a:solidFill>
                <a:latin typeface="Times New Roman"/>
                <a:ea typeface="Times New Roman"/>
                <a:cs typeface="Times New Roman"/>
                <a:sym typeface="Times New Roman"/>
              </a:rPr>
              <a:t>2024			33.3%</a:t>
            </a:r>
            <a:endParaRPr dirty="0">
              <a:solidFill>
                <a:srgbClr val="000000"/>
              </a:solidFill>
              <a:latin typeface="Times New Roman"/>
              <a:ea typeface="Times New Roman"/>
              <a:cs typeface="Times New Roman"/>
              <a:sym typeface="Times New Roman"/>
            </a:endParaRPr>
          </a:p>
          <a:p>
            <a:pPr marL="0" indent="0">
              <a:buNone/>
            </a:pPr>
            <a:endParaRPr dirty="0">
              <a:solidFill>
                <a:srgbClr val="000000"/>
              </a:solidFill>
              <a:latin typeface="Times New Roman"/>
              <a:ea typeface="Times New Roman"/>
              <a:cs typeface="Times New Roman"/>
              <a:sym typeface="Times New Roman"/>
            </a:endParaRPr>
          </a:p>
          <a:p>
            <a:pPr marL="0" indent="0">
              <a:buNone/>
            </a:pPr>
            <a:r>
              <a:rPr lang="en" dirty="0">
                <a:solidFill>
                  <a:srgbClr val="000000"/>
                </a:solidFill>
                <a:latin typeface="Times New Roman"/>
                <a:ea typeface="Times New Roman"/>
                <a:cs typeface="Times New Roman"/>
                <a:sym typeface="Times New Roman"/>
              </a:rPr>
              <a:t>2025			20.4%</a:t>
            </a:r>
            <a:endParaRPr dirty="0">
              <a:solidFill>
                <a:srgbClr val="000000"/>
              </a:solidFill>
              <a:latin typeface="Times New Roman"/>
              <a:ea typeface="Times New Roman"/>
              <a:cs typeface="Times New Roman"/>
              <a:sym typeface="Times New Roman"/>
            </a:endParaRPr>
          </a:p>
          <a:p>
            <a:pPr marL="0" indent="0">
              <a:spcAft>
                <a:spcPts val="2133"/>
              </a:spcAft>
              <a:buNone/>
            </a:pPr>
            <a:endParaRPr dirty="0"/>
          </a:p>
        </p:txBody>
      </p:sp>
      <p:pic>
        <p:nvPicPr>
          <p:cNvPr id="62" name="Google Shape;62;p14" title="Chart"/>
          <p:cNvPicPr preferRelativeResize="0"/>
          <p:nvPr/>
        </p:nvPicPr>
        <p:blipFill>
          <a:blip r:embed="rId3">
            <a:alphaModFix/>
          </a:blip>
          <a:stretch>
            <a:fillRect/>
          </a:stretch>
        </p:blipFill>
        <p:spPr>
          <a:xfrm>
            <a:off x="4372667" y="1071300"/>
            <a:ext cx="7626000" cy="47154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415600" y="326367"/>
            <a:ext cx="3744000" cy="1007600"/>
          </a:xfrm>
          <a:prstGeom prst="rect">
            <a:avLst/>
          </a:prstGeom>
        </p:spPr>
        <p:txBody>
          <a:bodyPr spcFirstLastPara="1" vert="horz" wrap="square" lIns="121900" tIns="121900" rIns="121900" bIns="121900" rtlCol="0" anchor="ctr" anchorCtr="0">
            <a:noAutofit/>
          </a:bodyPr>
          <a:lstStyle/>
          <a:p>
            <a:pPr algn="ctr"/>
            <a:r>
              <a:rPr lang="en" sz="2400" b="1" dirty="0">
                <a:latin typeface="Roman numeral"/>
                <a:ea typeface="Times New Roman"/>
                <a:cs typeface="Times New Roman"/>
                <a:sym typeface="Times New Roman"/>
              </a:rPr>
              <a:t>Sales</a:t>
            </a:r>
            <a:endParaRPr sz="2400" b="1" dirty="0">
              <a:latin typeface="Roman numeral"/>
              <a:ea typeface="Times New Roman"/>
              <a:cs typeface="Times New Roman"/>
              <a:sym typeface="Times New Roman"/>
            </a:endParaRPr>
          </a:p>
        </p:txBody>
      </p:sp>
      <p:sp>
        <p:nvSpPr>
          <p:cNvPr id="68" name="Google Shape;68;p15"/>
          <p:cNvSpPr txBox="1">
            <a:spLocks noGrp="1"/>
          </p:cNvSpPr>
          <p:nvPr>
            <p:ph type="body" idx="1"/>
          </p:nvPr>
        </p:nvSpPr>
        <p:spPr>
          <a:xfrm>
            <a:off x="415600" y="1309400"/>
            <a:ext cx="3744000" cy="4239200"/>
          </a:xfrm>
          <a:prstGeom prst="rect">
            <a:avLst/>
          </a:prstGeom>
        </p:spPr>
        <p:txBody>
          <a:bodyPr spcFirstLastPara="1" vert="horz" wrap="square" lIns="121900" tIns="121900" rIns="121900" bIns="121900" rtlCol="0" anchor="t" anchorCtr="0">
            <a:noAutofit/>
          </a:bodyPr>
          <a:lstStyle/>
          <a:p>
            <a:pPr marL="0" indent="0">
              <a:buNone/>
            </a:pPr>
            <a:r>
              <a:rPr lang="en" sz="1467">
                <a:solidFill>
                  <a:srgbClr val="000000"/>
                </a:solidFill>
                <a:latin typeface="Times New Roman"/>
                <a:ea typeface="Times New Roman"/>
                <a:cs typeface="Times New Roman"/>
                <a:sym typeface="Times New Roman"/>
              </a:rPr>
              <a:t>Year			Amount</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2021			$121,165,205.00</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2022			$126,011,163.00</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2023			$130,975,709.00</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2024			$80,737,785.00</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2025			$33,927,581.00</a:t>
            </a:r>
            <a:endParaRPr sz="1467">
              <a:solidFill>
                <a:srgbClr val="000000"/>
              </a:solidFill>
              <a:latin typeface="Times New Roman"/>
              <a:ea typeface="Times New Roman"/>
              <a:cs typeface="Times New Roman"/>
              <a:sym typeface="Times New Roman"/>
            </a:endParaRPr>
          </a:p>
          <a:p>
            <a:pPr marL="0" indent="0">
              <a:spcAft>
                <a:spcPts val="2133"/>
              </a:spcAft>
              <a:buNone/>
            </a:pPr>
            <a:endParaRPr>
              <a:solidFill>
                <a:srgbClr val="000000"/>
              </a:solidFill>
            </a:endParaRPr>
          </a:p>
        </p:txBody>
      </p:sp>
      <p:pic>
        <p:nvPicPr>
          <p:cNvPr id="69" name="Google Shape;69;p15" title="Chart"/>
          <p:cNvPicPr preferRelativeResize="0"/>
          <p:nvPr/>
        </p:nvPicPr>
        <p:blipFill>
          <a:blip r:embed="rId3">
            <a:alphaModFix/>
          </a:blip>
          <a:stretch>
            <a:fillRect/>
          </a:stretch>
        </p:blipFill>
        <p:spPr>
          <a:xfrm>
            <a:off x="4402267" y="1071300"/>
            <a:ext cx="7626000" cy="471541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415600" y="237567"/>
            <a:ext cx="3744000" cy="1007600"/>
          </a:xfrm>
          <a:prstGeom prst="rect">
            <a:avLst/>
          </a:prstGeom>
        </p:spPr>
        <p:txBody>
          <a:bodyPr spcFirstLastPara="1" vert="horz" wrap="square" lIns="121900" tIns="121900" rIns="121900" bIns="121900" rtlCol="0" anchor="ctr" anchorCtr="0">
            <a:noAutofit/>
          </a:bodyPr>
          <a:lstStyle/>
          <a:p>
            <a:pPr algn="ctr"/>
            <a:r>
              <a:rPr lang="en" sz="2400" b="1" dirty="0">
                <a:latin typeface="Roman numeral"/>
                <a:ea typeface="Times New Roman"/>
                <a:cs typeface="Times New Roman"/>
                <a:sym typeface="Times New Roman"/>
              </a:rPr>
              <a:t>Market Price</a:t>
            </a:r>
            <a:endParaRPr sz="2400" b="1" dirty="0">
              <a:latin typeface="Roman numeral"/>
              <a:ea typeface="Times New Roman"/>
              <a:cs typeface="Times New Roman"/>
              <a:sym typeface="Times New Roman"/>
            </a:endParaRPr>
          </a:p>
        </p:txBody>
      </p:sp>
      <p:sp>
        <p:nvSpPr>
          <p:cNvPr id="75" name="Google Shape;75;p16"/>
          <p:cNvSpPr txBox="1">
            <a:spLocks noGrp="1"/>
          </p:cNvSpPr>
          <p:nvPr>
            <p:ph type="body" idx="1"/>
          </p:nvPr>
        </p:nvSpPr>
        <p:spPr>
          <a:xfrm>
            <a:off x="495867" y="1345800"/>
            <a:ext cx="3906400" cy="4166400"/>
          </a:xfrm>
          <a:prstGeom prst="rect">
            <a:avLst/>
          </a:prstGeom>
        </p:spPr>
        <p:txBody>
          <a:bodyPr spcFirstLastPara="1" vert="horz" wrap="square" lIns="121900" tIns="121900" rIns="121900" bIns="121900" rtlCol="0" anchor="t" anchorCtr="0">
            <a:noAutofit/>
          </a:bodyPr>
          <a:lstStyle/>
          <a:p>
            <a:pPr marL="0" indent="0" algn="ctr">
              <a:buNone/>
            </a:pPr>
            <a:endParaRPr sz="1467">
              <a:solidFill>
                <a:srgbClr val="000000"/>
              </a:solidFill>
              <a:latin typeface="Times New Roman"/>
              <a:ea typeface="Times New Roman"/>
              <a:cs typeface="Times New Roman"/>
              <a:sym typeface="Times New Roman"/>
            </a:endParaRPr>
          </a:p>
          <a:p>
            <a:pPr marL="0" indent="0" algn="ctr">
              <a:buNone/>
            </a:pPr>
            <a:r>
              <a:rPr lang="en" sz="1467">
                <a:solidFill>
                  <a:srgbClr val="000000"/>
                </a:solidFill>
                <a:latin typeface="Times New Roman"/>
                <a:ea typeface="Times New Roman"/>
                <a:cs typeface="Times New Roman"/>
                <a:sym typeface="Times New Roman"/>
              </a:rPr>
              <a:t>Change</a:t>
            </a: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Year 1 - $ 13.18</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Year 2 - $ 1.00		$ (12.18)</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Year 3 - $ 26.57		$ 25.57</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Year 4 - $ 23.41		$ (3.16)</a:t>
            </a:r>
            <a:endParaRPr sz="1467">
              <a:solidFill>
                <a:srgbClr val="000000"/>
              </a:solidFill>
              <a:latin typeface="Times New Roman"/>
              <a:ea typeface="Times New Roman"/>
              <a:cs typeface="Times New Roman"/>
              <a:sym typeface="Times New Roman"/>
            </a:endParaRPr>
          </a:p>
          <a:p>
            <a:pPr marL="0" indent="0">
              <a:buNone/>
            </a:pPr>
            <a:endParaRPr sz="1467">
              <a:solidFill>
                <a:srgbClr val="000000"/>
              </a:solidFill>
              <a:latin typeface="Times New Roman"/>
              <a:ea typeface="Times New Roman"/>
              <a:cs typeface="Times New Roman"/>
              <a:sym typeface="Times New Roman"/>
            </a:endParaRPr>
          </a:p>
          <a:p>
            <a:pPr marL="0" indent="0">
              <a:buNone/>
            </a:pPr>
            <a:r>
              <a:rPr lang="en" sz="1467">
                <a:solidFill>
                  <a:srgbClr val="000000"/>
                </a:solidFill>
                <a:latin typeface="Times New Roman"/>
                <a:ea typeface="Times New Roman"/>
                <a:cs typeface="Times New Roman"/>
                <a:sym typeface="Times New Roman"/>
              </a:rPr>
              <a:t>Year 5 - $ 7.48		$ (15.93)</a:t>
            </a:r>
            <a:endParaRPr sz="1467">
              <a:solidFill>
                <a:srgbClr val="000000"/>
              </a:solidFill>
              <a:latin typeface="Times New Roman"/>
              <a:ea typeface="Times New Roman"/>
              <a:cs typeface="Times New Roman"/>
              <a:sym typeface="Times New Roman"/>
            </a:endParaRPr>
          </a:p>
          <a:p>
            <a:pPr marL="0" indent="0">
              <a:spcAft>
                <a:spcPts val="2133"/>
              </a:spcAft>
              <a:buNone/>
            </a:pPr>
            <a:endParaRPr>
              <a:solidFill>
                <a:srgbClr val="000000"/>
              </a:solidFill>
              <a:latin typeface="Times New Roman"/>
              <a:ea typeface="Times New Roman"/>
              <a:cs typeface="Times New Roman"/>
              <a:sym typeface="Times New Roman"/>
            </a:endParaRPr>
          </a:p>
        </p:txBody>
      </p:sp>
      <p:pic>
        <p:nvPicPr>
          <p:cNvPr id="76" name="Google Shape;76;p16" title="Chart"/>
          <p:cNvPicPr preferRelativeResize="0"/>
          <p:nvPr/>
        </p:nvPicPr>
        <p:blipFill>
          <a:blip r:embed="rId3">
            <a:alphaModFix/>
          </a:blip>
          <a:stretch>
            <a:fillRect/>
          </a:stretch>
        </p:blipFill>
        <p:spPr>
          <a:xfrm>
            <a:off x="4402267" y="1071300"/>
            <a:ext cx="7626000" cy="47154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r>
              <a:rPr lang="en" sz="2400" b="1" dirty="0">
                <a:latin typeface="Roman numeral"/>
                <a:ea typeface="Times New Roman"/>
                <a:cs typeface="Times New Roman"/>
                <a:sym typeface="Times New Roman"/>
              </a:rPr>
              <a:t>II. Corporate Governance</a:t>
            </a:r>
            <a:endParaRPr sz="2400" b="1" dirty="0">
              <a:latin typeface="Roman numeral"/>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7B0B-054B-4025-AAA5-2F824D9E0AD1}"/>
              </a:ext>
            </a:extLst>
          </p:cNvPr>
          <p:cNvSpPr>
            <a:spLocks noGrp="1"/>
          </p:cNvSpPr>
          <p:nvPr>
            <p:ph type="title"/>
          </p:nvPr>
        </p:nvSpPr>
        <p:spPr>
          <a:xfrm>
            <a:off x="1443558" y="1077235"/>
            <a:ext cx="9603275" cy="1049235"/>
          </a:xfrm>
        </p:spPr>
        <p:txBody>
          <a:bodyPr>
            <a:normAutofit/>
          </a:bodyPr>
          <a:lstStyle/>
          <a:p>
            <a:r>
              <a:rPr lang="en-US" sz="2800" b="1" dirty="0">
                <a:latin typeface="Roman numeral"/>
              </a:rPr>
              <a:t>III. Mission, </a:t>
            </a:r>
            <a:r>
              <a:rPr lang="en-US" b="1" dirty="0">
                <a:latin typeface="Roman numeral"/>
              </a:rPr>
              <a:t>Objectives, and strategy</a:t>
            </a:r>
            <a:br>
              <a:rPr lang="en-US" sz="2800" b="1" dirty="0">
                <a:latin typeface="Roman numeral"/>
              </a:rPr>
            </a:br>
            <a:endParaRPr lang="en-US" sz="2800" b="1" dirty="0">
              <a:latin typeface="Roman numeral"/>
            </a:endParaRPr>
          </a:p>
        </p:txBody>
      </p:sp>
      <p:sp>
        <p:nvSpPr>
          <p:cNvPr id="3" name="Content Placeholder 2">
            <a:extLst>
              <a:ext uri="{FF2B5EF4-FFF2-40B4-BE49-F238E27FC236}">
                <a16:creationId xmlns:a16="http://schemas.microsoft.com/office/drawing/2014/main" id="{047F36C2-378E-486E-9AB7-A965B2EF8A7D}"/>
              </a:ext>
            </a:extLst>
          </p:cNvPr>
          <p:cNvSpPr>
            <a:spLocks noGrp="1"/>
          </p:cNvSpPr>
          <p:nvPr>
            <p:ph idx="1"/>
          </p:nvPr>
        </p:nvSpPr>
        <p:spPr>
          <a:xfrm>
            <a:off x="0" y="1885838"/>
            <a:ext cx="3641557" cy="3549313"/>
          </a:xfrm>
        </p:spPr>
        <p:txBody>
          <a:bodyPr>
            <a:normAutofit/>
          </a:bodyPr>
          <a:lstStyle/>
          <a:p>
            <a:r>
              <a:rPr lang="en-US" dirty="0"/>
              <a:t>Our mission is to manufacture products that meet the specifications of our customers as those needs are a valuable part of our company. </a:t>
            </a:r>
          </a:p>
          <a:p>
            <a:endParaRPr lang="en-US" dirty="0"/>
          </a:p>
        </p:txBody>
      </p:sp>
      <p:sp>
        <p:nvSpPr>
          <p:cNvPr id="4" name="Content Placeholder 2">
            <a:extLst>
              <a:ext uri="{FF2B5EF4-FFF2-40B4-BE49-F238E27FC236}">
                <a16:creationId xmlns:a16="http://schemas.microsoft.com/office/drawing/2014/main" id="{B390252D-1E7C-415B-ABF3-F5B7444A28CE}"/>
              </a:ext>
            </a:extLst>
          </p:cNvPr>
          <p:cNvSpPr txBox="1">
            <a:spLocks/>
          </p:cNvSpPr>
          <p:nvPr/>
        </p:nvSpPr>
        <p:spPr>
          <a:xfrm>
            <a:off x="8550443" y="1817214"/>
            <a:ext cx="3641557" cy="35493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dirty="0"/>
              <a:t>1.Keep a steady production cycle to stay ahead of competitors to raise the market share.</a:t>
            </a:r>
          </a:p>
          <a:p>
            <a:r>
              <a:rPr lang="en-US" dirty="0"/>
              <a:t>2.Decrease the sales price to increase the units produced.</a:t>
            </a:r>
          </a:p>
          <a:p>
            <a:r>
              <a:rPr lang="en-US" dirty="0"/>
              <a:t>3. Increase the promo budget to increase the sales.</a:t>
            </a:r>
          </a:p>
          <a:p>
            <a:endParaRPr lang="en-US" dirty="0"/>
          </a:p>
        </p:txBody>
      </p:sp>
      <p:sp>
        <p:nvSpPr>
          <p:cNvPr id="5" name="Content Placeholder 2">
            <a:extLst>
              <a:ext uri="{FF2B5EF4-FFF2-40B4-BE49-F238E27FC236}">
                <a16:creationId xmlns:a16="http://schemas.microsoft.com/office/drawing/2014/main" id="{1E5FBE1C-9407-477C-A6BD-B8FB4EBDD727}"/>
              </a:ext>
            </a:extLst>
          </p:cNvPr>
          <p:cNvSpPr txBox="1">
            <a:spLocks/>
          </p:cNvSpPr>
          <p:nvPr/>
        </p:nvSpPr>
        <p:spPr>
          <a:xfrm>
            <a:off x="4144648" y="1853754"/>
            <a:ext cx="3902703" cy="351277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dirty="0"/>
              <a:t>1.Team Chester will obtain 28% of the high end segment market share by year 4 </a:t>
            </a:r>
          </a:p>
          <a:p>
            <a:r>
              <a:rPr lang="en-US" dirty="0"/>
              <a:t>2. To increase units produced by 15% in the low end segment by each year </a:t>
            </a:r>
          </a:p>
          <a:p>
            <a:r>
              <a:rPr lang="en-US" dirty="0"/>
              <a:t>3. To increase the units sold in the size segment each year</a:t>
            </a:r>
          </a:p>
          <a:p>
            <a:endParaRPr lang="en-US" dirty="0"/>
          </a:p>
        </p:txBody>
      </p:sp>
    </p:spTree>
    <p:extLst>
      <p:ext uri="{BB962C8B-B14F-4D97-AF65-F5344CB8AC3E}">
        <p14:creationId xmlns:p14="http://schemas.microsoft.com/office/powerpoint/2010/main" val="173327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IV. FINANCIAL</a:t>
            </a:r>
            <a:r>
              <a:rPr lang="en-US" b="1" dirty="0"/>
              <a:t> – </a:t>
            </a:r>
            <a:r>
              <a:rPr lang="en-US" b="1" dirty="0">
                <a:latin typeface="Roman numeral"/>
              </a:rPr>
              <a:t>STRATEGY</a:t>
            </a:r>
          </a:p>
        </p:txBody>
      </p:sp>
      <p:sp>
        <p:nvSpPr>
          <p:cNvPr id="3" name="Content Placeholder 2"/>
          <p:cNvSpPr>
            <a:spLocks noGrp="1"/>
          </p:cNvSpPr>
          <p:nvPr>
            <p:ph idx="1"/>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pPr marL="0" indent="0" algn="just">
              <a:spcAft>
                <a:spcPts val="600"/>
              </a:spcAft>
              <a:buNone/>
            </a:pPr>
            <a:r>
              <a:rPr lang="en-US" dirty="0"/>
              <a:t>Businesses run for profit and our strategy for making Chester a profitable venture were:</a:t>
            </a:r>
          </a:p>
          <a:p>
            <a:pPr lvl="1" algn="just">
              <a:spcAft>
                <a:spcPts val="600"/>
              </a:spcAft>
              <a:buFont typeface="Wingdings" charset="2"/>
              <a:buChar char="v"/>
            </a:pPr>
            <a:r>
              <a:rPr lang="en-US" dirty="0"/>
              <a:t>Issue stocks for fund requirement.</a:t>
            </a:r>
          </a:p>
          <a:p>
            <a:pPr lvl="1" algn="just">
              <a:spcAft>
                <a:spcPts val="600"/>
              </a:spcAft>
              <a:buFont typeface="Wingdings" charset="2"/>
              <a:buChar char="v"/>
            </a:pPr>
            <a:r>
              <a:rPr lang="en-US" dirty="0"/>
              <a:t>Make Chester a debt free company to save on interest cost.</a:t>
            </a:r>
          </a:p>
          <a:p>
            <a:pPr lvl="1" algn="just">
              <a:spcAft>
                <a:spcPts val="600"/>
              </a:spcAft>
              <a:buFont typeface="Wingdings" charset="2"/>
              <a:buChar char="v"/>
            </a:pPr>
            <a:r>
              <a:rPr lang="en-US" dirty="0"/>
              <a:t>Strive to increase the cash balance with each passing year through operating activities.</a:t>
            </a:r>
          </a:p>
          <a:p>
            <a:pPr lvl="1" algn="just">
              <a:spcAft>
                <a:spcPts val="600"/>
              </a:spcAft>
              <a:buFont typeface="Wingdings" charset="2"/>
              <a:buChar char="v"/>
            </a:pPr>
            <a:r>
              <a:rPr lang="en-US" dirty="0"/>
              <a:t>Effective planning for funds required ensuring a low level of current debt and avoidance of emergency loan</a:t>
            </a:r>
          </a:p>
          <a:p>
            <a:pPr lvl="1" algn="just">
              <a:spcAft>
                <a:spcPts val="600"/>
              </a:spcAft>
              <a:buFont typeface="Wingdings" charset="2"/>
              <a:buChar char="v"/>
            </a:pPr>
            <a:r>
              <a:rPr lang="en-US" dirty="0"/>
              <a:t>Aspire for increase in stock prices as we grow and expand.</a:t>
            </a:r>
          </a:p>
          <a:p>
            <a:pPr marL="170752" lvl="1" indent="0" algn="just">
              <a:spcAft>
                <a:spcPts val="600"/>
              </a:spcAft>
              <a:buNone/>
            </a:pPr>
            <a:endParaRPr lang="en-US" dirty="0"/>
          </a:p>
          <a:p>
            <a:pPr marL="170752" lvl="1" indent="0" algn="just">
              <a:spcAft>
                <a:spcPts val="600"/>
              </a:spcAft>
              <a:buNone/>
            </a:pPr>
            <a:endParaRPr lang="en-US" dirty="0"/>
          </a:p>
          <a:p>
            <a:pPr marL="170752" lvl="1" indent="0" algn="just">
              <a:spcAft>
                <a:spcPts val="600"/>
              </a:spcAft>
              <a:buNone/>
            </a:pPr>
            <a:endParaRPr lang="en-US" dirty="0"/>
          </a:p>
          <a:p>
            <a:pPr lvl="1" algn="just">
              <a:spcAft>
                <a:spcPts val="600"/>
              </a:spcAft>
            </a:pPr>
            <a:endParaRPr lang="en-US" dirty="0"/>
          </a:p>
        </p:txBody>
      </p:sp>
    </p:spTree>
    <p:extLst>
      <p:ext uri="{BB962C8B-B14F-4D97-AF65-F5344CB8AC3E}">
        <p14:creationId xmlns:p14="http://schemas.microsoft.com/office/powerpoint/2010/main" val="171401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8" y="1007706"/>
            <a:ext cx="9603275" cy="1049235"/>
          </a:xfrm>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V. FINANCIAL – HIGHLIGHTS</a:t>
            </a:r>
          </a:p>
        </p:txBody>
      </p:sp>
      <p:sp>
        <p:nvSpPr>
          <p:cNvPr id="3" name="Content Placeholder 2"/>
          <p:cNvSpPr>
            <a:spLocks noGrp="1"/>
          </p:cNvSpPr>
          <p:nvPr>
            <p:ph idx="1"/>
          </p:nvPr>
        </p:nvSpPr>
        <p:spPr>
          <a:xfrm>
            <a:off x="1451579" y="2015732"/>
            <a:ext cx="9603275" cy="3834562"/>
          </a:xfrm>
          <a:solidFill>
            <a:schemeClr val="bg1">
              <a:alpha val="0"/>
            </a:schemeClr>
          </a:solidFill>
          <a:ln>
            <a:noFill/>
          </a:ln>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marL="170752" lvl="1" indent="0" algn="just">
              <a:spcAft>
                <a:spcPts val="600"/>
              </a:spcAft>
              <a:buNone/>
            </a:pPr>
            <a:r>
              <a:rPr lang="en-US" dirty="0"/>
              <a:t>Chester operated for 5 years in the industry and following our financial strategy, the highlights of our financial position is as under;</a:t>
            </a:r>
          </a:p>
          <a:p>
            <a:pPr lvl="1" algn="just">
              <a:spcAft>
                <a:spcPts val="600"/>
              </a:spcAft>
              <a:buFont typeface="Wingdings" charset="2"/>
              <a:buChar char="v"/>
            </a:pPr>
            <a:r>
              <a:rPr lang="en-US" dirty="0"/>
              <a:t>Chester succeeded in not raising debt for the firm and we are a debt free company. However, in the initial years of operation we struggled to make arrangement for funds and ended up with emergency loans.</a:t>
            </a:r>
          </a:p>
          <a:p>
            <a:pPr lvl="1" algn="just">
              <a:spcAft>
                <a:spcPts val="600"/>
              </a:spcAft>
              <a:buFont typeface="Wingdings" charset="2"/>
              <a:buChar char="v"/>
            </a:pPr>
            <a:r>
              <a:rPr lang="en-US" dirty="0"/>
              <a:t>Our operations have not been successful and we registered huge losses at the end of 5</a:t>
            </a:r>
            <a:r>
              <a:rPr lang="en-US" baseline="30000" dirty="0"/>
              <a:t>th</a:t>
            </a:r>
            <a:r>
              <a:rPr lang="en-US" dirty="0"/>
              <a:t> year.</a:t>
            </a:r>
          </a:p>
          <a:p>
            <a:pPr lvl="1" algn="just">
              <a:spcAft>
                <a:spcPts val="600"/>
              </a:spcAft>
              <a:buFont typeface="Wingdings" charset="2"/>
              <a:buChar char="v"/>
            </a:pPr>
            <a:r>
              <a:rPr lang="en-US" dirty="0"/>
              <a:t>Our stock price declined by over 43% in 5 years from $13.18 in year 2021 to $7.48 in year 5.</a:t>
            </a:r>
          </a:p>
          <a:p>
            <a:pPr lvl="1" algn="just">
              <a:spcAft>
                <a:spcPts val="600"/>
              </a:spcAft>
              <a:buFont typeface="Wingdings" charset="2"/>
              <a:buChar char="v"/>
            </a:pPr>
            <a:r>
              <a:rPr lang="en-US" dirty="0"/>
              <a:t>We faced a cash crunch in 2025 with net cash of -$29.21 million.</a:t>
            </a:r>
          </a:p>
          <a:p>
            <a:pPr lvl="1" algn="just">
              <a:spcAft>
                <a:spcPts val="600"/>
              </a:spcAft>
              <a:buFont typeface="Wingdings" charset="2"/>
              <a:buChar char="v"/>
            </a:pPr>
            <a:r>
              <a:rPr lang="en-US" dirty="0"/>
              <a:t>A graphical representation of our financial parameters next shows how we have not been successful in our strategies.</a:t>
            </a:r>
          </a:p>
          <a:p>
            <a:pPr lvl="1" algn="just">
              <a:spcAft>
                <a:spcPts val="600"/>
              </a:spcAft>
              <a:buFont typeface="Wingdings" charset="2"/>
              <a:buChar char="v"/>
            </a:pPr>
            <a:endParaRPr lang="en-US" dirty="0"/>
          </a:p>
          <a:p>
            <a:pPr lvl="2" algn="just">
              <a:spcAft>
                <a:spcPts val="600"/>
              </a:spcAft>
              <a:buFont typeface="Wingdings" charset="2"/>
              <a:buChar char="v"/>
            </a:pPr>
            <a:endParaRPr lang="en-US" dirty="0"/>
          </a:p>
          <a:p>
            <a:pPr lvl="1" algn="just">
              <a:spcAft>
                <a:spcPts val="600"/>
              </a:spcAft>
              <a:buFont typeface="Wingdings" charset="2"/>
              <a:buChar char="v"/>
            </a:pPr>
            <a:endParaRPr lang="en-US" dirty="0"/>
          </a:p>
          <a:p>
            <a:pPr marL="170752" lvl="1" indent="0" algn="just">
              <a:spcAft>
                <a:spcPts val="600"/>
              </a:spcAft>
              <a:buNone/>
            </a:pPr>
            <a:endParaRPr lang="en-US" dirty="0"/>
          </a:p>
          <a:p>
            <a:pPr marL="170752" lvl="1" indent="0" algn="just">
              <a:spcAft>
                <a:spcPts val="600"/>
              </a:spcAft>
              <a:buNone/>
            </a:pPr>
            <a:endParaRPr lang="en-US" dirty="0"/>
          </a:p>
        </p:txBody>
      </p:sp>
    </p:spTree>
    <p:extLst>
      <p:ext uri="{BB962C8B-B14F-4D97-AF65-F5344CB8AC3E}">
        <p14:creationId xmlns:p14="http://schemas.microsoft.com/office/powerpoint/2010/main" val="2483187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315" y="1087019"/>
            <a:ext cx="8591550" cy="894727"/>
          </a:xfrm>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V. FINANCIAL – HIGHLIGHTS</a:t>
            </a:r>
          </a:p>
        </p:txBody>
      </p:sp>
      <p:pic>
        <p:nvPicPr>
          <p:cNvPr id="9" name="Picture 8" descr="Screen Shot 2020-03-03 at 9.52.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999" y="1903445"/>
            <a:ext cx="6814385" cy="4185153"/>
          </a:xfrm>
          <a:prstGeom prst="rect">
            <a:avLst/>
          </a:prstGeom>
        </p:spPr>
      </p:pic>
    </p:spTree>
    <p:extLst>
      <p:ext uri="{BB962C8B-B14F-4D97-AF65-F5344CB8AC3E}">
        <p14:creationId xmlns:p14="http://schemas.microsoft.com/office/powerpoint/2010/main" val="178566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86000" y="314300"/>
            <a:ext cx="5333200" cy="763600"/>
          </a:xfrm>
          <a:prstGeom prst="rect">
            <a:avLst/>
          </a:prstGeom>
        </p:spPr>
        <p:txBody>
          <a:bodyPr spcFirstLastPara="1" vert="horz" wrap="square" lIns="121900" tIns="121900" rIns="121900" bIns="121900" rtlCol="0" anchor="ctr" anchorCtr="0">
            <a:noAutofit/>
          </a:bodyPr>
          <a:lstStyle/>
          <a:p>
            <a:pPr algn="ctr"/>
            <a:r>
              <a:rPr lang="en" sz="1867" b="1" dirty="0">
                <a:latin typeface="Roman numeral"/>
                <a:ea typeface="Times New Roman"/>
                <a:cs typeface="Times New Roman"/>
                <a:sym typeface="Times New Roman"/>
              </a:rPr>
              <a:t>VI. R&amp;D Strategy </a:t>
            </a:r>
            <a:endParaRPr sz="1867" b="1" dirty="0">
              <a:latin typeface="Roman numeral"/>
              <a:ea typeface="Times New Roman"/>
              <a:cs typeface="Times New Roman"/>
              <a:sym typeface="Times New Roman"/>
            </a:endParaRPr>
          </a:p>
        </p:txBody>
      </p:sp>
      <p:sp>
        <p:nvSpPr>
          <p:cNvPr id="88" name="Google Shape;88;p18"/>
          <p:cNvSpPr txBox="1">
            <a:spLocks noGrp="1"/>
          </p:cNvSpPr>
          <p:nvPr>
            <p:ph type="body" idx="1"/>
          </p:nvPr>
        </p:nvSpPr>
        <p:spPr>
          <a:xfrm>
            <a:off x="127667" y="889851"/>
            <a:ext cx="5333200" cy="5566400"/>
          </a:xfrm>
          <a:prstGeom prst="rect">
            <a:avLst/>
          </a:prstGeom>
        </p:spPr>
        <p:txBody>
          <a:bodyPr spcFirstLastPara="1" vert="horz" wrap="square" lIns="121900" tIns="121900" rIns="121900" bIns="121900" rtlCol="0" anchor="t" anchorCtr="0">
            <a:noAutofit/>
          </a:bodyPr>
          <a:lstStyle/>
          <a:p>
            <a:pPr marL="0" indent="0">
              <a:buNone/>
            </a:pPr>
            <a:r>
              <a:rPr lang="en">
                <a:solidFill>
                  <a:srgbClr val="000000"/>
                </a:solidFill>
                <a:latin typeface="Times New Roman"/>
                <a:ea typeface="Times New Roman"/>
                <a:cs typeface="Times New Roman"/>
                <a:sym typeface="Times New Roman"/>
              </a:rPr>
              <a:t>-Meet the customer criteria for Size, Performance, MTBF, and Age as close as possible.</a:t>
            </a:r>
            <a:endParaRPr>
              <a:solidFill>
                <a:srgbClr val="000000"/>
              </a:solidFill>
              <a:latin typeface="Times New Roman"/>
              <a:ea typeface="Times New Roman"/>
              <a:cs typeface="Times New Roman"/>
              <a:sym typeface="Times New Roman"/>
            </a:endParaRPr>
          </a:p>
          <a:p>
            <a:pPr marL="0" indent="0">
              <a:spcBef>
                <a:spcPts val="2133"/>
              </a:spcBef>
              <a:buNone/>
            </a:pPr>
            <a:r>
              <a:rPr lang="en">
                <a:solidFill>
                  <a:srgbClr val="000000"/>
                </a:solidFill>
                <a:latin typeface="Times New Roman"/>
                <a:ea typeface="Times New Roman"/>
                <a:cs typeface="Times New Roman"/>
                <a:sym typeface="Times New Roman"/>
              </a:rPr>
              <a:t>-To maintain the same revision date for each segment each year. (Ex Apr2023 for each segment)</a:t>
            </a:r>
            <a:endParaRPr>
              <a:solidFill>
                <a:srgbClr val="000000"/>
              </a:solidFill>
              <a:latin typeface="Times New Roman"/>
              <a:ea typeface="Times New Roman"/>
              <a:cs typeface="Times New Roman"/>
              <a:sym typeface="Times New Roman"/>
            </a:endParaRPr>
          </a:p>
          <a:p>
            <a:pPr marL="0" indent="0">
              <a:spcBef>
                <a:spcPts val="2133"/>
              </a:spcBef>
              <a:buNone/>
            </a:pPr>
            <a:r>
              <a:rPr lang="en">
                <a:solidFill>
                  <a:srgbClr val="000000"/>
                </a:solidFill>
                <a:latin typeface="Times New Roman"/>
                <a:ea typeface="Times New Roman"/>
                <a:cs typeface="Times New Roman"/>
                <a:sym typeface="Times New Roman"/>
              </a:rPr>
              <a:t>-To keep a lower performance, higher size, and a lower MTBF to maintain a lower material cost.</a:t>
            </a:r>
            <a:endParaRPr>
              <a:solidFill>
                <a:srgbClr val="000000"/>
              </a:solidFill>
              <a:latin typeface="Times New Roman"/>
              <a:ea typeface="Times New Roman"/>
              <a:cs typeface="Times New Roman"/>
              <a:sym typeface="Times New Roman"/>
            </a:endParaRPr>
          </a:p>
          <a:p>
            <a:pPr marL="0" indent="0" algn="ctr">
              <a:spcBef>
                <a:spcPts val="2133"/>
              </a:spcBef>
              <a:buNone/>
            </a:pPr>
            <a:r>
              <a:rPr lang="en">
                <a:solidFill>
                  <a:srgbClr val="000000"/>
                </a:solidFill>
                <a:latin typeface="Times New Roman"/>
                <a:ea typeface="Times New Roman"/>
                <a:cs typeface="Times New Roman"/>
                <a:sym typeface="Times New Roman"/>
              </a:rPr>
              <a:t>Year 1 - $ 2,227.00      </a:t>
            </a:r>
            <a:br>
              <a:rPr lang="en">
                <a:solidFill>
                  <a:srgbClr val="000000"/>
                </a:solidFill>
                <a:latin typeface="Times New Roman"/>
                <a:ea typeface="Times New Roman"/>
                <a:cs typeface="Times New Roman"/>
                <a:sym typeface="Times New Roman"/>
              </a:rPr>
            </a:br>
            <a:r>
              <a:rPr lang="en">
                <a:solidFill>
                  <a:srgbClr val="000000"/>
                </a:solidFill>
                <a:latin typeface="Times New Roman"/>
                <a:ea typeface="Times New Roman"/>
                <a:cs typeface="Times New Roman"/>
                <a:sym typeface="Times New Roman"/>
              </a:rPr>
              <a:t>Year 2 - $ 0</a:t>
            </a:r>
            <a:br>
              <a:rPr lang="en">
                <a:solidFill>
                  <a:srgbClr val="000000"/>
                </a:solidFill>
                <a:latin typeface="Times New Roman"/>
                <a:ea typeface="Times New Roman"/>
                <a:cs typeface="Times New Roman"/>
                <a:sym typeface="Times New Roman"/>
              </a:rPr>
            </a:br>
            <a:r>
              <a:rPr lang="en">
                <a:solidFill>
                  <a:srgbClr val="000000"/>
                </a:solidFill>
                <a:latin typeface="Times New Roman"/>
                <a:ea typeface="Times New Roman"/>
                <a:cs typeface="Times New Roman"/>
                <a:sym typeface="Times New Roman"/>
              </a:rPr>
              <a:t>Year 3 - $ 994.00         </a:t>
            </a:r>
            <a:br>
              <a:rPr lang="en">
                <a:solidFill>
                  <a:srgbClr val="000000"/>
                </a:solidFill>
                <a:latin typeface="Times New Roman"/>
                <a:ea typeface="Times New Roman"/>
                <a:cs typeface="Times New Roman"/>
                <a:sym typeface="Times New Roman"/>
              </a:rPr>
            </a:br>
            <a:r>
              <a:rPr lang="en">
                <a:solidFill>
                  <a:srgbClr val="000000"/>
                </a:solidFill>
                <a:latin typeface="Times New Roman"/>
                <a:ea typeface="Times New Roman"/>
                <a:cs typeface="Times New Roman"/>
                <a:sym typeface="Times New Roman"/>
              </a:rPr>
              <a:t>  Year 4 - $ 0</a:t>
            </a:r>
            <a:br>
              <a:rPr lang="en">
                <a:solidFill>
                  <a:srgbClr val="000000"/>
                </a:solidFill>
                <a:latin typeface="Times New Roman"/>
                <a:ea typeface="Times New Roman"/>
                <a:cs typeface="Times New Roman"/>
                <a:sym typeface="Times New Roman"/>
              </a:rPr>
            </a:br>
            <a:r>
              <a:rPr lang="en">
                <a:solidFill>
                  <a:srgbClr val="000000"/>
                </a:solidFill>
                <a:latin typeface="Times New Roman"/>
                <a:ea typeface="Times New Roman"/>
                <a:cs typeface="Times New Roman"/>
                <a:sym typeface="Times New Roman"/>
              </a:rPr>
              <a:t>Year 5 - $ 826.00</a:t>
            </a:r>
            <a:endParaRPr>
              <a:solidFill>
                <a:srgbClr val="000000"/>
              </a:solidFill>
              <a:latin typeface="Times New Roman"/>
              <a:ea typeface="Times New Roman"/>
              <a:cs typeface="Times New Roman"/>
              <a:sym typeface="Times New Roman"/>
            </a:endParaRPr>
          </a:p>
          <a:p>
            <a:pPr marL="0" indent="0" algn="ctr">
              <a:spcBef>
                <a:spcPts val="2133"/>
              </a:spcBef>
              <a:spcAft>
                <a:spcPts val="2133"/>
              </a:spcAft>
              <a:buNone/>
            </a:pPr>
            <a:r>
              <a:rPr lang="en">
                <a:solidFill>
                  <a:srgbClr val="000000"/>
                </a:solidFill>
                <a:latin typeface="Times New Roman"/>
                <a:ea typeface="Times New Roman"/>
                <a:cs typeface="Times New Roman"/>
                <a:sym typeface="Times New Roman"/>
              </a:rPr>
              <a:t>**For some reason Year 2 had zero cost for R&amp;D </a:t>
            </a:r>
            <a:endParaRPr>
              <a:solidFill>
                <a:srgbClr val="000000"/>
              </a:solidFill>
              <a:latin typeface="Times New Roman"/>
              <a:ea typeface="Times New Roman"/>
              <a:cs typeface="Times New Roman"/>
              <a:sym typeface="Times New Roman"/>
            </a:endParaRPr>
          </a:p>
        </p:txBody>
      </p:sp>
      <p:sp>
        <p:nvSpPr>
          <p:cNvPr id="89" name="Google Shape;89;p18"/>
          <p:cNvSpPr txBox="1">
            <a:spLocks noGrp="1"/>
          </p:cNvSpPr>
          <p:nvPr>
            <p:ph type="title" idx="4294967295"/>
          </p:nvPr>
        </p:nvSpPr>
        <p:spPr>
          <a:xfrm>
            <a:off x="6858000" y="314325"/>
            <a:ext cx="5334000" cy="763588"/>
          </a:xfrm>
          <a:prstGeom prst="rect">
            <a:avLst/>
          </a:prstGeom>
        </p:spPr>
        <p:txBody>
          <a:bodyPr spcFirstLastPara="1" vert="horz" wrap="square" lIns="121900" tIns="121900" rIns="121900" bIns="121900" rtlCol="0" anchor="ctr" anchorCtr="0">
            <a:noAutofit/>
          </a:bodyPr>
          <a:lstStyle/>
          <a:p>
            <a:endParaRPr sz="1867" b="1" dirty="0">
              <a:latin typeface="Times New Roman"/>
              <a:ea typeface="Times New Roman"/>
              <a:cs typeface="Times New Roman"/>
              <a:sym typeface="Times New Roman"/>
            </a:endParaRPr>
          </a:p>
          <a:p>
            <a:pPr algn="ctr"/>
            <a:r>
              <a:rPr lang="en" sz="1867" b="1" dirty="0">
                <a:latin typeface="Roman numeral"/>
                <a:ea typeface="Times New Roman"/>
                <a:cs typeface="Times New Roman"/>
                <a:sym typeface="Times New Roman"/>
              </a:rPr>
              <a:t>VII. R&amp;D High/Lowlights</a:t>
            </a:r>
            <a:endParaRPr sz="1867" b="1" dirty="0">
              <a:latin typeface="Roman numeral"/>
              <a:ea typeface="Times New Roman"/>
              <a:cs typeface="Times New Roman"/>
              <a:sym typeface="Times New Roman"/>
            </a:endParaRPr>
          </a:p>
          <a:p>
            <a:endParaRPr sz="2400" b="1" dirty="0">
              <a:latin typeface="Times New Roman"/>
              <a:ea typeface="Times New Roman"/>
              <a:cs typeface="Times New Roman"/>
              <a:sym typeface="Times New Roman"/>
            </a:endParaRPr>
          </a:p>
        </p:txBody>
      </p:sp>
      <p:pic>
        <p:nvPicPr>
          <p:cNvPr id="90" name="Google Shape;90;p18" title="Chart"/>
          <p:cNvPicPr preferRelativeResize="0"/>
          <p:nvPr/>
        </p:nvPicPr>
        <p:blipFill>
          <a:blip r:embed="rId3">
            <a:alphaModFix/>
          </a:blip>
          <a:stretch>
            <a:fillRect/>
          </a:stretch>
        </p:blipFill>
        <p:spPr>
          <a:xfrm>
            <a:off x="5460867" y="1654834"/>
            <a:ext cx="6527932" cy="403643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p:nvPr/>
        </p:nvSpPr>
        <p:spPr>
          <a:xfrm>
            <a:off x="2378800" y="286133"/>
            <a:ext cx="7434400" cy="785200"/>
          </a:xfrm>
          <a:prstGeom prst="rect">
            <a:avLst/>
          </a:prstGeom>
          <a:noFill/>
          <a:ln>
            <a:noFill/>
          </a:ln>
        </p:spPr>
        <p:txBody>
          <a:bodyPr spcFirstLastPara="1" wrap="square" lIns="121900" tIns="121900" rIns="121900" bIns="121900" anchor="ctr" anchorCtr="0">
            <a:noAutofit/>
          </a:bodyPr>
          <a:lstStyle/>
          <a:p>
            <a:pPr algn="ctr"/>
            <a:r>
              <a:rPr lang="en" sz="2400" b="1" dirty="0">
                <a:latin typeface="Roman numeral"/>
                <a:ea typeface="Times New Roman"/>
                <a:cs typeface="Times New Roman"/>
                <a:sym typeface="Times New Roman"/>
              </a:rPr>
              <a:t>Material Cost Per Unit</a:t>
            </a:r>
            <a:endParaRPr sz="2400" b="1" dirty="0">
              <a:latin typeface="Roman numeral"/>
              <a:ea typeface="Times New Roman"/>
              <a:cs typeface="Times New Roman"/>
              <a:sym typeface="Times New Roman"/>
            </a:endParaRPr>
          </a:p>
        </p:txBody>
      </p:sp>
      <p:pic>
        <p:nvPicPr>
          <p:cNvPr id="96" name="Google Shape;96;p19" title="Chart"/>
          <p:cNvPicPr preferRelativeResize="0"/>
          <p:nvPr/>
        </p:nvPicPr>
        <p:blipFill>
          <a:blip r:embed="rId3">
            <a:alphaModFix/>
          </a:blip>
          <a:stretch>
            <a:fillRect/>
          </a:stretch>
        </p:blipFill>
        <p:spPr>
          <a:xfrm>
            <a:off x="4884821" y="1174132"/>
            <a:ext cx="6813769" cy="4775376"/>
          </a:xfrm>
          <a:prstGeom prst="rect">
            <a:avLst/>
          </a:prstGeom>
          <a:noFill/>
          <a:ln>
            <a:noFill/>
          </a:ln>
        </p:spPr>
      </p:pic>
      <p:sp>
        <p:nvSpPr>
          <p:cNvPr id="97" name="Google Shape;97;p19"/>
          <p:cNvSpPr txBox="1"/>
          <p:nvPr/>
        </p:nvSpPr>
        <p:spPr>
          <a:xfrm>
            <a:off x="0" y="1174132"/>
            <a:ext cx="4884821" cy="3943299"/>
          </a:xfrm>
          <a:prstGeom prst="rect">
            <a:avLst/>
          </a:prstGeom>
          <a:noFill/>
          <a:ln>
            <a:noFill/>
          </a:ln>
        </p:spPr>
        <p:txBody>
          <a:bodyPr spcFirstLastPara="1" wrap="square" lIns="121900" tIns="121900" rIns="121900" bIns="121900" anchor="t" anchorCtr="0">
            <a:noAutofit/>
          </a:bodyPr>
          <a:lstStyle/>
          <a:p>
            <a:pPr marL="609585">
              <a:lnSpc>
                <a:spcPct val="115000"/>
              </a:lnSpc>
            </a:pPr>
            <a:r>
              <a:rPr lang="en" sz="1467" b="1" dirty="0">
                <a:solidFill>
                  <a:srgbClr val="4285F4"/>
                </a:solidFill>
                <a:latin typeface="Times New Roman"/>
                <a:ea typeface="Times New Roman"/>
                <a:cs typeface="Times New Roman"/>
                <a:sym typeface="Times New Roman"/>
              </a:rPr>
              <a:t>Year 1</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Year 2</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Year 3</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Year 4</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Year 5</a:t>
            </a:r>
            <a:endParaRPr sz="1467" dirty="0">
              <a:latin typeface="Times New Roman"/>
              <a:ea typeface="Times New Roman"/>
              <a:cs typeface="Times New Roman"/>
              <a:sym typeface="Times New Roman"/>
            </a:endParaRPr>
          </a:p>
          <a:p>
            <a:pPr marL="609585">
              <a:lnSpc>
                <a:spcPct val="115000"/>
              </a:lnSpc>
            </a:pPr>
            <a:endParaRPr sz="1467" dirty="0">
              <a:latin typeface="Times New Roman"/>
              <a:ea typeface="Times New Roman"/>
              <a:cs typeface="Times New Roman"/>
              <a:sym typeface="Times New Roman"/>
            </a:endParaRPr>
          </a:p>
          <a:p>
            <a:pPr>
              <a:lnSpc>
                <a:spcPct val="115000"/>
              </a:lnSpc>
            </a:pPr>
            <a:r>
              <a:rPr lang="en" sz="1467" dirty="0">
                <a:latin typeface="Times New Roman"/>
                <a:ea typeface="Times New Roman"/>
                <a:cs typeface="Times New Roman"/>
                <a:sym typeface="Times New Roman"/>
              </a:rPr>
              <a:t>Cake	</a:t>
            </a:r>
            <a:r>
              <a:rPr lang="en" sz="1467" b="1" dirty="0">
                <a:solidFill>
                  <a:srgbClr val="4285F4"/>
                </a:solidFill>
                <a:latin typeface="Times New Roman"/>
                <a:ea typeface="Times New Roman"/>
                <a:cs typeface="Times New Roman"/>
                <a:sym typeface="Times New Roman"/>
              </a:rPr>
              <a:t>$9.69</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$8.88</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$8.34</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$7.69</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$7.15</a:t>
            </a:r>
            <a:endParaRPr sz="1467" dirty="0">
              <a:latin typeface="Times New Roman"/>
              <a:ea typeface="Times New Roman"/>
              <a:cs typeface="Times New Roman"/>
              <a:sym typeface="Times New Roman"/>
            </a:endParaRPr>
          </a:p>
          <a:p>
            <a:pPr>
              <a:lnSpc>
                <a:spcPct val="115000"/>
              </a:lnSpc>
            </a:pPr>
            <a:endParaRPr sz="1467" dirty="0">
              <a:latin typeface="Times New Roman"/>
              <a:ea typeface="Times New Roman"/>
              <a:cs typeface="Times New Roman"/>
              <a:sym typeface="Times New Roman"/>
            </a:endParaRPr>
          </a:p>
          <a:p>
            <a:pPr>
              <a:lnSpc>
                <a:spcPct val="115000"/>
              </a:lnSpc>
            </a:pPr>
            <a:r>
              <a:rPr lang="en" sz="1467" dirty="0">
                <a:latin typeface="Times New Roman"/>
                <a:ea typeface="Times New Roman"/>
                <a:cs typeface="Times New Roman"/>
                <a:sym typeface="Times New Roman"/>
              </a:rPr>
              <a:t>Cedar	</a:t>
            </a:r>
            <a:r>
              <a:rPr lang="en" sz="1467" b="1" dirty="0">
                <a:solidFill>
                  <a:srgbClr val="4285F4"/>
                </a:solidFill>
                <a:latin typeface="Times New Roman"/>
                <a:ea typeface="Times New Roman"/>
                <a:cs typeface="Times New Roman"/>
                <a:sym typeface="Times New Roman"/>
              </a:rPr>
              <a:t>$6.51</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$5.88</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$5.29</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$4.83</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$4.36</a:t>
            </a:r>
            <a:endParaRPr sz="1467" dirty="0">
              <a:latin typeface="Times New Roman"/>
              <a:ea typeface="Times New Roman"/>
              <a:cs typeface="Times New Roman"/>
              <a:sym typeface="Times New Roman"/>
            </a:endParaRPr>
          </a:p>
          <a:p>
            <a:pPr>
              <a:lnSpc>
                <a:spcPct val="115000"/>
              </a:lnSpc>
            </a:pPr>
            <a:endParaRPr sz="1467" dirty="0">
              <a:latin typeface="Times New Roman"/>
              <a:ea typeface="Times New Roman"/>
              <a:cs typeface="Times New Roman"/>
              <a:sym typeface="Times New Roman"/>
            </a:endParaRPr>
          </a:p>
          <a:p>
            <a:pPr>
              <a:lnSpc>
                <a:spcPct val="115000"/>
              </a:lnSpc>
            </a:pPr>
            <a:r>
              <a:rPr lang="en" sz="1467" dirty="0">
                <a:latin typeface="Times New Roman"/>
                <a:ea typeface="Times New Roman"/>
                <a:cs typeface="Times New Roman"/>
                <a:sym typeface="Times New Roman"/>
              </a:rPr>
              <a:t>Cid	</a:t>
            </a:r>
            <a:r>
              <a:rPr lang="en" sz="1467" b="1" dirty="0">
                <a:solidFill>
                  <a:srgbClr val="4285F4"/>
                </a:solidFill>
                <a:latin typeface="Times New Roman"/>
                <a:ea typeface="Times New Roman"/>
                <a:cs typeface="Times New Roman"/>
                <a:sym typeface="Times New Roman"/>
              </a:rPr>
              <a:t>$15.46</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$14.38</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$13.63</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$12.75</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$11.99</a:t>
            </a:r>
            <a:endParaRPr sz="1467" dirty="0">
              <a:latin typeface="Times New Roman"/>
              <a:ea typeface="Times New Roman"/>
              <a:cs typeface="Times New Roman"/>
              <a:sym typeface="Times New Roman"/>
            </a:endParaRPr>
          </a:p>
          <a:p>
            <a:pPr>
              <a:lnSpc>
                <a:spcPct val="115000"/>
              </a:lnSpc>
            </a:pPr>
            <a:endParaRPr sz="1467" dirty="0">
              <a:latin typeface="Times New Roman"/>
              <a:ea typeface="Times New Roman"/>
              <a:cs typeface="Times New Roman"/>
              <a:sym typeface="Times New Roman"/>
            </a:endParaRPr>
          </a:p>
          <a:p>
            <a:pPr>
              <a:lnSpc>
                <a:spcPct val="115000"/>
              </a:lnSpc>
            </a:pPr>
            <a:r>
              <a:rPr lang="en" sz="1467" dirty="0">
                <a:latin typeface="Times New Roman"/>
                <a:ea typeface="Times New Roman"/>
                <a:cs typeface="Times New Roman"/>
                <a:sym typeface="Times New Roman"/>
              </a:rPr>
              <a:t>Coat	</a:t>
            </a:r>
            <a:r>
              <a:rPr lang="en" sz="1467" b="1" dirty="0">
                <a:solidFill>
                  <a:srgbClr val="4285F4"/>
                </a:solidFill>
                <a:latin typeface="Times New Roman"/>
                <a:ea typeface="Times New Roman"/>
                <a:cs typeface="Times New Roman"/>
                <a:sym typeface="Times New Roman"/>
              </a:rPr>
              <a:t>$16.47</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$13.74</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$12.96</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$12.23</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$11.59</a:t>
            </a:r>
            <a:endParaRPr sz="1467" dirty="0">
              <a:latin typeface="Times New Roman"/>
              <a:ea typeface="Times New Roman"/>
              <a:cs typeface="Times New Roman"/>
              <a:sym typeface="Times New Roman"/>
            </a:endParaRPr>
          </a:p>
          <a:p>
            <a:pPr>
              <a:lnSpc>
                <a:spcPct val="115000"/>
              </a:lnSpc>
            </a:pPr>
            <a:endParaRPr sz="1467" dirty="0">
              <a:latin typeface="Times New Roman"/>
              <a:ea typeface="Times New Roman"/>
              <a:cs typeface="Times New Roman"/>
              <a:sym typeface="Times New Roman"/>
            </a:endParaRPr>
          </a:p>
          <a:p>
            <a:pPr>
              <a:lnSpc>
                <a:spcPct val="115000"/>
              </a:lnSpc>
            </a:pPr>
            <a:r>
              <a:rPr lang="en" sz="1467" dirty="0">
                <a:latin typeface="Times New Roman"/>
                <a:ea typeface="Times New Roman"/>
                <a:cs typeface="Times New Roman"/>
                <a:sym typeface="Times New Roman"/>
              </a:rPr>
              <a:t>Cure	</a:t>
            </a:r>
            <a:r>
              <a:rPr lang="en" sz="1467" b="1" dirty="0">
                <a:solidFill>
                  <a:srgbClr val="4285F4"/>
                </a:solidFill>
                <a:latin typeface="Times New Roman"/>
                <a:ea typeface="Times New Roman"/>
                <a:cs typeface="Times New Roman"/>
                <a:sym typeface="Times New Roman"/>
              </a:rPr>
              <a:t>$12.72</a:t>
            </a:r>
            <a:r>
              <a:rPr lang="en" sz="1467" dirty="0">
                <a:latin typeface="Times New Roman"/>
                <a:ea typeface="Times New Roman"/>
                <a:cs typeface="Times New Roman"/>
                <a:sym typeface="Times New Roman"/>
              </a:rPr>
              <a:t>	</a:t>
            </a:r>
            <a:r>
              <a:rPr lang="en" sz="1467" b="1" dirty="0">
                <a:solidFill>
                  <a:srgbClr val="EA4335"/>
                </a:solidFill>
                <a:latin typeface="Times New Roman"/>
                <a:ea typeface="Times New Roman"/>
                <a:cs typeface="Times New Roman"/>
                <a:sym typeface="Times New Roman"/>
              </a:rPr>
              <a:t>$11.79</a:t>
            </a:r>
            <a:r>
              <a:rPr lang="en" sz="1467" dirty="0">
                <a:latin typeface="Times New Roman"/>
                <a:ea typeface="Times New Roman"/>
                <a:cs typeface="Times New Roman"/>
                <a:sym typeface="Times New Roman"/>
              </a:rPr>
              <a:t>	</a:t>
            </a:r>
            <a:r>
              <a:rPr lang="en" sz="1467" b="1" dirty="0">
                <a:solidFill>
                  <a:srgbClr val="FBBC04"/>
                </a:solidFill>
                <a:latin typeface="Times New Roman"/>
                <a:ea typeface="Times New Roman"/>
                <a:cs typeface="Times New Roman"/>
                <a:sym typeface="Times New Roman"/>
              </a:rPr>
              <a:t>$0.00 </a:t>
            </a:r>
            <a:r>
              <a:rPr lang="en" sz="1467" dirty="0">
                <a:latin typeface="Times New Roman"/>
                <a:ea typeface="Times New Roman"/>
                <a:cs typeface="Times New Roman"/>
                <a:sym typeface="Times New Roman"/>
              </a:rPr>
              <a:t>	</a:t>
            </a:r>
            <a:r>
              <a:rPr lang="en" sz="1467" b="1" dirty="0">
                <a:solidFill>
                  <a:srgbClr val="34A853"/>
                </a:solidFill>
                <a:latin typeface="Times New Roman"/>
                <a:ea typeface="Times New Roman"/>
                <a:cs typeface="Times New Roman"/>
                <a:sym typeface="Times New Roman"/>
              </a:rPr>
              <a:t>$0.00</a:t>
            </a:r>
            <a:r>
              <a:rPr lang="en" sz="1467" dirty="0">
                <a:latin typeface="Times New Roman"/>
                <a:ea typeface="Times New Roman"/>
                <a:cs typeface="Times New Roman"/>
                <a:sym typeface="Times New Roman"/>
              </a:rPr>
              <a:t>	          </a:t>
            </a:r>
            <a:r>
              <a:rPr lang="en" sz="1467" b="1" dirty="0">
                <a:solidFill>
                  <a:srgbClr val="FF6D01"/>
                </a:solidFill>
                <a:latin typeface="Times New Roman"/>
                <a:ea typeface="Times New Roman"/>
                <a:cs typeface="Times New Roman"/>
                <a:sym typeface="Times New Roman"/>
              </a:rPr>
              <a:t>$9.30</a:t>
            </a:r>
            <a:endParaRPr sz="1467" dirty="0">
              <a:latin typeface="Times New Roman"/>
              <a:ea typeface="Times New Roman"/>
              <a:cs typeface="Times New Roman"/>
              <a:sym typeface="Times New Roman"/>
            </a:endParaRPr>
          </a:p>
          <a:p>
            <a:endParaRP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VIII. MARKETING – STRATEGY</a:t>
            </a:r>
          </a:p>
        </p:txBody>
      </p:sp>
      <p:sp>
        <p:nvSpPr>
          <p:cNvPr id="3" name="Content Placeholder 2"/>
          <p:cNvSpPr>
            <a:spLocks noGrp="1"/>
          </p:cNvSpPr>
          <p:nvPr>
            <p:ph idx="1"/>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normAutofit/>
          </a:bodyPr>
          <a:lstStyle/>
          <a:p>
            <a:pPr marL="0" indent="0" algn="just">
              <a:spcAft>
                <a:spcPts val="600"/>
              </a:spcAft>
              <a:buNone/>
            </a:pPr>
            <a:r>
              <a:rPr lang="en-US" dirty="0"/>
              <a:t>Marketing is important for sales and sales for profit. Our marketing efforts were targeted to make the product available and accessible. Our strategy included:</a:t>
            </a:r>
          </a:p>
          <a:p>
            <a:pPr lvl="1" algn="just">
              <a:spcAft>
                <a:spcPts val="600"/>
              </a:spcAft>
              <a:buFont typeface="Wingdings" charset="2"/>
              <a:buChar char="v"/>
            </a:pPr>
            <a:r>
              <a:rPr lang="en-US" dirty="0"/>
              <a:t>Invent and reinvent an offering for each segment of the product.</a:t>
            </a:r>
          </a:p>
          <a:p>
            <a:pPr lvl="1" algn="just">
              <a:spcAft>
                <a:spcPts val="600"/>
              </a:spcAft>
              <a:buFont typeface="Wingdings" charset="2"/>
              <a:buChar char="v"/>
            </a:pPr>
            <a:r>
              <a:rPr lang="en-US" dirty="0"/>
              <a:t>Increase customer awareness and accessibility through optimal sales and promo budget.</a:t>
            </a:r>
          </a:p>
          <a:p>
            <a:pPr lvl="1" algn="just">
              <a:spcAft>
                <a:spcPts val="600"/>
              </a:spcAft>
              <a:buFont typeface="Wingdings" charset="2"/>
              <a:buChar char="v"/>
            </a:pPr>
            <a:r>
              <a:rPr lang="en-US" dirty="0"/>
              <a:t>Price the products at the lower side of the preferred price range in each segment.</a:t>
            </a:r>
          </a:p>
          <a:p>
            <a:pPr lvl="1" algn="just">
              <a:spcAft>
                <a:spcPts val="600"/>
              </a:spcAft>
              <a:buFont typeface="Wingdings" charset="2"/>
              <a:buChar char="v"/>
            </a:pPr>
            <a:r>
              <a:rPr lang="en-US" dirty="0"/>
              <a:t>Adjust the forecast sales based on benchmark prediction ensuring we optimize our production based on sales forecast.</a:t>
            </a:r>
          </a:p>
          <a:p>
            <a:pPr lvl="1" algn="just">
              <a:spcAft>
                <a:spcPts val="600"/>
              </a:spcAft>
              <a:buFont typeface="Wingdings" charset="2"/>
              <a:buChar char="v"/>
            </a:pPr>
            <a:endParaRPr lang="en-US" dirty="0"/>
          </a:p>
          <a:p>
            <a:pPr lvl="1" algn="just">
              <a:spcAft>
                <a:spcPts val="600"/>
              </a:spcAft>
              <a:buFont typeface="Wingdings" charset="2"/>
              <a:buChar char="v"/>
            </a:pPr>
            <a:endParaRPr lang="en-US" dirty="0"/>
          </a:p>
          <a:p>
            <a:pPr lvl="1" algn="just">
              <a:spcAft>
                <a:spcPts val="600"/>
              </a:spcAft>
              <a:buFont typeface="Wingdings" charset="2"/>
              <a:buChar char="v"/>
            </a:pPr>
            <a:endParaRPr lang="en-US" dirty="0"/>
          </a:p>
          <a:p>
            <a:pPr marL="170752" lvl="1" indent="0" algn="just">
              <a:spcAft>
                <a:spcPts val="600"/>
              </a:spcAft>
              <a:buNone/>
            </a:pPr>
            <a:endParaRPr lang="en-US" dirty="0"/>
          </a:p>
          <a:p>
            <a:pPr marL="170752" lvl="1" indent="0" algn="just">
              <a:spcAft>
                <a:spcPts val="600"/>
              </a:spcAft>
              <a:buNone/>
            </a:pPr>
            <a:endParaRPr lang="en-US" dirty="0"/>
          </a:p>
          <a:p>
            <a:pPr lvl="1" algn="just">
              <a:spcAft>
                <a:spcPts val="600"/>
              </a:spcAft>
            </a:pPr>
            <a:endParaRPr lang="en-US" dirty="0"/>
          </a:p>
        </p:txBody>
      </p:sp>
    </p:spTree>
    <p:extLst>
      <p:ext uri="{BB962C8B-B14F-4D97-AF65-F5344CB8AC3E}">
        <p14:creationId xmlns:p14="http://schemas.microsoft.com/office/powerpoint/2010/main" val="183424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IX. MARKETING – HIGHLIGHTS</a:t>
            </a:r>
          </a:p>
        </p:txBody>
      </p:sp>
      <p:sp>
        <p:nvSpPr>
          <p:cNvPr id="3" name="Content Placeholder 2"/>
          <p:cNvSpPr>
            <a:spLocks noGrp="1"/>
          </p:cNvSpPr>
          <p:nvPr>
            <p:ph idx="1"/>
          </p:nvPr>
        </p:nvSpPr>
        <p:spPr>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normAutofit/>
          </a:bodyPr>
          <a:lstStyle/>
          <a:p>
            <a:pPr lvl="1" algn="just">
              <a:spcAft>
                <a:spcPts val="600"/>
              </a:spcAft>
              <a:buFont typeface="Wingdings" charset="2"/>
              <a:buChar char="v"/>
            </a:pPr>
            <a:r>
              <a:rPr lang="en-US" dirty="0"/>
              <a:t>We offered products in top 4 segments of the industry including size, performance, low and high segments.</a:t>
            </a:r>
          </a:p>
          <a:p>
            <a:pPr lvl="1" algn="just">
              <a:spcAft>
                <a:spcPts val="600"/>
              </a:spcAft>
              <a:buFont typeface="Wingdings" charset="2"/>
              <a:buChar char="v"/>
            </a:pPr>
            <a:r>
              <a:rPr lang="en-US" dirty="0"/>
              <a:t>Our prices were set at the lower side of the preferred range.</a:t>
            </a:r>
          </a:p>
          <a:p>
            <a:pPr lvl="1" algn="just">
              <a:spcAft>
                <a:spcPts val="600"/>
              </a:spcAft>
              <a:buFont typeface="Wingdings" charset="2"/>
              <a:buChar char="v"/>
            </a:pPr>
            <a:r>
              <a:rPr lang="en-US" dirty="0"/>
              <a:t>We were able to achieve a 85% in customer awareness and 50% in accessibility of our products.</a:t>
            </a:r>
          </a:p>
          <a:p>
            <a:pPr lvl="1" algn="just">
              <a:spcAft>
                <a:spcPts val="600"/>
              </a:spcAft>
              <a:buFont typeface="Wingdings" charset="2"/>
              <a:buChar char="v"/>
            </a:pPr>
            <a:r>
              <a:rPr lang="en-US" dirty="0"/>
              <a:t>Our R&amp;D efforts needs to be revamped as our offerings were not in line with the customer’s preference as we were ending with huge inventory levels.</a:t>
            </a:r>
          </a:p>
          <a:p>
            <a:pPr marL="170752" lvl="1" indent="0" algn="just">
              <a:spcAft>
                <a:spcPts val="600"/>
              </a:spcAft>
              <a:buNone/>
            </a:pPr>
            <a:endParaRPr lang="en-US" dirty="0"/>
          </a:p>
          <a:p>
            <a:pPr lvl="1" algn="just">
              <a:spcAft>
                <a:spcPts val="600"/>
              </a:spcAft>
              <a:buFont typeface="Wingdings" charset="2"/>
              <a:buChar char="v"/>
            </a:pPr>
            <a:endParaRPr lang="en-US" dirty="0"/>
          </a:p>
          <a:p>
            <a:pPr lvl="1" algn="just">
              <a:spcAft>
                <a:spcPts val="600"/>
              </a:spcAft>
              <a:buFont typeface="Wingdings" charset="2"/>
              <a:buChar char="v"/>
            </a:pPr>
            <a:endParaRPr lang="en-US" dirty="0"/>
          </a:p>
          <a:p>
            <a:pPr lvl="1" algn="just">
              <a:spcAft>
                <a:spcPts val="600"/>
              </a:spcAft>
              <a:buFont typeface="Wingdings" charset="2"/>
              <a:buChar char="v"/>
            </a:pPr>
            <a:endParaRPr lang="en-US" dirty="0"/>
          </a:p>
          <a:p>
            <a:pPr marL="170752" lvl="1" indent="0" algn="just">
              <a:spcAft>
                <a:spcPts val="600"/>
              </a:spcAft>
              <a:buNone/>
            </a:pPr>
            <a:endParaRPr lang="en-US" dirty="0"/>
          </a:p>
          <a:p>
            <a:pPr marL="170752" lvl="1" indent="0" algn="just">
              <a:spcAft>
                <a:spcPts val="600"/>
              </a:spcAft>
              <a:buNone/>
            </a:pPr>
            <a:endParaRPr lang="en-US" dirty="0"/>
          </a:p>
          <a:p>
            <a:pPr lvl="1" algn="just">
              <a:spcAft>
                <a:spcPts val="600"/>
              </a:spcAft>
            </a:pPr>
            <a:endParaRPr lang="en-US" dirty="0"/>
          </a:p>
        </p:txBody>
      </p:sp>
    </p:spTree>
    <p:extLst>
      <p:ext uri="{BB962C8B-B14F-4D97-AF65-F5344CB8AC3E}">
        <p14:creationId xmlns:p14="http://schemas.microsoft.com/office/powerpoint/2010/main" val="2701201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225" y="228602"/>
            <a:ext cx="8591550" cy="862167"/>
          </a:xfrm>
          <a:solidFill>
            <a:schemeClr val="lt1">
              <a:alpha val="0"/>
            </a:schemeClr>
          </a:solidFill>
          <a:ln>
            <a:noFill/>
          </a:ln>
        </p:spPr>
        <p:style>
          <a:lnRef idx="2">
            <a:schemeClr val="accent2"/>
          </a:lnRef>
          <a:fillRef idx="1">
            <a:schemeClr val="lt1"/>
          </a:fillRef>
          <a:effectRef idx="0">
            <a:schemeClr val="accent2"/>
          </a:effectRef>
          <a:fontRef idx="minor">
            <a:schemeClr val="dk1"/>
          </a:fontRef>
        </p:style>
        <p:txBody>
          <a:bodyPr/>
          <a:lstStyle/>
          <a:p>
            <a:r>
              <a:rPr lang="en-US" b="1" dirty="0">
                <a:latin typeface="Roman numeral"/>
              </a:rPr>
              <a:t>IX. MARKETING – HIGHLIGHTS</a:t>
            </a:r>
          </a:p>
        </p:txBody>
      </p:sp>
      <p:pic>
        <p:nvPicPr>
          <p:cNvPr id="6" name="Picture 5" descr="Screen Shot 2020-03-04 at 12.11.32 am.png"/>
          <p:cNvPicPr>
            <a:picLocks noChangeAspect="1"/>
          </p:cNvPicPr>
          <p:nvPr/>
        </p:nvPicPr>
        <p:blipFill>
          <a:blip r:embed="rId3">
            <a:alphaModFix amt="83000"/>
            <a:extLst>
              <a:ext uri="{28A0092B-C50C-407E-A947-70E740481C1C}">
                <a14:useLocalDpi xmlns:a14="http://schemas.microsoft.com/office/drawing/2010/main" val="0"/>
              </a:ext>
            </a:extLst>
          </a:blip>
          <a:stretch>
            <a:fillRect/>
          </a:stretch>
        </p:blipFill>
        <p:spPr>
          <a:xfrm>
            <a:off x="2034002" y="1730779"/>
            <a:ext cx="7613569" cy="4349179"/>
          </a:xfrm>
          <a:prstGeom prst="rect">
            <a:avLst/>
          </a:prstGeom>
        </p:spPr>
      </p:pic>
    </p:spTree>
    <p:extLst>
      <p:ext uri="{BB962C8B-B14F-4D97-AF65-F5344CB8AC3E}">
        <p14:creationId xmlns:p14="http://schemas.microsoft.com/office/powerpoint/2010/main" val="914201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C362B-BA6A-4E74-836C-86CCFE0AF02E}"/>
              </a:ext>
            </a:extLst>
          </p:cNvPr>
          <p:cNvSpPr>
            <a:spLocks noGrp="1"/>
          </p:cNvSpPr>
          <p:nvPr>
            <p:ph type="title"/>
          </p:nvPr>
        </p:nvSpPr>
        <p:spPr>
          <a:xfrm>
            <a:off x="1451579" y="804519"/>
            <a:ext cx="9603275" cy="1049235"/>
          </a:xfrm>
        </p:spPr>
        <p:txBody>
          <a:bodyPr>
            <a:normAutofit/>
          </a:bodyPr>
          <a:lstStyle/>
          <a:p>
            <a:r>
              <a:rPr lang="en-US" b="1" dirty="0">
                <a:latin typeface="Roman numeral"/>
              </a:rPr>
              <a:t>X, XI. PRODUCTION</a:t>
            </a:r>
            <a:br>
              <a:rPr lang="en-US" b="1" dirty="0">
                <a:latin typeface="Roman numeral"/>
              </a:rPr>
            </a:br>
            <a:endParaRPr lang="en-US" b="1" dirty="0">
              <a:latin typeface="Roman numeral"/>
            </a:endParaRPr>
          </a:p>
        </p:txBody>
      </p:sp>
      <p:graphicFrame>
        <p:nvGraphicFramePr>
          <p:cNvPr id="7" name="Content Placeholder 6">
            <a:extLst>
              <a:ext uri="{FF2B5EF4-FFF2-40B4-BE49-F238E27FC236}">
                <a16:creationId xmlns:a16="http://schemas.microsoft.com/office/drawing/2014/main" id="{0CA4E079-1C5F-46B4-9BCF-DCC3B56C8B08}"/>
              </a:ext>
            </a:extLst>
          </p:cNvPr>
          <p:cNvGraphicFramePr>
            <a:graphicFrameLocks noGrp="1"/>
          </p:cNvGraphicFramePr>
          <p:nvPr>
            <p:ph idx="1"/>
            <p:extLst>
              <p:ext uri="{D42A27DB-BD31-4B8C-83A1-F6EECF244321}">
                <p14:modId xmlns:p14="http://schemas.microsoft.com/office/powerpoint/2010/main" val="644928189"/>
              </p:ext>
            </p:extLst>
          </p:nvPr>
        </p:nvGraphicFramePr>
        <p:xfrm>
          <a:off x="1450975" y="2340435"/>
          <a:ext cx="9604375" cy="3324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1323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6A13-EA7B-414C-89F2-FF96616D40DA}"/>
              </a:ext>
            </a:extLst>
          </p:cNvPr>
          <p:cNvSpPr>
            <a:spLocks noGrp="1"/>
          </p:cNvSpPr>
          <p:nvPr>
            <p:ph type="title"/>
          </p:nvPr>
        </p:nvSpPr>
        <p:spPr/>
        <p:txBody>
          <a:bodyPr/>
          <a:lstStyle/>
          <a:p>
            <a:r>
              <a:rPr lang="en-US" b="1" dirty="0">
                <a:latin typeface="Roman numeral"/>
              </a:rPr>
              <a:t>X, XI. PRODUCTION</a:t>
            </a:r>
            <a:br>
              <a:rPr lang="en-US" b="1" dirty="0">
                <a:latin typeface="Roman numeral"/>
              </a:rPr>
            </a:br>
            <a:endParaRPr lang="en-US" b="1" dirty="0">
              <a:latin typeface="Roman numeral"/>
            </a:endParaRPr>
          </a:p>
        </p:txBody>
      </p:sp>
      <p:graphicFrame>
        <p:nvGraphicFramePr>
          <p:cNvPr id="9" name="Content Placeholder 8">
            <a:extLst>
              <a:ext uri="{FF2B5EF4-FFF2-40B4-BE49-F238E27FC236}">
                <a16:creationId xmlns:a16="http://schemas.microsoft.com/office/drawing/2014/main" id="{F049646B-4E65-4683-BDFE-857F6AA62D75}"/>
              </a:ext>
            </a:extLst>
          </p:cNvPr>
          <p:cNvGraphicFramePr>
            <a:graphicFrameLocks noGrp="1"/>
          </p:cNvGraphicFramePr>
          <p:nvPr>
            <p:ph idx="1"/>
            <p:extLst>
              <p:ext uri="{D42A27DB-BD31-4B8C-83A1-F6EECF244321}">
                <p14:modId xmlns:p14="http://schemas.microsoft.com/office/powerpoint/2010/main" val="1984323748"/>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591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29A4-721D-45D3-B3A2-C35982255FB3}"/>
              </a:ext>
            </a:extLst>
          </p:cNvPr>
          <p:cNvSpPr>
            <a:spLocks noGrp="1"/>
          </p:cNvSpPr>
          <p:nvPr>
            <p:ph type="title"/>
          </p:nvPr>
        </p:nvSpPr>
        <p:spPr/>
        <p:txBody>
          <a:bodyPr/>
          <a:lstStyle/>
          <a:p>
            <a:r>
              <a:rPr lang="en-US" b="1" dirty="0">
                <a:latin typeface="Roman numeral"/>
              </a:rPr>
              <a:t>X, XI. </a:t>
            </a:r>
            <a:r>
              <a:rPr lang="en-US" b="1" dirty="0">
                <a:latin typeface="Roman numeralgs)"/>
              </a:rPr>
              <a:t>PRODUCTION</a:t>
            </a:r>
            <a:br>
              <a:rPr lang="en-US" b="1" dirty="0">
                <a:latin typeface="Roman numeralgs)"/>
              </a:rPr>
            </a:br>
            <a:endParaRPr lang="en-US" b="1" dirty="0">
              <a:latin typeface="Roman numeralgs)"/>
            </a:endParaRPr>
          </a:p>
        </p:txBody>
      </p:sp>
      <p:graphicFrame>
        <p:nvGraphicFramePr>
          <p:cNvPr id="6" name="Content Placeholder 5">
            <a:extLst>
              <a:ext uri="{FF2B5EF4-FFF2-40B4-BE49-F238E27FC236}">
                <a16:creationId xmlns:a16="http://schemas.microsoft.com/office/drawing/2014/main" id="{7EABB6A0-166A-4121-BFCF-2E02B4041CE4}"/>
              </a:ext>
            </a:extLst>
          </p:cNvPr>
          <p:cNvGraphicFramePr>
            <a:graphicFrameLocks noGrp="1"/>
          </p:cNvGraphicFramePr>
          <p:nvPr>
            <p:ph idx="1"/>
            <p:extLst>
              <p:ext uri="{D42A27DB-BD31-4B8C-83A1-F6EECF244321}">
                <p14:modId xmlns:p14="http://schemas.microsoft.com/office/powerpoint/2010/main" val="4093904409"/>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0645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0E4B-69C4-4D3C-B932-E18856E2ED31}"/>
              </a:ext>
            </a:extLst>
          </p:cNvPr>
          <p:cNvSpPr>
            <a:spLocks noGrp="1"/>
          </p:cNvSpPr>
          <p:nvPr>
            <p:ph type="title"/>
          </p:nvPr>
        </p:nvSpPr>
        <p:spPr>
          <a:xfrm>
            <a:off x="1451579" y="804519"/>
            <a:ext cx="9603275" cy="1049235"/>
          </a:xfrm>
        </p:spPr>
        <p:txBody>
          <a:bodyPr>
            <a:normAutofit/>
          </a:bodyPr>
          <a:lstStyle/>
          <a:p>
            <a:r>
              <a:rPr lang="en-US" b="1" dirty="0">
                <a:latin typeface="Roman numeral"/>
              </a:rPr>
              <a:t>X, XI. </a:t>
            </a:r>
            <a:r>
              <a:rPr lang="en-US" b="1" dirty="0">
                <a:latin typeface="Roman numeralgs)"/>
              </a:rPr>
              <a:t>PRODUCTION</a:t>
            </a:r>
            <a:br>
              <a:rPr lang="en-US" b="1" dirty="0">
                <a:latin typeface="Roman numeralgs)"/>
              </a:rPr>
            </a:br>
            <a:endParaRPr lang="en-US" b="1" dirty="0">
              <a:latin typeface="Roman numeralgs)"/>
            </a:endParaRPr>
          </a:p>
        </p:txBody>
      </p:sp>
      <p:graphicFrame>
        <p:nvGraphicFramePr>
          <p:cNvPr id="6" name="Content Placeholder 5">
            <a:extLst>
              <a:ext uri="{FF2B5EF4-FFF2-40B4-BE49-F238E27FC236}">
                <a16:creationId xmlns:a16="http://schemas.microsoft.com/office/drawing/2014/main" id="{0005FCE5-FF15-4AC5-A1B1-912CCF36AFD8}"/>
              </a:ext>
            </a:extLst>
          </p:cNvPr>
          <p:cNvGraphicFramePr>
            <a:graphicFrameLocks noGrp="1"/>
          </p:cNvGraphicFramePr>
          <p:nvPr>
            <p:ph idx="1"/>
            <p:extLst>
              <p:ext uri="{D42A27DB-BD31-4B8C-83A1-F6EECF244321}">
                <p14:modId xmlns:p14="http://schemas.microsoft.com/office/powerpoint/2010/main" val="3792398867"/>
              </p:ext>
            </p:extLst>
          </p:nvPr>
        </p:nvGraphicFramePr>
        <p:xfrm>
          <a:off x="1450975" y="2340435"/>
          <a:ext cx="9604375" cy="33244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718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48CD-08EF-4C07-B307-6275A4AEAED8}"/>
              </a:ext>
            </a:extLst>
          </p:cNvPr>
          <p:cNvSpPr>
            <a:spLocks noGrp="1"/>
          </p:cNvSpPr>
          <p:nvPr>
            <p:ph type="title"/>
          </p:nvPr>
        </p:nvSpPr>
        <p:spPr/>
        <p:txBody>
          <a:bodyPr>
            <a:normAutofit/>
          </a:bodyPr>
          <a:lstStyle/>
          <a:p>
            <a:r>
              <a:rPr lang="en-US" b="1" dirty="0">
                <a:latin typeface="Roman numeral"/>
              </a:rPr>
              <a:t>X, XI. PRODUCTION</a:t>
            </a:r>
            <a:br>
              <a:rPr lang="en-US" b="1" dirty="0">
                <a:latin typeface="Roman numeral"/>
              </a:rPr>
            </a:br>
            <a:endParaRPr lang="en-US" b="1" dirty="0">
              <a:latin typeface="Roman numeral"/>
            </a:endParaRPr>
          </a:p>
        </p:txBody>
      </p:sp>
      <p:graphicFrame>
        <p:nvGraphicFramePr>
          <p:cNvPr id="6" name="Content Placeholder 5">
            <a:extLst>
              <a:ext uri="{FF2B5EF4-FFF2-40B4-BE49-F238E27FC236}">
                <a16:creationId xmlns:a16="http://schemas.microsoft.com/office/drawing/2014/main" id="{321A1F0A-45B6-4047-93F0-E580F4F05E3E}"/>
              </a:ext>
            </a:extLst>
          </p:cNvPr>
          <p:cNvGraphicFramePr>
            <a:graphicFrameLocks noGrp="1"/>
          </p:cNvGraphicFramePr>
          <p:nvPr>
            <p:ph idx="1"/>
            <p:extLst>
              <p:ext uri="{D42A27DB-BD31-4B8C-83A1-F6EECF244321}">
                <p14:modId xmlns:p14="http://schemas.microsoft.com/office/powerpoint/2010/main" val="1621742257"/>
              </p:ext>
            </p:extLst>
          </p:nvPr>
        </p:nvGraphicFramePr>
        <p:xfrm>
          <a:off x="1450975" y="2016125"/>
          <a:ext cx="9604375" cy="3449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278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B5C7-2D1C-48DE-8AE4-D2E4E830E949}"/>
              </a:ext>
            </a:extLst>
          </p:cNvPr>
          <p:cNvSpPr>
            <a:spLocks noGrp="1"/>
          </p:cNvSpPr>
          <p:nvPr>
            <p:ph type="title"/>
          </p:nvPr>
        </p:nvSpPr>
        <p:spPr>
          <a:xfrm>
            <a:off x="1451579" y="1140421"/>
            <a:ext cx="9603275" cy="1049235"/>
          </a:xfrm>
        </p:spPr>
        <p:txBody>
          <a:bodyPr>
            <a:normAutofit/>
          </a:bodyPr>
          <a:lstStyle/>
          <a:p>
            <a:r>
              <a:rPr lang="en-US" sz="2667" b="1" dirty="0">
                <a:latin typeface="Roman numeral"/>
              </a:rPr>
              <a:t>XII. HRM Highlights </a:t>
            </a:r>
          </a:p>
        </p:txBody>
      </p:sp>
      <p:sp>
        <p:nvSpPr>
          <p:cNvPr id="3" name="Text Placeholder 2">
            <a:extLst>
              <a:ext uri="{FF2B5EF4-FFF2-40B4-BE49-F238E27FC236}">
                <a16:creationId xmlns:a16="http://schemas.microsoft.com/office/drawing/2014/main" id="{C3ABCADB-5323-4330-B6B5-F64274CFD70E}"/>
              </a:ext>
            </a:extLst>
          </p:cNvPr>
          <p:cNvSpPr>
            <a:spLocks noGrp="1"/>
          </p:cNvSpPr>
          <p:nvPr>
            <p:ph idx="1"/>
          </p:nvPr>
        </p:nvSpPr>
        <p:spPr/>
        <p:txBody>
          <a:bodyPr>
            <a:normAutofit fontScale="77500" lnSpcReduction="20000"/>
          </a:bodyPr>
          <a:lstStyle/>
          <a:p>
            <a:r>
              <a:rPr lang="en-US" dirty="0"/>
              <a:t>Strategy; </a:t>
            </a:r>
          </a:p>
          <a:p>
            <a:pPr lvl="0"/>
            <a:r>
              <a:rPr lang="en-US" dirty="0"/>
              <a:t>Investment in recruitment increased yearly</a:t>
            </a:r>
          </a:p>
          <a:p>
            <a:pPr lvl="0"/>
            <a:r>
              <a:rPr lang="en-US" dirty="0"/>
              <a:t>Invest in training hours from 0 in Y1, Y2, and Y3 to 56 in Y3 and Y4 and 60 in Y5</a:t>
            </a:r>
          </a:p>
          <a:p>
            <a:pPr lvl="0"/>
            <a:r>
              <a:rPr lang="en-US" dirty="0"/>
              <a:t>Progressive reduction in turnover rates ( Y0:10%. Y1;10%, Y2:10%, Y3:7.9%, Y4: 7.9%, Y5: 7.7%)</a:t>
            </a:r>
          </a:p>
          <a:p>
            <a:pPr lvl="0"/>
            <a:r>
              <a:rPr lang="en-US" dirty="0"/>
              <a:t>Overtime sustained at 0% for all years from the initial 0.2% during Y0</a:t>
            </a:r>
          </a:p>
          <a:p>
            <a:pPr lvl="0"/>
            <a:r>
              <a:rPr lang="en-US" dirty="0"/>
              <a:t>Employee production index was sustained at a minimum of 100% with the highest rate being 107.9% in Y5</a:t>
            </a:r>
          </a:p>
          <a:p>
            <a:pPr lvl="0"/>
            <a:r>
              <a:rPr lang="en-US" dirty="0"/>
              <a:t>The employee wages have increased year by year started from 22.05 in first year to 26.81 in the fifth year </a:t>
            </a:r>
          </a:p>
          <a:p>
            <a:pPr lvl="0"/>
            <a:r>
              <a:rPr lang="en-US" dirty="0"/>
              <a:t>raise the employees’ wages</a:t>
            </a:r>
          </a:p>
          <a:p>
            <a:endParaRPr lang="en-US" dirty="0"/>
          </a:p>
        </p:txBody>
      </p:sp>
    </p:spTree>
    <p:extLst>
      <p:ext uri="{BB962C8B-B14F-4D97-AF65-F5344CB8AC3E}">
        <p14:creationId xmlns:p14="http://schemas.microsoft.com/office/powerpoint/2010/main" val="2475505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456D5-62F5-4449-85CC-BABDE6356A7F}"/>
              </a:ext>
            </a:extLst>
          </p:cNvPr>
          <p:cNvSpPr>
            <a:spLocks noGrp="1"/>
          </p:cNvSpPr>
          <p:nvPr>
            <p:ph type="title"/>
          </p:nvPr>
        </p:nvSpPr>
        <p:spPr/>
        <p:txBody>
          <a:bodyPr spcFirstLastPara="1" vert="horz" wrap="square" lIns="121920" tIns="60960" rIns="121920" bIns="60960" rtlCol="0" anchor="ctr" anchorCtr="0">
            <a:normAutofit/>
          </a:bodyPr>
          <a:lstStyle/>
          <a:p>
            <a:pPr defTabSz="609585">
              <a:spcBef>
                <a:spcPct val="0"/>
              </a:spcBef>
            </a:pPr>
            <a:r>
              <a:rPr lang="en-US" sz="2800" b="1" dirty="0">
                <a:latin typeface="Roman numeral"/>
              </a:rPr>
              <a:t>XIII. HRM Highlights </a:t>
            </a:r>
            <a:endParaRPr lang="en-US" sz="2800" dirty="0">
              <a:solidFill>
                <a:schemeClr val="tx1">
                  <a:lumMod val="85000"/>
                  <a:lumOff val="15000"/>
                </a:schemeClr>
              </a:solidFill>
              <a:latin typeface="Roman numeral"/>
            </a:endParaRPr>
          </a:p>
        </p:txBody>
      </p:sp>
      <p:sp>
        <p:nvSpPr>
          <p:cNvPr id="3" name="Text Placeholder 2">
            <a:extLst>
              <a:ext uri="{FF2B5EF4-FFF2-40B4-BE49-F238E27FC236}">
                <a16:creationId xmlns:a16="http://schemas.microsoft.com/office/drawing/2014/main" id="{51409B93-9F17-47C4-AE35-CD252C210F0D}"/>
              </a:ext>
            </a:extLst>
          </p:cNvPr>
          <p:cNvSpPr>
            <a:spLocks noGrp="1"/>
          </p:cNvSpPr>
          <p:nvPr>
            <p:ph idx="1"/>
          </p:nvPr>
        </p:nvSpPr>
        <p:spPr/>
        <p:txBody>
          <a:bodyPr spcFirstLastPara="1" vert="horz" wrap="square" lIns="121920" tIns="60960" rIns="121920" bIns="60960" rtlCol="0" anchor="t" anchorCtr="0">
            <a:normAutofit fontScale="85000" lnSpcReduction="20000"/>
          </a:bodyPr>
          <a:lstStyle/>
          <a:p>
            <a:r>
              <a:rPr lang="en-US" dirty="0"/>
              <a:t>Results </a:t>
            </a:r>
          </a:p>
          <a:p>
            <a:r>
              <a:rPr lang="en-US" dirty="0"/>
              <a:t> </a:t>
            </a:r>
            <a:r>
              <a:rPr lang="en-US" sz="2133" dirty="0"/>
              <a:t>-We focus on our employee training hours to increase because we note Training leads to higher productivity and lower turnover,</a:t>
            </a:r>
          </a:p>
          <a:p>
            <a:r>
              <a:rPr lang="en-US" sz="2133" dirty="0"/>
              <a:t>Decrees in turnover rate from 10% to 7.7%</a:t>
            </a:r>
          </a:p>
          <a:p>
            <a:r>
              <a:rPr lang="en-US" dirty="0"/>
              <a:t> Overtime sustained at 0% for all years from the initial 0.2% during Y0</a:t>
            </a:r>
          </a:p>
          <a:p>
            <a:r>
              <a:rPr lang="en-US" dirty="0"/>
              <a:t> Separated employee in year3 490 and separating cost was/ 2450 </a:t>
            </a:r>
          </a:p>
          <a:p>
            <a:r>
              <a:rPr lang="en-US" dirty="0"/>
              <a:t> Our employee felt comfortable with the company and the turnover rates started decreasing year by year. </a:t>
            </a:r>
          </a:p>
          <a:p>
            <a:pPr marL="194728" indent="0">
              <a:buNone/>
            </a:pPr>
            <a:r>
              <a:rPr lang="en-US" dirty="0"/>
              <a:t> </a:t>
            </a:r>
          </a:p>
          <a:p>
            <a:pPr marL="194728" indent="0" defTabSz="609585">
              <a:spcBef>
                <a:spcPct val="20000"/>
              </a:spcBef>
              <a:spcAft>
                <a:spcPts val="800"/>
              </a:spcAft>
              <a:buSzPct val="115000"/>
              <a:buFont typeface="Arial"/>
              <a:buChar char="•"/>
            </a:pPr>
            <a:endParaRPr lang="en-US" dirty="0"/>
          </a:p>
        </p:txBody>
      </p:sp>
    </p:spTree>
    <p:extLst>
      <p:ext uri="{BB962C8B-B14F-4D97-AF65-F5344CB8AC3E}">
        <p14:creationId xmlns:p14="http://schemas.microsoft.com/office/powerpoint/2010/main" val="303435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D40-0A70-47A6-A0D7-BFEBBA7B42AF}"/>
              </a:ext>
            </a:extLst>
          </p:cNvPr>
          <p:cNvSpPr>
            <a:spLocks noGrp="1"/>
          </p:cNvSpPr>
          <p:nvPr>
            <p:ph type="title"/>
          </p:nvPr>
        </p:nvSpPr>
        <p:spPr/>
        <p:txBody>
          <a:bodyPr spcFirstLastPara="1" vert="horz" wrap="square" lIns="121920" tIns="60960" rIns="121920" bIns="60960" rtlCol="0" anchor="ctr" anchorCtr="0">
            <a:normAutofit/>
          </a:bodyPr>
          <a:lstStyle/>
          <a:p>
            <a:pPr defTabSz="609585">
              <a:spcBef>
                <a:spcPct val="0"/>
              </a:spcBef>
            </a:pPr>
            <a:r>
              <a:rPr lang="en-US" sz="2800" b="1" dirty="0">
                <a:latin typeface="Roman numeral"/>
              </a:rPr>
              <a:t>XIII. HRM Highlights </a:t>
            </a:r>
            <a:endParaRPr lang="en-US" sz="2800" dirty="0">
              <a:solidFill>
                <a:srgbClr val="212121"/>
              </a:solidFill>
              <a:latin typeface="Roman numeral"/>
            </a:endParaRPr>
          </a:p>
        </p:txBody>
      </p:sp>
      <p:sp>
        <p:nvSpPr>
          <p:cNvPr id="3" name="Text Placeholder 2">
            <a:extLst>
              <a:ext uri="{FF2B5EF4-FFF2-40B4-BE49-F238E27FC236}">
                <a16:creationId xmlns:a16="http://schemas.microsoft.com/office/drawing/2014/main" id="{8FF5EEBE-26D4-45BA-85D9-0101B99E6FA7}"/>
              </a:ext>
            </a:extLst>
          </p:cNvPr>
          <p:cNvSpPr>
            <a:spLocks noGrp="1"/>
          </p:cNvSpPr>
          <p:nvPr>
            <p:ph idx="1"/>
          </p:nvPr>
        </p:nvSpPr>
        <p:spPr/>
        <p:txBody>
          <a:bodyPr spcFirstLastPara="1" vert="horz" wrap="square" lIns="121920" tIns="60960" rIns="121920" bIns="60960" rtlCol="0" anchor="t" anchorCtr="0">
            <a:normAutofit/>
          </a:bodyPr>
          <a:lstStyle/>
          <a:p>
            <a:r>
              <a:rPr lang="en-US" dirty="0"/>
              <a:t>Results  </a:t>
            </a:r>
          </a:p>
          <a:p>
            <a:pPr lvl="0"/>
            <a:r>
              <a:rPr lang="en-US" dirty="0"/>
              <a:t>Training cost increased from year 3 until year 5 .</a:t>
            </a:r>
          </a:p>
          <a:p>
            <a:pPr lvl="0"/>
            <a:r>
              <a:rPr lang="en-US" dirty="0"/>
              <a:t>No employee works in the second shift </a:t>
            </a:r>
          </a:p>
          <a:p>
            <a:pPr lvl="0"/>
            <a:r>
              <a:rPr lang="en-US" dirty="0"/>
              <a:t>The Goal of HRM decisions was to establish a highly productive team of employees and to meet the yearly compliment </a:t>
            </a:r>
          </a:p>
          <a:p>
            <a:pPr lvl="0"/>
            <a:r>
              <a:rPr lang="en-US" dirty="0"/>
              <a:t> they don’t quit the job and to decrease the number of new employees year by year and stuck with the same team </a:t>
            </a:r>
          </a:p>
          <a:p>
            <a:pPr defTabSz="609585">
              <a:spcBef>
                <a:spcPct val="20000"/>
              </a:spcBef>
              <a:spcAft>
                <a:spcPts val="800"/>
              </a:spcAft>
              <a:buSzPct val="115000"/>
              <a:buFont typeface="Arial"/>
              <a:buChar char="•"/>
            </a:pPr>
            <a:endParaRPr lang="en-US" dirty="0">
              <a:solidFill>
                <a:srgbClr val="212121"/>
              </a:solidFill>
            </a:endParaRPr>
          </a:p>
        </p:txBody>
      </p:sp>
    </p:spTree>
    <p:extLst>
      <p:ext uri="{BB962C8B-B14F-4D97-AF65-F5344CB8AC3E}">
        <p14:creationId xmlns:p14="http://schemas.microsoft.com/office/powerpoint/2010/main" val="1790371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1451578" y="966497"/>
            <a:ext cx="9603275" cy="1049235"/>
          </a:xfrm>
          <a:prstGeom prst="rect">
            <a:avLst/>
          </a:prstGeom>
        </p:spPr>
        <p:txBody>
          <a:bodyPr spcFirstLastPara="1" vert="horz" wrap="square" lIns="121900" tIns="121900" rIns="121900" bIns="121900" rtlCol="0" anchor="t" anchorCtr="0">
            <a:noAutofit/>
          </a:bodyPr>
          <a:lstStyle/>
          <a:p>
            <a:r>
              <a:rPr lang="en-US" sz="2667" b="1" dirty="0">
                <a:latin typeface="Roman numeral"/>
                <a:cs typeface="Times New Roman" panose="02020603050405020304" pitchFamily="18" charset="0"/>
              </a:rPr>
              <a:t>XIV. TQM Strategy</a:t>
            </a:r>
          </a:p>
        </p:txBody>
      </p:sp>
      <p:sp>
        <p:nvSpPr>
          <p:cNvPr id="71" name="Google Shape;71;p14"/>
          <p:cNvSpPr txBox="1">
            <a:spLocks noGrp="1"/>
          </p:cNvSpPr>
          <p:nvPr>
            <p:ph idx="1"/>
          </p:nvPr>
        </p:nvSpPr>
        <p:spPr>
          <a:prstGeom prst="rect">
            <a:avLst/>
          </a:prstGeom>
        </p:spPr>
        <p:txBody>
          <a:bodyPr spcFirstLastPara="1" vert="horz" wrap="square" lIns="121900" tIns="121900" rIns="121900" bIns="121900" rtlCol="0" anchor="t" anchorCtr="0">
            <a:noAutofit/>
          </a:bodyPr>
          <a:lstStyle/>
          <a:p>
            <a:pPr marL="380990" indent="-380990">
              <a:spcAft>
                <a:spcPts val="2133"/>
              </a:spcAft>
              <a:buFont typeface="Arial" panose="020B0604020202020204" pitchFamily="34" charset="0"/>
              <a:buChar char="•"/>
            </a:pPr>
            <a:r>
              <a:rPr lang="en-US" dirty="0"/>
              <a:t>Decided not to make investment in Total Quality Management</a:t>
            </a:r>
          </a:p>
          <a:p>
            <a:pPr marL="380990" indent="-380990">
              <a:spcAft>
                <a:spcPts val="2133"/>
              </a:spcAft>
              <a:buFont typeface="Arial" panose="020B0604020202020204" pitchFamily="34" charset="0"/>
              <a:buChar char="•"/>
            </a:pPr>
            <a:r>
              <a:rPr lang="en-US" dirty="0"/>
              <a:t>Because Net profit was low near the end </a:t>
            </a:r>
          </a:p>
          <a:p>
            <a:pPr marL="380990" indent="-380990">
              <a:spcAft>
                <a:spcPts val="2133"/>
              </a:spcAft>
              <a:buFont typeface="Arial" panose="020B0604020202020204" pitchFamily="34" charset="0"/>
              <a:buChar char="•"/>
            </a:pPr>
            <a:r>
              <a:rPr lang="en-US" dirty="0"/>
              <a:t>Decided to spend money elsewhere instead</a:t>
            </a:r>
          </a:p>
          <a:p>
            <a:pPr marL="380990" indent="-380990">
              <a:spcAft>
                <a:spcPts val="2133"/>
              </a:spcAft>
              <a:buFont typeface="Arial" panose="020B0604020202020204" pitchFamily="34" charset="0"/>
              <a:buChar char="•"/>
            </a:pPr>
            <a:r>
              <a:rPr lang="en-US" dirty="0"/>
              <a:t>For example money was invested in HR training and used for debt settlement  </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Picture 21">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ED1D3B2C-089C-4194-ADDB-908599149718}"/>
              </a:ext>
            </a:extLst>
          </p:cNvPr>
          <p:cNvSpPr>
            <a:spLocks noGrp="1"/>
          </p:cNvSpPr>
          <p:nvPr>
            <p:ph type="title"/>
          </p:nvPr>
        </p:nvSpPr>
        <p:spPr>
          <a:xfrm>
            <a:off x="1451579" y="986199"/>
            <a:ext cx="9603275" cy="1049235"/>
          </a:xfrm>
        </p:spPr>
        <p:txBody>
          <a:bodyPr vert="horz" lIns="91440" tIns="45720" rIns="91440" bIns="45720" rtlCol="0" anchor="t">
            <a:normAutofit/>
          </a:bodyPr>
          <a:lstStyle/>
          <a:p>
            <a:pPr marL="457189" indent="-457189">
              <a:spcBef>
                <a:spcPct val="0"/>
              </a:spcBef>
            </a:pPr>
            <a:r>
              <a:rPr lang="en-US" b="1" dirty="0">
                <a:latin typeface="Roman numeral"/>
              </a:rPr>
              <a:t>XVI. Market Segment Performance </a:t>
            </a:r>
          </a:p>
        </p:txBody>
      </p:sp>
      <p:sp>
        <p:nvSpPr>
          <p:cNvPr id="3" name="Text Placeholder 2">
            <a:extLst>
              <a:ext uri="{FF2B5EF4-FFF2-40B4-BE49-F238E27FC236}">
                <a16:creationId xmlns:a16="http://schemas.microsoft.com/office/drawing/2014/main" id="{B169D874-CBF2-40C7-8D67-0688FB541389}"/>
              </a:ext>
            </a:extLst>
          </p:cNvPr>
          <p:cNvSpPr>
            <a:spLocks noGrp="1"/>
          </p:cNvSpPr>
          <p:nvPr>
            <p:ph type="body" idx="1"/>
          </p:nvPr>
        </p:nvSpPr>
        <p:spPr>
          <a:xfrm>
            <a:off x="1451579" y="2015734"/>
            <a:ext cx="4162555" cy="3450613"/>
          </a:xfrm>
        </p:spPr>
        <p:txBody>
          <a:bodyPr vert="horz" lIns="91440" tIns="45720" rIns="91440" bIns="45720" rtlCol="0" anchor="t">
            <a:normAutofit/>
          </a:bodyPr>
          <a:lstStyle/>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a:p>
            <a:pPr marL="194728" indent="-228600">
              <a:spcAft>
                <a:spcPts val="600"/>
              </a:spcAft>
              <a:buSzPct val="100000"/>
              <a:buFont typeface="Arial" panose="020B0604020202020204" pitchFamily="34" charset="0"/>
              <a:buChar char="•"/>
            </a:pPr>
            <a:endParaRPr lang="en-US"/>
          </a:p>
        </p:txBody>
      </p:sp>
      <p:graphicFrame>
        <p:nvGraphicFramePr>
          <p:cNvPr id="6" name="Table 6">
            <a:extLst>
              <a:ext uri="{FF2B5EF4-FFF2-40B4-BE49-F238E27FC236}">
                <a16:creationId xmlns:a16="http://schemas.microsoft.com/office/drawing/2014/main" id="{3B3378CA-718C-4F32-993D-4AB507EDC539}"/>
              </a:ext>
            </a:extLst>
          </p:cNvPr>
          <p:cNvGraphicFramePr>
            <a:graphicFrameLocks noGrp="1"/>
          </p:cNvGraphicFramePr>
          <p:nvPr>
            <p:extLst>
              <p:ext uri="{D42A27DB-BD31-4B8C-83A1-F6EECF244321}">
                <p14:modId xmlns:p14="http://schemas.microsoft.com/office/powerpoint/2010/main" val="1971469727"/>
              </p:ext>
            </p:extLst>
          </p:nvPr>
        </p:nvGraphicFramePr>
        <p:xfrm>
          <a:off x="1453897" y="2009068"/>
          <a:ext cx="9600964" cy="4044398"/>
        </p:xfrm>
        <a:graphic>
          <a:graphicData uri="http://schemas.openxmlformats.org/drawingml/2006/table">
            <a:tbl>
              <a:tblPr firstRow="1" bandRow="1">
                <a:tableStyleId>{5C22544A-7EE6-4342-B048-85BDC9FD1C3A}</a:tableStyleId>
              </a:tblPr>
              <a:tblGrid>
                <a:gridCol w="3776688">
                  <a:extLst>
                    <a:ext uri="{9D8B030D-6E8A-4147-A177-3AD203B41FA5}">
                      <a16:colId xmlns:a16="http://schemas.microsoft.com/office/drawing/2014/main" val="2027614357"/>
                    </a:ext>
                  </a:extLst>
                </a:gridCol>
                <a:gridCol w="1408050">
                  <a:extLst>
                    <a:ext uri="{9D8B030D-6E8A-4147-A177-3AD203B41FA5}">
                      <a16:colId xmlns:a16="http://schemas.microsoft.com/office/drawing/2014/main" val="1474097883"/>
                    </a:ext>
                  </a:extLst>
                </a:gridCol>
                <a:gridCol w="982400">
                  <a:extLst>
                    <a:ext uri="{9D8B030D-6E8A-4147-A177-3AD203B41FA5}">
                      <a16:colId xmlns:a16="http://schemas.microsoft.com/office/drawing/2014/main" val="748833291"/>
                    </a:ext>
                  </a:extLst>
                </a:gridCol>
                <a:gridCol w="931978">
                  <a:extLst>
                    <a:ext uri="{9D8B030D-6E8A-4147-A177-3AD203B41FA5}">
                      <a16:colId xmlns:a16="http://schemas.microsoft.com/office/drawing/2014/main" val="2340737319"/>
                    </a:ext>
                  </a:extLst>
                </a:gridCol>
                <a:gridCol w="1644915">
                  <a:extLst>
                    <a:ext uri="{9D8B030D-6E8A-4147-A177-3AD203B41FA5}">
                      <a16:colId xmlns:a16="http://schemas.microsoft.com/office/drawing/2014/main" val="2239542308"/>
                    </a:ext>
                  </a:extLst>
                </a:gridCol>
                <a:gridCol w="856933">
                  <a:extLst>
                    <a:ext uri="{9D8B030D-6E8A-4147-A177-3AD203B41FA5}">
                      <a16:colId xmlns:a16="http://schemas.microsoft.com/office/drawing/2014/main" val="269498012"/>
                    </a:ext>
                  </a:extLst>
                </a:gridCol>
              </a:tblGrid>
              <a:tr h="957126">
                <a:tc>
                  <a:txBody>
                    <a:bodyPr/>
                    <a:lstStyle/>
                    <a:p>
                      <a:r>
                        <a:rPr lang="en-US" sz="1400"/>
                        <a:t>Segment</a:t>
                      </a:r>
                    </a:p>
                    <a:p>
                      <a:endParaRPr lang="en-US" sz="1400"/>
                    </a:p>
                    <a:p>
                      <a:endParaRPr lang="en-US" sz="1400"/>
                    </a:p>
                    <a:p>
                      <a:r>
                        <a:rPr lang="en-US" sz="1400"/>
                        <a:t>Rounds and Description</a:t>
                      </a:r>
                    </a:p>
                  </a:txBody>
                  <a:tcPr marL="46528" marR="46528" marT="23264" marB="23264"/>
                </a:tc>
                <a:tc>
                  <a:txBody>
                    <a:bodyPr/>
                    <a:lstStyle/>
                    <a:p>
                      <a:r>
                        <a:rPr lang="en-US" sz="1400"/>
                        <a:t>Traditional </a:t>
                      </a:r>
                    </a:p>
                  </a:txBody>
                  <a:tcPr marL="46528" marR="46528" marT="23264" marB="23264"/>
                </a:tc>
                <a:tc>
                  <a:txBody>
                    <a:bodyPr/>
                    <a:lstStyle/>
                    <a:p>
                      <a:r>
                        <a:rPr lang="en-US" sz="1400"/>
                        <a:t>Low-End </a:t>
                      </a:r>
                    </a:p>
                  </a:txBody>
                  <a:tcPr marL="46528" marR="46528" marT="23264" marB="23264"/>
                </a:tc>
                <a:tc>
                  <a:txBody>
                    <a:bodyPr/>
                    <a:lstStyle/>
                    <a:p>
                      <a:r>
                        <a:rPr lang="en-US" sz="1400"/>
                        <a:t>High-End </a:t>
                      </a:r>
                    </a:p>
                  </a:txBody>
                  <a:tcPr marL="46528" marR="46528" marT="23264" marB="23264"/>
                </a:tc>
                <a:tc>
                  <a:txBody>
                    <a:bodyPr/>
                    <a:lstStyle/>
                    <a:p>
                      <a:r>
                        <a:rPr lang="en-US" sz="1400"/>
                        <a:t>Performance </a:t>
                      </a:r>
                    </a:p>
                  </a:txBody>
                  <a:tcPr marL="46528" marR="46528" marT="23264" marB="23264"/>
                </a:tc>
                <a:tc>
                  <a:txBody>
                    <a:bodyPr/>
                    <a:lstStyle/>
                    <a:p>
                      <a:r>
                        <a:rPr lang="en-US" sz="1400"/>
                        <a:t>Size </a:t>
                      </a:r>
                    </a:p>
                  </a:txBody>
                  <a:tcPr marL="46528" marR="46528" marT="23264" marB="23264"/>
                </a:tc>
                <a:extLst>
                  <a:ext uri="{0D108BD9-81ED-4DB2-BD59-A6C34878D82A}">
                    <a16:rowId xmlns:a16="http://schemas.microsoft.com/office/drawing/2014/main" val="1919095493"/>
                  </a:ext>
                </a:extLst>
              </a:tr>
              <a:tr h="957126">
                <a:tc>
                  <a:txBody>
                    <a:bodyPr/>
                    <a:lstStyle/>
                    <a:p>
                      <a:r>
                        <a:rPr lang="en-US" sz="1400" dirty="0"/>
                        <a:t>0</a:t>
                      </a:r>
                    </a:p>
                    <a:p>
                      <a:r>
                        <a:rPr lang="en-US" sz="1400" dirty="0"/>
                        <a:t>Industry Unit  Demand                    </a:t>
                      </a:r>
                    </a:p>
                    <a:p>
                      <a:r>
                        <a:rPr lang="en-US" sz="1400" dirty="0"/>
                        <a:t>Actual Sales </a:t>
                      </a:r>
                    </a:p>
                    <a:p>
                      <a:r>
                        <a:rPr lang="en-US" sz="1400" dirty="0"/>
                        <a:t>% of total Industry </a:t>
                      </a:r>
                    </a:p>
                  </a:txBody>
                  <a:tcPr marL="46528" marR="46528" marT="23264" marB="23264"/>
                </a:tc>
                <a:tc>
                  <a:txBody>
                    <a:bodyPr/>
                    <a:lstStyle/>
                    <a:p>
                      <a:endParaRPr lang="en-US" sz="1400" dirty="0"/>
                    </a:p>
                    <a:p>
                      <a:r>
                        <a:rPr lang="en-US" sz="1400" dirty="0"/>
                        <a:t>7.387</a:t>
                      </a:r>
                    </a:p>
                    <a:p>
                      <a:r>
                        <a:rPr lang="en-US" sz="1400" dirty="0"/>
                        <a:t>7.387</a:t>
                      </a:r>
                    </a:p>
                    <a:p>
                      <a:r>
                        <a:rPr lang="en-US" sz="1400" dirty="0"/>
                        <a:t>32.4%</a:t>
                      </a:r>
                    </a:p>
                  </a:txBody>
                  <a:tcPr marL="46528" marR="46528" marT="23264" marB="23264"/>
                </a:tc>
                <a:tc>
                  <a:txBody>
                    <a:bodyPr/>
                    <a:lstStyle/>
                    <a:p>
                      <a:endParaRPr lang="en-US" sz="1400"/>
                    </a:p>
                    <a:p>
                      <a:r>
                        <a:rPr lang="en-US" sz="1400"/>
                        <a:t>8.960</a:t>
                      </a:r>
                    </a:p>
                    <a:p>
                      <a:r>
                        <a:rPr lang="en-US" sz="1400"/>
                        <a:t>8.960</a:t>
                      </a:r>
                    </a:p>
                    <a:p>
                      <a:r>
                        <a:rPr lang="en-US" sz="1400"/>
                        <a:t>39.3%</a:t>
                      </a:r>
                    </a:p>
                  </a:txBody>
                  <a:tcPr marL="46528" marR="46528" marT="23264" marB="23264"/>
                </a:tc>
                <a:tc>
                  <a:txBody>
                    <a:bodyPr/>
                    <a:lstStyle/>
                    <a:p>
                      <a:endParaRPr lang="en-US" sz="1400"/>
                    </a:p>
                    <a:p>
                      <a:r>
                        <a:rPr lang="en-US" sz="1400"/>
                        <a:t>2.554</a:t>
                      </a:r>
                    </a:p>
                    <a:p>
                      <a:r>
                        <a:rPr lang="en-US" sz="1400"/>
                        <a:t>2.554</a:t>
                      </a:r>
                    </a:p>
                    <a:p>
                      <a:r>
                        <a:rPr lang="en-US" sz="1400"/>
                        <a:t>11.2%</a:t>
                      </a:r>
                    </a:p>
                  </a:txBody>
                  <a:tcPr marL="46528" marR="46528" marT="23264" marB="23264"/>
                </a:tc>
                <a:tc>
                  <a:txBody>
                    <a:bodyPr/>
                    <a:lstStyle/>
                    <a:p>
                      <a:endParaRPr lang="en-US" sz="1400"/>
                    </a:p>
                    <a:p>
                      <a:r>
                        <a:rPr lang="en-US" sz="1400"/>
                        <a:t>1.915</a:t>
                      </a:r>
                    </a:p>
                    <a:p>
                      <a:r>
                        <a:rPr lang="en-US" sz="1400"/>
                        <a:t>1.912</a:t>
                      </a:r>
                    </a:p>
                    <a:p>
                      <a:r>
                        <a:rPr lang="en-US" sz="1400"/>
                        <a:t>8.4%</a:t>
                      </a:r>
                    </a:p>
                  </a:txBody>
                  <a:tcPr marL="46528" marR="46528" marT="23264" marB="23264"/>
                </a:tc>
                <a:tc>
                  <a:txBody>
                    <a:bodyPr/>
                    <a:lstStyle/>
                    <a:p>
                      <a:endParaRPr lang="en-US" sz="1400"/>
                    </a:p>
                    <a:p>
                      <a:r>
                        <a:rPr lang="en-US" sz="1400"/>
                        <a:t>1.984</a:t>
                      </a:r>
                    </a:p>
                    <a:p>
                      <a:r>
                        <a:rPr lang="en-US" sz="1400"/>
                        <a:t>1.984</a:t>
                      </a:r>
                    </a:p>
                    <a:p>
                      <a:r>
                        <a:rPr lang="en-US" sz="1400"/>
                        <a:t>8.7%</a:t>
                      </a:r>
                    </a:p>
                  </a:txBody>
                  <a:tcPr marL="46528" marR="46528" marT="23264" marB="23264"/>
                </a:tc>
                <a:extLst>
                  <a:ext uri="{0D108BD9-81ED-4DB2-BD59-A6C34878D82A}">
                    <a16:rowId xmlns:a16="http://schemas.microsoft.com/office/drawing/2014/main" val="2964677825"/>
                  </a:ext>
                </a:extLst>
              </a:tr>
              <a:tr h="957126">
                <a:tc>
                  <a:txBody>
                    <a:bodyPr/>
                    <a:lstStyle/>
                    <a:p>
                      <a:r>
                        <a:rPr lang="en-US" sz="1400" dirty="0"/>
                        <a:t>1</a:t>
                      </a:r>
                    </a:p>
                    <a:p>
                      <a:r>
                        <a:rPr lang="en-US" sz="1400" dirty="0"/>
                        <a:t>Industry Unit  Demand                    </a:t>
                      </a:r>
                    </a:p>
                    <a:p>
                      <a:r>
                        <a:rPr lang="en-US" sz="1400" dirty="0"/>
                        <a:t>Actual Sales </a:t>
                      </a:r>
                    </a:p>
                    <a:p>
                      <a:r>
                        <a:rPr lang="en-US" sz="1400" dirty="0"/>
                        <a:t>% of total Industry </a:t>
                      </a:r>
                    </a:p>
                  </a:txBody>
                  <a:tcPr marL="46528" marR="46528" marT="23264" marB="23264"/>
                </a:tc>
                <a:tc>
                  <a:txBody>
                    <a:bodyPr/>
                    <a:lstStyle/>
                    <a:p>
                      <a:endParaRPr lang="en-US" sz="1400" dirty="0"/>
                    </a:p>
                    <a:p>
                      <a:r>
                        <a:rPr lang="en-US" sz="1400" dirty="0"/>
                        <a:t>8.067</a:t>
                      </a:r>
                    </a:p>
                    <a:p>
                      <a:r>
                        <a:rPr lang="en-US" sz="1400" dirty="0"/>
                        <a:t>8.067</a:t>
                      </a:r>
                    </a:p>
                    <a:p>
                      <a:r>
                        <a:rPr lang="en-US" sz="1400" dirty="0"/>
                        <a:t>9.2%</a:t>
                      </a:r>
                    </a:p>
                  </a:txBody>
                  <a:tcPr marL="46528" marR="46528" marT="23264" marB="23264"/>
                </a:tc>
                <a:tc>
                  <a:txBody>
                    <a:bodyPr/>
                    <a:lstStyle/>
                    <a:p>
                      <a:endParaRPr lang="en-US" sz="1400"/>
                    </a:p>
                    <a:p>
                      <a:r>
                        <a:rPr lang="en-US" sz="1400"/>
                        <a:t>10.009</a:t>
                      </a:r>
                    </a:p>
                    <a:p>
                      <a:r>
                        <a:rPr lang="en-US" sz="1400"/>
                        <a:t>10.009</a:t>
                      </a:r>
                    </a:p>
                    <a:p>
                      <a:r>
                        <a:rPr lang="en-US" sz="1400"/>
                        <a:t>11.7%</a:t>
                      </a:r>
                    </a:p>
                  </a:txBody>
                  <a:tcPr marL="46528" marR="46528" marT="23264" marB="23264"/>
                </a:tc>
                <a:tc>
                  <a:txBody>
                    <a:bodyPr/>
                    <a:lstStyle/>
                    <a:p>
                      <a:endParaRPr lang="en-US" sz="1400"/>
                    </a:p>
                    <a:p>
                      <a:r>
                        <a:rPr lang="en-US" sz="1400"/>
                        <a:t>2.967</a:t>
                      </a:r>
                    </a:p>
                    <a:p>
                      <a:r>
                        <a:rPr lang="en-US" sz="1400"/>
                        <a:t>2.967</a:t>
                      </a:r>
                    </a:p>
                    <a:p>
                      <a:r>
                        <a:rPr lang="en-US" sz="1400"/>
                        <a:t>11.6%</a:t>
                      </a:r>
                    </a:p>
                  </a:txBody>
                  <a:tcPr marL="46528" marR="46528" marT="23264" marB="23264"/>
                </a:tc>
                <a:tc>
                  <a:txBody>
                    <a:bodyPr/>
                    <a:lstStyle/>
                    <a:p>
                      <a:endParaRPr lang="en-US" sz="1400"/>
                    </a:p>
                    <a:p>
                      <a:r>
                        <a:rPr lang="en-US" sz="1400"/>
                        <a:t>2.294</a:t>
                      </a:r>
                    </a:p>
                    <a:p>
                      <a:r>
                        <a:rPr lang="en-US" sz="1400"/>
                        <a:t>2.294</a:t>
                      </a:r>
                    </a:p>
                    <a:p>
                      <a:r>
                        <a:rPr lang="en-US" sz="1400"/>
                        <a:t>8.9%</a:t>
                      </a:r>
                    </a:p>
                  </a:txBody>
                  <a:tcPr marL="46528" marR="46528" marT="23264" marB="23264"/>
                </a:tc>
                <a:tc>
                  <a:txBody>
                    <a:bodyPr/>
                    <a:lstStyle/>
                    <a:p>
                      <a:endParaRPr lang="en-US" sz="1400"/>
                    </a:p>
                    <a:p>
                      <a:r>
                        <a:rPr lang="en-US" sz="1400"/>
                        <a:t>2.347</a:t>
                      </a:r>
                    </a:p>
                    <a:p>
                      <a:r>
                        <a:rPr lang="en-US" sz="1400"/>
                        <a:t>2.347</a:t>
                      </a:r>
                    </a:p>
                    <a:p>
                      <a:r>
                        <a:rPr lang="en-US" sz="1400"/>
                        <a:t>9.1%</a:t>
                      </a:r>
                    </a:p>
                  </a:txBody>
                  <a:tcPr marL="46528" marR="46528" marT="23264" marB="23264"/>
                </a:tc>
                <a:extLst>
                  <a:ext uri="{0D108BD9-81ED-4DB2-BD59-A6C34878D82A}">
                    <a16:rowId xmlns:a16="http://schemas.microsoft.com/office/drawing/2014/main" val="2412466357"/>
                  </a:ext>
                </a:extLst>
              </a:tr>
              <a:tr h="1173020">
                <a:tc>
                  <a:txBody>
                    <a:bodyPr/>
                    <a:lstStyle/>
                    <a:p>
                      <a:r>
                        <a:rPr lang="en-US" sz="1400"/>
                        <a:t>2</a:t>
                      </a:r>
                    </a:p>
                    <a:p>
                      <a:r>
                        <a:rPr lang="en-US" sz="1400"/>
                        <a:t>Industry Unit  Demand                    </a:t>
                      </a:r>
                    </a:p>
                    <a:p>
                      <a:r>
                        <a:rPr lang="en-US" sz="1400"/>
                        <a:t>Actual Sales </a:t>
                      </a:r>
                    </a:p>
                    <a:p>
                      <a:r>
                        <a:rPr lang="en-US" sz="1400"/>
                        <a:t>% of total Industry </a:t>
                      </a:r>
                    </a:p>
                    <a:p>
                      <a:endParaRPr lang="en-US" sz="1400"/>
                    </a:p>
                  </a:txBody>
                  <a:tcPr marL="46528" marR="46528" marT="23264" marB="23264"/>
                </a:tc>
                <a:tc>
                  <a:txBody>
                    <a:bodyPr/>
                    <a:lstStyle/>
                    <a:p>
                      <a:endParaRPr lang="en-US" sz="1400"/>
                    </a:p>
                    <a:p>
                      <a:r>
                        <a:rPr lang="en-US" sz="1400"/>
                        <a:t>8.809</a:t>
                      </a:r>
                    </a:p>
                    <a:p>
                      <a:r>
                        <a:rPr lang="en-US" sz="1400"/>
                        <a:t>8.809</a:t>
                      </a:r>
                    </a:p>
                    <a:p>
                      <a:r>
                        <a:rPr lang="en-US" sz="1400"/>
                        <a:t>9.2%</a:t>
                      </a:r>
                    </a:p>
                  </a:txBody>
                  <a:tcPr marL="46528" marR="46528" marT="23264" marB="23264"/>
                </a:tc>
                <a:tc>
                  <a:txBody>
                    <a:bodyPr/>
                    <a:lstStyle/>
                    <a:p>
                      <a:endParaRPr lang="en-US" sz="1400"/>
                    </a:p>
                    <a:p>
                      <a:r>
                        <a:rPr lang="en-US" sz="1400"/>
                        <a:t>11.180</a:t>
                      </a:r>
                    </a:p>
                    <a:p>
                      <a:r>
                        <a:rPr lang="en-US" sz="1400"/>
                        <a:t>11.180</a:t>
                      </a:r>
                    </a:p>
                    <a:p>
                      <a:r>
                        <a:rPr lang="en-US" sz="1400"/>
                        <a:t>38.6%</a:t>
                      </a:r>
                    </a:p>
                  </a:txBody>
                  <a:tcPr marL="46528" marR="46528" marT="23264" marB="23264"/>
                </a:tc>
                <a:tc>
                  <a:txBody>
                    <a:bodyPr/>
                    <a:lstStyle/>
                    <a:p>
                      <a:endParaRPr lang="en-US" sz="1400"/>
                    </a:p>
                    <a:p>
                      <a:r>
                        <a:rPr lang="en-US" sz="1400"/>
                        <a:t>3.448</a:t>
                      </a:r>
                    </a:p>
                    <a:p>
                      <a:r>
                        <a:rPr lang="en-US" sz="1400"/>
                        <a:t>3.448</a:t>
                      </a:r>
                    </a:p>
                    <a:p>
                      <a:r>
                        <a:rPr lang="en-US" sz="1400"/>
                        <a:t>11.9%</a:t>
                      </a:r>
                    </a:p>
                  </a:txBody>
                  <a:tcPr marL="46528" marR="46528" marT="23264" marB="23264"/>
                </a:tc>
                <a:tc>
                  <a:txBody>
                    <a:bodyPr/>
                    <a:lstStyle/>
                    <a:p>
                      <a:endParaRPr lang="en-US" sz="1400"/>
                    </a:p>
                    <a:p>
                      <a:r>
                        <a:rPr lang="en-US" sz="1400"/>
                        <a:t>2.749</a:t>
                      </a:r>
                    </a:p>
                    <a:p>
                      <a:r>
                        <a:rPr lang="en-US" sz="1400"/>
                        <a:t>2.749</a:t>
                      </a:r>
                    </a:p>
                    <a:p>
                      <a:r>
                        <a:rPr lang="en-US" sz="1400"/>
                        <a:t>9.5%</a:t>
                      </a:r>
                    </a:p>
                  </a:txBody>
                  <a:tcPr marL="46528" marR="46528" marT="23264" marB="23264"/>
                </a:tc>
                <a:tc>
                  <a:txBody>
                    <a:bodyPr/>
                    <a:lstStyle/>
                    <a:p>
                      <a:endParaRPr lang="en-US" sz="1400" dirty="0"/>
                    </a:p>
                    <a:p>
                      <a:r>
                        <a:rPr lang="en-US" sz="1400" dirty="0"/>
                        <a:t>2.776</a:t>
                      </a:r>
                    </a:p>
                    <a:p>
                      <a:r>
                        <a:rPr lang="en-US" sz="1400" dirty="0"/>
                        <a:t>2.776</a:t>
                      </a:r>
                    </a:p>
                    <a:p>
                      <a:r>
                        <a:rPr lang="en-US" sz="1400" dirty="0"/>
                        <a:t>9.6%</a:t>
                      </a:r>
                    </a:p>
                  </a:txBody>
                  <a:tcPr marL="46528" marR="46528" marT="23264" marB="23264"/>
                </a:tc>
                <a:extLst>
                  <a:ext uri="{0D108BD9-81ED-4DB2-BD59-A6C34878D82A}">
                    <a16:rowId xmlns:a16="http://schemas.microsoft.com/office/drawing/2014/main" val="3855553607"/>
                  </a:ext>
                </a:extLst>
              </a:tr>
            </a:tbl>
          </a:graphicData>
        </a:graphic>
      </p:graphicFrame>
    </p:spTree>
    <p:extLst>
      <p:ext uri="{BB962C8B-B14F-4D97-AF65-F5344CB8AC3E}">
        <p14:creationId xmlns:p14="http://schemas.microsoft.com/office/powerpoint/2010/main" val="1382232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1D6225-DEA5-42C1-BFB5-8643C57B22B6}"/>
              </a:ext>
            </a:extLst>
          </p:cNvPr>
          <p:cNvSpPr>
            <a:spLocks noGrp="1"/>
          </p:cNvSpPr>
          <p:nvPr>
            <p:ph type="title"/>
          </p:nvPr>
        </p:nvSpPr>
        <p:spPr>
          <a:xfrm>
            <a:off x="1451578" y="994169"/>
            <a:ext cx="9603275" cy="1049235"/>
          </a:xfrm>
        </p:spPr>
        <p:txBody>
          <a:bodyPr vert="horz" lIns="91440" tIns="45720" rIns="91440" bIns="45720" rtlCol="0">
            <a:normAutofit/>
          </a:bodyPr>
          <a:lstStyle/>
          <a:p>
            <a:r>
              <a:rPr lang="en-US" b="1" dirty="0">
                <a:latin typeface="Roman numeral"/>
              </a:rPr>
              <a:t>Continuation</a:t>
            </a:r>
          </a:p>
          <a:p>
            <a:endParaRPr lang="en-US" dirty="0"/>
          </a:p>
        </p:txBody>
      </p:sp>
      <p:graphicFrame>
        <p:nvGraphicFramePr>
          <p:cNvPr id="9" name="Table 5">
            <a:extLst>
              <a:ext uri="{FF2B5EF4-FFF2-40B4-BE49-F238E27FC236}">
                <a16:creationId xmlns:a16="http://schemas.microsoft.com/office/drawing/2014/main" id="{4AE80993-F245-4FB3-9523-F590DF7BDCBA}"/>
              </a:ext>
            </a:extLst>
          </p:cNvPr>
          <p:cNvGraphicFramePr>
            <a:graphicFrameLocks noGrp="1"/>
          </p:cNvGraphicFramePr>
          <p:nvPr>
            <p:ph idx="1"/>
            <p:extLst>
              <p:ext uri="{D42A27DB-BD31-4B8C-83A1-F6EECF244321}">
                <p14:modId xmlns:p14="http://schemas.microsoft.com/office/powerpoint/2010/main" val="692684995"/>
              </p:ext>
            </p:extLst>
          </p:nvPr>
        </p:nvGraphicFramePr>
        <p:xfrm>
          <a:off x="1451579" y="2043404"/>
          <a:ext cx="9603275" cy="3900196"/>
        </p:xfrm>
        <a:graphic>
          <a:graphicData uri="http://schemas.openxmlformats.org/drawingml/2006/table">
            <a:tbl>
              <a:tblPr firstRow="1" bandRow="1">
                <a:tableStyleId>{5C22544A-7EE6-4342-B048-85BDC9FD1C3A}</a:tableStyleId>
              </a:tblPr>
              <a:tblGrid>
                <a:gridCol w="3428404">
                  <a:extLst>
                    <a:ext uri="{9D8B030D-6E8A-4147-A177-3AD203B41FA5}">
                      <a16:colId xmlns:a16="http://schemas.microsoft.com/office/drawing/2014/main" val="3108294504"/>
                    </a:ext>
                  </a:extLst>
                </a:gridCol>
                <a:gridCol w="1414499">
                  <a:extLst>
                    <a:ext uri="{9D8B030D-6E8A-4147-A177-3AD203B41FA5}">
                      <a16:colId xmlns:a16="http://schemas.microsoft.com/office/drawing/2014/main" val="2020340399"/>
                    </a:ext>
                  </a:extLst>
                </a:gridCol>
                <a:gridCol w="1206350">
                  <a:extLst>
                    <a:ext uri="{9D8B030D-6E8A-4147-A177-3AD203B41FA5}">
                      <a16:colId xmlns:a16="http://schemas.microsoft.com/office/drawing/2014/main" val="1894833863"/>
                    </a:ext>
                  </a:extLst>
                </a:gridCol>
                <a:gridCol w="1206350">
                  <a:extLst>
                    <a:ext uri="{9D8B030D-6E8A-4147-A177-3AD203B41FA5}">
                      <a16:colId xmlns:a16="http://schemas.microsoft.com/office/drawing/2014/main" val="2592285272"/>
                    </a:ext>
                  </a:extLst>
                </a:gridCol>
                <a:gridCol w="1555071">
                  <a:extLst>
                    <a:ext uri="{9D8B030D-6E8A-4147-A177-3AD203B41FA5}">
                      <a16:colId xmlns:a16="http://schemas.microsoft.com/office/drawing/2014/main" val="1150371011"/>
                    </a:ext>
                  </a:extLst>
                </a:gridCol>
                <a:gridCol w="792601">
                  <a:extLst>
                    <a:ext uri="{9D8B030D-6E8A-4147-A177-3AD203B41FA5}">
                      <a16:colId xmlns:a16="http://schemas.microsoft.com/office/drawing/2014/main" val="3783953425"/>
                    </a:ext>
                  </a:extLst>
                </a:gridCol>
              </a:tblGrid>
              <a:tr h="606967">
                <a:tc>
                  <a:txBody>
                    <a:bodyPr/>
                    <a:lstStyle/>
                    <a:p>
                      <a:endParaRPr lang="en-US" sz="1400" dirty="0"/>
                    </a:p>
                  </a:txBody>
                  <a:tcPr marL="67665" marR="67665" marT="33833" marB="33833"/>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400"/>
                        <a:t>Traditional </a:t>
                      </a:r>
                    </a:p>
                    <a:p>
                      <a:endParaRPr lang="en-US" sz="1400"/>
                    </a:p>
                  </a:txBody>
                  <a:tcPr marL="67665" marR="67665" marT="33833" marB="33833"/>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400"/>
                        <a:t>Low-End </a:t>
                      </a:r>
                    </a:p>
                    <a:p>
                      <a:endParaRPr lang="en-US" sz="1400"/>
                    </a:p>
                  </a:txBody>
                  <a:tcPr marL="67665" marR="67665" marT="33833" marB="33833"/>
                </a:tc>
                <a:tc>
                  <a:txBody>
                    <a:bodyPr/>
                    <a:lstStyle/>
                    <a:p>
                      <a:r>
                        <a:rPr lang="en-US" sz="1400"/>
                        <a:t>Low-End </a:t>
                      </a:r>
                    </a:p>
                  </a:txBody>
                  <a:tcPr marL="67665" marR="67665" marT="33833" marB="33833"/>
                </a:tc>
                <a:tc>
                  <a:txBody>
                    <a:bodyPr/>
                    <a:lstStyle/>
                    <a:p>
                      <a:r>
                        <a:rPr lang="en-US" sz="1400"/>
                        <a:t>Performance</a:t>
                      </a:r>
                    </a:p>
                  </a:txBody>
                  <a:tcPr marL="67665" marR="67665" marT="33833" marB="33833"/>
                </a:tc>
                <a:tc>
                  <a:txBody>
                    <a:bodyPr/>
                    <a:lstStyle/>
                    <a:p>
                      <a:r>
                        <a:rPr lang="en-US" sz="1400"/>
                        <a:t>Size</a:t>
                      </a:r>
                    </a:p>
                  </a:txBody>
                  <a:tcPr marL="67665" marR="67665" marT="33833" marB="33833"/>
                </a:tc>
                <a:extLst>
                  <a:ext uri="{0D108BD9-81ED-4DB2-BD59-A6C34878D82A}">
                    <a16:rowId xmlns:a16="http://schemas.microsoft.com/office/drawing/2014/main" val="3873687168"/>
                  </a:ext>
                </a:extLst>
              </a:tr>
              <a:tr h="1097743">
                <a:tc>
                  <a:txBody>
                    <a:bodyPr/>
                    <a:lstStyle/>
                    <a:p>
                      <a:r>
                        <a:rPr lang="en-US" sz="1400" dirty="0"/>
                        <a:t>3</a:t>
                      </a:r>
                    </a:p>
                    <a:p>
                      <a:r>
                        <a:rPr lang="en-US" sz="1400" dirty="0"/>
                        <a:t>Industry Unit  Demand                    </a:t>
                      </a:r>
                    </a:p>
                    <a:p>
                      <a:r>
                        <a:rPr lang="en-US" sz="1400" dirty="0"/>
                        <a:t>Actual Sales </a:t>
                      </a:r>
                    </a:p>
                    <a:p>
                      <a:r>
                        <a:rPr lang="en-US" sz="1400" dirty="0"/>
                        <a:t>% of total Industry </a:t>
                      </a:r>
                    </a:p>
                  </a:txBody>
                  <a:tcPr marL="67665" marR="67665" marT="33833" marB="33833"/>
                </a:tc>
                <a:tc>
                  <a:txBody>
                    <a:bodyPr/>
                    <a:lstStyle/>
                    <a:p>
                      <a:endParaRPr lang="en-US" sz="1400"/>
                    </a:p>
                    <a:p>
                      <a:r>
                        <a:rPr lang="en-US" sz="1400"/>
                        <a:t>9.619</a:t>
                      </a:r>
                    </a:p>
                    <a:p>
                      <a:r>
                        <a:rPr lang="en-US" sz="1400"/>
                        <a:t>9.619</a:t>
                      </a:r>
                    </a:p>
                    <a:p>
                      <a:r>
                        <a:rPr lang="en-US" sz="1400"/>
                        <a:t>29.4%</a:t>
                      </a:r>
                    </a:p>
                  </a:txBody>
                  <a:tcPr marL="67665" marR="67665" marT="33833" marB="33833"/>
                </a:tc>
                <a:tc>
                  <a:txBody>
                    <a:bodyPr/>
                    <a:lstStyle/>
                    <a:p>
                      <a:endParaRPr lang="en-US" sz="1400"/>
                    </a:p>
                    <a:p>
                      <a:r>
                        <a:rPr lang="en-US" sz="1400"/>
                        <a:t>12.448</a:t>
                      </a:r>
                    </a:p>
                    <a:p>
                      <a:r>
                        <a:rPr lang="en-US" sz="1400"/>
                        <a:t>12.448</a:t>
                      </a:r>
                    </a:p>
                    <a:p>
                      <a:r>
                        <a:rPr lang="en-US" sz="1400"/>
                        <a:t>38.2%</a:t>
                      </a:r>
                    </a:p>
                  </a:txBody>
                  <a:tcPr marL="67665" marR="67665" marT="33833" marB="33833"/>
                </a:tc>
                <a:tc>
                  <a:txBody>
                    <a:bodyPr/>
                    <a:lstStyle/>
                    <a:p>
                      <a:endParaRPr lang="en-US" sz="1400"/>
                    </a:p>
                    <a:p>
                      <a:r>
                        <a:rPr lang="en-US" sz="1400"/>
                        <a:t>4.007</a:t>
                      </a:r>
                    </a:p>
                    <a:p>
                      <a:r>
                        <a:rPr lang="en-US" sz="1400"/>
                        <a:t>4.007</a:t>
                      </a:r>
                    </a:p>
                    <a:p>
                      <a:r>
                        <a:rPr lang="en-US" sz="1400"/>
                        <a:t>12.3%</a:t>
                      </a:r>
                    </a:p>
                  </a:txBody>
                  <a:tcPr marL="67665" marR="67665" marT="33833" marB="33833"/>
                </a:tc>
                <a:tc>
                  <a:txBody>
                    <a:bodyPr/>
                    <a:lstStyle/>
                    <a:p>
                      <a:endParaRPr lang="en-US" sz="1400"/>
                    </a:p>
                    <a:p>
                      <a:r>
                        <a:rPr lang="en-US" sz="1400"/>
                        <a:t>3.293</a:t>
                      </a:r>
                    </a:p>
                    <a:p>
                      <a:r>
                        <a:rPr lang="en-US" sz="1400"/>
                        <a:t>3.293</a:t>
                      </a:r>
                    </a:p>
                    <a:p>
                      <a:r>
                        <a:rPr lang="en-US" sz="1400"/>
                        <a:t>10.1%</a:t>
                      </a:r>
                    </a:p>
                  </a:txBody>
                  <a:tcPr marL="67665" marR="67665" marT="33833" marB="33833"/>
                </a:tc>
                <a:tc>
                  <a:txBody>
                    <a:bodyPr/>
                    <a:lstStyle/>
                    <a:p>
                      <a:endParaRPr lang="en-US" sz="1400"/>
                    </a:p>
                    <a:p>
                      <a:r>
                        <a:rPr lang="en-US" sz="1400"/>
                        <a:t>3.284</a:t>
                      </a:r>
                    </a:p>
                    <a:p>
                      <a:r>
                        <a:rPr lang="en-US" sz="1400"/>
                        <a:t>3.284</a:t>
                      </a:r>
                    </a:p>
                    <a:p>
                      <a:r>
                        <a:rPr lang="en-US" sz="1400"/>
                        <a:t>10.1%</a:t>
                      </a:r>
                    </a:p>
                  </a:txBody>
                  <a:tcPr marL="67665" marR="67665" marT="33833" marB="33833"/>
                </a:tc>
                <a:extLst>
                  <a:ext uri="{0D108BD9-81ED-4DB2-BD59-A6C34878D82A}">
                    <a16:rowId xmlns:a16="http://schemas.microsoft.com/office/drawing/2014/main" val="3881873039"/>
                  </a:ext>
                </a:extLst>
              </a:tr>
              <a:tr h="1097743">
                <a:tc>
                  <a:txBody>
                    <a:bodyPr/>
                    <a:lstStyle/>
                    <a:p>
                      <a:r>
                        <a:rPr lang="en-US" sz="1400"/>
                        <a:t>4</a:t>
                      </a:r>
                    </a:p>
                    <a:p>
                      <a:r>
                        <a:rPr lang="en-US" sz="1400"/>
                        <a:t>Industry Unit  Demand                    </a:t>
                      </a:r>
                    </a:p>
                    <a:p>
                      <a:r>
                        <a:rPr lang="en-US" sz="1400"/>
                        <a:t>Actual Sales </a:t>
                      </a:r>
                    </a:p>
                    <a:p>
                      <a:r>
                        <a:rPr lang="en-US" sz="1400"/>
                        <a:t>% of total Industry </a:t>
                      </a:r>
                    </a:p>
                  </a:txBody>
                  <a:tcPr marL="67665" marR="67665" marT="33833" marB="33833"/>
                </a:tc>
                <a:tc>
                  <a:txBody>
                    <a:bodyPr/>
                    <a:lstStyle/>
                    <a:p>
                      <a:endParaRPr lang="en-US" sz="1400"/>
                    </a:p>
                    <a:p>
                      <a:r>
                        <a:rPr lang="en-US" sz="1400"/>
                        <a:t>10.504</a:t>
                      </a:r>
                    </a:p>
                    <a:p>
                      <a:r>
                        <a:rPr lang="en-US" sz="1400"/>
                        <a:t>10.504</a:t>
                      </a:r>
                    </a:p>
                    <a:p>
                      <a:r>
                        <a:rPr lang="en-US" sz="1400"/>
                        <a:t>28.4%</a:t>
                      </a:r>
                    </a:p>
                  </a:txBody>
                  <a:tcPr marL="67665" marR="67665" marT="33833" marB="33833"/>
                </a:tc>
                <a:tc>
                  <a:txBody>
                    <a:bodyPr/>
                    <a:lstStyle/>
                    <a:p>
                      <a:endParaRPr lang="en-US" sz="1400"/>
                    </a:p>
                    <a:p>
                      <a:r>
                        <a:rPr lang="en-US" sz="1400"/>
                        <a:t>13.949</a:t>
                      </a:r>
                    </a:p>
                    <a:p>
                      <a:r>
                        <a:rPr lang="en-US" sz="1400"/>
                        <a:t>13.949</a:t>
                      </a:r>
                    </a:p>
                    <a:p>
                      <a:r>
                        <a:rPr lang="en-US" sz="1400"/>
                        <a:t>37.8%</a:t>
                      </a:r>
                    </a:p>
                  </a:txBody>
                  <a:tcPr marL="67665" marR="67665" marT="33833" marB="33833"/>
                </a:tc>
                <a:tc>
                  <a:txBody>
                    <a:bodyPr/>
                    <a:lstStyle/>
                    <a:p>
                      <a:endParaRPr lang="en-US" sz="1400"/>
                    </a:p>
                    <a:p>
                      <a:r>
                        <a:rPr lang="en-US" sz="1400"/>
                        <a:t>4.656</a:t>
                      </a:r>
                    </a:p>
                    <a:p>
                      <a:r>
                        <a:rPr lang="en-US" sz="1400"/>
                        <a:t>4.656</a:t>
                      </a:r>
                    </a:p>
                    <a:p>
                      <a:r>
                        <a:rPr lang="en-US" sz="1400"/>
                        <a:t>12.6%</a:t>
                      </a:r>
                    </a:p>
                  </a:txBody>
                  <a:tcPr marL="67665" marR="67665" marT="33833" marB="33833"/>
                </a:tc>
                <a:tc>
                  <a:txBody>
                    <a:bodyPr/>
                    <a:lstStyle/>
                    <a:p>
                      <a:endParaRPr lang="en-US" sz="1400"/>
                    </a:p>
                    <a:p>
                      <a:r>
                        <a:rPr lang="en-US" sz="1400"/>
                        <a:t>3.945</a:t>
                      </a:r>
                    </a:p>
                    <a:p>
                      <a:r>
                        <a:rPr lang="en-US" sz="1400"/>
                        <a:t>3.945</a:t>
                      </a:r>
                    </a:p>
                    <a:p>
                      <a:r>
                        <a:rPr lang="en-US" sz="1400"/>
                        <a:t>10.7%</a:t>
                      </a:r>
                    </a:p>
                  </a:txBody>
                  <a:tcPr marL="67665" marR="67665" marT="33833" marB="33833"/>
                </a:tc>
                <a:tc>
                  <a:txBody>
                    <a:bodyPr/>
                    <a:lstStyle/>
                    <a:p>
                      <a:endParaRPr lang="en-US" sz="1400"/>
                    </a:p>
                    <a:p>
                      <a:r>
                        <a:rPr lang="en-US" sz="1400"/>
                        <a:t>3.885</a:t>
                      </a:r>
                    </a:p>
                    <a:p>
                      <a:r>
                        <a:rPr lang="en-US" sz="1400"/>
                        <a:t>3.885</a:t>
                      </a:r>
                    </a:p>
                    <a:p>
                      <a:r>
                        <a:rPr lang="en-US" sz="1400"/>
                        <a:t>10.5%</a:t>
                      </a:r>
                    </a:p>
                  </a:txBody>
                  <a:tcPr marL="67665" marR="67665" marT="33833" marB="33833"/>
                </a:tc>
                <a:extLst>
                  <a:ext uri="{0D108BD9-81ED-4DB2-BD59-A6C34878D82A}">
                    <a16:rowId xmlns:a16="http://schemas.microsoft.com/office/drawing/2014/main" val="424103160"/>
                  </a:ext>
                </a:extLst>
              </a:tr>
              <a:tr h="1097743">
                <a:tc>
                  <a:txBody>
                    <a:bodyPr/>
                    <a:lstStyle/>
                    <a:p>
                      <a:r>
                        <a:rPr lang="en-US" sz="1400"/>
                        <a:t>5</a:t>
                      </a:r>
                    </a:p>
                    <a:p>
                      <a:r>
                        <a:rPr lang="en-US" sz="1400"/>
                        <a:t>Industry Unit  Demand                    </a:t>
                      </a:r>
                    </a:p>
                    <a:p>
                      <a:r>
                        <a:rPr lang="en-US" sz="1400"/>
                        <a:t>Actual Sales </a:t>
                      </a:r>
                    </a:p>
                    <a:p>
                      <a:r>
                        <a:rPr lang="en-US" sz="1400"/>
                        <a:t>% of total Industry </a:t>
                      </a:r>
                    </a:p>
                  </a:txBody>
                  <a:tcPr marL="67665" marR="67665" marT="33833" marB="33833"/>
                </a:tc>
                <a:tc>
                  <a:txBody>
                    <a:bodyPr/>
                    <a:lstStyle/>
                    <a:p>
                      <a:endParaRPr lang="en-US" sz="1400"/>
                    </a:p>
                    <a:p>
                      <a:r>
                        <a:rPr lang="en-US" sz="1400"/>
                        <a:t>11.471</a:t>
                      </a:r>
                    </a:p>
                    <a:p>
                      <a:r>
                        <a:rPr lang="en-US" sz="1400"/>
                        <a:t>11.471</a:t>
                      </a:r>
                    </a:p>
                    <a:p>
                      <a:r>
                        <a:rPr lang="en-US" sz="1400"/>
                        <a:t>27.5%</a:t>
                      </a:r>
                    </a:p>
                  </a:txBody>
                  <a:tcPr marL="67665" marR="67665" marT="33833" marB="33833"/>
                </a:tc>
                <a:tc>
                  <a:txBody>
                    <a:bodyPr/>
                    <a:lstStyle/>
                    <a:p>
                      <a:endParaRPr lang="en-US" sz="1400"/>
                    </a:p>
                    <a:p>
                      <a:r>
                        <a:rPr lang="en-US" sz="1400"/>
                        <a:t>15.581</a:t>
                      </a:r>
                    </a:p>
                    <a:p>
                      <a:r>
                        <a:rPr lang="en-US" sz="1400"/>
                        <a:t>15.581</a:t>
                      </a:r>
                    </a:p>
                    <a:p>
                      <a:r>
                        <a:rPr lang="en-US" sz="1400"/>
                        <a:t>37.3%</a:t>
                      </a:r>
                    </a:p>
                  </a:txBody>
                  <a:tcPr marL="67665" marR="67665" marT="33833" marB="33833"/>
                </a:tc>
                <a:tc>
                  <a:txBody>
                    <a:bodyPr/>
                    <a:lstStyle/>
                    <a:p>
                      <a:endParaRPr lang="en-US" sz="1400"/>
                    </a:p>
                    <a:p>
                      <a:r>
                        <a:rPr lang="en-US" sz="1400"/>
                        <a:t>5.410</a:t>
                      </a:r>
                    </a:p>
                    <a:p>
                      <a:r>
                        <a:rPr lang="en-US" sz="1400"/>
                        <a:t>5.410</a:t>
                      </a:r>
                    </a:p>
                    <a:p>
                      <a:r>
                        <a:rPr lang="en-US" sz="1400"/>
                        <a:t>13.0%</a:t>
                      </a:r>
                    </a:p>
                  </a:txBody>
                  <a:tcPr marL="67665" marR="67665" marT="33833" marB="33833"/>
                </a:tc>
                <a:tc>
                  <a:txBody>
                    <a:bodyPr/>
                    <a:lstStyle/>
                    <a:p>
                      <a:endParaRPr lang="en-US" sz="1400"/>
                    </a:p>
                    <a:p>
                      <a:r>
                        <a:rPr lang="en-US" sz="1400"/>
                        <a:t>4.726</a:t>
                      </a:r>
                    </a:p>
                    <a:p>
                      <a:r>
                        <a:rPr lang="en-US" sz="1400"/>
                        <a:t>4.641</a:t>
                      </a:r>
                    </a:p>
                    <a:p>
                      <a:r>
                        <a:rPr lang="en-US" sz="1400"/>
                        <a:t>11.3%</a:t>
                      </a:r>
                    </a:p>
                  </a:txBody>
                  <a:tcPr marL="67665" marR="67665" marT="33833" marB="33833"/>
                </a:tc>
                <a:tc>
                  <a:txBody>
                    <a:bodyPr/>
                    <a:lstStyle/>
                    <a:p>
                      <a:endParaRPr lang="en-US" sz="1400" dirty="0"/>
                    </a:p>
                    <a:p>
                      <a:r>
                        <a:rPr lang="en-US" sz="1400" dirty="0"/>
                        <a:t>4.596</a:t>
                      </a:r>
                    </a:p>
                    <a:p>
                      <a:r>
                        <a:rPr lang="en-US" sz="1400" dirty="0"/>
                        <a:t>4.596</a:t>
                      </a:r>
                    </a:p>
                    <a:p>
                      <a:r>
                        <a:rPr lang="en-US" sz="1400" dirty="0"/>
                        <a:t>11.0%</a:t>
                      </a:r>
                    </a:p>
                  </a:txBody>
                  <a:tcPr marL="67665" marR="67665" marT="33833" marB="33833"/>
                </a:tc>
                <a:extLst>
                  <a:ext uri="{0D108BD9-81ED-4DB2-BD59-A6C34878D82A}">
                    <a16:rowId xmlns:a16="http://schemas.microsoft.com/office/drawing/2014/main" val="3403378566"/>
                  </a:ext>
                </a:extLst>
              </a:tr>
            </a:tbl>
          </a:graphicData>
        </a:graphic>
      </p:graphicFrame>
    </p:spTree>
    <p:extLst>
      <p:ext uri="{BB962C8B-B14F-4D97-AF65-F5344CB8AC3E}">
        <p14:creationId xmlns:p14="http://schemas.microsoft.com/office/powerpoint/2010/main" val="819632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5B22-F8A7-4C6F-8C7B-081B5F59045C}"/>
              </a:ext>
            </a:extLst>
          </p:cNvPr>
          <p:cNvSpPr>
            <a:spLocks noGrp="1"/>
          </p:cNvSpPr>
          <p:nvPr>
            <p:ph type="title"/>
          </p:nvPr>
        </p:nvSpPr>
        <p:spPr/>
        <p:txBody>
          <a:bodyPr/>
          <a:lstStyle/>
          <a:p>
            <a:r>
              <a:rPr lang="en-US" b="1" dirty="0">
                <a:latin typeface="Roman numeral"/>
              </a:rPr>
              <a:t>XVII. Outlook Within EACH SEGMENT</a:t>
            </a:r>
            <a:endParaRPr lang="en-US" dirty="0">
              <a:latin typeface="Roman numeral"/>
            </a:endParaRPr>
          </a:p>
        </p:txBody>
      </p:sp>
      <p:sp>
        <p:nvSpPr>
          <p:cNvPr id="3" name="Content Placeholder 2">
            <a:extLst>
              <a:ext uri="{FF2B5EF4-FFF2-40B4-BE49-F238E27FC236}">
                <a16:creationId xmlns:a16="http://schemas.microsoft.com/office/drawing/2014/main" id="{80D49146-EE9F-4A57-A718-2E3AB69AD230}"/>
              </a:ext>
            </a:extLst>
          </p:cNvPr>
          <p:cNvSpPr>
            <a:spLocks noGrp="1"/>
          </p:cNvSpPr>
          <p:nvPr>
            <p:ph idx="1"/>
          </p:nvPr>
        </p:nvSpPr>
        <p:spPr/>
        <p:txBody>
          <a:bodyPr>
            <a:normAutofit fontScale="85000" lnSpcReduction="10000"/>
          </a:bodyPr>
          <a:lstStyle/>
          <a:p>
            <a:pPr>
              <a:buFont typeface="Arial" panose="020B0604020202020204" pitchFamily="34" charset="0"/>
              <a:buChar char="•"/>
            </a:pPr>
            <a:r>
              <a:rPr lang="en-US" dirty="0"/>
              <a:t>R&amp;D</a:t>
            </a:r>
          </a:p>
          <a:p>
            <a:pPr lvl="1"/>
            <a:r>
              <a:rPr lang="en-US" dirty="0"/>
              <a:t>Lower the MTBF to the average or minimum of the range in order to save cost and increase contribution margins.</a:t>
            </a:r>
          </a:p>
          <a:p>
            <a:pPr>
              <a:buFont typeface="Arial" panose="020B0604020202020204" pitchFamily="34" charset="0"/>
              <a:buChar char="•"/>
            </a:pPr>
            <a:r>
              <a:rPr lang="en-US" dirty="0"/>
              <a:t>MARKTING</a:t>
            </a:r>
          </a:p>
          <a:p>
            <a:pPr lvl="1"/>
            <a:r>
              <a:rPr lang="en-US" dirty="0"/>
              <a:t>Keeping the numbers high a little bit in first 2 rounds and then keep decreasing the sale price last rounds.</a:t>
            </a:r>
          </a:p>
          <a:p>
            <a:pPr>
              <a:buFont typeface="Arial" panose="020B0604020202020204" pitchFamily="34" charset="0"/>
              <a:buChar char="•"/>
            </a:pPr>
            <a:r>
              <a:rPr lang="en-US" dirty="0"/>
              <a:t>PRODUCTION </a:t>
            </a:r>
          </a:p>
          <a:p>
            <a:pPr lvl="1"/>
            <a:r>
              <a:rPr lang="en-US" dirty="0"/>
              <a:t>Focusing more on the sales and try to expect how many units can be sold for next round and then see how many can be in our capacity and according to that we decide the numbers of the units.</a:t>
            </a:r>
          </a:p>
          <a:p>
            <a:pPr>
              <a:buFont typeface="Arial" panose="020B0604020202020204" pitchFamily="34" charset="0"/>
              <a:buChar char="•"/>
            </a:pPr>
            <a:r>
              <a:rPr lang="en-US" dirty="0"/>
              <a:t>HUMAN RESOURCES</a:t>
            </a:r>
          </a:p>
          <a:p>
            <a:pPr lvl="1"/>
            <a:r>
              <a:rPr lang="en-US" dirty="0"/>
              <a:t>More training hours.</a:t>
            </a:r>
          </a:p>
        </p:txBody>
      </p:sp>
    </p:spTree>
    <p:extLst>
      <p:ext uri="{BB962C8B-B14F-4D97-AF65-F5344CB8AC3E}">
        <p14:creationId xmlns:p14="http://schemas.microsoft.com/office/powerpoint/2010/main" val="945815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A395-572C-4DD5-9CA8-142411EB9FCA}"/>
              </a:ext>
            </a:extLst>
          </p:cNvPr>
          <p:cNvSpPr>
            <a:spLocks noGrp="1"/>
          </p:cNvSpPr>
          <p:nvPr>
            <p:ph type="title"/>
          </p:nvPr>
        </p:nvSpPr>
        <p:spPr/>
        <p:txBody>
          <a:bodyPr/>
          <a:lstStyle/>
          <a:p>
            <a:r>
              <a:rPr lang="en-US" b="1" dirty="0">
                <a:latin typeface="Roman numeral"/>
              </a:rPr>
              <a:t>XVII. Outlook Within EACH SEGMENT</a:t>
            </a:r>
            <a:endParaRPr lang="en-US" dirty="0">
              <a:latin typeface="Roman numeral"/>
            </a:endParaRPr>
          </a:p>
        </p:txBody>
      </p:sp>
      <p:sp>
        <p:nvSpPr>
          <p:cNvPr id="3" name="Content Placeholder 2">
            <a:extLst>
              <a:ext uri="{FF2B5EF4-FFF2-40B4-BE49-F238E27FC236}">
                <a16:creationId xmlns:a16="http://schemas.microsoft.com/office/drawing/2014/main" id="{D09125D4-8CEF-4289-BAEB-3D588488FF4E}"/>
              </a:ext>
            </a:extLst>
          </p:cNvPr>
          <p:cNvSpPr>
            <a:spLocks noGrp="1"/>
          </p:cNvSpPr>
          <p:nvPr>
            <p:ph idx="1"/>
          </p:nvPr>
        </p:nvSpPr>
        <p:spPr/>
        <p:txBody>
          <a:bodyPr>
            <a:normAutofit/>
          </a:bodyPr>
          <a:lstStyle/>
          <a:p>
            <a:pPr>
              <a:buFont typeface="Arial" panose="020B0604020202020204" pitchFamily="34" charset="0"/>
              <a:buChar char="•"/>
            </a:pPr>
            <a:endParaRPr lang="en-US" dirty="0"/>
          </a:p>
          <a:p>
            <a:pPr>
              <a:buFont typeface="Arial" panose="020B0604020202020204" pitchFamily="34" charset="0"/>
              <a:buChar char="•"/>
            </a:pPr>
            <a:r>
              <a:rPr lang="en-US" dirty="0"/>
              <a:t>FINANCE</a:t>
            </a:r>
          </a:p>
          <a:p>
            <a:pPr lvl="1"/>
            <a:r>
              <a:rPr lang="en-US" dirty="0"/>
              <a:t>Keeping in eye in how much our sales and profits and make sure our profit doesn’t go on minus.</a:t>
            </a:r>
          </a:p>
          <a:p>
            <a:pPr marL="201168" lvl="1" indent="0">
              <a:buNone/>
            </a:pPr>
            <a:endParaRPr lang="en-US" dirty="0"/>
          </a:p>
          <a:p>
            <a:r>
              <a:rPr lang="en-US" dirty="0"/>
              <a:t>TQM</a:t>
            </a:r>
          </a:p>
          <a:p>
            <a:pPr lvl="1"/>
            <a:r>
              <a:rPr lang="en-US" dirty="0"/>
              <a:t> Giving us a big advantage because it offers benefits such as lower cost of materials, lower cost of labor, faster R&amp;D upgrades, and increased demand for your products.</a:t>
            </a:r>
          </a:p>
        </p:txBody>
      </p:sp>
    </p:spTree>
    <p:extLst>
      <p:ext uri="{BB962C8B-B14F-4D97-AF65-F5344CB8AC3E}">
        <p14:creationId xmlns:p14="http://schemas.microsoft.com/office/powerpoint/2010/main" val="3806973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E63D-A843-4AA4-AAD0-64969223D7EA}"/>
              </a:ext>
            </a:extLst>
          </p:cNvPr>
          <p:cNvSpPr>
            <a:spLocks noGrp="1"/>
          </p:cNvSpPr>
          <p:nvPr>
            <p:ph type="title"/>
          </p:nvPr>
        </p:nvSpPr>
        <p:spPr/>
        <p:txBody>
          <a:bodyPr/>
          <a:lstStyle/>
          <a:p>
            <a:r>
              <a:rPr lang="en-US" b="1" dirty="0">
                <a:latin typeface="Roman numeral"/>
              </a:rPr>
              <a:t>XVIII. SHORT TERM STRATEGY</a:t>
            </a:r>
          </a:p>
        </p:txBody>
      </p:sp>
      <p:sp>
        <p:nvSpPr>
          <p:cNvPr id="3" name="Content Placeholder 2">
            <a:extLst>
              <a:ext uri="{FF2B5EF4-FFF2-40B4-BE49-F238E27FC236}">
                <a16:creationId xmlns:a16="http://schemas.microsoft.com/office/drawing/2014/main" id="{4DEFEA85-D0C6-4602-974D-B947BD5F14F5}"/>
              </a:ext>
            </a:extLst>
          </p:cNvPr>
          <p:cNvSpPr>
            <a:spLocks noGrp="1"/>
          </p:cNvSpPr>
          <p:nvPr>
            <p:ph idx="1"/>
          </p:nvPr>
        </p:nvSpPr>
        <p:spPr/>
        <p:txBody>
          <a:bodyPr>
            <a:normAutofit fontScale="92500" lnSpcReduction="10000"/>
          </a:bodyPr>
          <a:lstStyle/>
          <a:p>
            <a:r>
              <a:rPr lang="en-US" dirty="0"/>
              <a:t>CURRENT</a:t>
            </a:r>
          </a:p>
          <a:p>
            <a:pPr lvl="1"/>
            <a:r>
              <a:rPr lang="en-US" dirty="0"/>
              <a:t>Keeping our product research and development upgrades within the same year</a:t>
            </a:r>
          </a:p>
          <a:p>
            <a:pPr marL="201168" lvl="1" indent="0">
              <a:buNone/>
            </a:pPr>
            <a:endParaRPr lang="en-US" dirty="0"/>
          </a:p>
          <a:p>
            <a:pPr lvl="1"/>
            <a:r>
              <a:rPr lang="en-US" dirty="0"/>
              <a:t>Producing to capacity each year</a:t>
            </a:r>
          </a:p>
          <a:p>
            <a:endParaRPr lang="en-US" dirty="0"/>
          </a:p>
          <a:p>
            <a:r>
              <a:rPr lang="en-US" dirty="0"/>
              <a:t>FUTURE</a:t>
            </a:r>
          </a:p>
          <a:p>
            <a:pPr lvl="1"/>
            <a:r>
              <a:rPr lang="en-US" dirty="0"/>
              <a:t>Keeping our product research and development upgrades within the same year from June to July</a:t>
            </a:r>
          </a:p>
          <a:p>
            <a:pPr lvl="1"/>
            <a:endParaRPr lang="en-US" dirty="0"/>
          </a:p>
          <a:p>
            <a:pPr lvl="1"/>
            <a:r>
              <a:rPr lang="en-US" dirty="0"/>
              <a:t>Purchased capacity for existing products.</a:t>
            </a:r>
          </a:p>
        </p:txBody>
      </p:sp>
    </p:spTree>
    <p:extLst>
      <p:ext uri="{BB962C8B-B14F-4D97-AF65-F5344CB8AC3E}">
        <p14:creationId xmlns:p14="http://schemas.microsoft.com/office/powerpoint/2010/main" val="3544924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C0C57-BFB8-4170-A346-41BDC1ADF680}"/>
              </a:ext>
            </a:extLst>
          </p:cNvPr>
          <p:cNvSpPr>
            <a:spLocks noGrp="1"/>
          </p:cNvSpPr>
          <p:nvPr>
            <p:ph type="title"/>
          </p:nvPr>
        </p:nvSpPr>
        <p:spPr/>
        <p:txBody>
          <a:bodyPr/>
          <a:lstStyle/>
          <a:p>
            <a:r>
              <a:rPr lang="en-US" b="1" dirty="0">
                <a:latin typeface="Roman numeral"/>
              </a:rPr>
              <a:t>XIX. LONG TERM STRATEGY</a:t>
            </a:r>
          </a:p>
        </p:txBody>
      </p:sp>
      <p:sp>
        <p:nvSpPr>
          <p:cNvPr id="3" name="Content Placeholder 2">
            <a:extLst>
              <a:ext uri="{FF2B5EF4-FFF2-40B4-BE49-F238E27FC236}">
                <a16:creationId xmlns:a16="http://schemas.microsoft.com/office/drawing/2014/main" id="{C027370F-04A8-4AB7-84E8-090030746932}"/>
              </a:ext>
            </a:extLst>
          </p:cNvPr>
          <p:cNvSpPr>
            <a:spLocks noGrp="1"/>
          </p:cNvSpPr>
          <p:nvPr>
            <p:ph idx="1"/>
          </p:nvPr>
        </p:nvSpPr>
        <p:spPr/>
        <p:txBody>
          <a:bodyPr>
            <a:normAutofit fontScale="85000" lnSpcReduction="10000"/>
          </a:bodyPr>
          <a:lstStyle/>
          <a:p>
            <a:r>
              <a:rPr lang="en-US" dirty="0"/>
              <a:t>CURRENT</a:t>
            </a:r>
          </a:p>
          <a:p>
            <a:pPr lvl="1"/>
            <a:r>
              <a:rPr lang="en-US" dirty="0"/>
              <a:t>Increasing profits and decreasing costs</a:t>
            </a:r>
          </a:p>
          <a:p>
            <a:pPr lvl="1"/>
            <a:endParaRPr lang="en-US" dirty="0"/>
          </a:p>
          <a:p>
            <a:pPr lvl="1"/>
            <a:r>
              <a:rPr lang="en-US" dirty="0"/>
              <a:t>Spending more money on HR training </a:t>
            </a:r>
          </a:p>
          <a:p>
            <a:endParaRPr lang="en-US" dirty="0"/>
          </a:p>
          <a:p>
            <a:r>
              <a:rPr lang="en-US" dirty="0"/>
              <a:t>FUTURE</a:t>
            </a:r>
          </a:p>
          <a:p>
            <a:pPr lvl="1"/>
            <a:r>
              <a:rPr lang="en-US" dirty="0"/>
              <a:t>If funds are available invest in automation for invented products.</a:t>
            </a:r>
          </a:p>
          <a:p>
            <a:pPr marL="201168" lvl="1" indent="0">
              <a:buNone/>
            </a:pPr>
            <a:endParaRPr lang="en-US" dirty="0"/>
          </a:p>
          <a:p>
            <a:pPr lvl="1"/>
            <a:r>
              <a:rPr lang="en-US" dirty="0"/>
              <a:t>Changing a product size and or performance repositions a product on the perceptual map. Improving performance and decreasing size moves the product towards the lower right on the perceptual map.</a:t>
            </a:r>
          </a:p>
        </p:txBody>
      </p:sp>
    </p:spTree>
    <p:extLst>
      <p:ext uri="{BB962C8B-B14F-4D97-AF65-F5344CB8AC3E}">
        <p14:creationId xmlns:p14="http://schemas.microsoft.com/office/powerpoint/2010/main" val="527928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ctrTitle" idx="4294967295"/>
          </p:nvPr>
        </p:nvSpPr>
        <p:spPr>
          <a:xfrm>
            <a:off x="471487" y="329811"/>
            <a:ext cx="11360150" cy="1057275"/>
          </a:xfrm>
          <a:prstGeom prst="rect">
            <a:avLst/>
          </a:prstGeom>
        </p:spPr>
        <p:txBody>
          <a:bodyPr spcFirstLastPara="1" vert="horz" wrap="square" lIns="121900" tIns="121900" rIns="121900" bIns="121900" rtlCol="0" anchor="ctr" anchorCtr="0">
            <a:noAutofit/>
          </a:bodyPr>
          <a:lstStyle/>
          <a:p>
            <a:pPr algn="ctr">
              <a:spcBef>
                <a:spcPts val="0"/>
              </a:spcBef>
            </a:pPr>
            <a:r>
              <a:rPr lang="en" sz="1867" b="1" dirty="0">
                <a:latin typeface="Roman numeral"/>
                <a:ea typeface="Times New Roman"/>
                <a:cs typeface="Times New Roman"/>
                <a:sym typeface="Times New Roman"/>
              </a:rPr>
              <a:t>XX. Connection between long term strategies and company goals and objectives</a:t>
            </a:r>
            <a:endParaRPr sz="1600" dirty="0">
              <a:latin typeface="Roman numeral"/>
            </a:endParaRPr>
          </a:p>
        </p:txBody>
      </p:sp>
      <p:sp>
        <p:nvSpPr>
          <p:cNvPr id="103" name="Google Shape;103;p20"/>
          <p:cNvSpPr txBox="1">
            <a:spLocks noGrp="1"/>
          </p:cNvSpPr>
          <p:nvPr>
            <p:ph type="subTitle" idx="4294967295"/>
          </p:nvPr>
        </p:nvSpPr>
        <p:spPr>
          <a:xfrm>
            <a:off x="360363" y="1624013"/>
            <a:ext cx="11831637" cy="4552852"/>
          </a:xfrm>
          <a:prstGeom prst="rect">
            <a:avLst/>
          </a:prstGeom>
        </p:spPr>
        <p:txBody>
          <a:bodyPr spcFirstLastPara="1" vert="horz" wrap="square" lIns="121900" tIns="121900" rIns="121900" bIns="121900" rtlCol="0" anchor="t" anchorCtr="0">
            <a:noAutofit/>
          </a:bodyPr>
          <a:lstStyle/>
          <a:p>
            <a:pPr>
              <a:spcBef>
                <a:spcPts val="0"/>
              </a:spcBef>
              <a:spcAft>
                <a:spcPts val="0"/>
              </a:spcAft>
            </a:pPr>
            <a:r>
              <a:rPr lang="en" sz="1400" dirty="0">
                <a:solidFill>
                  <a:srgbClr val="000000"/>
                </a:solidFill>
                <a:latin typeface="Times New Roman"/>
                <a:ea typeface="Times New Roman"/>
                <a:cs typeface="Times New Roman"/>
                <a:sym typeface="Times New Roman"/>
              </a:rPr>
              <a:t>A goal is very broad with a primary outcome. A strategy is the approach you take to achieve a goal. An objective is a measurable step you take to achieve a strategy.</a:t>
            </a:r>
          </a:p>
          <a:p>
            <a:pPr>
              <a:spcBef>
                <a:spcPts val="0"/>
              </a:spcBef>
              <a:spcAft>
                <a:spcPts val="0"/>
              </a:spcAft>
            </a:pPr>
            <a:r>
              <a:rPr lang="en" sz="1400" dirty="0">
                <a:solidFill>
                  <a:srgbClr val="000000"/>
                </a:solidFill>
                <a:latin typeface="Times New Roman"/>
                <a:ea typeface="Times New Roman"/>
                <a:cs typeface="Times New Roman"/>
                <a:sym typeface="Times New Roman"/>
              </a:rPr>
              <a:t>Each long term goal is supported by a short term goal(s) which connects back to the companies goals &amp; objectives. </a:t>
            </a:r>
          </a:p>
          <a:p>
            <a:pPr marL="0" indent="0" algn="ctr">
              <a:spcBef>
                <a:spcPts val="0"/>
              </a:spcBef>
              <a:spcAft>
                <a:spcPts val="0"/>
              </a:spcAft>
              <a:buNone/>
            </a:pPr>
            <a:endParaRPr sz="1400" dirty="0">
              <a:solidFill>
                <a:srgbClr val="000000"/>
              </a:solidFill>
              <a:latin typeface="Times New Roman"/>
              <a:ea typeface="Times New Roman"/>
              <a:cs typeface="Times New Roman"/>
              <a:sym typeface="Times New Roman"/>
            </a:endParaRPr>
          </a:p>
          <a:p>
            <a:pPr>
              <a:spcBef>
                <a:spcPts val="0"/>
              </a:spcBef>
              <a:spcAft>
                <a:spcPts val="0"/>
              </a:spcAft>
            </a:pPr>
            <a:r>
              <a:rPr lang="en" sz="1400" dirty="0">
                <a:solidFill>
                  <a:srgbClr val="000000"/>
                </a:solidFill>
                <a:latin typeface="Times New Roman"/>
                <a:ea typeface="Times New Roman"/>
                <a:cs typeface="Times New Roman"/>
                <a:sym typeface="Times New Roman"/>
              </a:rPr>
              <a:t>The long term strategies connect to our goals &amp; objectives by:</a:t>
            </a:r>
            <a:endParaRPr sz="1400" dirty="0">
              <a:solidFill>
                <a:srgbClr val="000000"/>
              </a:solidFill>
              <a:latin typeface="Times New Roman"/>
              <a:ea typeface="Times New Roman"/>
              <a:cs typeface="Times New Roman"/>
              <a:sym typeface="Times New Roman"/>
            </a:endParaRPr>
          </a:p>
          <a:p>
            <a:pPr>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Serving as a framework for making decisions and provides a basis for planning.</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Helping us to see if we are heading in the right direction toward accomplishing the goals and objectives, and if not why. </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Gives us an idea if we need to change/enhance/improve any of the process in production, marketing, or R&amp;D.</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Showing us if the goals and objectives are doable with the strategies we are using.</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Long term strategies tell how the company wants to end up which reflects back to the companies objectives. </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609585" indent="-423323">
              <a:spcBef>
                <a:spcPts val="0"/>
              </a:spcBef>
              <a:spcAft>
                <a:spcPts val="0"/>
              </a:spcAft>
              <a:buClr>
                <a:srgbClr val="000000"/>
              </a:buClr>
              <a:buSzPts val="1400"/>
              <a:buFont typeface="Times New Roman"/>
              <a:buChar char="-"/>
            </a:pPr>
            <a:r>
              <a:rPr lang="en" sz="1400" dirty="0">
                <a:solidFill>
                  <a:srgbClr val="000000"/>
                </a:solidFill>
                <a:latin typeface="Times New Roman"/>
                <a:ea typeface="Times New Roman"/>
                <a:cs typeface="Times New Roman"/>
                <a:sym typeface="Times New Roman"/>
              </a:rPr>
              <a:t>Setting up daily, weekly, and monthly short-long term goals will help in accomplishing the goals &amp; objectives.</a:t>
            </a:r>
            <a:endParaRPr sz="1400" dirty="0">
              <a:solidFill>
                <a:srgbClr val="000000"/>
              </a:solidFill>
              <a:latin typeface="Times New Roman"/>
              <a:ea typeface="Times New Roman"/>
              <a:cs typeface="Times New Roman"/>
              <a:sym typeface="Times New Roman"/>
            </a:endParaRPr>
          </a:p>
          <a:p>
            <a:pPr marL="609585">
              <a:spcBef>
                <a:spcPts val="0"/>
              </a:spcBef>
              <a:spcAft>
                <a:spcPts val="0"/>
              </a:spcAft>
            </a:pPr>
            <a:endParaRPr sz="1400" dirty="0">
              <a:solidFill>
                <a:srgbClr val="000000"/>
              </a:solidFill>
              <a:latin typeface="Times New Roman"/>
              <a:ea typeface="Times New Roman"/>
              <a:cs typeface="Times New Roman"/>
              <a:sym typeface="Times New Roman"/>
            </a:endParaRPr>
          </a:p>
          <a:p>
            <a:pPr marL="0" indent="0">
              <a:spcBef>
                <a:spcPts val="0"/>
              </a:spcBef>
              <a:spcAft>
                <a:spcPts val="0"/>
              </a:spcAft>
              <a:buNone/>
            </a:pPr>
            <a:br>
              <a:rPr lang="en" sz="1400" dirty="0">
                <a:solidFill>
                  <a:srgbClr val="000000"/>
                </a:solidFill>
                <a:latin typeface="Times New Roman"/>
                <a:ea typeface="Times New Roman"/>
                <a:cs typeface="Times New Roman"/>
                <a:sym typeface="Times New Roman"/>
              </a:rPr>
            </a:br>
            <a:endParaRPr sz="1400" dirty="0">
              <a:solidFill>
                <a:srgbClr val="000000"/>
              </a:solidFill>
              <a:latin typeface="Times New Roman"/>
              <a:ea typeface="Times New Roman"/>
              <a:cs typeface="Times New Roman"/>
              <a:sym typeface="Times New Roman"/>
            </a:endParaRPr>
          </a:p>
          <a:p>
            <a:pPr marL="0" indent="0">
              <a:spcBef>
                <a:spcPts val="0"/>
              </a:spcBef>
              <a:spcAft>
                <a:spcPts val="0"/>
              </a:spcAft>
              <a:buNone/>
            </a:pPr>
            <a:endParaRPr sz="1400" dirty="0">
              <a:solidFill>
                <a:srgbClr val="000000"/>
              </a:solidFill>
              <a:latin typeface="Times New Roman"/>
              <a:ea typeface="Times New Roman"/>
              <a:cs typeface="Times New Roman"/>
              <a:sym typeface="Times New Roman"/>
            </a:endParaRPr>
          </a:p>
          <a:p>
            <a:pPr>
              <a:spcBef>
                <a:spcPts val="0"/>
              </a:spcBef>
              <a:spcAft>
                <a:spcPts val="0"/>
              </a:spcAft>
            </a:pPr>
            <a:endParaRPr sz="1400" dirty="0">
              <a:solidFill>
                <a:srgbClr val="000000"/>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pPr algn="ctr"/>
            <a:r>
              <a:rPr lang="en" sz="1867" b="1" dirty="0">
                <a:latin typeface="Roman numeral"/>
                <a:ea typeface="Times New Roman"/>
                <a:cs typeface="Times New Roman"/>
                <a:sym typeface="Times New Roman"/>
              </a:rPr>
              <a:t>XXI. Hierarchy of Strategies </a:t>
            </a:r>
            <a:endParaRPr sz="1867" b="1" dirty="0">
              <a:latin typeface="Roman numeral"/>
              <a:ea typeface="Times New Roman"/>
              <a:cs typeface="Times New Roman"/>
              <a:sym typeface="Times New Roman"/>
            </a:endParaRPr>
          </a:p>
        </p:txBody>
      </p:sp>
      <p:sp>
        <p:nvSpPr>
          <p:cNvPr id="109" name="Google Shape;109;p21"/>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buNone/>
            </a:pPr>
            <a:r>
              <a:rPr lang="en" sz="1600" b="1" dirty="0">
                <a:solidFill>
                  <a:schemeClr val="dk1"/>
                </a:solidFill>
                <a:latin typeface="Times New Roman"/>
                <a:ea typeface="Times New Roman"/>
                <a:cs typeface="Times New Roman"/>
                <a:sym typeface="Times New Roman"/>
              </a:rPr>
              <a:t>Corporate: </a:t>
            </a:r>
            <a:r>
              <a:rPr lang="en" sz="1600" dirty="0">
                <a:solidFill>
                  <a:schemeClr val="dk1"/>
                </a:solidFill>
                <a:latin typeface="Times New Roman"/>
                <a:ea typeface="Times New Roman"/>
                <a:cs typeface="Times New Roman"/>
                <a:sym typeface="Times New Roman"/>
              </a:rPr>
              <a:t>Defines the business areas in which the company will operate.</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Increase customer awareness of products. </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To develop and coordinate the company’s portfolio of products.</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To ensure the long-term success of business units.</a:t>
            </a:r>
            <a:endParaRPr sz="1600" dirty="0">
              <a:solidFill>
                <a:srgbClr val="000000"/>
              </a:solidFill>
              <a:latin typeface="Times New Roman"/>
              <a:ea typeface="Times New Roman"/>
              <a:cs typeface="Times New Roman"/>
              <a:sym typeface="Times New Roman"/>
            </a:endParaRPr>
          </a:p>
          <a:p>
            <a:pPr marL="0" indent="0">
              <a:spcBef>
                <a:spcPts val="2133"/>
              </a:spcBef>
              <a:buNone/>
            </a:pPr>
            <a:r>
              <a:rPr lang="en" sz="1600" b="1" dirty="0">
                <a:solidFill>
                  <a:srgbClr val="000000"/>
                </a:solidFill>
                <a:latin typeface="Times New Roman"/>
                <a:ea typeface="Times New Roman"/>
                <a:cs typeface="Times New Roman"/>
                <a:sym typeface="Times New Roman"/>
              </a:rPr>
              <a:t>Business: Competitive: </a:t>
            </a:r>
            <a:r>
              <a:rPr lang="en-US" sz="1600" dirty="0">
                <a:solidFill>
                  <a:srgbClr val="000000"/>
                </a:solidFill>
                <a:latin typeface="Times New Roman"/>
                <a:ea typeface="Times New Roman"/>
                <a:cs typeface="Times New Roman"/>
                <a:sym typeface="Times New Roman"/>
              </a:rPr>
              <a:t>Decided upon by the heads of strategic business units and the departments.</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Keep a lower product price to attract returning customers and new ones.</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Creating and sustaining a competitive advantage for each product.</a:t>
            </a:r>
            <a:br>
              <a:rPr lang="en-US" sz="1600" dirty="0">
                <a:solidFill>
                  <a:srgbClr val="000000"/>
                </a:solidFill>
                <a:latin typeface="Times New Roman"/>
                <a:ea typeface="Times New Roman"/>
                <a:cs typeface="Times New Roman"/>
                <a:sym typeface="Times New Roman"/>
              </a:rPr>
            </a:br>
            <a:r>
              <a:rPr lang="en-US" sz="1600" dirty="0">
                <a:solidFill>
                  <a:srgbClr val="000000"/>
                </a:solidFill>
                <a:latin typeface="Times New Roman"/>
                <a:ea typeface="Times New Roman"/>
                <a:cs typeface="Times New Roman"/>
                <a:sym typeface="Times New Roman"/>
              </a:rPr>
              <a:t>Cost leadership, differentiation, and focus are the main areas for competition between companies.</a:t>
            </a:r>
          </a:p>
          <a:p>
            <a:pPr marL="0" indent="0">
              <a:spcBef>
                <a:spcPts val="2133"/>
              </a:spcBef>
              <a:spcAft>
                <a:spcPts val="2133"/>
              </a:spcAft>
              <a:buClr>
                <a:schemeClr val="dk1"/>
              </a:buClr>
              <a:buSzPts val="1100"/>
              <a:buNone/>
            </a:pPr>
            <a:r>
              <a:rPr lang="en" sz="1600" b="1" dirty="0">
                <a:solidFill>
                  <a:schemeClr val="dk1"/>
                </a:solidFill>
                <a:latin typeface="Times New Roman"/>
                <a:ea typeface="Times New Roman"/>
                <a:cs typeface="Times New Roman"/>
                <a:sym typeface="Times New Roman"/>
              </a:rPr>
              <a:t>Functional: </a:t>
            </a:r>
            <a:r>
              <a:rPr lang="en" sz="1600" dirty="0">
                <a:solidFill>
                  <a:schemeClr val="dk1"/>
                </a:solidFill>
                <a:latin typeface="Times New Roman"/>
                <a:ea typeface="Times New Roman"/>
                <a:cs typeface="Times New Roman"/>
                <a:sym typeface="Times New Roman"/>
              </a:rPr>
              <a:t>Consists of R&amp;D, Marketing, Production, HR, Finance, TQM</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Maximize resource productivity by research and development to lower costs.</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Integrate each department’s strategy and the coordination of resources at the business unit level.</a:t>
            </a:r>
            <a:br>
              <a:rPr lang="en" sz="1600" dirty="0">
                <a:solidFill>
                  <a:schemeClr val="dk1"/>
                </a:solidFill>
                <a:latin typeface="Times New Roman"/>
                <a:ea typeface="Times New Roman"/>
                <a:cs typeface="Times New Roman"/>
                <a:sym typeface="Times New Roman"/>
              </a:rPr>
            </a:br>
            <a:r>
              <a:rPr lang="en" sz="1600" dirty="0">
                <a:solidFill>
                  <a:schemeClr val="dk1"/>
                </a:solidFill>
                <a:latin typeface="Times New Roman"/>
                <a:ea typeface="Times New Roman"/>
                <a:cs typeface="Times New Roman"/>
                <a:sym typeface="Times New Roman"/>
              </a:rPr>
              <a:t>Creating short term goals for each department. </a:t>
            </a:r>
            <a:r>
              <a:rPr lang="en" sz="1600" i="1" dirty="0">
                <a:solidFill>
                  <a:schemeClr val="dk1"/>
                </a:solidFill>
                <a:latin typeface="Times New Roman"/>
                <a:ea typeface="Times New Roman"/>
                <a:cs typeface="Times New Roman"/>
                <a:sym typeface="Times New Roman"/>
              </a:rPr>
              <a:t>For example:</a:t>
            </a:r>
            <a:r>
              <a:rPr lang="en" sz="1600" dirty="0">
                <a:solidFill>
                  <a:schemeClr val="dk1"/>
                </a:solidFill>
                <a:latin typeface="Times New Roman"/>
                <a:ea typeface="Times New Roman"/>
                <a:cs typeface="Times New Roman"/>
                <a:sym typeface="Times New Roman"/>
              </a:rPr>
              <a:t> Widen the range of market consumers by 5 in one quarter. </a:t>
            </a:r>
            <a:endParaRPr sz="1600" dirty="0">
              <a:solidFill>
                <a:srgbClr val="000000"/>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Shape 113"/>
        <p:cNvGrpSpPr/>
        <p:nvPr/>
      </p:nvGrpSpPr>
      <p:grpSpPr>
        <a:xfrm>
          <a:off x="0" y="0"/>
          <a:ext cx="0" cy="0"/>
          <a:chOff x="0" y="0"/>
          <a:chExt cx="0" cy="0"/>
        </a:xfrm>
      </p:grpSpPr>
      <p:sp>
        <p:nvSpPr>
          <p:cNvPr id="129" name="Rectangle 118">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0" name="Picture 120">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1" name="Straight Connector 122">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132" name="Rectangle 124">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4" name="Google Shape;114;p22" title="Chart"/>
          <p:cNvPicPr preferRelativeResize="0">
            <a:picLocks noGrp="1"/>
          </p:cNvPicPr>
          <p:nvPr>
            <p:ph sz="quarter" idx="13"/>
          </p:nvPr>
        </p:nvPicPr>
        <p:blipFill>
          <a:blip r:embed="rId4"/>
          <a:stretch>
            <a:fillRect/>
          </a:stretch>
        </p:blipFill>
        <p:spPr>
          <a:xfrm>
            <a:off x="643467" y="858177"/>
            <a:ext cx="10905066" cy="44438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pPr algn="ctr"/>
            <a:r>
              <a:rPr lang="en" sz="2400" b="1" dirty="0">
                <a:latin typeface="Roman numeral"/>
                <a:ea typeface="Times New Roman"/>
                <a:cs typeface="Times New Roman"/>
                <a:sym typeface="Times New Roman"/>
              </a:rPr>
              <a:t>XXII. Focus on the Future</a:t>
            </a:r>
            <a:endParaRPr sz="2400" b="1" dirty="0">
              <a:latin typeface="Roman numeral"/>
              <a:ea typeface="Times New Roman"/>
              <a:cs typeface="Times New Roman"/>
              <a:sym typeface="Times New Roman"/>
            </a:endParaRPr>
          </a:p>
        </p:txBody>
      </p:sp>
      <p:sp>
        <p:nvSpPr>
          <p:cNvPr id="120" name="Google Shape;120;p23"/>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buNone/>
            </a:pPr>
            <a:r>
              <a:rPr lang="en" dirty="0">
                <a:solidFill>
                  <a:srgbClr val="000000"/>
                </a:solidFill>
                <a:latin typeface="Times New Roman"/>
                <a:ea typeface="Times New Roman"/>
                <a:cs typeface="Times New Roman"/>
                <a:sym typeface="Times New Roman"/>
              </a:rPr>
              <a:t>Chester’s focus should be geared toward introducing a new product as well as ending the lowest popular product. Putting the investment toward a new product instead of a failing one could open new doors and customers. </a:t>
            </a:r>
            <a:r>
              <a:rPr lang="en-US" dirty="0">
                <a:latin typeface="Times New Roman" panose="02020603050405020304" pitchFamily="18" charset="0"/>
                <a:cs typeface="Times New Roman" panose="02020603050405020304" pitchFamily="18" charset="0"/>
              </a:rPr>
              <a:t>Given a chance, we would invest more in the sales budget to make our products accessible. </a:t>
            </a:r>
            <a:endParaRPr dirty="0">
              <a:solidFill>
                <a:srgbClr val="000000"/>
              </a:solidFill>
              <a:latin typeface="Times New Roman" panose="02020603050405020304" pitchFamily="18" charset="0"/>
              <a:ea typeface="Times New Roman"/>
              <a:cs typeface="Times New Roman" panose="02020603050405020304" pitchFamily="18" charset="0"/>
              <a:sym typeface="Times New Roman"/>
            </a:endParaRPr>
          </a:p>
          <a:p>
            <a:pPr marL="0" indent="0">
              <a:spcBef>
                <a:spcPts val="2133"/>
              </a:spcBef>
              <a:spcAft>
                <a:spcPts val="2133"/>
              </a:spcAft>
              <a:buNone/>
            </a:pPr>
            <a:r>
              <a:rPr lang="en" dirty="0">
                <a:solidFill>
                  <a:srgbClr val="000000"/>
                </a:solidFill>
                <a:latin typeface="Times New Roman"/>
                <a:ea typeface="Times New Roman"/>
                <a:cs typeface="Times New Roman"/>
                <a:sym typeface="Times New Roman"/>
              </a:rPr>
              <a:t>Another focus should be in investing in automation to lower the cost of employees.</a:t>
            </a:r>
            <a:endParaRPr dirty="0">
              <a:solidFill>
                <a:srgbClr val="000000"/>
              </a:solidFill>
              <a:latin typeface="Times New Roman"/>
              <a:ea typeface="Times New Roman"/>
              <a:cs typeface="Times New Roman"/>
              <a:sym typeface="Times New Roman"/>
            </a:endParaRPr>
          </a:p>
        </p:txBody>
      </p:sp>
      <p:pic>
        <p:nvPicPr>
          <p:cNvPr id="121" name="Google Shape;121;p23"/>
          <p:cNvPicPr preferRelativeResize="0"/>
          <p:nvPr/>
        </p:nvPicPr>
        <p:blipFill>
          <a:blip r:embed="rId3">
            <a:alphaModFix/>
          </a:blip>
          <a:stretch>
            <a:fillRect/>
          </a:stretch>
        </p:blipFill>
        <p:spPr>
          <a:xfrm>
            <a:off x="6686867" y="1536634"/>
            <a:ext cx="5089533" cy="2544767"/>
          </a:xfrm>
          <a:prstGeom prst="rect">
            <a:avLst/>
          </a:prstGeom>
          <a:noFill/>
          <a:ln>
            <a:noFill/>
          </a:ln>
        </p:spPr>
      </p:pic>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2284</Words>
  <Application>Microsoft Office PowerPoint</Application>
  <PresentationFormat>Widescreen</PresentationFormat>
  <Paragraphs>380</Paragraphs>
  <Slides>34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Gill Sans MT</vt:lpstr>
      <vt:lpstr>Roman numeral</vt:lpstr>
      <vt:lpstr>Roman numeralgs)</vt:lpstr>
      <vt:lpstr>Times New Roman</vt:lpstr>
      <vt:lpstr>Wingdings</vt:lpstr>
      <vt:lpstr>Gallery</vt:lpstr>
      <vt:lpstr>CHESTER </vt:lpstr>
      <vt:lpstr>Executive Summary</vt:lpstr>
      <vt:lpstr>Contribution Margin %</vt:lpstr>
      <vt:lpstr>Sales</vt:lpstr>
      <vt:lpstr>Market Price</vt:lpstr>
      <vt:lpstr>II. Corporate Governance</vt:lpstr>
      <vt:lpstr>III. Mission, Objectives, and strategy </vt:lpstr>
      <vt:lpstr>IV. FINANCIAL – STRATEGY</vt:lpstr>
      <vt:lpstr>V. FINANCIAL – HIGHLIGHTS</vt:lpstr>
      <vt:lpstr>V. FINANCIAL – HIGHLIGHTS</vt:lpstr>
      <vt:lpstr>VI. R&amp;D Strategy </vt:lpstr>
      <vt:lpstr>PowerPoint Presentation</vt:lpstr>
      <vt:lpstr>VIII. MARKETING – STRATEGY</vt:lpstr>
      <vt:lpstr>IX. MARKETING – HIGHLIGHTS</vt:lpstr>
      <vt:lpstr>IX. MARKETING – HIGHLIGHTS</vt:lpstr>
      <vt:lpstr>X, XI. PRODUCTION </vt:lpstr>
      <vt:lpstr>X, XI. PRODUCTION </vt:lpstr>
      <vt:lpstr>X, XI. PRODUCTION </vt:lpstr>
      <vt:lpstr>X, XI. PRODUCTION </vt:lpstr>
      <vt:lpstr>X, XI. PRODUCTION </vt:lpstr>
      <vt:lpstr>XII. HRM Highlights </vt:lpstr>
      <vt:lpstr>XIII. HRM Highlights </vt:lpstr>
      <vt:lpstr>XIII. HRM Highlights </vt:lpstr>
      <vt:lpstr>XIV. TQM Strategy</vt:lpstr>
      <vt:lpstr>XVI. Market Segment Performance </vt:lpstr>
      <vt:lpstr>Continuation </vt:lpstr>
      <vt:lpstr>XVII. Outlook Within EACH SEGMENT</vt:lpstr>
      <vt:lpstr>XVII. Outlook Within EACH SEGMENT</vt:lpstr>
      <vt:lpstr>XVIII. SHORT TERM STRATEGY</vt:lpstr>
      <vt:lpstr>XIX. LONG TERM STRATEGY</vt:lpstr>
      <vt:lpstr>XX. Connection between long term strategies and company goals and objectives</vt:lpstr>
      <vt:lpstr>XXI. Hierarchy of Strategies </vt:lpstr>
      <vt:lpstr>PowerPoint Presentation</vt:lpstr>
      <vt:lpstr>XXII. Focus on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CHEASTER </dc:title>
  <dc:creator>R7AL -</dc:creator>
  <cp:lastModifiedBy>R7AL -</cp:lastModifiedBy>
  <cp:revision>7</cp:revision>
  <dcterms:created xsi:type="dcterms:W3CDTF">2020-03-03T21:28:27Z</dcterms:created>
  <dcterms:modified xsi:type="dcterms:W3CDTF">2020-03-05T00:59:20Z</dcterms:modified>
</cp:coreProperties>
</file>