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902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LM Sans Demi Cond 10"/>
                <a:cs typeface="LM Sans Demi Cond 10"/>
              </a:defRPr>
            </a:lvl1pPr>
          </a:lstStyle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LM Sans Demi Cond 10"/>
                <a:cs typeface="LM Sans Demi Cond 10"/>
              </a:defRPr>
            </a:lvl1pPr>
          </a:lstStyle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LM Sans Demi Cond 10"/>
                <a:cs typeface="LM Sans Demi Cond 10"/>
              </a:defRPr>
            </a:lvl1pPr>
          </a:lstStyle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1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LM Sans Demi Cond 10"/>
                <a:cs typeface="LM Sans Demi Cond 10"/>
              </a:defRPr>
            </a:lvl1pPr>
          </a:lstStyle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68580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close/>
              </a:path>
            </a:pathLst>
          </a:custGeom>
          <a:solidFill>
            <a:srgbClr val="718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74726" y="4271771"/>
            <a:ext cx="8669655" cy="35560"/>
          </a:xfrm>
          <a:custGeom>
            <a:avLst/>
            <a:gdLst/>
            <a:ahLst/>
            <a:cxnLst/>
            <a:rect l="l" t="t" r="r" b="b"/>
            <a:pathLst>
              <a:path w="8669655" h="35560">
                <a:moveTo>
                  <a:pt x="8669274" y="35051"/>
                </a:moveTo>
                <a:lnTo>
                  <a:pt x="8669274" y="0"/>
                </a:lnTo>
                <a:lnTo>
                  <a:pt x="0" y="0"/>
                </a:lnTo>
                <a:lnTo>
                  <a:pt x="0" y="35052"/>
                </a:lnTo>
                <a:lnTo>
                  <a:pt x="8669274" y="35051"/>
                </a:lnTo>
                <a:close/>
              </a:path>
            </a:pathLst>
          </a:custGeom>
          <a:solidFill>
            <a:srgbClr val="D7D7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90500" y="158495"/>
            <a:ext cx="3968496" cy="1163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LM Sans Demi Cond 10"/>
                <a:cs typeface="LM Sans Demi Cond 10"/>
              </a:defRPr>
            </a:lvl1pPr>
          </a:lstStyle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05027"/>
            <a:ext cx="9144000" cy="6253480"/>
          </a:xfrm>
          <a:custGeom>
            <a:avLst/>
            <a:gdLst/>
            <a:ahLst/>
            <a:cxnLst/>
            <a:rect l="l" t="t" r="r" b="b"/>
            <a:pathLst>
              <a:path w="9144000" h="6253480">
                <a:moveTo>
                  <a:pt x="0" y="6252972"/>
                </a:moveTo>
                <a:lnTo>
                  <a:pt x="9144000" y="6252972"/>
                </a:lnTo>
                <a:lnTo>
                  <a:pt x="9144000" y="0"/>
                </a:lnTo>
                <a:lnTo>
                  <a:pt x="0" y="0"/>
                </a:lnTo>
                <a:lnTo>
                  <a:pt x="0" y="6252972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047" y="0"/>
            <a:ext cx="9141460" cy="605155"/>
          </a:xfrm>
          <a:custGeom>
            <a:avLst/>
            <a:gdLst/>
            <a:ahLst/>
            <a:cxnLst/>
            <a:rect l="l" t="t" r="r" b="b"/>
            <a:pathLst>
              <a:path w="9141460" h="605155">
                <a:moveTo>
                  <a:pt x="9141333" y="605027"/>
                </a:moveTo>
                <a:lnTo>
                  <a:pt x="9141333" y="0"/>
                </a:lnTo>
                <a:lnTo>
                  <a:pt x="0" y="0"/>
                </a:lnTo>
                <a:lnTo>
                  <a:pt x="0" y="605028"/>
                </a:lnTo>
                <a:lnTo>
                  <a:pt x="9141333" y="605027"/>
                </a:lnTo>
                <a:close/>
              </a:path>
            </a:pathLst>
          </a:custGeom>
          <a:solidFill>
            <a:srgbClr val="718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89026"/>
            <a:ext cx="9144635" cy="44450"/>
          </a:xfrm>
          <a:custGeom>
            <a:avLst/>
            <a:gdLst/>
            <a:ahLst/>
            <a:cxnLst/>
            <a:rect l="l" t="t" r="r" b="b"/>
            <a:pathLst>
              <a:path w="9144635" h="44450">
                <a:moveTo>
                  <a:pt x="9144381" y="44196"/>
                </a:moveTo>
                <a:lnTo>
                  <a:pt x="9144381" y="0"/>
                </a:lnTo>
                <a:lnTo>
                  <a:pt x="0" y="0"/>
                </a:lnTo>
                <a:lnTo>
                  <a:pt x="0" y="44196"/>
                </a:lnTo>
                <a:lnTo>
                  <a:pt x="9144381" y="44196"/>
                </a:lnTo>
                <a:close/>
              </a:path>
            </a:pathLst>
          </a:custGeom>
          <a:solidFill>
            <a:srgbClr val="D7D7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4123" y="84073"/>
            <a:ext cx="8175752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1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3121" y="3428003"/>
            <a:ext cx="6015355" cy="1725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69273" y="6472072"/>
            <a:ext cx="292734" cy="283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LM Sans Demi Cond 10"/>
                <a:cs typeface="LM Sans Demi Cond 10"/>
              </a:defRPr>
            </a:lvl1pPr>
          </a:lstStyle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723" y="84073"/>
            <a:ext cx="40379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380" dirty="0"/>
              <a:t>The </a:t>
            </a:r>
            <a:r>
              <a:rPr spc="-290" dirty="0"/>
              <a:t>Chi-Square </a:t>
            </a:r>
            <a:r>
              <a:rPr spc="-175" dirty="0"/>
              <a:t>( </a:t>
            </a:r>
            <a:r>
              <a:rPr spc="-320" dirty="0"/>
              <a:t>X</a:t>
            </a:r>
            <a:r>
              <a:rPr sz="3000" spc="-480" baseline="25000" dirty="0"/>
              <a:t>2</a:t>
            </a:r>
            <a:r>
              <a:rPr sz="3000" spc="-320" dirty="0"/>
              <a:t>)</a:t>
            </a:r>
            <a:r>
              <a:rPr sz="3000" spc="-495" dirty="0"/>
              <a:t> </a:t>
            </a:r>
            <a:r>
              <a:rPr sz="3000" spc="-190" dirty="0"/>
              <a:t>Statistic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4123" y="862838"/>
            <a:ext cx="8100059" cy="34620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39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75" dirty="0">
                <a:latin typeface="Arial"/>
                <a:cs typeface="Arial"/>
              </a:rPr>
              <a:t>Categorical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data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may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be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displayed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b="1" spc="-40" dirty="0">
                <a:solidFill>
                  <a:srgbClr val="7A1A24"/>
                </a:solidFill>
                <a:latin typeface="Trebuchet MS"/>
                <a:cs typeface="Trebuchet MS"/>
              </a:rPr>
              <a:t>contingency</a:t>
            </a:r>
            <a:r>
              <a:rPr sz="2400" b="1" spc="-24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40" dirty="0">
                <a:solidFill>
                  <a:srgbClr val="7A1A24"/>
                </a:solidFill>
                <a:latin typeface="Trebuchet MS"/>
                <a:cs typeface="Trebuchet MS"/>
              </a:rPr>
              <a:t>tables</a:t>
            </a:r>
            <a:endParaRPr sz="2400" dirty="0">
              <a:latin typeface="Trebuchet MS"/>
              <a:cs typeface="Trebuchet MS"/>
            </a:endParaRPr>
          </a:p>
          <a:p>
            <a:pPr marL="361315" marR="64769" indent="-349250">
              <a:lnSpc>
                <a:spcPct val="99700"/>
              </a:lnSpc>
              <a:spcBef>
                <a:spcPts val="30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40" dirty="0">
                <a:latin typeface="Arial"/>
                <a:cs typeface="Arial"/>
              </a:rPr>
              <a:t>The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chi-square statistic </a:t>
            </a:r>
            <a:r>
              <a:rPr sz="2400" spc="-90" dirty="0">
                <a:latin typeface="Arial"/>
                <a:cs typeface="Arial"/>
              </a:rPr>
              <a:t>compares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70" dirty="0">
                <a:latin typeface="Arial"/>
                <a:cs typeface="Arial"/>
              </a:rPr>
              <a:t>observed </a:t>
            </a:r>
            <a:r>
              <a:rPr sz="2400" spc="-10" dirty="0">
                <a:latin typeface="Arial"/>
                <a:cs typeface="Arial"/>
              </a:rPr>
              <a:t>count </a:t>
            </a:r>
            <a:r>
              <a:rPr sz="2400" spc="10" dirty="0">
                <a:latin typeface="Arial"/>
                <a:cs typeface="Arial"/>
              </a:rPr>
              <a:t>in  </a:t>
            </a:r>
            <a:r>
              <a:rPr sz="2400" spc="-110" dirty="0">
                <a:latin typeface="Arial"/>
                <a:cs typeface="Arial"/>
              </a:rPr>
              <a:t>each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table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cell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to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count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which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would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be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3F1089"/>
                </a:solidFill>
                <a:latin typeface="Trebuchet MS"/>
                <a:cs typeface="Trebuchet MS"/>
              </a:rPr>
              <a:t>under  </a:t>
            </a:r>
            <a:r>
              <a:rPr sz="2400" b="1" spc="-70" dirty="0">
                <a:solidFill>
                  <a:srgbClr val="3F1089"/>
                </a:solidFill>
                <a:latin typeface="Trebuchet MS"/>
                <a:cs typeface="Trebuchet MS"/>
              </a:rPr>
              <a:t>the </a:t>
            </a:r>
            <a:r>
              <a:rPr sz="2400" b="1" spc="-10" dirty="0">
                <a:solidFill>
                  <a:srgbClr val="3F1089"/>
                </a:solidFill>
                <a:latin typeface="Trebuchet MS"/>
                <a:cs typeface="Trebuchet MS"/>
              </a:rPr>
              <a:t>assumption </a:t>
            </a:r>
            <a:r>
              <a:rPr sz="2400" b="1" spc="-25" dirty="0">
                <a:solidFill>
                  <a:srgbClr val="3F1089"/>
                </a:solidFill>
                <a:latin typeface="Trebuchet MS"/>
                <a:cs typeface="Trebuchet MS"/>
              </a:rPr>
              <a:t>of </a:t>
            </a:r>
            <a:r>
              <a:rPr sz="2400" b="1" spc="5" dirty="0">
                <a:solidFill>
                  <a:srgbClr val="3F1089"/>
                </a:solidFill>
                <a:latin typeface="Trebuchet MS"/>
                <a:cs typeface="Trebuchet MS"/>
              </a:rPr>
              <a:t>no </a:t>
            </a:r>
            <a:r>
              <a:rPr sz="2400" b="1" spc="-30" dirty="0">
                <a:solidFill>
                  <a:srgbClr val="3F1089"/>
                </a:solidFill>
                <a:latin typeface="Trebuchet MS"/>
                <a:cs typeface="Trebuchet MS"/>
              </a:rPr>
              <a:t>association </a:t>
            </a:r>
            <a:r>
              <a:rPr sz="2400" spc="-30" dirty="0">
                <a:latin typeface="Arial"/>
                <a:cs typeface="Arial"/>
              </a:rPr>
              <a:t>between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row </a:t>
            </a:r>
            <a:r>
              <a:rPr sz="2400" spc="-55" dirty="0">
                <a:latin typeface="Arial"/>
                <a:cs typeface="Arial"/>
              </a:rPr>
              <a:t>and  </a:t>
            </a:r>
            <a:r>
              <a:rPr sz="2400" spc="-25" dirty="0">
                <a:latin typeface="Arial"/>
                <a:cs typeface="Arial"/>
              </a:rPr>
              <a:t>column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classifications</a:t>
            </a:r>
            <a:endParaRPr sz="2400" dirty="0">
              <a:latin typeface="Arial"/>
              <a:cs typeface="Arial"/>
            </a:endParaRPr>
          </a:p>
          <a:p>
            <a:pPr marL="361315" marR="5080" indent="-349250" algn="just">
              <a:lnSpc>
                <a:spcPct val="100000"/>
              </a:lnSpc>
              <a:spcBef>
                <a:spcPts val="29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950" algn="l"/>
              </a:tabLst>
            </a:pPr>
            <a:r>
              <a:rPr sz="2400" spc="-140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chi-square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statistic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may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be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used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to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test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hypothesis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  </a:t>
            </a:r>
            <a:r>
              <a:rPr sz="2400" spc="-10" dirty="0">
                <a:latin typeface="Arial"/>
                <a:cs typeface="Arial"/>
              </a:rPr>
              <a:t>no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association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between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45" dirty="0">
                <a:latin typeface="Arial"/>
                <a:cs typeface="Arial"/>
              </a:rPr>
              <a:t>two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or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more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groups,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populations,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or  </a:t>
            </a:r>
            <a:r>
              <a:rPr sz="2400" spc="-35" dirty="0">
                <a:latin typeface="Arial"/>
                <a:cs typeface="Arial"/>
              </a:rPr>
              <a:t>criteria</a:t>
            </a:r>
            <a:endParaRPr sz="2400" dirty="0">
              <a:latin typeface="Arial"/>
              <a:cs typeface="Arial"/>
            </a:endParaRPr>
          </a:p>
          <a:p>
            <a:pPr marL="361315" indent="-349250" algn="just">
              <a:lnSpc>
                <a:spcPct val="100000"/>
              </a:lnSpc>
              <a:spcBef>
                <a:spcPts val="28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950" algn="l"/>
              </a:tabLst>
            </a:pPr>
            <a:r>
              <a:rPr sz="2400" spc="-95" dirty="0">
                <a:latin typeface="Arial"/>
                <a:cs typeface="Arial"/>
              </a:rPr>
              <a:t>Observed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compared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to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55283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Displaying</a:t>
            </a:r>
            <a:r>
              <a:rPr spc="-335" dirty="0"/>
              <a:t> </a:t>
            </a:r>
            <a:r>
              <a:rPr spc="-215" dirty="0"/>
              <a:t>Data</a:t>
            </a:r>
            <a:r>
              <a:rPr spc="-330" dirty="0"/>
              <a:t> </a:t>
            </a:r>
            <a:r>
              <a:rPr spc="-114" dirty="0"/>
              <a:t>in</a:t>
            </a:r>
            <a:r>
              <a:rPr spc="-335" dirty="0"/>
              <a:t> </a:t>
            </a:r>
            <a:r>
              <a:rPr spc="-229" dirty="0"/>
              <a:t>a</a:t>
            </a:r>
            <a:r>
              <a:rPr spc="-330" dirty="0"/>
              <a:t> </a:t>
            </a:r>
            <a:r>
              <a:rPr spc="-254" dirty="0"/>
              <a:t>Contingency</a:t>
            </a:r>
            <a:r>
              <a:rPr spc="-335" dirty="0"/>
              <a:t> </a:t>
            </a:r>
            <a:r>
              <a:rPr spc="-290" dirty="0"/>
              <a:t>Table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9298" y="1237488"/>
          <a:ext cx="8174988" cy="43746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9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9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3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30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150" b="1" spc="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Criterion</a:t>
                      </a:r>
                      <a:r>
                        <a:rPr sz="2150" b="1" spc="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5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150" b="1" spc="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Criterion</a:t>
                      </a:r>
                      <a:r>
                        <a:rPr sz="2150" b="1" spc="1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5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13525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2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13525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3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13525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350"/>
                        </a:spcBef>
                        <a:tabLst>
                          <a:tab pos="441325" algn="l"/>
                          <a:tab pos="669925" algn="l"/>
                        </a:tabLst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	.	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C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13525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215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13525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97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1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1358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11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43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12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43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13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43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90"/>
                        </a:spcBef>
                        <a:tabLst>
                          <a:tab pos="441325" algn="l"/>
                          <a:tab pos="669925" algn="l"/>
                        </a:tabLst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	.	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1c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543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2150" spc="-3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950" spc="-44" baseline="-6410" dirty="0">
                          <a:latin typeface="Arial"/>
                          <a:cs typeface="Arial"/>
                        </a:rPr>
                        <a:t>1</a:t>
                      </a:r>
                      <a:endParaRPr sz="1950" baseline="-6410">
                        <a:latin typeface="Arial"/>
                        <a:cs typeface="Arial"/>
                      </a:endParaRPr>
                    </a:p>
                  </a:txBody>
                  <a:tcPr marL="0" marR="0" marT="1358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2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21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22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23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441325" algn="l"/>
                          <a:tab pos="669925" algn="l"/>
                        </a:tabLst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	.	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2c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150" spc="-3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950" spc="-44" baseline="-6410" dirty="0">
                          <a:latin typeface="Arial"/>
                          <a:cs typeface="Arial"/>
                        </a:rPr>
                        <a:t>2</a:t>
                      </a:r>
                      <a:endParaRPr sz="1950" baseline="-641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97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3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984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3225" spc="-5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35" dirty="0">
                          <a:latin typeface="Arial"/>
                          <a:cs typeface="Arial"/>
                        </a:rPr>
                        <a:t>31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R="65405" algn="ctr">
                        <a:lnSpc>
                          <a:spcPts val="869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65405" algn="ctr">
                        <a:lnSpc>
                          <a:spcPts val="1435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65405" algn="ctr">
                        <a:lnSpc>
                          <a:spcPts val="1955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974">
                <a:tc>
                  <a:txBody>
                    <a:bodyPr/>
                    <a:lstStyle/>
                    <a:p>
                      <a:pPr marR="27940" algn="ctr">
                        <a:lnSpc>
                          <a:spcPts val="66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7940" algn="ctr">
                        <a:lnSpc>
                          <a:spcPts val="144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7940" algn="ctr">
                        <a:lnSpc>
                          <a:spcPts val="216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ts val="66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ts val="144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21590" algn="ctr">
                        <a:lnSpc>
                          <a:spcPts val="216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R="65405" algn="ctr">
                        <a:lnSpc>
                          <a:spcPts val="86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65405" algn="ctr">
                        <a:lnSpc>
                          <a:spcPts val="1435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65405" algn="ctr">
                        <a:lnSpc>
                          <a:spcPts val="197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9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r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984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3225" spc="-22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r1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241935" algn="l"/>
                          <a:tab pos="470534" algn="l"/>
                        </a:tabLst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	.	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240665" algn="l"/>
                          <a:tab pos="469265" algn="l"/>
                        </a:tabLst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	.	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110"/>
                        </a:spcBef>
                        <a:tabLst>
                          <a:tab pos="480059" algn="l"/>
                          <a:tab pos="708660" algn="l"/>
                        </a:tabLst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.	.	.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3225" spc="-30" baseline="387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00" spc="-20" dirty="0">
                          <a:latin typeface="Arial"/>
                          <a:cs typeface="Arial"/>
                        </a:rPr>
                        <a:t>rc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16839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15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950" spc="-7" baseline="-6410" dirty="0">
                          <a:latin typeface="Arial"/>
                          <a:cs typeface="Arial"/>
                        </a:rPr>
                        <a:t>r</a:t>
                      </a:r>
                      <a:endParaRPr sz="1950" baseline="-6410">
                        <a:latin typeface="Arial"/>
                        <a:cs typeface="Arial"/>
                      </a:endParaRPr>
                    </a:p>
                  </a:txBody>
                  <a:tcPr marL="0" marR="0" marT="984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021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215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13525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150" spc="-8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950" spc="-120" baseline="-6410" dirty="0">
                          <a:latin typeface="Arial"/>
                          <a:cs typeface="Arial"/>
                        </a:rPr>
                        <a:t>1</a:t>
                      </a:r>
                      <a:endParaRPr sz="1950" baseline="-641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150" spc="-8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950" spc="-120" baseline="-6410" dirty="0">
                          <a:latin typeface="Arial"/>
                          <a:cs typeface="Arial"/>
                        </a:rPr>
                        <a:t>2</a:t>
                      </a:r>
                      <a:endParaRPr sz="1950" baseline="-641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150" spc="-8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950" spc="-120" baseline="-6410" dirty="0">
                          <a:latin typeface="Arial"/>
                          <a:cs typeface="Arial"/>
                        </a:rPr>
                        <a:t>c</a:t>
                      </a:r>
                      <a:endParaRPr sz="1950" baseline="-641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150" dirty="0">
                          <a:latin typeface="Arial"/>
                          <a:cs typeface="Arial"/>
                        </a:rPr>
                        <a:t>n</a:t>
                      </a:r>
                      <a:endParaRPr sz="215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34036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90" dirty="0"/>
              <a:t>Chi-Square </a:t>
            </a:r>
            <a:r>
              <a:rPr spc="-345" dirty="0"/>
              <a:t>Test</a:t>
            </a:r>
            <a:r>
              <a:rPr spc="-415" dirty="0"/>
              <a:t> </a:t>
            </a:r>
            <a:r>
              <a:rPr spc="-190" dirty="0"/>
              <a:t>Statistic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4123" y="898652"/>
            <a:ext cx="2747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40" dirty="0">
                <a:latin typeface="Arial"/>
                <a:cs typeface="Arial"/>
              </a:rPr>
              <a:t>The </a:t>
            </a:r>
            <a:r>
              <a:rPr sz="2400" spc="-35" dirty="0">
                <a:latin typeface="Arial"/>
                <a:cs typeface="Arial"/>
              </a:rPr>
              <a:t>test </a:t>
            </a:r>
            <a:r>
              <a:rPr sz="2400" spc="-45" dirty="0">
                <a:latin typeface="Arial"/>
                <a:cs typeface="Arial"/>
              </a:rPr>
              <a:t>statistic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is: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4123" y="2511805"/>
            <a:ext cx="3931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40" dirty="0">
                <a:latin typeface="Arial"/>
                <a:cs typeface="Arial"/>
              </a:rPr>
              <a:t>The </a:t>
            </a:r>
            <a:r>
              <a:rPr sz="2400" spc="-100" dirty="0">
                <a:latin typeface="Arial"/>
                <a:cs typeface="Arial"/>
              </a:rPr>
              <a:t>degrees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40" dirty="0">
                <a:latin typeface="Arial"/>
                <a:cs typeface="Arial"/>
              </a:rPr>
              <a:t>freedom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are: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123" y="3721100"/>
            <a:ext cx="1269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20" dirty="0">
                <a:latin typeface="Arial"/>
                <a:cs typeface="Arial"/>
              </a:rPr>
              <a:t>Where: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2019" y="2787649"/>
            <a:ext cx="7253605" cy="2157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3625"/>
              </a:lnSpc>
              <a:spcBef>
                <a:spcPts val="100"/>
              </a:spcBef>
            </a:pPr>
            <a:r>
              <a:rPr sz="3400" dirty="0">
                <a:solidFill>
                  <a:srgbClr val="856A93"/>
                </a:solidFill>
                <a:latin typeface="Symbol"/>
                <a:cs typeface="Symbol"/>
              </a:rPr>
              <a:t></a:t>
            </a:r>
            <a:r>
              <a:rPr sz="3400" spc="375" dirty="0">
                <a:solidFill>
                  <a:srgbClr val="856A93"/>
                </a:solidFill>
                <a:latin typeface="Times New Roman"/>
                <a:cs typeface="Times New Roman"/>
              </a:rPr>
              <a:t> </a:t>
            </a:r>
            <a:r>
              <a:rPr sz="2400" spc="-110" dirty="0">
                <a:latin typeface="Arial"/>
                <a:cs typeface="Arial"/>
              </a:rPr>
              <a:t>(r–1)(c–1)</a:t>
            </a:r>
            <a:endParaRPr sz="2400" dirty="0">
              <a:latin typeface="Arial"/>
              <a:cs typeface="Arial"/>
            </a:endParaRPr>
          </a:p>
          <a:p>
            <a:pPr marL="431800" indent="-394335">
              <a:lnSpc>
                <a:spcPts val="3625"/>
              </a:lnSpc>
              <a:buClr>
                <a:srgbClr val="856A93"/>
              </a:buClr>
              <a:buSzPct val="141666"/>
              <a:buFont typeface="Symbol"/>
              <a:buChar char=""/>
              <a:tabLst>
                <a:tab pos="432434" algn="l"/>
              </a:tabLst>
            </a:pPr>
            <a:r>
              <a:rPr sz="2400" spc="-15" dirty="0">
                <a:latin typeface="Arial"/>
                <a:cs typeface="Arial"/>
              </a:rPr>
              <a:t>r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#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rows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and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c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#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columns</a:t>
            </a:r>
            <a:endParaRPr sz="2400" dirty="0">
              <a:latin typeface="Arial"/>
              <a:cs typeface="Arial"/>
            </a:endParaRPr>
          </a:p>
          <a:p>
            <a:pPr marL="496570" indent="-459105">
              <a:lnSpc>
                <a:spcPts val="3629"/>
              </a:lnSpc>
              <a:spcBef>
                <a:spcPts val="2270"/>
              </a:spcBef>
              <a:buClr>
                <a:srgbClr val="856A93"/>
              </a:buClr>
              <a:buSzPct val="141666"/>
              <a:buFont typeface="Symbol"/>
              <a:buChar char=""/>
              <a:tabLst>
                <a:tab pos="496570" algn="l"/>
                <a:tab pos="497205" algn="l"/>
              </a:tabLst>
            </a:pPr>
            <a:r>
              <a:rPr sz="2400" spc="-100" dirty="0">
                <a:latin typeface="Arial"/>
                <a:cs typeface="Arial"/>
              </a:rPr>
              <a:t>O</a:t>
            </a:r>
            <a:r>
              <a:rPr sz="2400" spc="-150" baseline="-20833" dirty="0">
                <a:latin typeface="Arial"/>
                <a:cs typeface="Arial"/>
              </a:rPr>
              <a:t>i</a:t>
            </a:r>
            <a:r>
              <a:rPr sz="2400" spc="82" baseline="-20833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observed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frequency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35" dirty="0">
                <a:latin typeface="Arial"/>
                <a:cs typeface="Arial"/>
              </a:rPr>
              <a:t>i</a:t>
            </a:r>
            <a:r>
              <a:rPr sz="2400" spc="52" baseline="24305" dirty="0">
                <a:latin typeface="Arial"/>
                <a:cs typeface="Arial"/>
              </a:rPr>
              <a:t>th</a:t>
            </a:r>
            <a:r>
              <a:rPr sz="2400" spc="89" baseline="2430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cell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table</a:t>
            </a:r>
            <a:endParaRPr sz="2400" dirty="0">
              <a:latin typeface="Arial"/>
              <a:cs typeface="Arial"/>
            </a:endParaRPr>
          </a:p>
          <a:p>
            <a:pPr marL="496570" indent="-459105">
              <a:lnSpc>
                <a:spcPts val="3629"/>
              </a:lnSpc>
              <a:buClr>
                <a:srgbClr val="856A93"/>
              </a:buClr>
              <a:buSzPct val="141666"/>
              <a:buFont typeface="Symbol"/>
              <a:buChar char=""/>
              <a:tabLst>
                <a:tab pos="496570" algn="l"/>
                <a:tab pos="497205" algn="l"/>
              </a:tabLst>
            </a:pPr>
            <a:r>
              <a:rPr sz="2400" spc="-204" dirty="0">
                <a:latin typeface="Arial"/>
                <a:cs typeface="Arial"/>
              </a:rPr>
              <a:t>E</a:t>
            </a:r>
            <a:r>
              <a:rPr sz="2400" spc="-307" baseline="-20833" dirty="0">
                <a:latin typeface="Arial"/>
                <a:cs typeface="Arial"/>
              </a:rPr>
              <a:t>i </a:t>
            </a:r>
            <a:r>
              <a:rPr sz="2400" spc="-277" baseline="-20833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frequency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35" dirty="0">
                <a:latin typeface="Arial"/>
                <a:cs typeface="Arial"/>
              </a:rPr>
              <a:t>i</a:t>
            </a:r>
            <a:r>
              <a:rPr sz="2400" spc="52" baseline="24305" dirty="0">
                <a:latin typeface="Arial"/>
                <a:cs typeface="Arial"/>
              </a:rPr>
              <a:t>th</a:t>
            </a:r>
            <a:r>
              <a:rPr sz="2400" spc="89" baseline="2430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cell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table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0717" y="1511895"/>
            <a:ext cx="17462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spc="-80" dirty="0"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8665" y="1646500"/>
            <a:ext cx="112839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535940" algn="l"/>
                <a:tab pos="908050" algn="l"/>
              </a:tabLst>
            </a:pPr>
            <a:r>
              <a:rPr sz="2250" spc="-100" dirty="0">
                <a:latin typeface="Arial"/>
                <a:cs typeface="Arial"/>
              </a:rPr>
              <a:t>c	</a:t>
            </a:r>
            <a:r>
              <a:rPr sz="2250" spc="20" dirty="0">
                <a:latin typeface="Symbol"/>
                <a:cs typeface="Symbol"/>
              </a:rPr>
              <a:t></a:t>
            </a:r>
            <a:r>
              <a:rPr sz="2250" spc="20" dirty="0">
                <a:latin typeface="Times New Roman"/>
                <a:cs typeface="Times New Roman"/>
              </a:rPr>
              <a:t>	</a:t>
            </a:r>
            <a:r>
              <a:rPr sz="2250" spc="25" dirty="0">
                <a:latin typeface="Symbol"/>
                <a:cs typeface="Symbol"/>
              </a:rPr>
              <a:t>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44622" y="1657178"/>
            <a:ext cx="65405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0" spc="20" dirty="0">
                <a:latin typeface="Arial"/>
                <a:cs typeface="Arial"/>
              </a:rPr>
              <a:t>i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45255" y="1655654"/>
            <a:ext cx="65405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0" spc="20" dirty="0">
                <a:latin typeface="Arial"/>
                <a:cs typeface="Arial"/>
              </a:rPr>
              <a:t>i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34182" y="1520804"/>
            <a:ext cx="168910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50" spc="-375" dirty="0">
                <a:latin typeface="Arial"/>
                <a:cs typeface="Arial"/>
              </a:rPr>
              <a:t>E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59797" y="1466078"/>
            <a:ext cx="571500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475615" algn="l"/>
              </a:tabLst>
            </a:pPr>
            <a:r>
              <a:rPr sz="2250" spc="-50" dirty="0">
                <a:latin typeface="Arial"/>
                <a:cs typeface="Arial"/>
              </a:rPr>
              <a:t>-	</a:t>
            </a:r>
            <a:r>
              <a:rPr sz="2250" spc="-100" dirty="0">
                <a:latin typeface="Arial"/>
                <a:cs typeface="Arial"/>
              </a:rPr>
              <a:t>)</a:t>
            </a:r>
            <a:endParaRPr sz="22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42614" y="1456010"/>
            <a:ext cx="112395" cy="229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300" spc="-40" dirty="0">
                <a:latin typeface="Arial"/>
                <a:cs typeface="Arial"/>
              </a:rPr>
              <a:t>2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28252" y="1874507"/>
            <a:ext cx="1299210" cy="0"/>
          </a:xfrm>
          <a:custGeom>
            <a:avLst/>
            <a:gdLst/>
            <a:ahLst/>
            <a:cxnLst/>
            <a:rect l="l" t="t" r="r" b="b"/>
            <a:pathLst>
              <a:path w="1299210">
                <a:moveTo>
                  <a:pt x="0" y="0"/>
                </a:moveTo>
                <a:lnTo>
                  <a:pt x="1299179" y="0"/>
                </a:lnTo>
              </a:path>
            </a:pathLst>
          </a:custGeom>
          <a:ln w="6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808346" y="1390502"/>
            <a:ext cx="1102360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542925" algn="l"/>
              </a:tabLst>
            </a:pPr>
            <a:r>
              <a:rPr sz="2250" spc="-55" dirty="0">
                <a:latin typeface="Arial"/>
                <a:cs typeface="Arial"/>
              </a:rPr>
              <a:t>k	</a:t>
            </a:r>
            <a:r>
              <a:rPr sz="3375" spc="-150" baseline="-14814" dirty="0" smtClean="0">
                <a:latin typeface="Arial"/>
                <a:cs typeface="Arial"/>
              </a:rPr>
              <a:t>(</a:t>
            </a:r>
            <a:r>
              <a:rPr sz="3375" spc="-322" baseline="-14814" dirty="0" smtClean="0">
                <a:latin typeface="Arial"/>
                <a:cs typeface="Arial"/>
              </a:rPr>
              <a:t> </a:t>
            </a:r>
            <a:r>
              <a:rPr sz="3375" spc="-615" baseline="-24691" dirty="0">
                <a:latin typeface="Arial"/>
                <a:cs typeface="Arial"/>
              </a:rPr>
              <a:t>O</a:t>
            </a:r>
            <a:endParaRPr sz="3375" baseline="-24691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1705430" y="1932340"/>
            <a:ext cx="1617345" cy="3746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  <a:tabLst>
                <a:tab pos="645795" algn="l"/>
                <a:tab pos="1327785" algn="l"/>
              </a:tabLst>
            </a:pPr>
            <a:r>
              <a:rPr sz="3375" spc="97" baseline="2469" dirty="0">
                <a:latin typeface="Arial"/>
                <a:cs typeface="Arial"/>
              </a:rPr>
              <a:t>i</a:t>
            </a:r>
            <a:r>
              <a:rPr sz="3375" spc="97" baseline="2469" dirty="0">
                <a:latin typeface="Symbol"/>
                <a:cs typeface="Symbol"/>
              </a:rPr>
              <a:t></a:t>
            </a:r>
            <a:r>
              <a:rPr sz="3375" spc="-345" baseline="2469" dirty="0">
                <a:latin typeface="Times New Roman"/>
                <a:cs typeface="Times New Roman"/>
              </a:rPr>
              <a:t> </a:t>
            </a:r>
            <a:r>
              <a:rPr sz="3375" spc="-120" baseline="2469" dirty="0">
                <a:latin typeface="Arial"/>
                <a:cs typeface="Arial"/>
              </a:rPr>
              <a:t>1	</a:t>
            </a:r>
            <a:r>
              <a:rPr sz="3375" spc="-1185" baseline="6172" dirty="0" smtClean="0">
                <a:latin typeface="Times New Roman"/>
                <a:cs typeface="Times New Roman"/>
              </a:rPr>
              <a:t>	</a:t>
            </a:r>
            <a:r>
              <a:rPr sz="3375" spc="-562" baseline="2469" dirty="0" smtClean="0">
                <a:latin typeface="Arial"/>
                <a:cs typeface="Arial"/>
              </a:rPr>
              <a:t>E</a:t>
            </a:r>
            <a:r>
              <a:rPr sz="3375" spc="-225" baseline="2469" dirty="0" smtClean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i</a:t>
            </a:r>
            <a:endParaRPr sz="1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65144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0" dirty="0"/>
              <a:t>Example: </a:t>
            </a:r>
            <a:r>
              <a:rPr spc="-320" dirty="0"/>
              <a:t>Is </a:t>
            </a:r>
            <a:r>
              <a:rPr spc="-355" dirty="0"/>
              <a:t>Disease </a:t>
            </a:r>
            <a:r>
              <a:rPr spc="-285" dirty="0"/>
              <a:t>Associated </a:t>
            </a:r>
            <a:r>
              <a:rPr spc="-180" dirty="0"/>
              <a:t>With</a:t>
            </a:r>
            <a:r>
              <a:rPr spc="-375" dirty="0"/>
              <a:t> </a:t>
            </a:r>
            <a:r>
              <a:rPr spc="-365" dirty="0"/>
              <a:t>Exposure?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4123" y="898652"/>
            <a:ext cx="7823834" cy="273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marR="414020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40" dirty="0">
                <a:latin typeface="Arial"/>
                <a:cs typeface="Arial"/>
              </a:rPr>
              <a:t>The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relationship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between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disease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exposure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may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be  </a:t>
            </a:r>
            <a:r>
              <a:rPr sz="2400" spc="-60" dirty="0">
                <a:latin typeface="Arial"/>
                <a:cs typeface="Arial"/>
              </a:rPr>
              <a:t>displayed </a:t>
            </a:r>
            <a:r>
              <a:rPr sz="2400" spc="10" dirty="0">
                <a:latin typeface="Arial"/>
                <a:cs typeface="Arial"/>
              </a:rPr>
              <a:t>in </a:t>
            </a:r>
            <a:r>
              <a:rPr sz="2400" spc="-180" dirty="0">
                <a:latin typeface="Arial"/>
                <a:cs typeface="Arial"/>
              </a:rPr>
              <a:t>a </a:t>
            </a:r>
            <a:r>
              <a:rPr sz="2400" spc="-30" dirty="0">
                <a:latin typeface="Arial"/>
                <a:cs typeface="Arial"/>
              </a:rPr>
              <a:t>contingency</a:t>
            </a:r>
            <a:r>
              <a:rPr sz="2400" spc="-3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table</a:t>
            </a:r>
            <a:endParaRPr sz="2400">
              <a:latin typeface="Arial"/>
              <a:cs typeface="Arial"/>
            </a:endParaRPr>
          </a:p>
          <a:p>
            <a:pPr marL="361315" indent="-349250">
              <a:lnSpc>
                <a:spcPct val="100000"/>
              </a:lnSpc>
              <a:spcBef>
                <a:spcPts val="28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85" dirty="0">
                <a:latin typeface="Arial"/>
                <a:cs typeface="Arial"/>
              </a:rPr>
              <a:t>We </a:t>
            </a:r>
            <a:r>
              <a:rPr sz="2400" spc="-105" dirty="0">
                <a:latin typeface="Arial"/>
                <a:cs typeface="Arial"/>
              </a:rPr>
              <a:t>can </a:t>
            </a:r>
            <a:r>
              <a:rPr sz="2400" spc="-175" dirty="0">
                <a:latin typeface="Arial"/>
                <a:cs typeface="Arial"/>
              </a:rPr>
              <a:t>see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that:</a:t>
            </a:r>
            <a:endParaRPr sz="2400">
              <a:latin typeface="Arial"/>
              <a:cs typeface="Arial"/>
            </a:endParaRPr>
          </a:p>
          <a:p>
            <a:pPr marL="361315" marR="873760" indent="64769">
              <a:lnSpc>
                <a:spcPct val="110200"/>
              </a:lnSpc>
              <a:spcBef>
                <a:spcPts val="20"/>
              </a:spcBef>
              <a:tabLst>
                <a:tab pos="1465580" algn="l"/>
              </a:tabLst>
            </a:pPr>
            <a:r>
              <a:rPr sz="2400" spc="-60" dirty="0">
                <a:latin typeface="Arial"/>
                <a:cs typeface="Arial"/>
              </a:rPr>
              <a:t>37/54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68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235" dirty="0">
                <a:latin typeface="Arial"/>
                <a:cs typeface="Arial"/>
              </a:rPr>
              <a:t>%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7A1A24"/>
                </a:solidFill>
                <a:latin typeface="Trebuchet MS"/>
                <a:cs typeface="Trebuchet MS"/>
              </a:rPr>
              <a:t>diseased</a:t>
            </a:r>
            <a:r>
              <a:rPr sz="2400" b="1" spc="-22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spc="-35" dirty="0">
                <a:latin typeface="Arial"/>
                <a:cs typeface="Arial"/>
              </a:rPr>
              <a:t>individuals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were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exposed  </a:t>
            </a:r>
            <a:r>
              <a:rPr sz="2400" spc="-60" dirty="0">
                <a:latin typeface="Arial"/>
                <a:cs typeface="Arial"/>
              </a:rPr>
              <a:t>13/66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	</a:t>
            </a:r>
            <a:r>
              <a:rPr sz="2400" spc="-110" dirty="0">
                <a:latin typeface="Arial"/>
                <a:cs typeface="Arial"/>
              </a:rPr>
              <a:t>20 </a:t>
            </a:r>
            <a:r>
              <a:rPr sz="2400" spc="-235" dirty="0">
                <a:latin typeface="Arial"/>
                <a:cs typeface="Arial"/>
              </a:rPr>
              <a:t>%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b="1" spc="-35" dirty="0">
                <a:solidFill>
                  <a:srgbClr val="7A1A24"/>
                </a:solidFill>
                <a:latin typeface="Trebuchet MS"/>
                <a:cs typeface="Trebuchet MS"/>
              </a:rPr>
              <a:t>non-diseased </a:t>
            </a:r>
            <a:r>
              <a:rPr sz="2400" spc="-70" dirty="0">
                <a:latin typeface="Arial"/>
                <a:cs typeface="Arial"/>
              </a:rPr>
              <a:t>were</a:t>
            </a:r>
            <a:r>
              <a:rPr sz="2400" spc="-484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exposed</a:t>
            </a:r>
            <a:endParaRPr sz="2400">
              <a:latin typeface="Arial"/>
              <a:cs typeface="Arial"/>
            </a:endParaRPr>
          </a:p>
          <a:p>
            <a:pPr marL="361315" marR="5080" indent="-349250">
              <a:lnSpc>
                <a:spcPct val="100000"/>
              </a:lnSpc>
              <a:spcBef>
                <a:spcPts val="284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80" dirty="0">
                <a:latin typeface="Arial"/>
                <a:cs typeface="Arial"/>
              </a:rPr>
              <a:t>Do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these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data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suggest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association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between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disease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  </a:t>
            </a:r>
            <a:r>
              <a:rPr sz="2400" spc="-114" dirty="0">
                <a:latin typeface="Arial"/>
                <a:cs typeface="Arial"/>
              </a:rPr>
              <a:t>exposure?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57974" y="3837622"/>
          <a:ext cx="8021319" cy="21899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2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3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12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626"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1"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b="1" spc="-30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Yes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37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13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50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626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b="1" spc="30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No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17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53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70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50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54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66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120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23977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30" dirty="0"/>
              <a:t>Observed</a:t>
            </a:r>
            <a:r>
              <a:rPr spc="-360" dirty="0"/>
              <a:t> </a:t>
            </a:r>
            <a:r>
              <a:rPr spc="-295" dirty="0"/>
              <a:t>Counts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4123" y="900176"/>
            <a:ext cx="6819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40" dirty="0">
                <a:latin typeface="Arial"/>
                <a:cs typeface="Arial"/>
              </a:rPr>
              <a:t>The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3F1089"/>
                </a:solidFill>
                <a:latin typeface="Trebuchet MS"/>
                <a:cs typeface="Trebuchet MS"/>
              </a:rPr>
              <a:t>observed</a:t>
            </a:r>
            <a:r>
              <a:rPr sz="2400" b="1" spc="-240" dirty="0">
                <a:solidFill>
                  <a:srgbClr val="3F1089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3F1089"/>
                </a:solidFill>
                <a:latin typeface="Trebuchet MS"/>
                <a:cs typeface="Trebuchet MS"/>
              </a:rPr>
              <a:t>numbers</a:t>
            </a:r>
            <a:r>
              <a:rPr sz="2400" b="1" spc="-245" dirty="0">
                <a:solidFill>
                  <a:srgbClr val="3F1089"/>
                </a:solidFill>
                <a:latin typeface="Trebuchet MS"/>
                <a:cs typeface="Trebuchet MS"/>
              </a:rPr>
              <a:t> </a:t>
            </a:r>
            <a:r>
              <a:rPr sz="2400" b="1" spc="-45" dirty="0">
                <a:solidFill>
                  <a:srgbClr val="3F1089"/>
                </a:solidFill>
                <a:latin typeface="Trebuchet MS"/>
                <a:cs typeface="Trebuchet MS"/>
              </a:rPr>
              <a:t>or</a:t>
            </a:r>
            <a:r>
              <a:rPr sz="2400" b="1" spc="-240" dirty="0">
                <a:solidFill>
                  <a:srgbClr val="3F1089"/>
                </a:solidFill>
                <a:latin typeface="Trebuchet MS"/>
                <a:cs typeface="Trebuchet MS"/>
              </a:rPr>
              <a:t> </a:t>
            </a:r>
            <a:r>
              <a:rPr sz="2400" b="1" spc="-40" dirty="0">
                <a:solidFill>
                  <a:srgbClr val="3F1089"/>
                </a:solidFill>
                <a:latin typeface="Trebuchet MS"/>
                <a:cs typeface="Trebuchet MS"/>
              </a:rPr>
              <a:t>counts</a:t>
            </a:r>
            <a:r>
              <a:rPr sz="2400" b="1" spc="-225" dirty="0">
                <a:solidFill>
                  <a:srgbClr val="3F1089"/>
                </a:solidFill>
                <a:latin typeface="Trebuchet MS"/>
                <a:cs typeface="Trebuchet MS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table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are: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57974" y="1843468"/>
          <a:ext cx="8021319" cy="21899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2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3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12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625"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b="1" spc="-30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Yes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37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13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50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625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b="1" spc="30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No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17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53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70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2597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50" dirty="0"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54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66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100" spc="-120" dirty="0">
                          <a:latin typeface="Arial"/>
                          <a:cs typeface="Arial"/>
                        </a:rPr>
                        <a:t>120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30867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0" dirty="0"/>
              <a:t>Test </a:t>
            </a:r>
            <a:r>
              <a:rPr spc="-140" dirty="0"/>
              <a:t>of </a:t>
            </a:r>
            <a:r>
              <a:rPr spc="-340" dirty="0"/>
              <a:t>No</a:t>
            </a:r>
            <a:r>
              <a:rPr spc="-530" dirty="0"/>
              <a:t> </a:t>
            </a:r>
            <a:r>
              <a:rPr spc="-245" dirty="0"/>
              <a:t>Association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4123" y="864362"/>
            <a:ext cx="8127365" cy="46329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38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b="1" spc="-35" dirty="0">
                <a:latin typeface="Trebuchet MS"/>
                <a:cs typeface="Trebuchet MS"/>
              </a:rPr>
              <a:t>Question</a:t>
            </a:r>
            <a:r>
              <a:rPr sz="2400" b="1" spc="-240" dirty="0">
                <a:latin typeface="Trebuchet MS"/>
                <a:cs typeface="Trebuchet MS"/>
              </a:rPr>
              <a:t> </a:t>
            </a:r>
            <a:r>
              <a:rPr sz="2400" b="1" spc="-25" dirty="0">
                <a:latin typeface="Trebuchet MS"/>
                <a:cs typeface="Trebuchet MS"/>
              </a:rPr>
              <a:t>of</a:t>
            </a:r>
            <a:r>
              <a:rPr sz="2400" b="1" spc="-240" dirty="0">
                <a:latin typeface="Trebuchet MS"/>
                <a:cs typeface="Trebuchet MS"/>
              </a:rPr>
              <a:t> </a:t>
            </a:r>
            <a:r>
              <a:rPr sz="2400" b="1" spc="-95" dirty="0">
                <a:latin typeface="Trebuchet MS"/>
                <a:cs typeface="Trebuchet MS"/>
              </a:rPr>
              <a:t>interest:</a:t>
            </a:r>
            <a:r>
              <a:rPr sz="2400" b="1" spc="-240" dirty="0">
                <a:latin typeface="Trebuchet MS"/>
                <a:cs typeface="Trebuchet MS"/>
              </a:rPr>
              <a:t> </a:t>
            </a:r>
            <a:r>
              <a:rPr sz="2400" b="1" spc="-30" dirty="0">
                <a:latin typeface="Trebuchet MS"/>
                <a:cs typeface="Trebuchet MS"/>
              </a:rPr>
              <a:t>is</a:t>
            </a:r>
            <a:r>
              <a:rPr sz="2400" b="1" spc="-240" dirty="0">
                <a:latin typeface="Trebuchet MS"/>
                <a:cs typeface="Trebuchet MS"/>
              </a:rPr>
              <a:t> </a:t>
            </a:r>
            <a:r>
              <a:rPr sz="2400" b="1" spc="-40" dirty="0">
                <a:latin typeface="Trebuchet MS"/>
                <a:cs typeface="Trebuchet MS"/>
              </a:rPr>
              <a:t>disease</a:t>
            </a:r>
            <a:r>
              <a:rPr sz="2400" b="1" spc="-240" dirty="0">
                <a:latin typeface="Trebuchet MS"/>
                <a:cs typeface="Trebuchet MS"/>
              </a:rPr>
              <a:t> </a:t>
            </a:r>
            <a:r>
              <a:rPr sz="2400" b="1" spc="-40" dirty="0">
                <a:latin typeface="Trebuchet MS"/>
                <a:cs typeface="Trebuchet MS"/>
              </a:rPr>
              <a:t>associated</a:t>
            </a:r>
            <a:r>
              <a:rPr sz="2400" b="1" spc="-240" dirty="0">
                <a:latin typeface="Trebuchet MS"/>
                <a:cs typeface="Trebuchet MS"/>
              </a:rPr>
              <a:t> </a:t>
            </a:r>
            <a:r>
              <a:rPr sz="2400" b="1" spc="-55" dirty="0">
                <a:latin typeface="Trebuchet MS"/>
                <a:cs typeface="Trebuchet MS"/>
              </a:rPr>
              <a:t>with</a:t>
            </a:r>
            <a:r>
              <a:rPr sz="2400" b="1" spc="-240" dirty="0">
                <a:latin typeface="Trebuchet MS"/>
                <a:cs typeface="Trebuchet MS"/>
              </a:rPr>
              <a:t> </a:t>
            </a:r>
            <a:r>
              <a:rPr sz="2400" b="1" spc="-45" dirty="0">
                <a:latin typeface="Trebuchet MS"/>
                <a:cs typeface="Trebuchet MS"/>
              </a:rPr>
              <a:t>exposure?</a:t>
            </a:r>
            <a:endParaRPr sz="2400">
              <a:latin typeface="Trebuchet MS"/>
              <a:cs typeface="Trebuchet MS"/>
            </a:endParaRPr>
          </a:p>
          <a:p>
            <a:pPr marL="361315" marR="238125" indent="-349250">
              <a:lnSpc>
                <a:spcPct val="99900"/>
              </a:lnSpc>
              <a:spcBef>
                <a:spcPts val="28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90" dirty="0">
                <a:latin typeface="Arial"/>
                <a:cs typeface="Arial"/>
              </a:rPr>
              <a:t>Calculate </a:t>
            </a:r>
            <a:r>
              <a:rPr sz="2400" spc="-5" dirty="0">
                <a:latin typeface="Arial"/>
                <a:cs typeface="Arial"/>
              </a:rPr>
              <a:t>what </a:t>
            </a:r>
            <a:r>
              <a:rPr sz="2400" spc="-55" dirty="0">
                <a:latin typeface="Arial"/>
                <a:cs typeface="Arial"/>
              </a:rPr>
              <a:t>numbers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55" dirty="0">
                <a:latin typeface="Arial"/>
                <a:cs typeface="Arial"/>
              </a:rPr>
              <a:t>“exposed” and </a:t>
            </a:r>
            <a:r>
              <a:rPr sz="2400" spc="-45" dirty="0">
                <a:latin typeface="Arial"/>
                <a:cs typeface="Arial"/>
              </a:rPr>
              <a:t>“non-exposed”  </a:t>
            </a:r>
            <a:r>
              <a:rPr sz="2400" spc="-35" dirty="0">
                <a:latin typeface="Arial"/>
                <a:cs typeface="Arial"/>
              </a:rPr>
              <a:t>individuals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would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be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b="1" spc="-75" dirty="0">
                <a:solidFill>
                  <a:srgbClr val="7A1A24"/>
                </a:solidFill>
                <a:latin typeface="Trebuchet MS"/>
                <a:cs typeface="Trebuchet MS"/>
              </a:rPr>
              <a:t>expected</a:t>
            </a:r>
            <a:r>
              <a:rPr sz="2400" b="1" spc="-22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each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disease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group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b="1" spc="-65" dirty="0">
                <a:solidFill>
                  <a:srgbClr val="3F1089"/>
                </a:solidFill>
                <a:latin typeface="Trebuchet MS"/>
                <a:cs typeface="Trebuchet MS"/>
              </a:rPr>
              <a:t>if</a:t>
            </a:r>
            <a:r>
              <a:rPr sz="2400" b="1" spc="-220" dirty="0">
                <a:solidFill>
                  <a:srgbClr val="3F1089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latin typeface="Arial"/>
                <a:cs typeface="Arial"/>
              </a:rPr>
              <a:t>the  </a:t>
            </a:r>
            <a:r>
              <a:rPr sz="2400" dirty="0">
                <a:latin typeface="Arial"/>
                <a:cs typeface="Arial"/>
              </a:rPr>
              <a:t>probability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disease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were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same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both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groups</a:t>
            </a:r>
            <a:endParaRPr sz="2400">
              <a:latin typeface="Arial"/>
              <a:cs typeface="Arial"/>
            </a:endParaRPr>
          </a:p>
          <a:p>
            <a:pPr marL="361315" marR="201930" indent="-349250">
              <a:lnSpc>
                <a:spcPct val="99600"/>
              </a:lnSpc>
              <a:spcBef>
                <a:spcPts val="32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30" dirty="0">
                <a:latin typeface="Arial"/>
                <a:cs typeface="Arial"/>
              </a:rPr>
              <a:t>If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there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was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7A1A24"/>
                </a:solidFill>
                <a:latin typeface="Trebuchet MS"/>
                <a:cs typeface="Trebuchet MS"/>
              </a:rPr>
              <a:t>no</a:t>
            </a:r>
            <a:r>
              <a:rPr sz="2400" b="1" spc="-24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7A1A24"/>
                </a:solidFill>
                <a:latin typeface="Trebuchet MS"/>
                <a:cs typeface="Trebuchet MS"/>
              </a:rPr>
              <a:t>association</a:t>
            </a:r>
            <a:r>
              <a:rPr sz="2400" b="1" spc="-21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latin typeface="Arial"/>
                <a:cs typeface="Arial"/>
              </a:rPr>
              <a:t>between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exposure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disease,  </a:t>
            </a:r>
            <a:r>
              <a:rPr sz="2400" spc="-5" dirty="0">
                <a:latin typeface="Arial"/>
                <a:cs typeface="Arial"/>
              </a:rPr>
              <a:t>then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should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nearly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equal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observed  </a:t>
            </a:r>
            <a:r>
              <a:rPr sz="2400" spc="-65" dirty="0">
                <a:latin typeface="Arial"/>
                <a:cs typeface="Arial"/>
              </a:rPr>
              <a:t>counts, </a:t>
            </a:r>
            <a:r>
              <a:rPr sz="2400" spc="-55" dirty="0">
                <a:latin typeface="Arial"/>
                <a:cs typeface="Arial"/>
              </a:rPr>
              <a:t>and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70" dirty="0">
                <a:latin typeface="Arial"/>
                <a:cs typeface="Arial"/>
              </a:rPr>
              <a:t>value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75" dirty="0">
                <a:latin typeface="Arial"/>
                <a:cs typeface="Arial"/>
              </a:rPr>
              <a:t>chi-square </a:t>
            </a:r>
            <a:r>
              <a:rPr sz="2400" spc="-45" dirty="0">
                <a:latin typeface="Arial"/>
                <a:cs typeface="Arial"/>
              </a:rPr>
              <a:t>statistic </a:t>
            </a:r>
            <a:r>
              <a:rPr sz="2400" spc="10" dirty="0">
                <a:latin typeface="Arial"/>
                <a:cs typeface="Arial"/>
              </a:rPr>
              <a:t>would </a:t>
            </a:r>
            <a:r>
              <a:rPr sz="2400" spc="-55" dirty="0">
                <a:latin typeface="Arial"/>
                <a:cs typeface="Arial"/>
              </a:rPr>
              <a:t>be  </a:t>
            </a:r>
            <a:r>
              <a:rPr sz="2400" spc="-80" dirty="0">
                <a:latin typeface="Arial"/>
                <a:cs typeface="Arial"/>
              </a:rPr>
              <a:t>small</a:t>
            </a:r>
            <a:endParaRPr sz="2400">
              <a:latin typeface="Arial"/>
              <a:cs typeface="Arial"/>
            </a:endParaRPr>
          </a:p>
          <a:p>
            <a:pPr marL="361315" indent="-349250">
              <a:lnSpc>
                <a:spcPct val="100000"/>
              </a:lnSpc>
              <a:spcBef>
                <a:spcPts val="29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50" dirty="0">
                <a:latin typeface="Arial"/>
                <a:cs typeface="Arial"/>
              </a:rPr>
              <a:t>In </a:t>
            </a:r>
            <a:r>
              <a:rPr sz="2400" spc="-25" dirty="0">
                <a:latin typeface="Arial"/>
                <a:cs typeface="Arial"/>
              </a:rPr>
              <a:t>this</a:t>
            </a:r>
            <a:r>
              <a:rPr sz="2400" spc="-49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example, </a:t>
            </a:r>
            <a:r>
              <a:rPr sz="2400" spc="-50" dirty="0">
                <a:latin typeface="Arial"/>
                <a:cs typeface="Arial"/>
              </a:rPr>
              <a:t>we </a:t>
            </a:r>
            <a:r>
              <a:rPr sz="2400" spc="-105" dirty="0">
                <a:latin typeface="Arial"/>
                <a:cs typeface="Arial"/>
              </a:rPr>
              <a:t>can </a:t>
            </a:r>
            <a:r>
              <a:rPr sz="2400" spc="-75" dirty="0">
                <a:latin typeface="Arial"/>
                <a:cs typeface="Arial"/>
              </a:rPr>
              <a:t>calculate:</a:t>
            </a:r>
            <a:endParaRPr sz="2400">
              <a:latin typeface="Arial"/>
              <a:cs typeface="Arial"/>
            </a:endParaRPr>
          </a:p>
          <a:p>
            <a:pPr marL="361315">
              <a:lnSpc>
                <a:spcPct val="100000"/>
              </a:lnSpc>
              <a:spcBef>
                <a:spcPts val="300"/>
              </a:spcBef>
            </a:pPr>
            <a:r>
              <a:rPr sz="2400" spc="-80" dirty="0">
                <a:latin typeface="Arial"/>
                <a:cs typeface="Arial"/>
              </a:rPr>
              <a:t>Overall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proportion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40" dirty="0">
                <a:latin typeface="Arial"/>
                <a:cs typeface="Arial"/>
              </a:rPr>
              <a:t>with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exposure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50/120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0.42</a:t>
            </a:r>
            <a:endParaRPr sz="2400">
              <a:latin typeface="Arial"/>
              <a:cs typeface="Arial"/>
            </a:endParaRPr>
          </a:p>
          <a:p>
            <a:pPr marL="361315" marR="116205">
              <a:lnSpc>
                <a:spcPct val="100000"/>
              </a:lnSpc>
              <a:spcBef>
                <a:spcPts val="295"/>
              </a:spcBef>
              <a:tabLst>
                <a:tab pos="7693659" algn="l"/>
              </a:tabLst>
            </a:pPr>
            <a:r>
              <a:rPr sz="2400" spc="-90" dirty="0">
                <a:latin typeface="Arial"/>
                <a:cs typeface="Arial"/>
              </a:rPr>
              <a:t>Overal</a:t>
            </a:r>
            <a:r>
              <a:rPr sz="2400" spc="-40" dirty="0">
                <a:latin typeface="Arial"/>
                <a:cs typeface="Arial"/>
              </a:rPr>
              <a:t>l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proportio</a:t>
            </a:r>
            <a:r>
              <a:rPr sz="2400" spc="15" dirty="0">
                <a:latin typeface="Arial"/>
                <a:cs typeface="Arial"/>
              </a:rPr>
              <a:t>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35" dirty="0">
                <a:latin typeface="Arial"/>
                <a:cs typeface="Arial"/>
              </a:rPr>
              <a:t>withou</a:t>
            </a:r>
            <a:r>
              <a:rPr sz="2400" spc="20" dirty="0">
                <a:latin typeface="Arial"/>
                <a:cs typeface="Arial"/>
              </a:rPr>
              <a:t>t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exposure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70/12</a:t>
            </a:r>
            <a:r>
              <a:rPr sz="2400" spc="-70" dirty="0">
                <a:latin typeface="Arial"/>
                <a:cs typeface="Arial"/>
              </a:rPr>
              <a:t>0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0.5</a:t>
            </a:r>
            <a:r>
              <a:rPr sz="2400" spc="-140" dirty="0">
                <a:latin typeface="Arial"/>
                <a:cs typeface="Arial"/>
              </a:rPr>
              <a:t>8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95" dirty="0">
                <a:latin typeface="Arial"/>
                <a:cs typeface="Arial"/>
              </a:rPr>
              <a:t>1–  </a:t>
            </a:r>
            <a:r>
              <a:rPr sz="2400" spc="-130" dirty="0">
                <a:latin typeface="Arial"/>
                <a:cs typeface="Arial"/>
              </a:rPr>
              <a:t>0.42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23387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25" dirty="0"/>
              <a:t>Expected</a:t>
            </a:r>
            <a:r>
              <a:rPr spc="-365" dirty="0"/>
              <a:t> </a:t>
            </a:r>
            <a:r>
              <a:rPr spc="-295" dirty="0"/>
              <a:t>Counts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84123" y="898652"/>
            <a:ext cx="8161020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marR="5080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65" dirty="0">
                <a:latin typeface="Arial"/>
                <a:cs typeface="Arial"/>
              </a:rPr>
              <a:t>Under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55" dirty="0">
                <a:latin typeface="Arial"/>
                <a:cs typeface="Arial"/>
              </a:rPr>
              <a:t>assumption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10" dirty="0">
                <a:latin typeface="Arial"/>
                <a:cs typeface="Arial"/>
              </a:rPr>
              <a:t>no </a:t>
            </a:r>
            <a:r>
              <a:rPr sz="2400" spc="-80" dirty="0">
                <a:latin typeface="Arial"/>
                <a:cs typeface="Arial"/>
              </a:rPr>
              <a:t>association </a:t>
            </a:r>
            <a:r>
              <a:rPr sz="2400" spc="-30" dirty="0">
                <a:latin typeface="Arial"/>
                <a:cs typeface="Arial"/>
              </a:rPr>
              <a:t>between </a:t>
            </a:r>
            <a:r>
              <a:rPr sz="2400" spc="-80" dirty="0">
                <a:latin typeface="Arial"/>
                <a:cs typeface="Arial"/>
              </a:rPr>
              <a:t>exposure 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disease,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3F1089"/>
                </a:solidFill>
                <a:latin typeface="Arial"/>
                <a:cs typeface="Arial"/>
              </a:rPr>
              <a:t>expected</a:t>
            </a:r>
            <a:r>
              <a:rPr sz="2400" spc="-160" dirty="0">
                <a:solidFill>
                  <a:srgbClr val="3F1089"/>
                </a:solidFill>
                <a:latin typeface="Arial"/>
                <a:cs typeface="Arial"/>
              </a:rPr>
              <a:t> </a:t>
            </a:r>
            <a:r>
              <a:rPr sz="2400" spc="-55" dirty="0">
                <a:solidFill>
                  <a:srgbClr val="3F1089"/>
                </a:solidFill>
                <a:latin typeface="Arial"/>
                <a:cs typeface="Arial"/>
              </a:rPr>
              <a:t>numbers</a:t>
            </a:r>
            <a:r>
              <a:rPr sz="2400" spc="-160" dirty="0">
                <a:solidFill>
                  <a:srgbClr val="3F1089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3F1089"/>
                </a:solidFill>
                <a:latin typeface="Arial"/>
                <a:cs typeface="Arial"/>
              </a:rPr>
              <a:t>or</a:t>
            </a:r>
            <a:r>
              <a:rPr sz="2400" spc="-160" dirty="0">
                <a:solidFill>
                  <a:srgbClr val="3F1089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3F1089"/>
                </a:solidFill>
                <a:latin typeface="Arial"/>
                <a:cs typeface="Arial"/>
              </a:rPr>
              <a:t>counts</a:t>
            </a:r>
            <a:r>
              <a:rPr sz="2400" spc="-150" dirty="0">
                <a:solidFill>
                  <a:srgbClr val="3F1089"/>
                </a:solidFill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table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are: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60208" y="2181802"/>
          <a:ext cx="8018145" cy="2182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6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3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0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7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7388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095"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388"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b="1" spc="-10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Yes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50" dirty="0">
                          <a:latin typeface="Arial"/>
                          <a:cs typeface="Arial"/>
                        </a:rPr>
                        <a:t>50/120 </a:t>
                      </a:r>
                      <a:r>
                        <a:rPr sz="2050" spc="-60" dirty="0">
                          <a:latin typeface="Arial"/>
                          <a:cs typeface="Arial"/>
                        </a:rPr>
                        <a:t>x </a:t>
                      </a:r>
                      <a:r>
                        <a:rPr sz="2050" spc="-80" dirty="0">
                          <a:latin typeface="Arial"/>
                          <a:cs typeface="Arial"/>
                        </a:rPr>
                        <a:t>54 </a:t>
                      </a:r>
                      <a:r>
                        <a:rPr sz="2050" spc="45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2050" spc="-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50" spc="-100" dirty="0">
                          <a:latin typeface="Arial"/>
                          <a:cs typeface="Arial"/>
                        </a:rPr>
                        <a:t>22.5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50" dirty="0">
                          <a:latin typeface="Arial"/>
                          <a:cs typeface="Arial"/>
                        </a:rPr>
                        <a:t>50/120 </a:t>
                      </a:r>
                      <a:r>
                        <a:rPr sz="2050" spc="-60" dirty="0">
                          <a:latin typeface="Arial"/>
                          <a:cs typeface="Arial"/>
                        </a:rPr>
                        <a:t>x </a:t>
                      </a:r>
                      <a:r>
                        <a:rPr sz="2050" spc="-80" dirty="0">
                          <a:latin typeface="Arial"/>
                          <a:cs typeface="Arial"/>
                        </a:rPr>
                        <a:t>66 </a:t>
                      </a:r>
                      <a:r>
                        <a:rPr sz="2050" spc="45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2050" spc="-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50" spc="-90" dirty="0">
                          <a:latin typeface="Arial"/>
                          <a:cs typeface="Arial"/>
                        </a:rPr>
                        <a:t>27.5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95" dirty="0">
                          <a:latin typeface="Arial"/>
                          <a:cs typeface="Arial"/>
                        </a:rPr>
                        <a:t>50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108"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b="1" spc="55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No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50" dirty="0">
                          <a:latin typeface="Arial"/>
                          <a:cs typeface="Arial"/>
                        </a:rPr>
                        <a:t>70/120 </a:t>
                      </a:r>
                      <a:r>
                        <a:rPr sz="2050" spc="-60" dirty="0">
                          <a:latin typeface="Arial"/>
                          <a:cs typeface="Arial"/>
                        </a:rPr>
                        <a:t>x </a:t>
                      </a:r>
                      <a:r>
                        <a:rPr sz="2050" spc="-80" dirty="0">
                          <a:latin typeface="Arial"/>
                          <a:cs typeface="Arial"/>
                        </a:rPr>
                        <a:t>54 </a:t>
                      </a:r>
                      <a:r>
                        <a:rPr sz="2050" spc="45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2050" spc="-4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50" spc="-100" dirty="0">
                          <a:latin typeface="Arial"/>
                          <a:cs typeface="Arial"/>
                        </a:rPr>
                        <a:t>31.5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50" dirty="0">
                          <a:latin typeface="Arial"/>
                          <a:cs typeface="Arial"/>
                        </a:rPr>
                        <a:t>70/120 </a:t>
                      </a:r>
                      <a:r>
                        <a:rPr sz="2050" spc="-60" dirty="0">
                          <a:latin typeface="Arial"/>
                          <a:cs typeface="Arial"/>
                        </a:rPr>
                        <a:t>x </a:t>
                      </a:r>
                      <a:r>
                        <a:rPr sz="2050" spc="-80" dirty="0">
                          <a:latin typeface="Arial"/>
                          <a:cs typeface="Arial"/>
                        </a:rPr>
                        <a:t>66 </a:t>
                      </a:r>
                      <a:r>
                        <a:rPr sz="2050" spc="45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2050" spc="-4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50" spc="-90" dirty="0">
                          <a:latin typeface="Arial"/>
                          <a:cs typeface="Arial"/>
                        </a:rPr>
                        <a:t>38.5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50" spc="-95" dirty="0">
                          <a:latin typeface="Arial"/>
                          <a:cs typeface="Arial"/>
                        </a:rPr>
                        <a:t>70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381"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50" spc="-25" dirty="0">
                          <a:latin typeface="Arial"/>
                          <a:cs typeface="Arial"/>
                        </a:rPr>
                        <a:t>Total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50" spc="-95" dirty="0">
                          <a:latin typeface="Arial"/>
                          <a:cs typeface="Arial"/>
                        </a:rPr>
                        <a:t>54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50" spc="-95" dirty="0">
                          <a:latin typeface="Arial"/>
                          <a:cs typeface="Arial"/>
                        </a:rPr>
                        <a:t>66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50" spc="-90" dirty="0">
                          <a:latin typeface="Arial"/>
                          <a:cs typeface="Arial"/>
                        </a:rPr>
                        <a:t>120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4111" y="2110267"/>
            <a:ext cx="103505" cy="4254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00" spc="35" dirty="0">
                <a:latin typeface="Arial"/>
                <a:cs typeface="Arial"/>
              </a:rPr>
              <a:t>i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2091" y="1303575"/>
            <a:ext cx="2943860" cy="558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5250" i="0" spc="112" baseline="-34126" dirty="0">
                <a:solidFill>
                  <a:srgbClr val="000000"/>
                </a:solidFill>
                <a:latin typeface="Symbol"/>
                <a:cs typeface="Symbol"/>
              </a:rPr>
              <a:t></a:t>
            </a:r>
            <a:r>
              <a:rPr sz="3900" i="0" spc="112" baseline="-11752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sz="3900" i="0" spc="240" baseline="-117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250" i="0" spc="-7" baseline="-34126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5250" i="0" spc="-352" baseline="-3412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250" i="0" spc="-7" baseline="-34126" dirty="0">
                <a:solidFill>
                  <a:srgbClr val="000000"/>
                </a:solidFill>
                <a:latin typeface="Symbol"/>
                <a:cs typeface="Symbol"/>
              </a:rPr>
              <a:t></a:t>
            </a:r>
            <a:r>
              <a:rPr sz="5250" i="0" spc="-644" baseline="-3412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00" i="0" spc="-60" dirty="0">
                <a:solidFill>
                  <a:srgbClr val="000000"/>
                </a:solidFill>
                <a:latin typeface="Arial"/>
                <a:cs typeface="Arial"/>
              </a:rPr>
              <a:t>(O</a:t>
            </a:r>
            <a:r>
              <a:rPr sz="3900" i="0" spc="-89" baseline="-18162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3900" i="0" spc="-44" baseline="-181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500" i="0" spc="-10" dirty="0">
                <a:solidFill>
                  <a:srgbClr val="000000"/>
                </a:solidFill>
                <a:latin typeface="Symbol"/>
                <a:cs typeface="Symbol"/>
              </a:rPr>
              <a:t></a:t>
            </a:r>
            <a:r>
              <a:rPr sz="3500" i="0" spc="-1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z="3900" i="0" spc="-15" baseline="-18162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3900" i="0" spc="-532" baseline="-181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500" i="0" spc="-95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r>
              <a:rPr sz="3900" i="0" spc="-142" baseline="34188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endParaRPr sz="3900" baseline="34188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1776" y="1911651"/>
            <a:ext cx="391160" cy="558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500" spc="-220" dirty="0">
                <a:latin typeface="Arial"/>
                <a:cs typeface="Arial"/>
              </a:rPr>
              <a:t>E</a:t>
            </a:r>
            <a:r>
              <a:rPr sz="3900" spc="-330" baseline="-19230" dirty="0">
                <a:latin typeface="Arial"/>
                <a:cs typeface="Arial"/>
              </a:rPr>
              <a:t>i</a:t>
            </a:r>
            <a:endParaRPr sz="3900" baseline="-1923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43656" y="1919490"/>
            <a:ext cx="1638935" cy="0"/>
          </a:xfrm>
          <a:custGeom>
            <a:avLst/>
            <a:gdLst/>
            <a:ahLst/>
            <a:cxnLst/>
            <a:rect l="l" t="t" r="r" b="b"/>
            <a:pathLst>
              <a:path w="1638935">
                <a:moveTo>
                  <a:pt x="0" y="0"/>
                </a:moveTo>
                <a:lnTo>
                  <a:pt x="1638332" y="0"/>
                </a:lnTo>
              </a:path>
            </a:pathLst>
          </a:custGeom>
          <a:ln w="9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32989" y="3544049"/>
            <a:ext cx="1990725" cy="0"/>
          </a:xfrm>
          <a:custGeom>
            <a:avLst/>
            <a:gdLst/>
            <a:ahLst/>
            <a:cxnLst/>
            <a:rect l="l" t="t" r="r" b="b"/>
            <a:pathLst>
              <a:path w="1990725">
                <a:moveTo>
                  <a:pt x="0" y="0"/>
                </a:moveTo>
                <a:lnTo>
                  <a:pt x="1990268" y="0"/>
                </a:lnTo>
              </a:path>
            </a:pathLst>
          </a:custGeom>
          <a:ln w="85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82920" y="3544049"/>
            <a:ext cx="1982470" cy="0"/>
          </a:xfrm>
          <a:custGeom>
            <a:avLst/>
            <a:gdLst/>
            <a:ahLst/>
            <a:cxnLst/>
            <a:rect l="l" t="t" r="r" b="b"/>
            <a:pathLst>
              <a:path w="1982470">
                <a:moveTo>
                  <a:pt x="0" y="0"/>
                </a:moveTo>
                <a:lnTo>
                  <a:pt x="1981882" y="0"/>
                </a:lnTo>
              </a:path>
            </a:pathLst>
          </a:custGeom>
          <a:ln w="85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08770" y="5257012"/>
            <a:ext cx="2150110" cy="0"/>
          </a:xfrm>
          <a:custGeom>
            <a:avLst/>
            <a:gdLst/>
            <a:ahLst/>
            <a:cxnLst/>
            <a:rect l="l" t="t" r="r" b="b"/>
            <a:pathLst>
              <a:path w="2150110">
                <a:moveTo>
                  <a:pt x="0" y="0"/>
                </a:moveTo>
                <a:lnTo>
                  <a:pt x="2149625" y="0"/>
                </a:lnTo>
              </a:path>
            </a:pathLst>
          </a:custGeom>
          <a:ln w="9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36335" y="2902311"/>
            <a:ext cx="5069205" cy="290830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690"/>
              </a:spcBef>
            </a:pPr>
            <a:r>
              <a:rPr sz="4800" spc="30" baseline="-33854" dirty="0">
                <a:latin typeface="Symbol"/>
                <a:cs typeface="Symbol"/>
              </a:rPr>
              <a:t></a:t>
            </a:r>
            <a:r>
              <a:rPr sz="4800" spc="-202" baseline="-33854" dirty="0">
                <a:latin typeface="Times New Roman"/>
                <a:cs typeface="Times New Roman"/>
              </a:rPr>
              <a:t> </a:t>
            </a:r>
            <a:r>
              <a:rPr sz="3200" spc="-130" dirty="0">
                <a:latin typeface="Arial"/>
                <a:cs typeface="Arial"/>
              </a:rPr>
              <a:t>(37</a:t>
            </a:r>
            <a:r>
              <a:rPr sz="3200" spc="-240" dirty="0">
                <a:latin typeface="Arial"/>
                <a:cs typeface="Arial"/>
              </a:rPr>
              <a:t> </a:t>
            </a:r>
            <a:r>
              <a:rPr sz="3200" spc="20" dirty="0">
                <a:latin typeface="Symbol"/>
                <a:cs typeface="Symbol"/>
              </a:rPr>
              <a:t></a:t>
            </a:r>
            <a:r>
              <a:rPr sz="3200" spc="-340" dirty="0">
                <a:latin typeface="Times New Roman"/>
                <a:cs typeface="Times New Roman"/>
              </a:rPr>
              <a:t> </a:t>
            </a:r>
            <a:r>
              <a:rPr sz="3200" spc="-145" dirty="0">
                <a:latin typeface="Arial"/>
                <a:cs typeface="Arial"/>
              </a:rPr>
              <a:t>22.5)</a:t>
            </a:r>
            <a:r>
              <a:rPr sz="3200" spc="-430" dirty="0">
                <a:latin typeface="Arial"/>
                <a:cs typeface="Arial"/>
              </a:rPr>
              <a:t> </a:t>
            </a:r>
            <a:r>
              <a:rPr sz="3600" spc="-135" baseline="33564" dirty="0">
                <a:latin typeface="Arial"/>
                <a:cs typeface="Arial"/>
              </a:rPr>
              <a:t>2</a:t>
            </a:r>
            <a:r>
              <a:rPr sz="3600" spc="150" baseline="33564" dirty="0">
                <a:latin typeface="Arial"/>
                <a:cs typeface="Arial"/>
              </a:rPr>
              <a:t> </a:t>
            </a:r>
            <a:r>
              <a:rPr sz="4800" spc="30" baseline="-33854" dirty="0">
                <a:latin typeface="Symbol"/>
                <a:cs typeface="Symbol"/>
              </a:rPr>
              <a:t></a:t>
            </a:r>
            <a:r>
              <a:rPr sz="4800" spc="-419" baseline="-33854" dirty="0">
                <a:latin typeface="Times New Roman"/>
                <a:cs typeface="Times New Roman"/>
              </a:rPr>
              <a:t> </a:t>
            </a:r>
            <a:r>
              <a:rPr sz="3200" spc="-130" dirty="0">
                <a:latin typeface="Arial"/>
                <a:cs typeface="Arial"/>
              </a:rPr>
              <a:t>(13</a:t>
            </a:r>
            <a:r>
              <a:rPr sz="3200" spc="-310" dirty="0">
                <a:latin typeface="Arial"/>
                <a:cs typeface="Arial"/>
              </a:rPr>
              <a:t> </a:t>
            </a:r>
            <a:r>
              <a:rPr sz="3200" spc="20" dirty="0">
                <a:latin typeface="Symbol"/>
                <a:cs typeface="Symbol"/>
              </a:rPr>
              <a:t></a:t>
            </a:r>
            <a:r>
              <a:rPr sz="3200" spc="-355" dirty="0">
                <a:latin typeface="Times New Roman"/>
                <a:cs typeface="Times New Roman"/>
              </a:rPr>
              <a:t> </a:t>
            </a:r>
            <a:r>
              <a:rPr sz="3200" spc="-145" dirty="0">
                <a:latin typeface="Arial"/>
                <a:cs typeface="Arial"/>
              </a:rPr>
              <a:t>27.5)</a:t>
            </a:r>
            <a:r>
              <a:rPr sz="3200" spc="-415" dirty="0">
                <a:latin typeface="Arial"/>
                <a:cs typeface="Arial"/>
              </a:rPr>
              <a:t> </a:t>
            </a:r>
            <a:r>
              <a:rPr sz="3600" spc="-135" baseline="33564" dirty="0">
                <a:latin typeface="Arial"/>
                <a:cs typeface="Arial"/>
              </a:rPr>
              <a:t>2</a:t>
            </a:r>
            <a:endParaRPr sz="3600" baseline="33564" dirty="0">
              <a:latin typeface="Arial"/>
              <a:cs typeface="Arial"/>
            </a:endParaRPr>
          </a:p>
          <a:p>
            <a:pPr marL="1011555">
              <a:lnSpc>
                <a:spcPct val="100000"/>
              </a:lnSpc>
              <a:spcBef>
                <a:spcPts val="600"/>
              </a:spcBef>
              <a:tabLst>
                <a:tab pos="3357245" algn="l"/>
              </a:tabLst>
            </a:pPr>
            <a:r>
              <a:rPr sz="3200" spc="-145" dirty="0">
                <a:latin typeface="Arial"/>
                <a:cs typeface="Arial"/>
              </a:rPr>
              <a:t>22.5	27.5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50" dirty="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  <a:spcBef>
                <a:spcPts val="5"/>
              </a:spcBef>
            </a:pPr>
            <a:r>
              <a:rPr sz="5250" spc="-22" baseline="-34126" dirty="0">
                <a:latin typeface="Symbol"/>
                <a:cs typeface="Symbol"/>
              </a:rPr>
              <a:t></a:t>
            </a:r>
            <a:r>
              <a:rPr sz="3500" spc="-15" dirty="0">
                <a:latin typeface="Arial"/>
                <a:cs typeface="Arial"/>
              </a:rPr>
              <a:t>(17</a:t>
            </a:r>
            <a:r>
              <a:rPr sz="3500" spc="-300" dirty="0">
                <a:latin typeface="Arial"/>
                <a:cs typeface="Arial"/>
              </a:rPr>
              <a:t> </a:t>
            </a:r>
            <a:r>
              <a:rPr sz="3500" spc="5" dirty="0">
                <a:latin typeface="Symbol"/>
                <a:cs typeface="Symbol"/>
              </a:rPr>
              <a:t></a:t>
            </a:r>
            <a:r>
              <a:rPr sz="3500" spc="-395" dirty="0">
                <a:latin typeface="Times New Roman"/>
                <a:cs typeface="Times New Roman"/>
              </a:rPr>
              <a:t> </a:t>
            </a:r>
            <a:r>
              <a:rPr sz="3500" spc="-170" dirty="0">
                <a:latin typeface="Arial"/>
                <a:cs typeface="Arial"/>
              </a:rPr>
              <a:t>31.5)</a:t>
            </a:r>
            <a:r>
              <a:rPr sz="3500" spc="-505" dirty="0">
                <a:latin typeface="Arial"/>
                <a:cs typeface="Arial"/>
              </a:rPr>
              <a:t> </a:t>
            </a:r>
            <a:r>
              <a:rPr sz="3900" spc="-142" baseline="34188" dirty="0">
                <a:latin typeface="Arial"/>
                <a:cs typeface="Arial"/>
              </a:rPr>
              <a:t>2</a:t>
            </a:r>
            <a:r>
              <a:rPr sz="3900" spc="135" baseline="34188" dirty="0">
                <a:latin typeface="Arial"/>
                <a:cs typeface="Arial"/>
              </a:rPr>
              <a:t> </a:t>
            </a:r>
            <a:r>
              <a:rPr sz="5250" spc="7" baseline="-34126" dirty="0">
                <a:latin typeface="Symbol"/>
                <a:cs typeface="Symbol"/>
              </a:rPr>
              <a:t></a:t>
            </a:r>
            <a:r>
              <a:rPr sz="5250" spc="-480" baseline="-34126" dirty="0">
                <a:latin typeface="Times New Roman"/>
                <a:cs typeface="Times New Roman"/>
              </a:rPr>
              <a:t> </a:t>
            </a:r>
            <a:r>
              <a:rPr sz="3500" spc="-155" dirty="0">
                <a:latin typeface="Arial"/>
                <a:cs typeface="Arial"/>
              </a:rPr>
              <a:t>(53</a:t>
            </a:r>
            <a:r>
              <a:rPr sz="3500" spc="-375" dirty="0">
                <a:latin typeface="Arial"/>
                <a:cs typeface="Arial"/>
              </a:rPr>
              <a:t> </a:t>
            </a:r>
            <a:r>
              <a:rPr sz="3500" spc="5" dirty="0">
                <a:latin typeface="Symbol"/>
                <a:cs typeface="Symbol"/>
              </a:rPr>
              <a:t></a:t>
            </a:r>
            <a:r>
              <a:rPr sz="3500" spc="-395" dirty="0">
                <a:latin typeface="Times New Roman"/>
                <a:cs typeface="Times New Roman"/>
              </a:rPr>
              <a:t> </a:t>
            </a:r>
            <a:r>
              <a:rPr sz="3500" spc="-170" dirty="0">
                <a:latin typeface="Arial"/>
                <a:cs typeface="Arial"/>
              </a:rPr>
              <a:t>38.5)</a:t>
            </a:r>
            <a:r>
              <a:rPr sz="3500" spc="-509" dirty="0">
                <a:latin typeface="Arial"/>
                <a:cs typeface="Arial"/>
              </a:rPr>
              <a:t> </a:t>
            </a:r>
            <a:r>
              <a:rPr sz="3900" spc="-142" baseline="34188" dirty="0">
                <a:latin typeface="Arial"/>
                <a:cs typeface="Arial"/>
              </a:rPr>
              <a:t>2</a:t>
            </a:r>
            <a:endParaRPr sz="3900" baseline="34188" dirty="0">
              <a:latin typeface="Arial"/>
              <a:cs typeface="Arial"/>
            </a:endParaRPr>
          </a:p>
          <a:p>
            <a:pPr marL="1036319">
              <a:lnSpc>
                <a:spcPct val="100000"/>
              </a:lnSpc>
              <a:spcBef>
                <a:spcPts val="610"/>
              </a:spcBef>
              <a:tabLst>
                <a:tab pos="3568700" algn="l"/>
              </a:tabLst>
            </a:pPr>
            <a:r>
              <a:rPr sz="3500" spc="-170" dirty="0">
                <a:latin typeface="Arial"/>
                <a:cs typeface="Arial"/>
              </a:rPr>
              <a:t>31.5	38.5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46255" y="5257012"/>
            <a:ext cx="2139315" cy="0"/>
          </a:xfrm>
          <a:custGeom>
            <a:avLst/>
            <a:gdLst/>
            <a:ahLst/>
            <a:cxnLst/>
            <a:rect l="l" t="t" r="r" b="b"/>
            <a:pathLst>
              <a:path w="2139315">
                <a:moveTo>
                  <a:pt x="0" y="0"/>
                </a:moveTo>
                <a:lnTo>
                  <a:pt x="2138949" y="0"/>
                </a:lnTo>
              </a:path>
            </a:pathLst>
          </a:custGeom>
          <a:ln w="92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8723" y="84073"/>
            <a:ext cx="3581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i="1" spc="-285" dirty="0">
                <a:solidFill>
                  <a:srgbClr val="F9F9F9"/>
                </a:solidFill>
                <a:latin typeface="Arial"/>
                <a:cs typeface="Arial"/>
              </a:rPr>
              <a:t>Chi-Squared </a:t>
            </a:r>
            <a:r>
              <a:rPr sz="3000" i="1" spc="-280" dirty="0">
                <a:solidFill>
                  <a:srgbClr val="F9F9F9"/>
                </a:solidFill>
                <a:latin typeface="Arial"/>
                <a:cs typeface="Arial"/>
              </a:rPr>
              <a:t>(X</a:t>
            </a:r>
            <a:r>
              <a:rPr sz="3000" i="1" spc="-419" baseline="25000" dirty="0">
                <a:solidFill>
                  <a:srgbClr val="F9F9F9"/>
                </a:solidFill>
                <a:latin typeface="Arial"/>
                <a:cs typeface="Arial"/>
              </a:rPr>
              <a:t>2</a:t>
            </a:r>
            <a:r>
              <a:rPr sz="3000" i="1" spc="-280" dirty="0">
                <a:solidFill>
                  <a:srgbClr val="F9F9F9"/>
                </a:solidFill>
                <a:latin typeface="Arial"/>
                <a:cs typeface="Arial"/>
              </a:rPr>
              <a:t>)</a:t>
            </a:r>
            <a:r>
              <a:rPr sz="3000" i="1" spc="-405" dirty="0">
                <a:solidFill>
                  <a:srgbClr val="F9F9F9"/>
                </a:solidFill>
                <a:latin typeface="Arial"/>
                <a:cs typeface="Arial"/>
              </a:rPr>
              <a:t> </a:t>
            </a:r>
            <a:r>
              <a:rPr sz="3000" i="1" spc="-190" dirty="0">
                <a:solidFill>
                  <a:srgbClr val="F9F9F9"/>
                </a:solidFill>
                <a:latin typeface="Arial"/>
                <a:cs typeface="Arial"/>
              </a:rPr>
              <a:t>Statistic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26206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0" dirty="0"/>
              <a:t>Test </a:t>
            </a:r>
            <a:r>
              <a:rPr spc="-140" dirty="0"/>
              <a:t>of</a:t>
            </a:r>
            <a:r>
              <a:rPr spc="-350" dirty="0"/>
              <a:t> </a:t>
            </a:r>
            <a:r>
              <a:rPr spc="-245" dirty="0"/>
              <a:t>Association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58723" y="900176"/>
            <a:ext cx="8016240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6715" indent="-349250">
              <a:lnSpc>
                <a:spcPts val="255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86715" algn="l"/>
                <a:tab pos="387350" algn="l"/>
              </a:tabLst>
            </a:pPr>
            <a:r>
              <a:rPr sz="2400" spc="-140" dirty="0">
                <a:latin typeface="Arial"/>
                <a:cs typeface="Arial"/>
              </a:rPr>
              <a:t>The </a:t>
            </a:r>
            <a:r>
              <a:rPr sz="2400" b="1" spc="-70" dirty="0">
                <a:solidFill>
                  <a:srgbClr val="7A1A24"/>
                </a:solidFill>
                <a:latin typeface="Trebuchet MS"/>
                <a:cs typeface="Trebuchet MS"/>
              </a:rPr>
              <a:t>test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statistic</a:t>
            </a:r>
            <a:r>
              <a:rPr sz="2400" b="1" spc="-41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latin typeface="Arial"/>
                <a:cs typeface="Arial"/>
              </a:rPr>
              <a:t>is:</a:t>
            </a:r>
            <a:endParaRPr sz="2400">
              <a:latin typeface="Arial"/>
              <a:cs typeface="Arial"/>
            </a:endParaRPr>
          </a:p>
          <a:p>
            <a:pPr marL="895350" lvl="1" indent="-394335">
              <a:lnSpc>
                <a:spcPts val="3750"/>
              </a:lnSpc>
              <a:buClr>
                <a:srgbClr val="856A93"/>
              </a:buClr>
              <a:buSzPct val="141666"/>
              <a:buChar char=""/>
              <a:tabLst>
                <a:tab pos="895350" algn="l"/>
              </a:tabLst>
            </a:pPr>
            <a:r>
              <a:rPr sz="2400" spc="-35" dirty="0">
                <a:latin typeface="Symbol"/>
                <a:cs typeface="Symbol"/>
              </a:rPr>
              <a:t></a:t>
            </a:r>
            <a:r>
              <a:rPr sz="2400" spc="-52" baseline="24305" dirty="0">
                <a:latin typeface="Arial"/>
                <a:cs typeface="Arial"/>
              </a:rPr>
              <a:t>2</a:t>
            </a:r>
            <a:r>
              <a:rPr sz="2400" spc="89" baseline="24305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29.1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40" dirty="0">
                <a:latin typeface="Arial"/>
                <a:cs typeface="Arial"/>
              </a:rPr>
              <a:t>with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1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degree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freedom</a:t>
            </a:r>
            <a:endParaRPr sz="2400">
              <a:latin typeface="Arial"/>
              <a:cs typeface="Arial"/>
            </a:endParaRPr>
          </a:p>
          <a:p>
            <a:pPr marL="386715" indent="-349250">
              <a:lnSpc>
                <a:spcPct val="100000"/>
              </a:lnSpc>
              <a:spcBef>
                <a:spcPts val="4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86715" algn="l"/>
                <a:tab pos="387350" algn="l"/>
              </a:tabLst>
            </a:pPr>
            <a:r>
              <a:rPr sz="2400" b="1" spc="-30" dirty="0">
                <a:solidFill>
                  <a:srgbClr val="3F1089"/>
                </a:solidFill>
                <a:latin typeface="Trebuchet MS"/>
                <a:cs typeface="Trebuchet MS"/>
              </a:rPr>
              <a:t>Assumption:</a:t>
            </a:r>
            <a:r>
              <a:rPr sz="2400" b="1" spc="-204" dirty="0">
                <a:solidFill>
                  <a:srgbClr val="3F1089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latin typeface="Arial"/>
                <a:cs typeface="Arial"/>
              </a:rPr>
              <a:t>no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association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between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disease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exposure</a:t>
            </a:r>
            <a:endParaRPr sz="2400">
              <a:latin typeface="Arial"/>
              <a:cs typeface="Arial"/>
            </a:endParaRPr>
          </a:p>
          <a:p>
            <a:pPr marL="386715" marR="445134" indent="-349250">
              <a:lnSpc>
                <a:spcPts val="2820"/>
              </a:lnSpc>
              <a:spcBef>
                <a:spcPts val="49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86715" algn="l"/>
                <a:tab pos="387350" algn="l"/>
              </a:tabLst>
            </a:pPr>
            <a:r>
              <a:rPr sz="2400" spc="-135" dirty="0">
                <a:latin typeface="Arial"/>
                <a:cs typeface="Arial"/>
              </a:rPr>
              <a:t>A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small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value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35" dirty="0">
                <a:latin typeface="Symbol"/>
                <a:cs typeface="Symbol"/>
              </a:rPr>
              <a:t></a:t>
            </a:r>
            <a:r>
              <a:rPr sz="2400" spc="-52" baseline="24305" dirty="0">
                <a:latin typeface="Arial"/>
                <a:cs typeface="Arial"/>
              </a:rPr>
              <a:t>2</a:t>
            </a:r>
            <a:r>
              <a:rPr sz="2400" spc="104" baseline="2430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statistic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supports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this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assumption  </a:t>
            </a:r>
            <a:r>
              <a:rPr sz="2400" spc="-75" dirty="0">
                <a:latin typeface="Arial"/>
                <a:cs typeface="Arial"/>
              </a:rPr>
              <a:t>(observed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would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be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similar)</a:t>
            </a:r>
            <a:endParaRPr sz="2400">
              <a:latin typeface="Arial"/>
              <a:cs typeface="Arial"/>
            </a:endParaRPr>
          </a:p>
          <a:p>
            <a:pPr marL="386715" marR="265430" indent="-349250">
              <a:lnSpc>
                <a:spcPct val="98800"/>
              </a:lnSpc>
              <a:spcBef>
                <a:spcPts val="3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86715" algn="l"/>
                <a:tab pos="387350" algn="l"/>
              </a:tabLst>
            </a:pPr>
            <a:r>
              <a:rPr sz="2400" spc="-135" dirty="0">
                <a:latin typeface="Arial"/>
                <a:cs typeface="Arial"/>
              </a:rPr>
              <a:t>A </a:t>
            </a:r>
            <a:r>
              <a:rPr sz="2400" spc="-60" dirty="0">
                <a:latin typeface="Arial"/>
                <a:cs typeface="Arial"/>
              </a:rPr>
              <a:t>large </a:t>
            </a:r>
            <a:r>
              <a:rPr sz="2400" spc="-70" dirty="0">
                <a:latin typeface="Arial"/>
                <a:cs typeface="Arial"/>
              </a:rPr>
              <a:t>value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spc="-35" dirty="0">
                <a:latin typeface="Symbol"/>
                <a:cs typeface="Symbol"/>
              </a:rPr>
              <a:t></a:t>
            </a:r>
            <a:r>
              <a:rPr sz="2400" spc="-52" baseline="24305" dirty="0">
                <a:latin typeface="Arial"/>
                <a:cs typeface="Arial"/>
              </a:rPr>
              <a:t>2 </a:t>
            </a:r>
            <a:r>
              <a:rPr sz="2400" spc="-45" dirty="0">
                <a:latin typeface="Arial"/>
                <a:cs typeface="Arial"/>
              </a:rPr>
              <a:t>statistic </a:t>
            </a:r>
            <a:r>
              <a:rPr sz="2400" spc="10" dirty="0">
                <a:latin typeface="Arial"/>
                <a:cs typeface="Arial"/>
              </a:rPr>
              <a:t>would </a:t>
            </a:r>
            <a:r>
              <a:rPr sz="2400" spc="35" dirty="0">
                <a:latin typeface="Arial"/>
                <a:cs typeface="Arial"/>
              </a:rPr>
              <a:t>not </a:t>
            </a:r>
            <a:r>
              <a:rPr sz="2400" spc="-15" dirty="0">
                <a:latin typeface="Arial"/>
                <a:cs typeface="Arial"/>
              </a:rPr>
              <a:t>support </a:t>
            </a:r>
            <a:r>
              <a:rPr sz="2400" spc="-25" dirty="0">
                <a:latin typeface="Arial"/>
                <a:cs typeface="Arial"/>
              </a:rPr>
              <a:t>this  </a:t>
            </a:r>
            <a:r>
              <a:rPr sz="2400" spc="-55" dirty="0">
                <a:latin typeface="Arial"/>
                <a:cs typeface="Arial"/>
              </a:rPr>
              <a:t>assumption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(observed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would  </a:t>
            </a:r>
            <a:r>
              <a:rPr sz="2400" spc="-25" dirty="0">
                <a:latin typeface="Arial"/>
                <a:cs typeface="Arial"/>
              </a:rPr>
              <a:t>differ)</a:t>
            </a:r>
            <a:endParaRPr sz="2400">
              <a:latin typeface="Arial"/>
              <a:cs typeface="Arial"/>
            </a:endParaRPr>
          </a:p>
          <a:p>
            <a:pPr marL="386715" marR="1013460" indent="-349250">
              <a:lnSpc>
                <a:spcPct val="100000"/>
              </a:lnSpc>
              <a:spcBef>
                <a:spcPts val="29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86715" algn="l"/>
                <a:tab pos="387350" algn="l"/>
              </a:tabLst>
            </a:pPr>
            <a:r>
              <a:rPr sz="2400" spc="-75" dirty="0">
                <a:latin typeface="Arial"/>
                <a:cs typeface="Arial"/>
              </a:rPr>
              <a:t>What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probability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obtaining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a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statistic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this  </a:t>
            </a:r>
            <a:r>
              <a:rPr sz="2400" spc="-20" dirty="0">
                <a:latin typeface="Arial"/>
                <a:cs typeface="Arial"/>
              </a:rPr>
              <a:t>magnitude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or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larger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when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there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association?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723" y="84073"/>
            <a:ext cx="56800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180" dirty="0"/>
              <a:t>Probability </a:t>
            </a:r>
            <a:r>
              <a:rPr spc="-285" dirty="0"/>
              <a:t>Associated </a:t>
            </a:r>
            <a:r>
              <a:rPr spc="-95" dirty="0"/>
              <a:t>with </a:t>
            </a:r>
            <a:r>
              <a:rPr spc="-229" dirty="0"/>
              <a:t>a</a:t>
            </a:r>
            <a:r>
              <a:rPr spc="-610" dirty="0"/>
              <a:t> </a:t>
            </a:r>
            <a:r>
              <a:rPr spc="-380" dirty="0"/>
              <a:t>X</a:t>
            </a:r>
            <a:r>
              <a:rPr sz="3000" spc="-569" baseline="25000" dirty="0"/>
              <a:t>2 </a:t>
            </a:r>
            <a:r>
              <a:rPr sz="3000" spc="-190" dirty="0"/>
              <a:t>Statistic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446023" y="898652"/>
            <a:ext cx="8110855" cy="269621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99415" marR="262890" indent="-349250">
              <a:lnSpc>
                <a:spcPct val="101899"/>
              </a:lnSpc>
              <a:spcBef>
                <a:spcPts val="4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99415" algn="l"/>
                <a:tab pos="400050" algn="l"/>
              </a:tabLst>
            </a:pPr>
            <a:r>
              <a:rPr sz="2400" spc="-30" dirty="0">
                <a:latin typeface="Arial"/>
                <a:cs typeface="Arial"/>
              </a:rPr>
              <a:t>If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assumption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association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true,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what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  </a:t>
            </a:r>
            <a:r>
              <a:rPr sz="2400" dirty="0">
                <a:latin typeface="Arial"/>
                <a:cs typeface="Arial"/>
              </a:rPr>
              <a:t>probability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observing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this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value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35" dirty="0">
                <a:latin typeface="Symbol"/>
                <a:cs typeface="Symbol"/>
              </a:rPr>
              <a:t></a:t>
            </a:r>
            <a:r>
              <a:rPr sz="2400" spc="-52" baseline="24305" dirty="0">
                <a:latin typeface="Arial"/>
                <a:cs typeface="Arial"/>
              </a:rPr>
              <a:t>2</a:t>
            </a:r>
            <a:r>
              <a:rPr sz="2400" spc="97" baseline="2430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statistic?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856A93"/>
              </a:buClr>
              <a:buFont typeface="Wingdings"/>
              <a:buChar char=""/>
            </a:pPr>
            <a:endParaRPr sz="2950">
              <a:latin typeface="Arial"/>
              <a:cs typeface="Arial"/>
            </a:endParaRPr>
          </a:p>
          <a:p>
            <a:pPr marL="399415" marR="17780" indent="-349250">
              <a:lnSpc>
                <a:spcPct val="100000"/>
              </a:lnSpc>
              <a:buClr>
                <a:srgbClr val="856A93"/>
              </a:buClr>
              <a:buSzPct val="70833"/>
              <a:buFont typeface="Wingdings"/>
              <a:buChar char=""/>
              <a:tabLst>
                <a:tab pos="399415" algn="l"/>
                <a:tab pos="400050" algn="l"/>
              </a:tabLst>
            </a:pPr>
            <a:r>
              <a:rPr sz="2400" spc="-105" dirty="0">
                <a:latin typeface="Arial"/>
                <a:cs typeface="Arial"/>
              </a:rPr>
              <a:t>Table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A.8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Pagano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text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provides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probability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(area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in  </a:t>
            </a:r>
            <a:r>
              <a:rPr sz="2400" spc="-20" dirty="0">
                <a:latin typeface="Arial"/>
                <a:cs typeface="Arial"/>
              </a:rPr>
              <a:t>upper </a:t>
            </a:r>
            <a:r>
              <a:rPr sz="2400" dirty="0">
                <a:latin typeface="Arial"/>
                <a:cs typeface="Arial"/>
              </a:rPr>
              <a:t>tail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the distribution) </a:t>
            </a:r>
            <a:r>
              <a:rPr sz="2400" spc="-100" dirty="0">
                <a:latin typeface="Arial"/>
                <a:cs typeface="Arial"/>
              </a:rPr>
              <a:t>associated </a:t>
            </a:r>
            <a:r>
              <a:rPr sz="2400" spc="45" dirty="0">
                <a:latin typeface="Arial"/>
                <a:cs typeface="Arial"/>
              </a:rPr>
              <a:t>with </a:t>
            </a:r>
            <a:r>
              <a:rPr sz="2400" spc="-100" dirty="0">
                <a:latin typeface="Arial"/>
                <a:cs typeface="Arial"/>
              </a:rPr>
              <a:t>values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5" dirty="0">
                <a:latin typeface="Arial"/>
                <a:cs typeface="Arial"/>
              </a:rPr>
              <a:t>the  </a:t>
            </a:r>
            <a:r>
              <a:rPr sz="2400" spc="-75" dirty="0">
                <a:latin typeface="Arial"/>
                <a:cs typeface="Arial"/>
              </a:rPr>
              <a:t>chi-square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statistic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varying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degrees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freedom</a:t>
            </a:r>
            <a:endParaRPr sz="2400">
              <a:latin typeface="Arial"/>
              <a:cs typeface="Arial"/>
            </a:endParaRPr>
          </a:p>
          <a:p>
            <a:pPr marL="399415" indent="-349250">
              <a:lnSpc>
                <a:spcPct val="100000"/>
              </a:lnSpc>
              <a:spcBef>
                <a:spcPts val="284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99415" algn="l"/>
                <a:tab pos="400050" algn="l"/>
              </a:tabLst>
            </a:pPr>
            <a:r>
              <a:rPr sz="2400" spc="-120" dirty="0">
                <a:latin typeface="Arial"/>
                <a:cs typeface="Arial"/>
              </a:rPr>
              <a:t>Degrees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freedom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1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for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a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2x2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table: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87958" y="4495800"/>
            <a:ext cx="6768845" cy="1533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49917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5" dirty="0"/>
              <a:t>Conclusion: </a:t>
            </a:r>
            <a:r>
              <a:rPr spc="-350" dirty="0"/>
              <a:t>Test </a:t>
            </a:r>
            <a:r>
              <a:rPr spc="-140" dirty="0"/>
              <a:t>of </a:t>
            </a:r>
            <a:r>
              <a:rPr spc="-260" dirty="0"/>
              <a:t>(No)</a:t>
            </a:r>
            <a:r>
              <a:rPr spc="-560" dirty="0"/>
              <a:t> </a:t>
            </a:r>
            <a:r>
              <a:rPr spc="-245" dirty="0"/>
              <a:t>Association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95224" y="906271"/>
            <a:ext cx="8247380" cy="455231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50215" marR="876935" indent="-349250">
              <a:lnSpc>
                <a:spcPts val="2820"/>
              </a:lnSpc>
              <a:spcBef>
                <a:spcPts val="24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50215" algn="l"/>
                <a:tab pos="450850" algn="l"/>
              </a:tabLst>
            </a:pPr>
            <a:r>
              <a:rPr sz="2400" spc="-110" dirty="0">
                <a:latin typeface="Arial"/>
                <a:cs typeface="Arial"/>
              </a:rPr>
              <a:t>For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data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in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this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example,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5" dirty="0">
                <a:latin typeface="Symbol"/>
                <a:cs typeface="Symbol"/>
              </a:rPr>
              <a:t></a:t>
            </a:r>
            <a:r>
              <a:rPr sz="2400" spc="-52" baseline="24305" dirty="0">
                <a:latin typeface="Arial"/>
                <a:cs typeface="Arial"/>
              </a:rPr>
              <a:t>2</a:t>
            </a:r>
            <a:r>
              <a:rPr sz="2400" spc="89" baseline="24305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=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29.1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40" dirty="0">
                <a:latin typeface="Arial"/>
                <a:cs typeface="Arial"/>
              </a:rPr>
              <a:t>with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1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degree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  </a:t>
            </a:r>
            <a:r>
              <a:rPr sz="2400" spc="-40" dirty="0">
                <a:latin typeface="Arial"/>
                <a:cs typeface="Arial"/>
              </a:rPr>
              <a:t>freedom</a:t>
            </a:r>
            <a:endParaRPr sz="2400">
              <a:latin typeface="Arial"/>
              <a:cs typeface="Arial"/>
            </a:endParaRPr>
          </a:p>
          <a:p>
            <a:pPr marL="450215" marR="820419" indent="-349250">
              <a:lnSpc>
                <a:spcPct val="100000"/>
              </a:lnSpc>
              <a:spcBef>
                <a:spcPts val="204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50215" algn="l"/>
                <a:tab pos="450850" algn="l"/>
              </a:tabLst>
            </a:pPr>
            <a:r>
              <a:rPr sz="2400" spc="-85" dirty="0">
                <a:latin typeface="Arial"/>
                <a:cs typeface="Arial"/>
              </a:rPr>
              <a:t>From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chi-squared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table,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probability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obtaining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a  </a:t>
            </a:r>
            <a:r>
              <a:rPr sz="2400" spc="-45" dirty="0">
                <a:latin typeface="Arial"/>
                <a:cs typeface="Arial"/>
              </a:rPr>
              <a:t>statistic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25" dirty="0">
                <a:latin typeface="Arial"/>
                <a:cs typeface="Arial"/>
              </a:rPr>
              <a:t>this </a:t>
            </a:r>
            <a:r>
              <a:rPr sz="2400" spc="-20" dirty="0">
                <a:latin typeface="Arial"/>
                <a:cs typeface="Arial"/>
              </a:rPr>
              <a:t>magnitude or </a:t>
            </a:r>
            <a:r>
              <a:rPr sz="2400" spc="-50" dirty="0">
                <a:latin typeface="Arial"/>
                <a:cs typeface="Arial"/>
              </a:rPr>
              <a:t>larger </a:t>
            </a:r>
            <a:r>
              <a:rPr sz="2400" spc="-30" dirty="0">
                <a:latin typeface="Arial"/>
                <a:cs typeface="Arial"/>
              </a:rPr>
              <a:t>when there </a:t>
            </a:r>
            <a:r>
              <a:rPr sz="2400" spc="-114" dirty="0">
                <a:latin typeface="Arial"/>
                <a:cs typeface="Arial"/>
              </a:rPr>
              <a:t>is </a:t>
            </a:r>
            <a:r>
              <a:rPr sz="2400" spc="-10" dirty="0">
                <a:latin typeface="Arial"/>
                <a:cs typeface="Arial"/>
              </a:rPr>
              <a:t>no  </a:t>
            </a:r>
            <a:r>
              <a:rPr sz="2400" spc="-80" dirty="0">
                <a:latin typeface="Arial"/>
                <a:cs typeface="Arial"/>
              </a:rPr>
              <a:t>association </a:t>
            </a:r>
            <a:r>
              <a:rPr sz="2400" spc="-114" dirty="0">
                <a:latin typeface="Arial"/>
                <a:cs typeface="Arial"/>
              </a:rPr>
              <a:t>is </a:t>
            </a:r>
            <a:r>
              <a:rPr sz="2400" spc="25" dirty="0">
                <a:latin typeface="Arial"/>
                <a:cs typeface="Arial"/>
              </a:rPr>
              <a:t>&lt;</a:t>
            </a:r>
            <a:r>
              <a:rPr sz="2400" spc="-27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0.001</a:t>
            </a:r>
            <a:endParaRPr sz="2400">
              <a:latin typeface="Arial"/>
              <a:cs typeface="Arial"/>
            </a:endParaRPr>
          </a:p>
          <a:p>
            <a:pPr marL="450215" marR="106680" indent="-349250">
              <a:lnSpc>
                <a:spcPct val="100000"/>
              </a:lnSpc>
              <a:spcBef>
                <a:spcPts val="29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50215" algn="l"/>
                <a:tab pos="450850" algn="l"/>
              </a:tabLst>
            </a:pPr>
            <a:r>
              <a:rPr sz="2400" spc="-50" dirty="0">
                <a:latin typeface="Arial"/>
                <a:cs typeface="Arial"/>
              </a:rPr>
              <a:t>In </a:t>
            </a:r>
            <a:r>
              <a:rPr sz="2400" spc="-10" dirty="0">
                <a:latin typeface="Arial"/>
                <a:cs typeface="Arial"/>
              </a:rPr>
              <a:t>other </a:t>
            </a:r>
            <a:r>
              <a:rPr sz="2400" spc="-70" dirty="0">
                <a:latin typeface="Arial"/>
                <a:cs typeface="Arial"/>
              </a:rPr>
              <a:t>words,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probability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dirty="0">
                <a:latin typeface="Arial"/>
                <a:cs typeface="Arial"/>
              </a:rPr>
              <a:t>obtaining </a:t>
            </a:r>
            <a:r>
              <a:rPr sz="2400" spc="-85" dirty="0">
                <a:latin typeface="Arial"/>
                <a:cs typeface="Arial"/>
              </a:rPr>
              <a:t>discrepancies  </a:t>
            </a:r>
            <a:r>
              <a:rPr sz="2400" spc="-30" dirty="0">
                <a:latin typeface="Arial"/>
                <a:cs typeface="Arial"/>
              </a:rPr>
              <a:t>between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observed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this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magnitude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endParaRPr sz="2400">
              <a:latin typeface="Arial"/>
              <a:cs typeface="Arial"/>
            </a:endParaRPr>
          </a:p>
          <a:p>
            <a:pPr marL="450215">
              <a:lnSpc>
                <a:spcPts val="2865"/>
              </a:lnSpc>
            </a:pPr>
            <a:r>
              <a:rPr sz="2400" spc="25" dirty="0">
                <a:latin typeface="Arial"/>
                <a:cs typeface="Arial"/>
              </a:rPr>
              <a:t>&lt;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0.001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(unlikely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to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occur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by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chance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alone)</a:t>
            </a:r>
            <a:endParaRPr sz="2400">
              <a:latin typeface="Arial"/>
              <a:cs typeface="Arial"/>
            </a:endParaRPr>
          </a:p>
          <a:p>
            <a:pPr marL="450215" marR="462915" indent="-349250">
              <a:lnSpc>
                <a:spcPct val="100000"/>
              </a:lnSpc>
              <a:spcBef>
                <a:spcPts val="29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50215" algn="l"/>
                <a:tab pos="450850" algn="l"/>
              </a:tabLst>
            </a:pPr>
            <a:r>
              <a:rPr sz="2400" spc="-75" dirty="0">
                <a:latin typeface="Arial"/>
                <a:cs typeface="Arial"/>
              </a:rPr>
              <a:t>Conclude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that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our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finding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unlikely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to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occur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if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there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no  </a:t>
            </a:r>
            <a:r>
              <a:rPr sz="2400" spc="-80" dirty="0">
                <a:latin typeface="Arial"/>
                <a:cs typeface="Arial"/>
              </a:rPr>
              <a:t>association </a:t>
            </a:r>
            <a:r>
              <a:rPr sz="2400" spc="-30" dirty="0">
                <a:latin typeface="Arial"/>
                <a:cs typeface="Arial"/>
              </a:rPr>
              <a:t>between </a:t>
            </a:r>
            <a:r>
              <a:rPr sz="2400" spc="-130" dirty="0">
                <a:latin typeface="Arial"/>
                <a:cs typeface="Arial"/>
              </a:rPr>
              <a:t>disease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38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exposure</a:t>
            </a:r>
            <a:endParaRPr sz="2400">
              <a:latin typeface="Arial"/>
              <a:cs typeface="Arial"/>
            </a:endParaRPr>
          </a:p>
          <a:p>
            <a:pPr marL="958850" lvl="1" indent="-394335">
              <a:lnSpc>
                <a:spcPts val="3270"/>
              </a:lnSpc>
              <a:buClr>
                <a:srgbClr val="856A93"/>
              </a:buClr>
              <a:buSzPct val="141666"/>
              <a:buFont typeface="Symbol"/>
              <a:buChar char=""/>
              <a:tabLst>
                <a:tab pos="958850" algn="l"/>
              </a:tabLst>
            </a:pPr>
            <a:r>
              <a:rPr sz="2400" spc="-145" dirty="0">
                <a:latin typeface="Arial"/>
                <a:cs typeface="Arial"/>
              </a:rPr>
              <a:t>Thus,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we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conclude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that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there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appears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to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be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an</a:t>
            </a:r>
            <a:endParaRPr sz="2400">
              <a:latin typeface="Arial"/>
              <a:cs typeface="Arial"/>
            </a:endParaRPr>
          </a:p>
          <a:p>
            <a:pPr marL="958850">
              <a:lnSpc>
                <a:spcPts val="2775"/>
              </a:lnSpc>
            </a:pPr>
            <a:r>
              <a:rPr sz="2400" spc="-80" dirty="0">
                <a:latin typeface="Arial"/>
                <a:cs typeface="Arial"/>
              </a:rPr>
              <a:t>association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723" y="84073"/>
            <a:ext cx="58159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270" dirty="0"/>
              <a:t>Guidelines </a:t>
            </a:r>
            <a:r>
              <a:rPr spc="-130" dirty="0"/>
              <a:t>for </a:t>
            </a:r>
            <a:r>
              <a:rPr spc="-170" dirty="0"/>
              <a:t>Interpreting </a:t>
            </a:r>
            <a:r>
              <a:rPr spc="-195" dirty="0"/>
              <a:t>the</a:t>
            </a:r>
            <a:r>
              <a:rPr spc="-590" dirty="0"/>
              <a:t> </a:t>
            </a:r>
            <a:r>
              <a:rPr spc="-380" dirty="0"/>
              <a:t>X</a:t>
            </a:r>
            <a:r>
              <a:rPr sz="3000" spc="-569" baseline="25000" dirty="0"/>
              <a:t>2 </a:t>
            </a:r>
            <a:r>
              <a:rPr sz="3000" spc="-190" dirty="0"/>
              <a:t>Statistic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33323" y="906271"/>
            <a:ext cx="8018145" cy="37846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12115" marR="523240" indent="-349250">
              <a:lnSpc>
                <a:spcPts val="2820"/>
              </a:lnSpc>
              <a:spcBef>
                <a:spcPts val="24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spc="-140" dirty="0">
                <a:latin typeface="Arial"/>
                <a:cs typeface="Arial"/>
              </a:rPr>
              <a:t>The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40" dirty="0">
                <a:latin typeface="Symbol"/>
                <a:cs typeface="Symbol"/>
              </a:rPr>
              <a:t></a:t>
            </a:r>
            <a:r>
              <a:rPr sz="2400" spc="-60" baseline="24305" dirty="0">
                <a:latin typeface="Arial"/>
                <a:cs typeface="Arial"/>
              </a:rPr>
              <a:t>2</a:t>
            </a:r>
            <a:r>
              <a:rPr sz="2400" spc="104" baseline="2430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statistic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is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calculated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under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assumption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no  </a:t>
            </a:r>
            <a:r>
              <a:rPr sz="2400" spc="-80" dirty="0">
                <a:latin typeface="Arial"/>
                <a:cs typeface="Arial"/>
              </a:rPr>
              <a:t>association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856A93"/>
              </a:buClr>
              <a:buFont typeface="Wingdings"/>
              <a:buChar char=""/>
            </a:pPr>
            <a:endParaRPr sz="2750">
              <a:latin typeface="Arial"/>
              <a:cs typeface="Arial"/>
            </a:endParaRPr>
          </a:p>
          <a:p>
            <a:pPr marL="412115" marR="55880" indent="-349250">
              <a:lnSpc>
                <a:spcPct val="98700"/>
              </a:lnSpc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b="1" spc="-35" dirty="0">
                <a:solidFill>
                  <a:srgbClr val="7A1A24"/>
                </a:solidFill>
                <a:latin typeface="Trebuchet MS"/>
                <a:cs typeface="Trebuchet MS"/>
              </a:rPr>
              <a:t>Large</a:t>
            </a:r>
            <a:r>
              <a:rPr sz="2400" b="1" spc="-23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45" dirty="0">
                <a:solidFill>
                  <a:srgbClr val="7A1A24"/>
                </a:solidFill>
                <a:latin typeface="Trebuchet MS"/>
                <a:cs typeface="Trebuchet MS"/>
              </a:rPr>
              <a:t>value</a:t>
            </a:r>
            <a:r>
              <a:rPr sz="2400" b="1" spc="-229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of</a:t>
            </a:r>
            <a:r>
              <a:rPr sz="2400" b="1" spc="-24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7A1A24"/>
                </a:solidFill>
                <a:latin typeface="Symbol"/>
                <a:cs typeface="Symbol"/>
              </a:rPr>
              <a:t></a:t>
            </a:r>
            <a:r>
              <a:rPr sz="2400" b="1" spc="-44" baseline="24305" dirty="0">
                <a:solidFill>
                  <a:srgbClr val="7A1A24"/>
                </a:solidFill>
                <a:latin typeface="Trebuchet MS"/>
                <a:cs typeface="Trebuchet MS"/>
              </a:rPr>
              <a:t>2</a:t>
            </a:r>
            <a:r>
              <a:rPr sz="2400" b="1" spc="15" baseline="2430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statistic</a:t>
            </a:r>
            <a:r>
              <a:rPr sz="2400" b="1" spc="-204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latin typeface="Symbol"/>
                <a:cs typeface="Symbol"/>
              </a:rPr>
              <a:t>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Arial"/>
                <a:cs typeface="Arial"/>
              </a:rPr>
              <a:t>small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probability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occurring  </a:t>
            </a:r>
            <a:r>
              <a:rPr sz="2400" spc="-20" dirty="0">
                <a:latin typeface="Arial"/>
                <a:cs typeface="Arial"/>
              </a:rPr>
              <a:t>by </a:t>
            </a:r>
            <a:r>
              <a:rPr sz="2400" spc="-95" dirty="0">
                <a:latin typeface="Arial"/>
                <a:cs typeface="Arial"/>
              </a:rPr>
              <a:t>chance </a:t>
            </a:r>
            <a:r>
              <a:rPr sz="2400" spc="-60" dirty="0">
                <a:latin typeface="Arial"/>
                <a:cs typeface="Arial"/>
              </a:rPr>
              <a:t>alone </a:t>
            </a:r>
            <a:r>
              <a:rPr sz="2400" spc="-45" dirty="0">
                <a:latin typeface="Arial"/>
                <a:cs typeface="Arial"/>
              </a:rPr>
              <a:t>(p </a:t>
            </a:r>
            <a:r>
              <a:rPr sz="2400" spc="25" dirty="0">
                <a:latin typeface="Arial"/>
                <a:cs typeface="Arial"/>
              </a:rPr>
              <a:t>&lt; </a:t>
            </a:r>
            <a:r>
              <a:rPr sz="2400" spc="-120" dirty="0">
                <a:latin typeface="Arial"/>
                <a:cs typeface="Arial"/>
              </a:rPr>
              <a:t>0.05) </a:t>
            </a:r>
            <a:r>
              <a:rPr sz="2400" dirty="0">
                <a:latin typeface="Symbol"/>
                <a:cs typeface="Symbol"/>
              </a:rPr>
              <a:t>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Arial"/>
                <a:cs typeface="Arial"/>
              </a:rPr>
              <a:t>conclude </a:t>
            </a:r>
            <a:r>
              <a:rPr sz="2400" spc="15" dirty="0">
                <a:latin typeface="Arial"/>
                <a:cs typeface="Arial"/>
              </a:rPr>
              <a:t>that </a:t>
            </a:r>
            <a:r>
              <a:rPr sz="2400" b="1" spc="-30" dirty="0">
                <a:solidFill>
                  <a:srgbClr val="7A1A24"/>
                </a:solidFill>
                <a:latin typeface="Trebuchet MS"/>
                <a:cs typeface="Trebuchet MS"/>
              </a:rPr>
              <a:t>association </a:t>
            </a:r>
            <a:r>
              <a:rPr sz="2400" b="1" spc="-30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Arial"/>
                <a:cs typeface="Arial"/>
              </a:rPr>
              <a:t>exists </a:t>
            </a:r>
            <a:r>
              <a:rPr sz="2400" spc="-30" dirty="0">
                <a:latin typeface="Arial"/>
                <a:cs typeface="Arial"/>
              </a:rPr>
              <a:t>between </a:t>
            </a:r>
            <a:r>
              <a:rPr sz="2400" spc="-130" dirty="0">
                <a:latin typeface="Arial"/>
                <a:cs typeface="Arial"/>
              </a:rPr>
              <a:t>disease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exposure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856A93"/>
              </a:buClr>
              <a:buFont typeface="Wingdings"/>
              <a:buChar char=""/>
            </a:pPr>
            <a:endParaRPr sz="3100">
              <a:latin typeface="Arial"/>
              <a:cs typeface="Arial"/>
            </a:endParaRPr>
          </a:p>
          <a:p>
            <a:pPr marL="412115" marR="70485" indent="-349250" algn="just">
              <a:lnSpc>
                <a:spcPct val="98800"/>
              </a:lnSpc>
              <a:buClr>
                <a:srgbClr val="856A93"/>
              </a:buClr>
              <a:buSzPct val="70833"/>
              <a:buFont typeface="Wingdings"/>
              <a:buChar char=""/>
              <a:tabLst>
                <a:tab pos="412750" algn="l"/>
              </a:tabLst>
            </a:pPr>
            <a:r>
              <a:rPr sz="2400" b="1" spc="-10" dirty="0">
                <a:solidFill>
                  <a:srgbClr val="7A1A24"/>
                </a:solidFill>
                <a:latin typeface="Trebuchet MS"/>
                <a:cs typeface="Trebuchet MS"/>
              </a:rPr>
              <a:t>Small</a:t>
            </a:r>
            <a:r>
              <a:rPr sz="2400" b="1" spc="-23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40" dirty="0">
                <a:solidFill>
                  <a:srgbClr val="7A1A24"/>
                </a:solidFill>
                <a:latin typeface="Trebuchet MS"/>
                <a:cs typeface="Trebuchet MS"/>
              </a:rPr>
              <a:t>value</a:t>
            </a:r>
            <a:r>
              <a:rPr sz="2400" b="1" spc="-23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of</a:t>
            </a:r>
            <a:r>
              <a:rPr sz="2400" b="1" spc="-23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7A1A24"/>
                </a:solidFill>
                <a:latin typeface="Symbol"/>
                <a:cs typeface="Symbol"/>
              </a:rPr>
              <a:t></a:t>
            </a:r>
            <a:r>
              <a:rPr sz="2400" b="1" spc="-44" baseline="24305" dirty="0">
                <a:solidFill>
                  <a:srgbClr val="7A1A24"/>
                </a:solidFill>
                <a:latin typeface="Trebuchet MS"/>
                <a:cs typeface="Trebuchet MS"/>
              </a:rPr>
              <a:t>2</a:t>
            </a:r>
            <a:r>
              <a:rPr sz="2400" b="1" spc="7" baseline="2430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statistic</a:t>
            </a:r>
            <a:r>
              <a:rPr sz="2400" b="1" spc="-20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latin typeface="Symbol"/>
                <a:cs typeface="Symbol"/>
              </a:rPr>
              <a:t>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Arial"/>
                <a:cs typeface="Arial"/>
              </a:rPr>
              <a:t>large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probability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of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occurring  </a:t>
            </a:r>
            <a:r>
              <a:rPr sz="2400" spc="-20" dirty="0">
                <a:latin typeface="Arial"/>
                <a:cs typeface="Arial"/>
              </a:rPr>
              <a:t>by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chance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alone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(p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25" dirty="0">
                <a:latin typeface="Arial"/>
                <a:cs typeface="Arial"/>
              </a:rPr>
              <a:t>&gt;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0.05)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dirty="0">
                <a:latin typeface="Symbol"/>
                <a:cs typeface="Symbol"/>
              </a:rPr>
              <a:t>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Arial"/>
                <a:cs typeface="Arial"/>
              </a:rPr>
              <a:t>conclude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that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7A1A24"/>
                </a:solidFill>
                <a:latin typeface="Trebuchet MS"/>
                <a:cs typeface="Trebuchet MS"/>
              </a:rPr>
              <a:t>no</a:t>
            </a:r>
            <a:r>
              <a:rPr sz="2400" b="1" spc="-24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30" dirty="0">
                <a:solidFill>
                  <a:srgbClr val="7A1A24"/>
                </a:solidFill>
                <a:latin typeface="Trebuchet MS"/>
                <a:cs typeface="Trebuchet MS"/>
              </a:rPr>
              <a:t>association </a:t>
            </a:r>
            <a:r>
              <a:rPr sz="2400" b="1" spc="-30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Arial"/>
                <a:cs typeface="Arial"/>
              </a:rPr>
              <a:t>exists </a:t>
            </a:r>
            <a:r>
              <a:rPr sz="2400" spc="-30" dirty="0">
                <a:latin typeface="Arial"/>
                <a:cs typeface="Arial"/>
              </a:rPr>
              <a:t>between </a:t>
            </a:r>
            <a:r>
              <a:rPr sz="2400" spc="-130" dirty="0">
                <a:latin typeface="Arial"/>
                <a:cs typeface="Arial"/>
              </a:rPr>
              <a:t>disease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37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exposure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8723" y="84073"/>
            <a:ext cx="49212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245" dirty="0"/>
              <a:t>Short-Cut </a:t>
            </a:r>
            <a:r>
              <a:rPr spc="-385" dirty="0"/>
              <a:t>X</a:t>
            </a:r>
            <a:r>
              <a:rPr sz="3000" spc="-577" baseline="25000" dirty="0"/>
              <a:t>2</a:t>
            </a:r>
            <a:r>
              <a:rPr sz="3000" spc="-322" baseline="25000" dirty="0"/>
              <a:t> </a:t>
            </a:r>
            <a:r>
              <a:rPr sz="3000" spc="-240" dirty="0"/>
              <a:t>Formula </a:t>
            </a:r>
            <a:r>
              <a:rPr sz="3000" spc="-130" dirty="0"/>
              <a:t>for</a:t>
            </a:r>
            <a:r>
              <a:rPr sz="3000" spc="-525" dirty="0"/>
              <a:t> </a:t>
            </a:r>
            <a:r>
              <a:rPr sz="3000" spc="-295" dirty="0"/>
              <a:t>2x2 </a:t>
            </a:r>
            <a:r>
              <a:rPr sz="3000" spc="-290" dirty="0"/>
              <a:t>Table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484123" y="898652"/>
            <a:ext cx="1543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25" dirty="0">
                <a:latin typeface="Arial"/>
                <a:cs typeface="Arial"/>
              </a:rPr>
              <a:t>Suppose: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4123" y="4124197"/>
            <a:ext cx="2755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105" dirty="0">
                <a:latin typeface="Arial"/>
                <a:cs typeface="Arial"/>
              </a:rPr>
              <a:t>Then </a:t>
            </a:r>
            <a:r>
              <a:rPr sz="2400" spc="-50" dirty="0">
                <a:latin typeface="Arial"/>
                <a:cs typeface="Arial"/>
              </a:rPr>
              <a:t>we </a:t>
            </a:r>
            <a:r>
              <a:rPr sz="2400" spc="-105" dirty="0">
                <a:latin typeface="Arial"/>
                <a:cs typeface="Arial"/>
              </a:rPr>
              <a:t>can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write: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93030" y="1643080"/>
          <a:ext cx="7962265" cy="2165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7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333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298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50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50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50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6830" marB="0">
                    <a:lnL w="6350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33">
                <a:tc>
                  <a:txBody>
                    <a:bodyPr/>
                    <a:lstStyle/>
                    <a:p>
                      <a:pPr marR="266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b="1" spc="-15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Yes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dirty="0">
                          <a:latin typeface="Arial"/>
                          <a:cs typeface="Arial"/>
                        </a:rPr>
                        <a:t>a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dirty="0">
                          <a:latin typeface="Arial"/>
                          <a:cs typeface="Arial"/>
                        </a:rPr>
                        <a:t>b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spc="-10" dirty="0">
                          <a:latin typeface="Arial"/>
                          <a:cs typeface="Arial"/>
                        </a:rPr>
                        <a:t>a+b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291"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b="1" spc="45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No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dirty="0">
                          <a:latin typeface="Arial"/>
                          <a:cs typeface="Arial"/>
                        </a:rPr>
                        <a:t>c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dirty="0">
                          <a:latin typeface="Arial"/>
                          <a:cs typeface="Arial"/>
                        </a:rPr>
                        <a:t>d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spc="-15" dirty="0">
                          <a:latin typeface="Arial"/>
                          <a:cs typeface="Arial"/>
                        </a:rPr>
                        <a:t>c+d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b="1" spc="50" dirty="0">
                          <a:latin typeface="Trebuchet MS"/>
                          <a:cs typeface="Trebuchet MS"/>
                        </a:rPr>
                        <a:t>Total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spc="-70" dirty="0">
                          <a:latin typeface="Arial"/>
                          <a:cs typeface="Arial"/>
                        </a:rPr>
                        <a:t>a+c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spc="50" dirty="0">
                          <a:latin typeface="Arial"/>
                          <a:cs typeface="Arial"/>
                        </a:rPr>
                        <a:t>b+d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9525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50" dirty="0">
                          <a:latin typeface="Arial"/>
                          <a:cs typeface="Arial"/>
                        </a:rPr>
                        <a:t>n</a:t>
                      </a:r>
                      <a:endParaRPr sz="2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9525">
                      <a:solidFill>
                        <a:srgbClr val="C0C0C0"/>
                      </a:solidFill>
                      <a:prstDash val="solid"/>
                    </a:lnR>
                    <a:lnT w="9525">
                      <a:solidFill>
                        <a:srgbClr val="C0C0C0"/>
                      </a:solidFill>
                      <a:prstDash val="solid"/>
                    </a:lnT>
                    <a:lnB w="9525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12952" y="5019133"/>
            <a:ext cx="1562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0" dirty="0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7439" y="4792931"/>
            <a:ext cx="1562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755" y="4835352"/>
            <a:ext cx="537210" cy="4324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7820" algn="l"/>
              </a:tabLst>
            </a:pPr>
            <a:r>
              <a:rPr sz="2000" dirty="0">
                <a:latin typeface="Symbol"/>
                <a:cs typeface="Symbol"/>
              </a:rPr>
              <a:t>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650" spc="10" dirty="0">
                <a:latin typeface="Symbol"/>
                <a:cs typeface="Symbol"/>
              </a:rPr>
              <a:t>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9507" y="4628973"/>
            <a:ext cx="1527175" cy="4324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650" spc="-30" dirty="0">
                <a:latin typeface="Arial"/>
                <a:cs typeface="Arial"/>
              </a:rPr>
              <a:t>n(ad–</a:t>
            </a:r>
            <a:r>
              <a:rPr sz="2650" spc="-500" dirty="0">
                <a:latin typeface="Arial"/>
                <a:cs typeface="Arial"/>
              </a:rPr>
              <a:t> </a:t>
            </a:r>
            <a:r>
              <a:rPr sz="2650" spc="-75" dirty="0">
                <a:latin typeface="Arial"/>
                <a:cs typeface="Arial"/>
              </a:rPr>
              <a:t>bc)</a:t>
            </a:r>
            <a:r>
              <a:rPr sz="3000" spc="-112" baseline="33333" dirty="0">
                <a:latin typeface="Arial"/>
                <a:cs typeface="Arial"/>
              </a:rPr>
              <a:t>2</a:t>
            </a:r>
            <a:endParaRPr sz="3000" baseline="33333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4244" y="5092908"/>
            <a:ext cx="3187065" cy="4324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spc="-120" dirty="0">
                <a:latin typeface="Arial"/>
                <a:cs typeface="Arial"/>
              </a:rPr>
              <a:t>(</a:t>
            </a:r>
            <a:r>
              <a:rPr sz="2650" spc="-50" dirty="0">
                <a:latin typeface="Arial"/>
                <a:cs typeface="Arial"/>
              </a:rPr>
              <a:t>a</a:t>
            </a:r>
            <a:r>
              <a:rPr sz="2650" spc="320" dirty="0">
                <a:latin typeface="Symbol"/>
                <a:cs typeface="Symbol"/>
              </a:rPr>
              <a:t></a:t>
            </a:r>
            <a:r>
              <a:rPr sz="2650" spc="-80" dirty="0">
                <a:latin typeface="Arial"/>
                <a:cs typeface="Arial"/>
              </a:rPr>
              <a:t>c)(</a:t>
            </a:r>
            <a:r>
              <a:rPr sz="2650" spc="150" dirty="0">
                <a:latin typeface="Arial"/>
                <a:cs typeface="Arial"/>
              </a:rPr>
              <a:t>b</a:t>
            </a:r>
            <a:r>
              <a:rPr sz="2650" spc="325" dirty="0">
                <a:latin typeface="Symbol"/>
                <a:cs typeface="Symbol"/>
              </a:rPr>
              <a:t></a:t>
            </a:r>
            <a:r>
              <a:rPr sz="2650" spc="-95" dirty="0">
                <a:latin typeface="Arial"/>
                <a:cs typeface="Arial"/>
              </a:rPr>
              <a:t>d)(</a:t>
            </a:r>
            <a:r>
              <a:rPr sz="2650" spc="25" dirty="0">
                <a:latin typeface="Arial"/>
                <a:cs typeface="Arial"/>
              </a:rPr>
              <a:t>a</a:t>
            </a:r>
            <a:r>
              <a:rPr sz="2650" spc="210" dirty="0">
                <a:latin typeface="Symbol"/>
                <a:cs typeface="Symbol"/>
              </a:rPr>
              <a:t></a:t>
            </a:r>
            <a:r>
              <a:rPr sz="2650" spc="-80" dirty="0">
                <a:latin typeface="Arial"/>
                <a:cs typeface="Arial"/>
              </a:rPr>
              <a:t>b)(</a:t>
            </a:r>
            <a:r>
              <a:rPr sz="2650" spc="145" dirty="0">
                <a:latin typeface="Arial"/>
                <a:cs typeface="Arial"/>
              </a:rPr>
              <a:t>c</a:t>
            </a:r>
            <a:r>
              <a:rPr sz="2650" spc="320" dirty="0">
                <a:latin typeface="Symbol"/>
                <a:cs typeface="Symbol"/>
              </a:rPr>
              <a:t></a:t>
            </a:r>
            <a:r>
              <a:rPr sz="2650" spc="-50" dirty="0">
                <a:latin typeface="Arial"/>
                <a:cs typeface="Arial"/>
              </a:rPr>
              <a:t>d)</a:t>
            </a:r>
            <a:endParaRPr sz="26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63802" y="5102352"/>
            <a:ext cx="3150235" cy="0"/>
          </a:xfrm>
          <a:custGeom>
            <a:avLst/>
            <a:gdLst/>
            <a:ahLst/>
            <a:cxnLst/>
            <a:rect l="l" t="t" r="r" b="b"/>
            <a:pathLst>
              <a:path w="3150235">
                <a:moveTo>
                  <a:pt x="0" y="0"/>
                </a:moveTo>
                <a:lnTo>
                  <a:pt x="3150108" y="0"/>
                </a:lnTo>
              </a:path>
            </a:pathLst>
          </a:custGeom>
          <a:ln w="70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4123" y="898652"/>
            <a:ext cx="6650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361315" algn="l"/>
                <a:tab pos="361950" algn="l"/>
              </a:tabLst>
            </a:pPr>
            <a:r>
              <a:rPr sz="2400" spc="-80" dirty="0">
                <a:latin typeface="Arial"/>
                <a:cs typeface="Arial"/>
              </a:rPr>
              <a:t>Using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this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formula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previous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example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gives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9833" y="1587220"/>
            <a:ext cx="15748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75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8112" y="1630264"/>
            <a:ext cx="6064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Symbol"/>
                <a:cs typeface="Symbol"/>
              </a:rPr>
              <a:t></a:t>
            </a:r>
            <a:r>
              <a:rPr sz="3000" spc="-52" baseline="-22222" dirty="0">
                <a:latin typeface="Arial"/>
                <a:cs typeface="Arial"/>
              </a:rPr>
              <a:t>1</a:t>
            </a:r>
            <a:r>
              <a:rPr sz="3000" spc="-120" baseline="-22222" dirty="0">
                <a:latin typeface="Arial"/>
                <a:cs typeface="Arial"/>
              </a:rPr>
              <a:t> </a:t>
            </a:r>
            <a:r>
              <a:rPr sz="2700" dirty="0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7235" y="1421495"/>
            <a:ext cx="34747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114" dirty="0">
                <a:latin typeface="Arial"/>
                <a:cs typeface="Arial"/>
              </a:rPr>
              <a:t>120[(37)(53) </a:t>
            </a:r>
            <a:r>
              <a:rPr sz="2700" spc="-155" dirty="0">
                <a:latin typeface="Arial"/>
                <a:cs typeface="Arial"/>
              </a:rPr>
              <a:t>– </a:t>
            </a:r>
            <a:r>
              <a:rPr sz="2700" spc="-110" dirty="0">
                <a:latin typeface="Arial"/>
                <a:cs typeface="Arial"/>
              </a:rPr>
              <a:t>(13)(17)]</a:t>
            </a:r>
            <a:r>
              <a:rPr sz="2700" spc="-550" dirty="0">
                <a:latin typeface="Arial"/>
                <a:cs typeface="Arial"/>
              </a:rPr>
              <a:t> </a:t>
            </a:r>
            <a:r>
              <a:rPr sz="3000" spc="-112" baseline="33333" dirty="0">
                <a:latin typeface="Arial"/>
                <a:cs typeface="Arial"/>
              </a:rPr>
              <a:t>2</a:t>
            </a:r>
            <a:endParaRPr sz="3000" baseline="33333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28520" y="1890868"/>
            <a:ext cx="20167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25" dirty="0">
                <a:latin typeface="Arial"/>
                <a:cs typeface="Arial"/>
              </a:rPr>
              <a:t>54(66)(50)(70)</a:t>
            </a:r>
            <a:endParaRPr sz="27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67637" y="1899666"/>
            <a:ext cx="3405504" cy="0"/>
          </a:xfrm>
          <a:custGeom>
            <a:avLst/>
            <a:gdLst/>
            <a:ahLst/>
            <a:cxnLst/>
            <a:rect l="l" t="t" r="r" b="b"/>
            <a:pathLst>
              <a:path w="3405504">
                <a:moveTo>
                  <a:pt x="0" y="0"/>
                </a:moveTo>
                <a:lnTo>
                  <a:pt x="3405415" y="0"/>
                </a:lnTo>
              </a:path>
            </a:pathLst>
          </a:custGeom>
          <a:ln w="71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72972" y="2361784"/>
            <a:ext cx="8686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Symbol"/>
                <a:cs typeface="Symbol"/>
              </a:rPr>
              <a:t></a:t>
            </a:r>
            <a:r>
              <a:rPr sz="2700" spc="-305" dirty="0">
                <a:latin typeface="Times New Roman"/>
                <a:cs typeface="Times New Roman"/>
              </a:rPr>
              <a:t> </a:t>
            </a:r>
            <a:r>
              <a:rPr sz="2700" spc="-140" dirty="0">
                <a:latin typeface="Arial"/>
                <a:cs typeface="Arial"/>
              </a:rPr>
              <a:t>29.1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8723" y="84073"/>
            <a:ext cx="53105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245" dirty="0"/>
              <a:t>Short-Cut </a:t>
            </a:r>
            <a:r>
              <a:rPr spc="-385" dirty="0"/>
              <a:t>X</a:t>
            </a:r>
            <a:r>
              <a:rPr sz="3000" spc="-577" baseline="25000" dirty="0"/>
              <a:t>2</a:t>
            </a:r>
            <a:r>
              <a:rPr sz="3000" spc="-322" baseline="25000" dirty="0"/>
              <a:t> </a:t>
            </a:r>
            <a:r>
              <a:rPr sz="3000" spc="-240" dirty="0"/>
              <a:t>Formula </a:t>
            </a:r>
            <a:r>
              <a:rPr sz="3000" spc="-130" dirty="0"/>
              <a:t>for </a:t>
            </a:r>
            <a:r>
              <a:rPr sz="3000" spc="-195" dirty="0"/>
              <a:t>the</a:t>
            </a:r>
            <a:r>
              <a:rPr sz="3000" spc="-680" dirty="0"/>
              <a:t> </a:t>
            </a:r>
            <a:r>
              <a:rPr sz="3000" spc="-315" dirty="0"/>
              <a:t>Example</a:t>
            </a:r>
            <a:endParaRPr sz="3000"/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783850" y="3018796"/>
          <a:ext cx="6049009" cy="16588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5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8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2613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550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08"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7A1A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12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b="1" spc="-5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Yes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37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13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50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327"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b="1" spc="45" dirty="0">
                          <a:solidFill>
                            <a:srgbClr val="7A1A24"/>
                          </a:solidFill>
                          <a:latin typeface="Trebuchet MS"/>
                          <a:cs typeface="Trebuchet MS"/>
                        </a:rPr>
                        <a:t>No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T="31114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17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53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70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12"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25" dirty="0">
                          <a:latin typeface="Arial"/>
                          <a:cs typeface="Arial"/>
                        </a:rPr>
                        <a:t>Total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54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66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550" spc="-75" dirty="0">
                          <a:latin typeface="Arial"/>
                          <a:cs typeface="Arial"/>
                        </a:rPr>
                        <a:t>120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6350">
                      <a:solidFill>
                        <a:srgbClr val="C0C0C0"/>
                      </a:solidFill>
                      <a:prstDash val="solid"/>
                    </a:lnL>
                    <a:lnR w="6350">
                      <a:solidFill>
                        <a:srgbClr val="C0C0C0"/>
                      </a:solidFill>
                      <a:prstDash val="solid"/>
                    </a:lnR>
                    <a:lnT w="6350">
                      <a:solidFill>
                        <a:srgbClr val="C0C0C0"/>
                      </a:solidFill>
                      <a:prstDash val="solid"/>
                    </a:lnT>
                    <a:lnB w="6350">
                      <a:solidFill>
                        <a:srgbClr val="C0C0C0"/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66878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Helpful </a:t>
            </a:r>
            <a:r>
              <a:rPr spc="-225" dirty="0"/>
              <a:t>Hints </a:t>
            </a:r>
            <a:r>
              <a:rPr spc="-270" dirty="0"/>
              <a:t>Regarding </a:t>
            </a:r>
            <a:r>
              <a:rPr spc="-195" dirty="0"/>
              <a:t>the</a:t>
            </a:r>
            <a:r>
              <a:rPr spc="-605" dirty="0"/>
              <a:t> </a:t>
            </a:r>
            <a:r>
              <a:rPr spc="-295" dirty="0"/>
              <a:t>Chi-Square </a:t>
            </a:r>
            <a:r>
              <a:rPr spc="-195" dirty="0"/>
              <a:t>Statistic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33323" y="898652"/>
            <a:ext cx="7314565" cy="2734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115" marR="30480" indent="-349250">
              <a:lnSpc>
                <a:spcPct val="100000"/>
              </a:lnSpc>
              <a:spcBef>
                <a:spcPts val="10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spc="-140" dirty="0">
                <a:latin typeface="Arial"/>
                <a:cs typeface="Arial"/>
              </a:rPr>
              <a:t>The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calculations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use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expected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observed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counts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or  </a:t>
            </a:r>
            <a:r>
              <a:rPr sz="2400" spc="-75" dirty="0">
                <a:latin typeface="Arial"/>
                <a:cs typeface="Arial"/>
              </a:rPr>
              <a:t>frequencies, </a:t>
            </a:r>
            <a:r>
              <a:rPr sz="2400" spc="35" dirty="0">
                <a:latin typeface="Arial"/>
                <a:cs typeface="Arial"/>
              </a:rPr>
              <a:t>not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proportions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856A93"/>
              </a:buClr>
              <a:buFont typeface="Wingdings"/>
              <a:buChar char=""/>
            </a:pPr>
            <a:endParaRPr sz="3050">
              <a:latin typeface="Arial"/>
              <a:cs typeface="Arial"/>
            </a:endParaRPr>
          </a:p>
          <a:p>
            <a:pPr marL="412115" indent="-349250">
              <a:lnSpc>
                <a:spcPct val="100000"/>
              </a:lnSpc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spc="-140" dirty="0">
                <a:latin typeface="Arial"/>
                <a:cs typeface="Arial"/>
              </a:rPr>
              <a:t>The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40" dirty="0">
                <a:latin typeface="Symbol"/>
                <a:cs typeface="Symbol"/>
              </a:rPr>
              <a:t></a:t>
            </a:r>
            <a:r>
              <a:rPr sz="2400" spc="-60" baseline="24305" dirty="0">
                <a:latin typeface="Arial"/>
                <a:cs typeface="Arial"/>
              </a:rPr>
              <a:t>2</a:t>
            </a:r>
            <a:r>
              <a:rPr sz="2400" spc="97" baseline="2430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short-cut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formula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applies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5" dirty="0">
                <a:latin typeface="Arial"/>
                <a:cs typeface="Arial"/>
              </a:rPr>
              <a:t>only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55" dirty="0">
                <a:latin typeface="Arial"/>
                <a:cs typeface="Arial"/>
              </a:rPr>
              <a:t>to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2x2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tables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856A93"/>
              </a:buClr>
              <a:buFont typeface="Wingdings"/>
              <a:buChar char=""/>
            </a:pPr>
            <a:endParaRPr sz="2950">
              <a:latin typeface="Arial"/>
              <a:cs typeface="Arial"/>
            </a:endParaRPr>
          </a:p>
          <a:p>
            <a:pPr marL="412115" marR="116839" indent="-349250">
              <a:lnSpc>
                <a:spcPct val="100000"/>
              </a:lnSpc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spc="-50" dirty="0">
                <a:latin typeface="Arial"/>
                <a:cs typeface="Arial"/>
              </a:rPr>
              <a:t>Probabilities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are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available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from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tables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computing  </a:t>
            </a:r>
            <a:r>
              <a:rPr sz="2400" spc="-114" dirty="0">
                <a:latin typeface="Arial"/>
                <a:cs typeface="Arial"/>
              </a:rPr>
              <a:t>packages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123" y="84073"/>
            <a:ext cx="10198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40" dirty="0"/>
              <a:t>Review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35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33323" y="906271"/>
            <a:ext cx="8187055" cy="45599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12115" marR="68580" indent="-349250">
              <a:lnSpc>
                <a:spcPts val="2820"/>
              </a:lnSpc>
              <a:spcBef>
                <a:spcPts val="240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spc="-140" dirty="0">
                <a:latin typeface="Arial"/>
                <a:cs typeface="Arial"/>
              </a:rPr>
              <a:t>The </a:t>
            </a:r>
            <a:r>
              <a:rPr sz="2400" spc="-40" dirty="0">
                <a:latin typeface="Symbol"/>
                <a:cs typeface="Symbol"/>
              </a:rPr>
              <a:t></a:t>
            </a:r>
            <a:r>
              <a:rPr sz="2400" spc="-60" baseline="24305" dirty="0">
                <a:latin typeface="Arial"/>
                <a:cs typeface="Arial"/>
              </a:rPr>
              <a:t>2 </a:t>
            </a:r>
            <a:r>
              <a:rPr sz="2400" spc="-45" dirty="0">
                <a:latin typeface="Arial"/>
                <a:cs typeface="Arial"/>
              </a:rPr>
              <a:t>statistic </a:t>
            </a:r>
            <a:r>
              <a:rPr sz="2400" spc="-50" dirty="0">
                <a:latin typeface="Arial"/>
                <a:cs typeface="Arial"/>
              </a:rPr>
              <a:t>provides </a:t>
            </a:r>
            <a:r>
              <a:rPr sz="2400" spc="-180" dirty="0">
                <a:latin typeface="Arial"/>
                <a:cs typeface="Arial"/>
              </a:rPr>
              <a:t>a </a:t>
            </a:r>
            <a:r>
              <a:rPr sz="2400" spc="-50" dirty="0">
                <a:latin typeface="Arial"/>
                <a:cs typeface="Arial"/>
              </a:rPr>
              <a:t>statistical </a:t>
            </a:r>
            <a:r>
              <a:rPr sz="2400" spc="-35" dirty="0">
                <a:latin typeface="Arial"/>
                <a:cs typeface="Arial"/>
              </a:rPr>
              <a:t>test </a:t>
            </a:r>
            <a:r>
              <a:rPr sz="2400" dirty="0">
                <a:latin typeface="Arial"/>
                <a:cs typeface="Arial"/>
              </a:rPr>
              <a:t>for </a:t>
            </a:r>
            <a:r>
              <a:rPr sz="2400" spc="-60" dirty="0">
                <a:latin typeface="Arial"/>
                <a:cs typeface="Arial"/>
              </a:rPr>
              <a:t>ascertaining  </a:t>
            </a:r>
            <a:r>
              <a:rPr sz="2400" spc="-20" dirty="0">
                <a:latin typeface="Arial"/>
                <a:cs typeface="Arial"/>
              </a:rPr>
              <a:t>whether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an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association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exists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between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disease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and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exposure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856A93"/>
              </a:buClr>
              <a:buFont typeface="Wingdings"/>
              <a:buChar char=""/>
            </a:pPr>
            <a:endParaRPr sz="3000">
              <a:latin typeface="Arial"/>
              <a:cs typeface="Arial"/>
            </a:endParaRPr>
          </a:p>
          <a:p>
            <a:pPr marL="412750" marR="156210" indent="-349885">
              <a:lnSpc>
                <a:spcPct val="99800"/>
              </a:lnSpc>
              <a:spcBef>
                <a:spcPts val="5"/>
              </a:spcBef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spc="-135" dirty="0">
                <a:latin typeface="Arial"/>
                <a:cs typeface="Arial"/>
              </a:rPr>
              <a:t>A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large</a:t>
            </a:r>
            <a:r>
              <a:rPr sz="2400" b="1" spc="-23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45" dirty="0">
                <a:solidFill>
                  <a:srgbClr val="7A1A24"/>
                </a:solidFill>
                <a:latin typeface="Trebuchet MS"/>
                <a:cs typeface="Trebuchet MS"/>
              </a:rPr>
              <a:t>value</a:t>
            </a:r>
            <a:r>
              <a:rPr sz="2400" b="1" spc="-24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of</a:t>
            </a:r>
            <a:r>
              <a:rPr sz="2400" b="1" spc="-23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70" dirty="0">
                <a:solidFill>
                  <a:srgbClr val="7A1A24"/>
                </a:solidFill>
                <a:latin typeface="Trebuchet MS"/>
                <a:cs typeface="Trebuchet MS"/>
              </a:rPr>
              <a:t>the</a:t>
            </a:r>
            <a:r>
              <a:rPr sz="2400" b="1" spc="-25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Symbol"/>
                <a:cs typeface="Symbol"/>
              </a:rPr>
              <a:t></a:t>
            </a:r>
            <a:r>
              <a:rPr sz="2400" b="1" spc="-37" baseline="24305" dirty="0">
                <a:solidFill>
                  <a:srgbClr val="7A1A24"/>
                </a:solidFill>
                <a:latin typeface="Trebuchet MS"/>
                <a:cs typeface="Trebuchet MS"/>
              </a:rPr>
              <a:t>2</a:t>
            </a:r>
            <a:r>
              <a:rPr sz="2400" b="1" spc="7" baseline="2430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statistic</a:t>
            </a:r>
            <a:r>
              <a:rPr sz="2400" b="1" spc="-21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spc="-55" dirty="0">
                <a:latin typeface="Arial"/>
                <a:cs typeface="Arial"/>
              </a:rPr>
              <a:t>indicates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that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observed  </a:t>
            </a:r>
            <a:r>
              <a:rPr sz="2400" spc="-55" dirty="0">
                <a:latin typeface="Arial"/>
                <a:cs typeface="Arial"/>
              </a:rPr>
              <a:t>data </a:t>
            </a:r>
            <a:r>
              <a:rPr sz="2400" spc="-110" dirty="0">
                <a:latin typeface="Arial"/>
                <a:cs typeface="Arial"/>
              </a:rPr>
              <a:t>are </a:t>
            </a:r>
            <a:r>
              <a:rPr sz="2400" spc="-25" dirty="0">
                <a:latin typeface="Arial"/>
                <a:cs typeface="Arial"/>
              </a:rPr>
              <a:t>unlikely </a:t>
            </a:r>
            <a:r>
              <a:rPr sz="2400" spc="-30" dirty="0">
                <a:latin typeface="Arial"/>
                <a:cs typeface="Arial"/>
              </a:rPr>
              <a:t>under </a:t>
            </a:r>
            <a:r>
              <a:rPr sz="2400" spc="-95" dirty="0">
                <a:latin typeface="Arial"/>
                <a:cs typeface="Arial"/>
              </a:rPr>
              <a:t>an </a:t>
            </a:r>
            <a:r>
              <a:rPr sz="2400" spc="-55" dirty="0">
                <a:latin typeface="Arial"/>
                <a:cs typeface="Arial"/>
              </a:rPr>
              <a:t>assumption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10" dirty="0">
                <a:latin typeface="Arial"/>
                <a:cs typeface="Arial"/>
              </a:rPr>
              <a:t>no </a:t>
            </a:r>
            <a:r>
              <a:rPr sz="2400" spc="-80" dirty="0">
                <a:latin typeface="Arial"/>
                <a:cs typeface="Arial"/>
              </a:rPr>
              <a:t>association  </a:t>
            </a:r>
            <a:r>
              <a:rPr sz="2400" spc="-30" dirty="0">
                <a:latin typeface="Arial"/>
                <a:cs typeface="Arial"/>
              </a:rPr>
              <a:t>between </a:t>
            </a:r>
            <a:r>
              <a:rPr sz="2400" spc="-130" dirty="0">
                <a:latin typeface="Arial"/>
                <a:cs typeface="Arial"/>
              </a:rPr>
              <a:t>disease </a:t>
            </a:r>
            <a:r>
              <a:rPr sz="2400" spc="-55" dirty="0">
                <a:latin typeface="Arial"/>
                <a:cs typeface="Arial"/>
              </a:rPr>
              <a:t>and </a:t>
            </a:r>
            <a:r>
              <a:rPr sz="2400" spc="-80" dirty="0">
                <a:latin typeface="Arial"/>
                <a:cs typeface="Arial"/>
              </a:rPr>
              <a:t>exposure </a:t>
            </a:r>
            <a:r>
              <a:rPr sz="2400" dirty="0">
                <a:latin typeface="Symbol"/>
                <a:cs typeface="Symbol"/>
              </a:rPr>
              <a:t>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7A1A24"/>
                </a:solidFill>
                <a:latin typeface="Trebuchet MS"/>
                <a:cs typeface="Trebuchet MS"/>
              </a:rPr>
              <a:t>small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probability </a:t>
            </a:r>
            <a:r>
              <a:rPr sz="2400" b="1" spc="-70" dirty="0">
                <a:solidFill>
                  <a:srgbClr val="7A1A24"/>
                </a:solidFill>
                <a:latin typeface="Trebuchet MS"/>
                <a:cs typeface="Trebuchet MS"/>
              </a:rPr>
              <a:t>(p- 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value) </a:t>
            </a:r>
            <a:r>
              <a:rPr sz="2400" b="1" spc="-5" dirty="0">
                <a:latin typeface="Symbol"/>
                <a:cs typeface="Symbol"/>
              </a:rPr>
              <a:t></a:t>
            </a:r>
            <a:r>
              <a:rPr sz="2400" b="1" spc="-295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rebuchet MS"/>
                <a:cs typeface="Trebuchet MS"/>
              </a:rPr>
              <a:t>association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856A93"/>
              </a:buClr>
              <a:buFont typeface="Wingdings"/>
              <a:buChar char=""/>
            </a:pPr>
            <a:endParaRPr sz="2950">
              <a:latin typeface="Trebuchet MS"/>
              <a:cs typeface="Trebuchet MS"/>
            </a:endParaRPr>
          </a:p>
          <a:p>
            <a:pPr marL="412115" marR="132715" indent="-349250">
              <a:lnSpc>
                <a:spcPct val="99800"/>
              </a:lnSpc>
              <a:buClr>
                <a:srgbClr val="856A93"/>
              </a:buClr>
              <a:buSzPct val="70833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z="2400" spc="-135" dirty="0">
                <a:latin typeface="Arial"/>
                <a:cs typeface="Arial"/>
              </a:rPr>
              <a:t>A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small</a:t>
            </a:r>
            <a:r>
              <a:rPr sz="2400" b="1" spc="-24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45" dirty="0">
                <a:solidFill>
                  <a:srgbClr val="7A1A24"/>
                </a:solidFill>
                <a:latin typeface="Trebuchet MS"/>
                <a:cs typeface="Trebuchet MS"/>
              </a:rPr>
              <a:t>value</a:t>
            </a:r>
            <a:r>
              <a:rPr sz="2400" b="1" spc="-24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of</a:t>
            </a:r>
            <a:r>
              <a:rPr sz="2400" b="1" spc="-23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70" dirty="0">
                <a:solidFill>
                  <a:srgbClr val="7A1A24"/>
                </a:solidFill>
                <a:latin typeface="Trebuchet MS"/>
                <a:cs typeface="Trebuchet MS"/>
              </a:rPr>
              <a:t>the</a:t>
            </a:r>
            <a:r>
              <a:rPr sz="2400" b="1" spc="-24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7A1A24"/>
                </a:solidFill>
                <a:latin typeface="Symbol"/>
                <a:cs typeface="Symbol"/>
              </a:rPr>
              <a:t></a:t>
            </a:r>
            <a:r>
              <a:rPr sz="2400" b="1" spc="-37" baseline="24305" dirty="0">
                <a:solidFill>
                  <a:srgbClr val="7A1A24"/>
                </a:solidFill>
                <a:latin typeface="Trebuchet MS"/>
                <a:cs typeface="Trebuchet MS"/>
              </a:rPr>
              <a:t>2</a:t>
            </a:r>
            <a:r>
              <a:rPr sz="2400" b="1" baseline="24305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statistic</a:t>
            </a:r>
            <a:r>
              <a:rPr sz="2400" b="1" spc="-210" dirty="0">
                <a:solidFill>
                  <a:srgbClr val="7A1A24"/>
                </a:solidFill>
                <a:latin typeface="Trebuchet MS"/>
                <a:cs typeface="Trebuchet MS"/>
              </a:rPr>
              <a:t> </a:t>
            </a:r>
            <a:r>
              <a:rPr sz="2400" spc="-55" dirty="0">
                <a:latin typeface="Arial"/>
                <a:cs typeface="Arial"/>
              </a:rPr>
              <a:t>indicates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15" dirty="0">
                <a:latin typeface="Arial"/>
                <a:cs typeface="Arial"/>
              </a:rPr>
              <a:t>that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observed  </a:t>
            </a:r>
            <a:r>
              <a:rPr sz="2400" spc="-55" dirty="0">
                <a:latin typeface="Arial"/>
                <a:cs typeface="Arial"/>
              </a:rPr>
              <a:t>data </a:t>
            </a:r>
            <a:r>
              <a:rPr sz="2400" spc="-110" dirty="0">
                <a:latin typeface="Arial"/>
                <a:cs typeface="Arial"/>
              </a:rPr>
              <a:t>are </a:t>
            </a:r>
            <a:r>
              <a:rPr sz="2400" spc="-35" dirty="0">
                <a:latin typeface="Arial"/>
                <a:cs typeface="Arial"/>
              </a:rPr>
              <a:t>likely </a:t>
            </a:r>
            <a:r>
              <a:rPr sz="2400" spc="-30" dirty="0">
                <a:latin typeface="Arial"/>
                <a:cs typeface="Arial"/>
              </a:rPr>
              <a:t>under </a:t>
            </a:r>
            <a:r>
              <a:rPr sz="2400" spc="-95" dirty="0">
                <a:latin typeface="Arial"/>
                <a:cs typeface="Arial"/>
              </a:rPr>
              <a:t>an </a:t>
            </a:r>
            <a:r>
              <a:rPr sz="2400" spc="-55" dirty="0">
                <a:latin typeface="Arial"/>
                <a:cs typeface="Arial"/>
              </a:rPr>
              <a:t>assumption </a:t>
            </a:r>
            <a:r>
              <a:rPr sz="2400" spc="5" dirty="0">
                <a:latin typeface="Arial"/>
                <a:cs typeface="Arial"/>
              </a:rPr>
              <a:t>of </a:t>
            </a:r>
            <a:r>
              <a:rPr sz="2400" spc="-10" dirty="0">
                <a:latin typeface="Arial"/>
                <a:cs typeface="Arial"/>
              </a:rPr>
              <a:t>no </a:t>
            </a:r>
            <a:r>
              <a:rPr sz="2400" spc="-80" dirty="0">
                <a:latin typeface="Arial"/>
                <a:cs typeface="Arial"/>
              </a:rPr>
              <a:t>association  </a:t>
            </a:r>
            <a:r>
              <a:rPr sz="2400" spc="-30" dirty="0">
                <a:latin typeface="Arial"/>
                <a:cs typeface="Arial"/>
              </a:rPr>
              <a:t>between </a:t>
            </a:r>
            <a:r>
              <a:rPr sz="2400" spc="-130" dirty="0">
                <a:latin typeface="Arial"/>
                <a:cs typeface="Arial"/>
              </a:rPr>
              <a:t>disease </a:t>
            </a:r>
            <a:r>
              <a:rPr sz="2400" spc="-55" dirty="0">
                <a:latin typeface="Arial"/>
                <a:cs typeface="Arial"/>
              </a:rPr>
              <a:t>and </a:t>
            </a:r>
            <a:r>
              <a:rPr sz="2400" spc="-80" dirty="0">
                <a:latin typeface="Arial"/>
                <a:cs typeface="Arial"/>
              </a:rPr>
              <a:t>exposure </a:t>
            </a:r>
            <a:r>
              <a:rPr sz="2400" dirty="0">
                <a:latin typeface="Symbol"/>
                <a:cs typeface="Symbol"/>
              </a:rPr>
              <a:t>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7A1A24"/>
                </a:solidFill>
                <a:latin typeface="Trebuchet MS"/>
                <a:cs typeface="Trebuchet MS"/>
              </a:rPr>
              <a:t>large </a:t>
            </a:r>
            <a:r>
              <a:rPr sz="2400" b="1" spc="-25" dirty="0">
                <a:solidFill>
                  <a:srgbClr val="7A1A24"/>
                </a:solidFill>
                <a:latin typeface="Trebuchet MS"/>
                <a:cs typeface="Trebuchet MS"/>
              </a:rPr>
              <a:t>probability </a:t>
            </a:r>
            <a:r>
              <a:rPr sz="2400" b="1" spc="-70" dirty="0">
                <a:solidFill>
                  <a:srgbClr val="7A1A24"/>
                </a:solidFill>
                <a:latin typeface="Trebuchet MS"/>
                <a:cs typeface="Trebuchet MS"/>
              </a:rPr>
              <a:t>(p-  </a:t>
            </a:r>
            <a:r>
              <a:rPr sz="2400" b="1" spc="-60" dirty="0">
                <a:solidFill>
                  <a:srgbClr val="7A1A24"/>
                </a:solidFill>
                <a:latin typeface="Trebuchet MS"/>
                <a:cs typeface="Trebuchet MS"/>
              </a:rPr>
              <a:t>value) </a:t>
            </a:r>
            <a:r>
              <a:rPr sz="2400" b="1" spc="-5" dirty="0">
                <a:latin typeface="Symbol"/>
                <a:cs typeface="Symbol"/>
              </a:rPr>
              <a:t>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rebuchet MS"/>
                <a:cs typeface="Trebuchet MS"/>
              </a:rPr>
              <a:t>no</a:t>
            </a:r>
            <a:r>
              <a:rPr sz="2400" b="1" spc="-530" dirty="0">
                <a:latin typeface="Trebuchet MS"/>
                <a:cs typeface="Trebuchet MS"/>
              </a:rPr>
              <a:t> </a:t>
            </a:r>
            <a:r>
              <a:rPr sz="2400" b="1" spc="-30" dirty="0">
                <a:latin typeface="Trebuchet MS"/>
                <a:cs typeface="Trebuchet MS"/>
              </a:rPr>
              <a:t>association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1A2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1053</Words>
  <Application>Microsoft Office PowerPoint</Application>
  <PresentationFormat>On-screen Show (4:3)</PresentationFormat>
  <Paragraphs>250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LM Sans Demi Cond 10</vt:lpstr>
      <vt:lpstr>Symbol</vt:lpstr>
      <vt:lpstr>Times New Roman</vt:lpstr>
      <vt:lpstr>Trebuchet MS</vt:lpstr>
      <vt:lpstr>Wingdings</vt:lpstr>
      <vt:lpstr>Office Theme</vt:lpstr>
      <vt:lpstr>The Chi-Square ( X2) Statistic</vt:lpstr>
      <vt:lpstr>Displaying Data in a Contingency Table</vt:lpstr>
      <vt:lpstr>Chi-Square Test Statistic</vt:lpstr>
      <vt:lpstr>Example: Is Disease Associated With Exposure?</vt:lpstr>
      <vt:lpstr>Observed Counts</vt:lpstr>
      <vt:lpstr>Test of No Association</vt:lpstr>
      <vt:lpstr>Expected Counts</vt:lpstr>
      <vt:lpstr>2   (Oi Ei )2</vt:lpstr>
      <vt:lpstr>Test of Association</vt:lpstr>
      <vt:lpstr>Probability Associated with a X2 Statistic</vt:lpstr>
      <vt:lpstr>Conclusion: Test of (No) Association</vt:lpstr>
      <vt:lpstr>Guidelines for Interpreting the X2 Statistic</vt:lpstr>
      <vt:lpstr>Short-Cut X2 Formula for 2x2 Table</vt:lpstr>
      <vt:lpstr>Short-Cut X2 Formula for the Example</vt:lpstr>
      <vt:lpstr>Helpful Hints Regarding the Chi-Square Statistic</vt:lpstr>
      <vt:lpstr>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Chi-Square Statistics</dc:title>
  <dc:creator>Mary Munoz</dc:creator>
  <cp:lastModifiedBy>ANNIETA</cp:lastModifiedBy>
  <cp:revision>2</cp:revision>
  <dcterms:created xsi:type="dcterms:W3CDTF">2020-05-13T16:45:49Z</dcterms:created>
  <dcterms:modified xsi:type="dcterms:W3CDTF">2020-05-13T17:43:35Z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2008-02-05T00:00:00Z</vt:filetime>
  </property>
  <property fmtid="{D5CDD505-2E9C-101B-9397-08002B2CF9AE}" pid="3" name="Creator">
    <vt:lpwstr>Acrobat PDFMaker 8.1 for PowerPoint</vt:lpwstr>
  </property>
  <property fmtid="{D5CDD505-2E9C-101B-9397-08002B2CF9AE}" pid="4" name="LastSaved">
    <vt:filetime>2020-05-13T00:00:00Z</vt:filetime>
  </property>
</Properties>
</file>