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487" autoAdjust="0"/>
  </p:normalViewPr>
  <p:slideViewPr>
    <p:cSldViewPr snapToGrid="0">
      <p:cViewPr varScale="1">
        <p:scale>
          <a:sx n="55" d="100"/>
          <a:sy n="55" d="100"/>
        </p:scale>
        <p:origin x="12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67067-B66F-49D2-A640-554E717FDEA0}" type="datetimeFigureOut">
              <a:rPr lang="en-US" smtClean="0"/>
              <a:t>3/28/2021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1BCB4-0C14-46D8-B4F0-87EEA1067EE5}" type="slidenum">
              <a:rPr lang="en-US" smtClean="0"/>
              <a:t>‹#›</a:t>
            </a:fld>
            <a:endParaRPr lang="en-US"/>
          </a:p>
        </p:txBody>
      </p:sp>
    </p:spTree>
    <p:extLst>
      <p:ext uri="{BB962C8B-B14F-4D97-AF65-F5344CB8AC3E}">
        <p14:creationId xmlns:p14="http://schemas.microsoft.com/office/powerpoint/2010/main" val="216154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business operation was thought to be influenced by factors such as land, labor and capital. However, following on Porter</a:t>
            </a:r>
            <a:r>
              <a:rPr lang="en-US" baseline="0" dirty="0" smtClean="0"/>
              <a:t> Diamond’s findings, businesses are currently influenced by knowledge resources, physical resources, human resources, capital and infrastructure resources. The government of China has been pushing for acquisition of knowledge resources which includes technology and science. It is this factors that tends to enable businesses to come up with new and innovative ways of doing business (</a:t>
            </a:r>
            <a:r>
              <a:rPr lang="en-US" dirty="0" err="1" smtClean="0"/>
              <a:t>Smook</a:t>
            </a:r>
            <a:r>
              <a:rPr lang="en-US" dirty="0" smtClean="0"/>
              <a:t>, 2005</a:t>
            </a:r>
            <a:r>
              <a:rPr lang="en-US" baseline="0" dirty="0" smtClean="0"/>
              <a:t>). The same government has also been keen on creation of infrastructure resources such as roads and railways that are used to support the businesses operating within and out of the country. </a:t>
            </a:r>
            <a:endParaRPr lang="en-US" dirty="0"/>
          </a:p>
        </p:txBody>
      </p:sp>
      <p:sp>
        <p:nvSpPr>
          <p:cNvPr id="4" name="Slide Number Placeholder 3"/>
          <p:cNvSpPr>
            <a:spLocks noGrp="1"/>
          </p:cNvSpPr>
          <p:nvPr>
            <p:ph type="sldNum" sz="quarter" idx="10"/>
          </p:nvPr>
        </p:nvSpPr>
        <p:spPr/>
        <p:txBody>
          <a:bodyPr/>
          <a:lstStyle/>
          <a:p>
            <a:fld id="{5211BCB4-0C14-46D8-B4F0-87EEA1067EE5}" type="slidenum">
              <a:rPr lang="en-US" smtClean="0"/>
              <a:t>2</a:t>
            </a:fld>
            <a:endParaRPr lang="en-US"/>
          </a:p>
        </p:txBody>
      </p:sp>
    </p:spTree>
    <p:extLst>
      <p:ext uri="{BB962C8B-B14F-4D97-AF65-F5344CB8AC3E}">
        <p14:creationId xmlns:p14="http://schemas.microsoft.com/office/powerpoint/2010/main" val="92391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Chinese government has been a key player in ensuring that businesses</a:t>
            </a:r>
            <a:r>
              <a:rPr lang="en-US" baseline="0" dirty="0" smtClean="0"/>
              <a:t> grow within its boundary. The government has been responsible for coming up with ways through which it could control capital (</a:t>
            </a:r>
            <a:r>
              <a:rPr lang="en-US" dirty="0" err="1" smtClean="0"/>
              <a:t>Smook</a:t>
            </a:r>
            <a:r>
              <a:rPr lang="en-US" dirty="0" smtClean="0"/>
              <a:t>, 2005</a:t>
            </a:r>
            <a:r>
              <a:rPr lang="en-US" baseline="0" dirty="0" smtClean="0"/>
              <a:t>). In addition, the government has been establishing policies and laws that are meant to improve on doing business within the country. it has also been offering financial incentives and subsidies which have resulted to helping the businesses to finance their operation. </a:t>
            </a:r>
            <a:endParaRPr lang="en-US" dirty="0"/>
          </a:p>
        </p:txBody>
      </p:sp>
      <p:sp>
        <p:nvSpPr>
          <p:cNvPr id="4" name="Slide Number Placeholder 3"/>
          <p:cNvSpPr>
            <a:spLocks noGrp="1"/>
          </p:cNvSpPr>
          <p:nvPr>
            <p:ph type="sldNum" sz="quarter" idx="10"/>
          </p:nvPr>
        </p:nvSpPr>
        <p:spPr/>
        <p:txBody>
          <a:bodyPr/>
          <a:lstStyle/>
          <a:p>
            <a:fld id="{5211BCB4-0C14-46D8-B4F0-87EEA1067EE5}" type="slidenum">
              <a:rPr lang="en-US" smtClean="0"/>
              <a:t>3</a:t>
            </a:fld>
            <a:endParaRPr lang="en-US"/>
          </a:p>
        </p:txBody>
      </p:sp>
    </p:spTree>
    <p:extLst>
      <p:ext uri="{BB962C8B-B14F-4D97-AF65-F5344CB8AC3E}">
        <p14:creationId xmlns:p14="http://schemas.microsoft.com/office/powerpoint/2010/main" val="213621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 conditions relates to factors of production</a:t>
            </a:r>
            <a:r>
              <a:rPr lang="en-US" baseline="0" dirty="0" smtClean="0"/>
              <a:t> such as knowledge and infrastructure. The Chinese government has been supporting its students to come up with new ways through which they can be able to carry out their work in an effective manner. This has resulted to availing the manpower that is required; a workforce comprising of motivated people. The cost of labor in the country is also low compared to the developed countries where there are high standards of living (</a:t>
            </a:r>
            <a:r>
              <a:rPr lang="en-US" dirty="0" smtClean="0"/>
              <a:t>MacKay, </a:t>
            </a:r>
            <a:r>
              <a:rPr lang="en-US" dirty="0" err="1" smtClean="0"/>
              <a:t>Arevuo</a:t>
            </a:r>
            <a:r>
              <a:rPr lang="en-US" dirty="0" smtClean="0"/>
              <a:t>, Mackay, &amp; Meadows, 2020</a:t>
            </a:r>
            <a:r>
              <a:rPr lang="en-US" baseline="0" dirty="0" smtClean="0"/>
              <a:t>). Availability of infrastructure is another factor that has been provided by the Chinese government and which is attractive to the businesses that might want to establish themselves in the country. the Chinese government has been supporting to its textile industry.</a:t>
            </a:r>
            <a:endParaRPr lang="en-US" dirty="0"/>
          </a:p>
        </p:txBody>
      </p:sp>
      <p:sp>
        <p:nvSpPr>
          <p:cNvPr id="4" name="Slide Number Placeholder 3"/>
          <p:cNvSpPr>
            <a:spLocks noGrp="1"/>
          </p:cNvSpPr>
          <p:nvPr>
            <p:ph type="sldNum" sz="quarter" idx="10"/>
          </p:nvPr>
        </p:nvSpPr>
        <p:spPr/>
        <p:txBody>
          <a:bodyPr/>
          <a:lstStyle/>
          <a:p>
            <a:fld id="{5211BCB4-0C14-46D8-B4F0-87EEA1067EE5}" type="slidenum">
              <a:rPr lang="en-US" smtClean="0"/>
              <a:t>4</a:t>
            </a:fld>
            <a:endParaRPr lang="en-US"/>
          </a:p>
        </p:txBody>
      </p:sp>
    </p:spTree>
    <p:extLst>
      <p:ext uri="{BB962C8B-B14F-4D97-AF65-F5344CB8AC3E}">
        <p14:creationId xmlns:p14="http://schemas.microsoft.com/office/powerpoint/2010/main" val="37197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Chinese market,</a:t>
            </a:r>
            <a:r>
              <a:rPr lang="en-US" baseline="0" dirty="0" smtClean="0"/>
              <a:t> there are related and supporting industries. There are suppliers and the related industries which provide a market for the suppliers. The suppliers as well as the companies set up within the Chinese market compete each other resulting to enhancing innovation and internationalization. This ensures that they have produced products which makes their country to export more to the rest of the world (</a:t>
            </a:r>
            <a:r>
              <a:rPr lang="en-US" dirty="0" err="1" smtClean="0"/>
              <a:t>Smook</a:t>
            </a:r>
            <a:r>
              <a:rPr lang="en-US" dirty="0" smtClean="0"/>
              <a:t>,  2005</a:t>
            </a:r>
            <a:r>
              <a:rPr lang="en-US" baseline="0" dirty="0" smtClean="0"/>
              <a:t>). The companies also result to sharing their technological innovations which enhances the way they carry out production.</a:t>
            </a:r>
            <a:endParaRPr lang="en-US" dirty="0"/>
          </a:p>
        </p:txBody>
      </p:sp>
      <p:sp>
        <p:nvSpPr>
          <p:cNvPr id="4" name="Slide Number Placeholder 3"/>
          <p:cNvSpPr>
            <a:spLocks noGrp="1"/>
          </p:cNvSpPr>
          <p:nvPr>
            <p:ph type="sldNum" sz="quarter" idx="10"/>
          </p:nvPr>
        </p:nvSpPr>
        <p:spPr/>
        <p:txBody>
          <a:bodyPr/>
          <a:lstStyle/>
          <a:p>
            <a:fld id="{5211BCB4-0C14-46D8-B4F0-87EEA1067EE5}" type="slidenum">
              <a:rPr lang="en-US" smtClean="0"/>
              <a:t>5</a:t>
            </a:fld>
            <a:endParaRPr lang="en-US"/>
          </a:p>
        </p:txBody>
      </p:sp>
    </p:spTree>
    <p:extLst>
      <p:ext uri="{BB962C8B-B14F-4D97-AF65-F5344CB8AC3E}">
        <p14:creationId xmlns:p14="http://schemas.microsoft.com/office/powerpoint/2010/main" val="3038028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market to appear attractive to</a:t>
            </a:r>
            <a:r>
              <a:rPr lang="en-US" baseline="0" dirty="0" smtClean="0"/>
              <a:t> investors, it has to assure them of sufficient market. China has a large population meaning that if an investor happens to produce products that are in high demand them it can employ economies of scale (</a:t>
            </a:r>
            <a:r>
              <a:rPr lang="en-US" dirty="0" smtClean="0"/>
              <a:t>MacKay, et al., 2020</a:t>
            </a:r>
            <a:r>
              <a:rPr lang="en-US" baseline="0" dirty="0" smtClean="0"/>
              <a:t>). Since the market will provide the investor with a chance to use economies of scale from a single location, then it will incur less transport cost and thus will increase its profit margin.</a:t>
            </a:r>
            <a:endParaRPr lang="en-US" dirty="0"/>
          </a:p>
        </p:txBody>
      </p:sp>
      <p:sp>
        <p:nvSpPr>
          <p:cNvPr id="4" name="Slide Number Placeholder 3"/>
          <p:cNvSpPr>
            <a:spLocks noGrp="1"/>
          </p:cNvSpPr>
          <p:nvPr>
            <p:ph type="sldNum" sz="quarter" idx="10"/>
          </p:nvPr>
        </p:nvSpPr>
        <p:spPr/>
        <p:txBody>
          <a:bodyPr/>
          <a:lstStyle/>
          <a:p>
            <a:fld id="{5211BCB4-0C14-46D8-B4F0-87EEA1067EE5}" type="slidenum">
              <a:rPr lang="en-US" smtClean="0"/>
              <a:t>6</a:t>
            </a:fld>
            <a:endParaRPr lang="en-US"/>
          </a:p>
        </p:txBody>
      </p:sp>
    </p:spTree>
    <p:extLst>
      <p:ext uri="{BB962C8B-B14F-4D97-AF65-F5344CB8AC3E}">
        <p14:creationId xmlns:p14="http://schemas.microsoft.com/office/powerpoint/2010/main" val="138528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a company is organized or managed could be highly influenced by its corporate objectives as well as the measure of its rivalry within its organizational culture (</a:t>
            </a:r>
            <a:r>
              <a:rPr lang="en-US" dirty="0" smtClean="0"/>
              <a:t>MacKay, et al., 2020</a:t>
            </a:r>
            <a:r>
              <a:rPr lang="en-US" dirty="0" smtClean="0"/>
              <a:t>). As a company tends to look into domestic rivalry and continues to seek for competitive advantages</a:t>
            </a:r>
            <a:r>
              <a:rPr lang="en-US" baseline="0" dirty="0" smtClean="0"/>
              <a:t> available, it can assist the company to attain advantages on an international scale.</a:t>
            </a:r>
            <a:endParaRPr lang="en-US" dirty="0"/>
          </a:p>
        </p:txBody>
      </p:sp>
      <p:sp>
        <p:nvSpPr>
          <p:cNvPr id="4" name="Slide Number Placeholder 3"/>
          <p:cNvSpPr>
            <a:spLocks noGrp="1"/>
          </p:cNvSpPr>
          <p:nvPr>
            <p:ph type="sldNum" sz="quarter" idx="10"/>
          </p:nvPr>
        </p:nvSpPr>
        <p:spPr/>
        <p:txBody>
          <a:bodyPr/>
          <a:lstStyle/>
          <a:p>
            <a:fld id="{5211BCB4-0C14-46D8-B4F0-87EEA1067EE5}" type="slidenum">
              <a:rPr lang="en-US" smtClean="0"/>
              <a:t>7</a:t>
            </a:fld>
            <a:endParaRPr lang="en-US"/>
          </a:p>
        </p:txBody>
      </p:sp>
    </p:spTree>
    <p:extLst>
      <p:ext uri="{BB962C8B-B14F-4D97-AF65-F5344CB8AC3E}">
        <p14:creationId xmlns:p14="http://schemas.microsoft.com/office/powerpoint/2010/main" val="33699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government takes up important roles that serves to encourage businesses to be set up</a:t>
            </a:r>
            <a:r>
              <a:rPr lang="en-US" baseline="0" dirty="0" smtClean="0"/>
              <a:t> within the domestic environment or internationally. The government is involved in establishment of infrastructure such as railway or roads which assist the businesses in moving their products to the market. the Chinese government has been ranked as the leading in infrastructure development (</a:t>
            </a:r>
            <a:r>
              <a:rPr lang="en-US" dirty="0" smtClean="0"/>
              <a:t>MacKay, et al., 2020</a:t>
            </a:r>
            <a:r>
              <a:rPr lang="en-US" baseline="0" dirty="0" smtClean="0"/>
              <a:t>). The government has also been encouraging companies through offering subsidies in order to enable them produce at lower cost.</a:t>
            </a:r>
            <a:endParaRPr lang="en-US" dirty="0"/>
          </a:p>
        </p:txBody>
      </p:sp>
      <p:sp>
        <p:nvSpPr>
          <p:cNvPr id="4" name="Slide Number Placeholder 3"/>
          <p:cNvSpPr>
            <a:spLocks noGrp="1"/>
          </p:cNvSpPr>
          <p:nvPr>
            <p:ph type="sldNum" sz="quarter" idx="10"/>
          </p:nvPr>
        </p:nvSpPr>
        <p:spPr/>
        <p:txBody>
          <a:bodyPr/>
          <a:lstStyle/>
          <a:p>
            <a:fld id="{5211BCB4-0C14-46D8-B4F0-87EEA1067EE5}" type="slidenum">
              <a:rPr lang="en-US" smtClean="0"/>
              <a:t>8</a:t>
            </a:fld>
            <a:endParaRPr lang="en-US"/>
          </a:p>
        </p:txBody>
      </p:sp>
    </p:spTree>
    <p:extLst>
      <p:ext uri="{BB962C8B-B14F-4D97-AF65-F5344CB8AC3E}">
        <p14:creationId xmlns:p14="http://schemas.microsoft.com/office/powerpoint/2010/main" val="115159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Chance events plays important part in many of the market, China being not an exceptional. Chance</a:t>
            </a:r>
            <a:r>
              <a:rPr lang="en-US" baseline="0" dirty="0" smtClean="0"/>
              <a:t> events provides businesses with opportunities through which when utilized well can end up leading to creation of new business. For instance, chance events are taken up with tech companies and China has become lately a tech-nations which has resulted to taking up the tech-market with a boom.</a:t>
            </a:r>
            <a:r>
              <a:rPr lang="en-US" dirty="0" smtClean="0"/>
              <a:t> </a:t>
            </a:r>
            <a:endParaRPr lang="en-US" dirty="0"/>
          </a:p>
        </p:txBody>
      </p:sp>
      <p:sp>
        <p:nvSpPr>
          <p:cNvPr id="4" name="Slide Number Placeholder 3"/>
          <p:cNvSpPr>
            <a:spLocks noGrp="1"/>
          </p:cNvSpPr>
          <p:nvPr>
            <p:ph type="sldNum" sz="quarter" idx="10"/>
          </p:nvPr>
        </p:nvSpPr>
        <p:spPr/>
        <p:txBody>
          <a:bodyPr/>
          <a:lstStyle/>
          <a:p>
            <a:fld id="{5211BCB4-0C14-46D8-B4F0-87EEA1067EE5}" type="slidenum">
              <a:rPr lang="en-US" smtClean="0"/>
              <a:t>9</a:t>
            </a:fld>
            <a:endParaRPr lang="en-US"/>
          </a:p>
        </p:txBody>
      </p:sp>
    </p:spTree>
    <p:extLst>
      <p:ext uri="{BB962C8B-B14F-4D97-AF65-F5344CB8AC3E}">
        <p14:creationId xmlns:p14="http://schemas.microsoft.com/office/powerpoint/2010/main" val="792025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1BCB4-0C14-46D8-B4F0-87EEA1067EE5}" type="slidenum">
              <a:rPr lang="en-US" smtClean="0"/>
              <a:t>10</a:t>
            </a:fld>
            <a:endParaRPr lang="en-US"/>
          </a:p>
        </p:txBody>
      </p:sp>
    </p:spTree>
    <p:extLst>
      <p:ext uri="{BB962C8B-B14F-4D97-AF65-F5344CB8AC3E}">
        <p14:creationId xmlns:p14="http://schemas.microsoft.com/office/powerpoint/2010/main" val="1763812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ADBEC99-3D00-4090-8800-E5C2DAD4A920}" type="datetimeFigureOut">
              <a:rPr lang="en-US" smtClean="0"/>
              <a:t>3/28/2021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BE24A3F-659F-4D2A-AD71-2413E6E41371}"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477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BEC99-3D00-4090-8800-E5C2DAD4A920}"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24A3F-659F-4D2A-AD71-2413E6E41371}" type="slidenum">
              <a:rPr lang="en-US" smtClean="0"/>
              <a:t>‹#›</a:t>
            </a:fld>
            <a:endParaRPr lang="en-US"/>
          </a:p>
        </p:txBody>
      </p:sp>
    </p:spTree>
    <p:extLst>
      <p:ext uri="{BB962C8B-B14F-4D97-AF65-F5344CB8AC3E}">
        <p14:creationId xmlns:p14="http://schemas.microsoft.com/office/powerpoint/2010/main" val="147118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DBEC99-3D00-4090-8800-E5C2DAD4A920}"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4A3F-659F-4D2A-AD71-2413E6E41371}"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088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DBEC99-3D00-4090-8800-E5C2DAD4A920}"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4A3F-659F-4D2A-AD71-2413E6E4137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5008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DBEC99-3D00-4090-8800-E5C2DAD4A920}"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4A3F-659F-4D2A-AD71-2413E6E41371}" type="slidenum">
              <a:rPr lang="en-US" smtClean="0"/>
              <a:t>‹#›</a:t>
            </a:fld>
            <a:endParaRPr lang="en-US"/>
          </a:p>
        </p:txBody>
      </p:sp>
    </p:spTree>
    <p:extLst>
      <p:ext uri="{BB962C8B-B14F-4D97-AF65-F5344CB8AC3E}">
        <p14:creationId xmlns:p14="http://schemas.microsoft.com/office/powerpoint/2010/main" val="692624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DBEC99-3D00-4090-8800-E5C2DAD4A920}"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4A3F-659F-4D2A-AD71-2413E6E4137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06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DBEC99-3D00-4090-8800-E5C2DAD4A920}"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4A3F-659F-4D2A-AD71-2413E6E41371}"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0166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DBEC99-3D00-4090-8800-E5C2DAD4A920}"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4A3F-659F-4D2A-AD71-2413E6E41371}"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573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DBEC99-3D00-4090-8800-E5C2DAD4A920}"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4A3F-659F-4D2A-AD71-2413E6E41371}"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643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DBEC99-3D00-4090-8800-E5C2DAD4A920}"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4A3F-659F-4D2A-AD71-2413E6E41371}" type="slidenum">
              <a:rPr lang="en-US" smtClean="0"/>
              <a:t>‹#›</a:t>
            </a:fld>
            <a:endParaRPr lang="en-US"/>
          </a:p>
        </p:txBody>
      </p:sp>
    </p:spTree>
    <p:extLst>
      <p:ext uri="{BB962C8B-B14F-4D97-AF65-F5344CB8AC3E}">
        <p14:creationId xmlns:p14="http://schemas.microsoft.com/office/powerpoint/2010/main" val="212633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DBEC99-3D00-4090-8800-E5C2DAD4A920}"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4A3F-659F-4D2A-AD71-2413E6E41371}"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25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DBEC99-3D00-4090-8800-E5C2DAD4A920}"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24A3F-659F-4D2A-AD71-2413E6E41371}" type="slidenum">
              <a:rPr lang="en-US" smtClean="0"/>
              <a:t>‹#›</a:t>
            </a:fld>
            <a:endParaRPr lang="en-US"/>
          </a:p>
        </p:txBody>
      </p:sp>
    </p:spTree>
    <p:extLst>
      <p:ext uri="{BB962C8B-B14F-4D97-AF65-F5344CB8AC3E}">
        <p14:creationId xmlns:p14="http://schemas.microsoft.com/office/powerpoint/2010/main" val="187492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DBEC99-3D00-4090-8800-E5C2DAD4A920}" type="datetimeFigureOut">
              <a:rPr lang="en-US" smtClean="0"/>
              <a:t>3/28/2021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E24A3F-659F-4D2A-AD71-2413E6E41371}"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08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DBEC99-3D00-4090-8800-E5C2DAD4A920}" type="datetimeFigureOut">
              <a:rPr lang="en-US" smtClean="0"/>
              <a:t>3/28/2021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E24A3F-659F-4D2A-AD71-2413E6E41371}"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0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BEC99-3D00-4090-8800-E5C2DAD4A920}" type="datetimeFigureOut">
              <a:rPr lang="en-US" smtClean="0"/>
              <a:t>3/28/2021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E24A3F-659F-4D2A-AD71-2413E6E41371}" type="slidenum">
              <a:rPr lang="en-US" smtClean="0"/>
              <a:t>‹#›</a:t>
            </a:fld>
            <a:endParaRPr lang="en-US"/>
          </a:p>
        </p:txBody>
      </p:sp>
    </p:spTree>
    <p:extLst>
      <p:ext uri="{BB962C8B-B14F-4D97-AF65-F5344CB8AC3E}">
        <p14:creationId xmlns:p14="http://schemas.microsoft.com/office/powerpoint/2010/main" val="263574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BEC99-3D00-4090-8800-E5C2DAD4A920}"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24A3F-659F-4D2A-AD71-2413E6E41371}"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22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BEC99-3D00-4090-8800-E5C2DAD4A920}"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24A3F-659F-4D2A-AD71-2413E6E41371}" type="slidenum">
              <a:rPr lang="en-US" smtClean="0"/>
              <a:t>‹#›</a:t>
            </a:fld>
            <a:endParaRPr lang="en-US"/>
          </a:p>
        </p:txBody>
      </p:sp>
    </p:spTree>
    <p:extLst>
      <p:ext uri="{BB962C8B-B14F-4D97-AF65-F5344CB8AC3E}">
        <p14:creationId xmlns:p14="http://schemas.microsoft.com/office/powerpoint/2010/main" val="2692830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DBEC99-3D00-4090-8800-E5C2DAD4A920}" type="datetimeFigureOut">
              <a:rPr lang="en-US" smtClean="0"/>
              <a:t>3/28/2021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E24A3F-659F-4D2A-AD71-2413E6E41371}" type="slidenum">
              <a:rPr lang="en-US" smtClean="0"/>
              <a:t>‹#›</a:t>
            </a:fld>
            <a:endParaRPr lang="en-US"/>
          </a:p>
        </p:txBody>
      </p:sp>
    </p:spTree>
    <p:extLst>
      <p:ext uri="{BB962C8B-B14F-4D97-AF65-F5344CB8AC3E}">
        <p14:creationId xmlns:p14="http://schemas.microsoft.com/office/powerpoint/2010/main" val="56331818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Environment in China</a:t>
            </a:r>
            <a:endParaRPr lang="en-US" dirty="0"/>
          </a:p>
        </p:txBody>
      </p:sp>
      <p:sp>
        <p:nvSpPr>
          <p:cNvPr id="3" name="Subtitle 2"/>
          <p:cNvSpPr>
            <a:spLocks noGrp="1"/>
          </p:cNvSpPr>
          <p:nvPr>
            <p:ph type="subTitle" idx="1"/>
          </p:nvPr>
        </p:nvSpPr>
        <p:spPr>
          <a:xfrm>
            <a:off x="1524000" y="3602038"/>
            <a:ext cx="3669102" cy="1655762"/>
          </a:xfrm>
        </p:spPr>
        <p:txBody>
          <a:bodyPr>
            <a:normAutofit fontScale="92500" lnSpcReduction="10000"/>
          </a:bodyPr>
          <a:lstStyle/>
          <a:p>
            <a:r>
              <a:rPr lang="en-US" dirty="0" smtClean="0"/>
              <a:t>Institution</a:t>
            </a:r>
          </a:p>
          <a:p>
            <a:r>
              <a:rPr lang="en-US" dirty="0" smtClean="0"/>
              <a:t>Course</a:t>
            </a:r>
          </a:p>
          <a:p>
            <a:r>
              <a:rPr lang="en-US" dirty="0" smtClean="0"/>
              <a:t>Name</a:t>
            </a:r>
          </a:p>
          <a:p>
            <a:r>
              <a:rPr lang="en-US" dirty="0" smtClean="0"/>
              <a:t>Date</a:t>
            </a:r>
          </a:p>
          <a:p>
            <a:endParaRPr lang="en-US" dirty="0"/>
          </a:p>
        </p:txBody>
      </p:sp>
      <p:pic>
        <p:nvPicPr>
          <p:cNvPr id="1026" name="Picture 2" descr="Business environment in china (internal / external fa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362" y="3509963"/>
            <a:ext cx="4489690" cy="288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88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a:xfrm>
            <a:off x="838200" y="1825625"/>
            <a:ext cx="4648200" cy="4351338"/>
          </a:xfrm>
        </p:spPr>
        <p:txBody>
          <a:bodyPr>
            <a:normAutofit lnSpcReduction="10000"/>
          </a:bodyPr>
          <a:lstStyle/>
          <a:p>
            <a:r>
              <a:rPr lang="en-US" dirty="0" smtClean="0"/>
              <a:t>The Chinese government has provided the necessary infrastructure to do business.</a:t>
            </a:r>
          </a:p>
          <a:p>
            <a:r>
              <a:rPr lang="en-US" dirty="0" smtClean="0"/>
              <a:t>Such infrastructure includes:</a:t>
            </a:r>
          </a:p>
          <a:p>
            <a:pPr>
              <a:buFont typeface="Wingdings" panose="05000000000000000000" pitchFamily="2" charset="2"/>
              <a:buChar char="ü"/>
            </a:pPr>
            <a:r>
              <a:rPr lang="en-US" dirty="0" smtClean="0"/>
              <a:t>Roads.</a:t>
            </a:r>
          </a:p>
          <a:p>
            <a:pPr>
              <a:buFont typeface="Wingdings" panose="05000000000000000000" pitchFamily="2" charset="2"/>
              <a:buChar char="ü"/>
            </a:pPr>
            <a:r>
              <a:rPr lang="en-US" dirty="0" smtClean="0"/>
              <a:t>Airport.</a:t>
            </a:r>
          </a:p>
          <a:p>
            <a:pPr>
              <a:buFont typeface="Wingdings" panose="05000000000000000000" pitchFamily="2" charset="2"/>
              <a:buChar char="ü"/>
            </a:pPr>
            <a:r>
              <a:rPr lang="en-US" dirty="0" smtClean="0"/>
              <a:t>Railway </a:t>
            </a:r>
          </a:p>
          <a:p>
            <a:r>
              <a:rPr lang="en-US" dirty="0" smtClean="0"/>
              <a:t>The country enables economies of scale for companies.</a:t>
            </a:r>
          </a:p>
          <a:p>
            <a:r>
              <a:rPr lang="en-US" dirty="0" smtClean="0"/>
              <a:t>Availability of labor.</a:t>
            </a:r>
            <a:endParaRPr lang="en-US" dirty="0"/>
          </a:p>
        </p:txBody>
      </p:sp>
      <p:pic>
        <p:nvPicPr>
          <p:cNvPr id="4" name="Picture 3"/>
          <p:cNvPicPr>
            <a:picLocks noChangeAspect="1"/>
          </p:cNvPicPr>
          <p:nvPr/>
        </p:nvPicPr>
        <p:blipFill>
          <a:blip r:embed="rId3"/>
          <a:stretch>
            <a:fillRect/>
          </a:stretch>
        </p:blipFill>
        <p:spPr>
          <a:xfrm>
            <a:off x="5486400" y="1690687"/>
            <a:ext cx="5867400" cy="4486275"/>
          </a:xfrm>
          <a:prstGeom prst="rect">
            <a:avLst/>
          </a:prstGeom>
        </p:spPr>
      </p:pic>
    </p:spTree>
    <p:extLst>
      <p:ext uri="{BB962C8B-B14F-4D97-AF65-F5344CB8AC3E}">
        <p14:creationId xmlns:p14="http://schemas.microsoft.com/office/powerpoint/2010/main" val="310673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dirty="0"/>
              <a:t>MacKay, B., </a:t>
            </a:r>
            <a:r>
              <a:rPr lang="en-US" dirty="0" err="1"/>
              <a:t>Arevuo</a:t>
            </a:r>
            <a:r>
              <a:rPr lang="en-US" dirty="0"/>
              <a:t>, M., Mackay, D., &amp; Meadows, M. (2020). </a:t>
            </a:r>
            <a:r>
              <a:rPr lang="en-US" i="1" dirty="0"/>
              <a:t>Strategy: Theory, practice, implementation</a:t>
            </a:r>
            <a:r>
              <a:rPr lang="en-US" dirty="0"/>
              <a:t>.</a:t>
            </a:r>
            <a:endParaRPr lang="en-US" dirty="0" smtClean="0"/>
          </a:p>
          <a:p>
            <a:r>
              <a:rPr lang="en-US" dirty="0" err="1" smtClean="0"/>
              <a:t>Smook</a:t>
            </a:r>
            <a:r>
              <a:rPr lang="en-US" dirty="0"/>
              <a:t>, L. (2005). </a:t>
            </a:r>
            <a:r>
              <a:rPr lang="en-US" i="1" dirty="0"/>
              <a:t>An assessment of the Chinese textile apparel manufacturing industry and its ability to attain and sustain global competitiveness</a:t>
            </a:r>
            <a:r>
              <a:rPr lang="en-US" dirty="0"/>
              <a:t>. Spring, TX: </a:t>
            </a:r>
            <a:r>
              <a:rPr lang="en-US" dirty="0" err="1"/>
              <a:t>Wynot</a:t>
            </a:r>
            <a:r>
              <a:rPr lang="en-US" dirty="0"/>
              <a:t> Books</a:t>
            </a:r>
            <a:r>
              <a:rPr lang="en-US" dirty="0" smtClean="0"/>
              <a:t>.</a:t>
            </a:r>
          </a:p>
          <a:p>
            <a:endParaRPr lang="en-US" dirty="0"/>
          </a:p>
        </p:txBody>
      </p:sp>
    </p:spTree>
    <p:extLst>
      <p:ext uri="{BB962C8B-B14F-4D97-AF65-F5344CB8AC3E}">
        <p14:creationId xmlns:p14="http://schemas.microsoft.com/office/powerpoint/2010/main" val="154632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838200" y="1825625"/>
            <a:ext cx="4061604" cy="4351338"/>
          </a:xfrm>
        </p:spPr>
        <p:txBody>
          <a:bodyPr>
            <a:normAutofit fontScale="85000" lnSpcReduction="20000"/>
          </a:bodyPr>
          <a:lstStyle/>
          <a:p>
            <a:r>
              <a:rPr lang="en-US" dirty="0" smtClean="0"/>
              <a:t>Traditionally factors influencing companies included:</a:t>
            </a:r>
          </a:p>
          <a:p>
            <a:pPr>
              <a:buFont typeface="Wingdings" panose="05000000000000000000" pitchFamily="2" charset="2"/>
              <a:buChar char="ü"/>
            </a:pPr>
            <a:r>
              <a:rPr lang="en-US" dirty="0" smtClean="0"/>
              <a:t>Land.</a:t>
            </a:r>
          </a:p>
          <a:p>
            <a:pPr>
              <a:buFont typeface="Wingdings" panose="05000000000000000000" pitchFamily="2" charset="2"/>
              <a:buChar char="ü"/>
            </a:pPr>
            <a:r>
              <a:rPr lang="en-US" dirty="0" smtClean="0"/>
              <a:t>Labor</a:t>
            </a:r>
          </a:p>
          <a:p>
            <a:pPr>
              <a:buFont typeface="Wingdings" panose="05000000000000000000" pitchFamily="2" charset="2"/>
              <a:buChar char="ü"/>
            </a:pPr>
            <a:r>
              <a:rPr lang="en-US" dirty="0" smtClean="0"/>
              <a:t>Capital.</a:t>
            </a:r>
          </a:p>
          <a:p>
            <a:r>
              <a:rPr lang="en-US" dirty="0" smtClean="0"/>
              <a:t>Current factors thought to be influencing companies include:</a:t>
            </a:r>
          </a:p>
          <a:p>
            <a:pPr>
              <a:buFont typeface="Wingdings" panose="05000000000000000000" pitchFamily="2" charset="2"/>
              <a:buChar char="ü"/>
            </a:pPr>
            <a:r>
              <a:rPr lang="en-US" dirty="0" smtClean="0"/>
              <a:t>Knowledge resources (tech and science)</a:t>
            </a:r>
          </a:p>
          <a:p>
            <a:pPr>
              <a:buFont typeface="Wingdings" panose="05000000000000000000" pitchFamily="2" charset="2"/>
              <a:buChar char="ü"/>
            </a:pPr>
            <a:r>
              <a:rPr lang="en-US" dirty="0" smtClean="0"/>
              <a:t>Physical resources.</a:t>
            </a:r>
          </a:p>
          <a:p>
            <a:pPr>
              <a:buFont typeface="Wingdings" panose="05000000000000000000" pitchFamily="2" charset="2"/>
              <a:buChar char="ü"/>
            </a:pPr>
            <a:r>
              <a:rPr lang="en-US" dirty="0" smtClean="0"/>
              <a:t>Human resources</a:t>
            </a:r>
          </a:p>
          <a:p>
            <a:pPr>
              <a:buFont typeface="Wingdings" panose="05000000000000000000" pitchFamily="2" charset="2"/>
              <a:buChar char="ü"/>
            </a:pPr>
            <a:r>
              <a:rPr lang="en-US" dirty="0" smtClean="0"/>
              <a:t>Capital and infrastructure resources.</a:t>
            </a:r>
            <a:endParaRPr lang="en-US" dirty="0"/>
          </a:p>
        </p:txBody>
      </p:sp>
      <p:pic>
        <p:nvPicPr>
          <p:cNvPr id="4" name="Picture 3"/>
          <p:cNvPicPr>
            <a:picLocks noChangeAspect="1"/>
          </p:cNvPicPr>
          <p:nvPr/>
        </p:nvPicPr>
        <p:blipFill>
          <a:blip r:embed="rId3"/>
          <a:stretch>
            <a:fillRect/>
          </a:stretch>
        </p:blipFill>
        <p:spPr>
          <a:xfrm>
            <a:off x="5331124" y="1825625"/>
            <a:ext cx="6022676" cy="4351338"/>
          </a:xfrm>
          <a:prstGeom prst="rect">
            <a:avLst/>
          </a:prstGeom>
        </p:spPr>
      </p:pic>
    </p:spTree>
    <p:extLst>
      <p:ext uri="{BB962C8B-B14F-4D97-AF65-F5344CB8AC3E}">
        <p14:creationId xmlns:p14="http://schemas.microsoft.com/office/powerpoint/2010/main" val="389478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Utilization of Macro-Control Method</a:t>
            </a:r>
            <a:endParaRPr lang="en-US" dirty="0"/>
          </a:p>
        </p:txBody>
      </p:sp>
      <p:sp>
        <p:nvSpPr>
          <p:cNvPr id="3" name="Content Placeholder 2"/>
          <p:cNvSpPr>
            <a:spLocks noGrp="1"/>
          </p:cNvSpPr>
          <p:nvPr>
            <p:ph idx="1"/>
          </p:nvPr>
        </p:nvSpPr>
        <p:spPr>
          <a:xfrm>
            <a:off x="838200" y="1825625"/>
            <a:ext cx="5131279" cy="4351338"/>
          </a:xfrm>
        </p:spPr>
        <p:txBody>
          <a:bodyPr>
            <a:normAutofit fontScale="85000" lnSpcReduction="20000"/>
          </a:bodyPr>
          <a:lstStyle/>
          <a:p>
            <a:r>
              <a:rPr lang="en-US" dirty="0" smtClean="0"/>
              <a:t>The Chinese government used the macro-control method to control economic development.</a:t>
            </a:r>
          </a:p>
          <a:p>
            <a:r>
              <a:rPr lang="en-US" dirty="0" smtClean="0"/>
              <a:t>Chinese government imposed capital control.</a:t>
            </a:r>
          </a:p>
          <a:p>
            <a:r>
              <a:rPr lang="en-US" dirty="0" smtClean="0"/>
              <a:t>The government comes up with ways to stimulate business growth</a:t>
            </a:r>
          </a:p>
          <a:p>
            <a:r>
              <a:rPr lang="en-US" dirty="0" smtClean="0"/>
              <a:t>Some of these ways includes:</a:t>
            </a:r>
          </a:p>
          <a:p>
            <a:pPr>
              <a:buFont typeface="Wingdings" panose="05000000000000000000" pitchFamily="2" charset="2"/>
              <a:buChar char="ü"/>
            </a:pPr>
            <a:r>
              <a:rPr lang="en-US" dirty="0" smtClean="0"/>
              <a:t>Policies.</a:t>
            </a:r>
          </a:p>
          <a:p>
            <a:pPr>
              <a:buFont typeface="Wingdings" panose="05000000000000000000" pitchFamily="2" charset="2"/>
              <a:buChar char="ü"/>
            </a:pPr>
            <a:r>
              <a:rPr lang="en-US" dirty="0" smtClean="0"/>
              <a:t>Laws and regulations.</a:t>
            </a:r>
          </a:p>
          <a:p>
            <a:pPr>
              <a:buFont typeface="Wingdings" panose="05000000000000000000" pitchFamily="2" charset="2"/>
              <a:buChar char="ü"/>
            </a:pPr>
            <a:r>
              <a:rPr lang="en-US" dirty="0" smtClean="0"/>
              <a:t>Financial incentives.</a:t>
            </a:r>
          </a:p>
          <a:p>
            <a:pPr>
              <a:buFont typeface="Wingdings" panose="05000000000000000000" pitchFamily="2" charset="2"/>
              <a:buChar char="ü"/>
            </a:pPr>
            <a:r>
              <a:rPr lang="en-US" dirty="0" smtClean="0"/>
              <a:t>Taxation.</a:t>
            </a:r>
          </a:p>
          <a:p>
            <a:pPr>
              <a:buFont typeface="Wingdings" panose="05000000000000000000" pitchFamily="2" charset="2"/>
              <a:buChar char="ü"/>
            </a:pPr>
            <a:r>
              <a:rPr lang="en-US" dirty="0" smtClean="0"/>
              <a:t>Subsidies.</a:t>
            </a:r>
          </a:p>
        </p:txBody>
      </p:sp>
      <p:pic>
        <p:nvPicPr>
          <p:cNvPr id="4" name="Picture 3"/>
          <p:cNvPicPr>
            <a:picLocks noChangeAspect="1"/>
          </p:cNvPicPr>
          <p:nvPr/>
        </p:nvPicPr>
        <p:blipFill>
          <a:blip r:embed="rId3"/>
          <a:stretch>
            <a:fillRect/>
          </a:stretch>
        </p:blipFill>
        <p:spPr>
          <a:xfrm>
            <a:off x="5969478" y="1690688"/>
            <a:ext cx="5384321" cy="4347803"/>
          </a:xfrm>
          <a:prstGeom prst="rect">
            <a:avLst/>
          </a:prstGeom>
        </p:spPr>
      </p:pic>
    </p:spTree>
    <p:extLst>
      <p:ext uri="{BB962C8B-B14F-4D97-AF65-F5344CB8AC3E}">
        <p14:creationId xmlns:p14="http://schemas.microsoft.com/office/powerpoint/2010/main" val="40075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Conditions</a:t>
            </a:r>
            <a:endParaRPr lang="en-US" dirty="0"/>
          </a:p>
        </p:txBody>
      </p:sp>
      <p:sp>
        <p:nvSpPr>
          <p:cNvPr id="3" name="Content Placeholder 2"/>
          <p:cNvSpPr>
            <a:spLocks noGrp="1"/>
          </p:cNvSpPr>
          <p:nvPr>
            <p:ph idx="1"/>
          </p:nvPr>
        </p:nvSpPr>
        <p:spPr>
          <a:xfrm>
            <a:off x="838200" y="1825625"/>
            <a:ext cx="5562600" cy="4351338"/>
          </a:xfrm>
        </p:spPr>
        <p:txBody>
          <a:bodyPr>
            <a:normAutofit lnSpcReduction="10000"/>
          </a:bodyPr>
          <a:lstStyle/>
          <a:p>
            <a:r>
              <a:rPr lang="en-US" dirty="0" smtClean="0"/>
              <a:t>Relates to production factors such as infrastructure and knowledge.</a:t>
            </a:r>
          </a:p>
          <a:p>
            <a:r>
              <a:rPr lang="en-US" dirty="0" smtClean="0"/>
              <a:t>They are relevant factors for competitiveness in certain industries.</a:t>
            </a:r>
          </a:p>
          <a:p>
            <a:r>
              <a:rPr lang="en-US" dirty="0" smtClean="0"/>
              <a:t>These factors are classified into:</a:t>
            </a:r>
          </a:p>
          <a:p>
            <a:pPr>
              <a:buFont typeface="Wingdings" panose="05000000000000000000" pitchFamily="2" charset="2"/>
              <a:buChar char="ü"/>
            </a:pPr>
            <a:r>
              <a:rPr lang="en-US" dirty="0" smtClean="0"/>
              <a:t>Material resources.</a:t>
            </a:r>
          </a:p>
          <a:p>
            <a:pPr>
              <a:buFont typeface="Wingdings" panose="05000000000000000000" pitchFamily="2" charset="2"/>
              <a:buChar char="ü"/>
            </a:pPr>
            <a:r>
              <a:rPr lang="en-US" dirty="0" smtClean="0"/>
              <a:t>Human resources – labor cost and qualifications</a:t>
            </a:r>
          </a:p>
          <a:p>
            <a:pPr>
              <a:buFont typeface="Wingdings" panose="05000000000000000000" pitchFamily="2" charset="2"/>
              <a:buChar char="ü"/>
            </a:pPr>
            <a:r>
              <a:rPr lang="en-US" dirty="0" smtClean="0"/>
              <a:t>Knowledge resources.</a:t>
            </a:r>
          </a:p>
          <a:p>
            <a:pPr>
              <a:buFont typeface="Wingdings" panose="05000000000000000000" pitchFamily="2" charset="2"/>
              <a:buChar char="ü"/>
            </a:pPr>
            <a:r>
              <a:rPr lang="en-US" dirty="0" smtClean="0"/>
              <a:t>Infrastructure resources</a:t>
            </a:r>
            <a:endParaRPr lang="en-US" dirty="0"/>
          </a:p>
        </p:txBody>
      </p:sp>
      <p:pic>
        <p:nvPicPr>
          <p:cNvPr id="4" name="Picture 3"/>
          <p:cNvPicPr>
            <a:picLocks noChangeAspect="1"/>
          </p:cNvPicPr>
          <p:nvPr/>
        </p:nvPicPr>
        <p:blipFill>
          <a:blip r:embed="rId3"/>
          <a:stretch>
            <a:fillRect/>
          </a:stretch>
        </p:blipFill>
        <p:spPr>
          <a:xfrm>
            <a:off x="6400800" y="1825625"/>
            <a:ext cx="4953000" cy="4195613"/>
          </a:xfrm>
          <a:prstGeom prst="rect">
            <a:avLst/>
          </a:prstGeom>
        </p:spPr>
      </p:pic>
    </p:spTree>
    <p:extLst>
      <p:ext uri="{BB962C8B-B14F-4D97-AF65-F5344CB8AC3E}">
        <p14:creationId xmlns:p14="http://schemas.microsoft.com/office/powerpoint/2010/main" val="150939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&amp; Supporting Industries</a:t>
            </a:r>
            <a:endParaRPr lang="en-US" dirty="0"/>
          </a:p>
        </p:txBody>
      </p:sp>
      <p:sp>
        <p:nvSpPr>
          <p:cNvPr id="3" name="Content Placeholder 2"/>
          <p:cNvSpPr>
            <a:spLocks noGrp="1"/>
          </p:cNvSpPr>
          <p:nvPr>
            <p:ph idx="1"/>
          </p:nvPr>
        </p:nvSpPr>
        <p:spPr>
          <a:xfrm>
            <a:off x="838200" y="1825625"/>
            <a:ext cx="5407325" cy="4351338"/>
          </a:xfrm>
        </p:spPr>
        <p:txBody>
          <a:bodyPr>
            <a:normAutofit/>
          </a:bodyPr>
          <a:lstStyle/>
          <a:p>
            <a:r>
              <a:rPr lang="en-US" dirty="0" smtClean="0"/>
              <a:t>The success of any market relies on :</a:t>
            </a:r>
          </a:p>
          <a:p>
            <a:pPr>
              <a:buFont typeface="Wingdings" panose="05000000000000000000" pitchFamily="2" charset="2"/>
              <a:buChar char="ü"/>
            </a:pPr>
            <a:r>
              <a:rPr lang="en-US" dirty="0" smtClean="0"/>
              <a:t>Presence of suppliers.</a:t>
            </a:r>
          </a:p>
          <a:p>
            <a:pPr>
              <a:buFont typeface="Wingdings" panose="05000000000000000000" pitchFamily="2" charset="2"/>
              <a:buChar char="ü"/>
            </a:pPr>
            <a:r>
              <a:rPr lang="en-US" dirty="0" smtClean="0"/>
              <a:t>Related industries.</a:t>
            </a:r>
          </a:p>
          <a:p>
            <a:r>
              <a:rPr lang="en-US" dirty="0" smtClean="0"/>
              <a:t>Competitive suppliers enhance internationalization &amp; innovation.</a:t>
            </a:r>
          </a:p>
          <a:p>
            <a:r>
              <a:rPr lang="en-US" dirty="0" smtClean="0"/>
              <a:t>Related organizations are significant.</a:t>
            </a:r>
          </a:p>
          <a:p>
            <a:r>
              <a:rPr lang="en-US" dirty="0" smtClean="0"/>
              <a:t>Exchange technological know-how and encourage each other through the production of complementary products.</a:t>
            </a:r>
            <a:endParaRPr lang="en-US" dirty="0"/>
          </a:p>
        </p:txBody>
      </p:sp>
      <p:pic>
        <p:nvPicPr>
          <p:cNvPr id="4" name="Picture 3"/>
          <p:cNvPicPr>
            <a:picLocks noChangeAspect="1"/>
          </p:cNvPicPr>
          <p:nvPr/>
        </p:nvPicPr>
        <p:blipFill>
          <a:blip r:embed="rId3"/>
          <a:stretch>
            <a:fillRect/>
          </a:stretch>
        </p:blipFill>
        <p:spPr>
          <a:xfrm>
            <a:off x="6410864" y="1825625"/>
            <a:ext cx="4942936" cy="4074843"/>
          </a:xfrm>
          <a:prstGeom prst="rect">
            <a:avLst/>
          </a:prstGeom>
        </p:spPr>
      </p:pic>
    </p:spTree>
    <p:extLst>
      <p:ext uri="{BB962C8B-B14F-4D97-AF65-F5344CB8AC3E}">
        <p14:creationId xmlns:p14="http://schemas.microsoft.com/office/powerpoint/2010/main" val="159182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Demand Conditions</a:t>
            </a:r>
            <a:endParaRPr lang="en-US" dirty="0"/>
          </a:p>
        </p:txBody>
      </p:sp>
      <p:sp>
        <p:nvSpPr>
          <p:cNvPr id="3" name="Content Placeholder 2"/>
          <p:cNvSpPr>
            <a:spLocks noGrp="1"/>
          </p:cNvSpPr>
          <p:nvPr>
            <p:ph idx="1"/>
          </p:nvPr>
        </p:nvSpPr>
        <p:spPr>
          <a:xfrm>
            <a:off x="838200" y="1825625"/>
            <a:ext cx="5027762" cy="4351338"/>
          </a:xfrm>
        </p:spPr>
        <p:txBody>
          <a:bodyPr/>
          <a:lstStyle/>
          <a:p>
            <a:r>
              <a:rPr lang="en-US" dirty="0"/>
              <a:t>A</a:t>
            </a:r>
            <a:r>
              <a:rPr lang="en-US" dirty="0" smtClean="0"/>
              <a:t> market involves factors such as:</a:t>
            </a:r>
          </a:p>
          <a:p>
            <a:pPr>
              <a:buFont typeface="Wingdings" panose="05000000000000000000" pitchFamily="2" charset="2"/>
              <a:buChar char="ü"/>
            </a:pPr>
            <a:r>
              <a:rPr lang="en-US" dirty="0" smtClean="0"/>
              <a:t>Economies of scale.</a:t>
            </a:r>
          </a:p>
          <a:p>
            <a:pPr>
              <a:buFont typeface="Wingdings" panose="05000000000000000000" pitchFamily="2" charset="2"/>
              <a:buChar char="ü"/>
            </a:pPr>
            <a:r>
              <a:rPr lang="en-US" dirty="0" smtClean="0"/>
              <a:t>Transportation costs</a:t>
            </a:r>
          </a:p>
          <a:p>
            <a:pPr>
              <a:buFont typeface="Wingdings" panose="05000000000000000000" pitchFamily="2" charset="2"/>
              <a:buChar char="ü"/>
            </a:pPr>
            <a:r>
              <a:rPr lang="en-US" dirty="0" smtClean="0"/>
              <a:t>Size of the home market.</a:t>
            </a:r>
          </a:p>
          <a:p>
            <a:r>
              <a:rPr lang="en-US" dirty="0" smtClean="0"/>
              <a:t>The home market offers significant market.</a:t>
            </a:r>
          </a:p>
          <a:p>
            <a:r>
              <a:rPr lang="en-US" dirty="0" smtClean="0"/>
              <a:t>Companies can thus realize sufficient economies of scale</a:t>
            </a:r>
            <a:endParaRPr lang="en-US" dirty="0"/>
          </a:p>
        </p:txBody>
      </p:sp>
      <p:pic>
        <p:nvPicPr>
          <p:cNvPr id="4" name="Picture 3"/>
          <p:cNvPicPr>
            <a:picLocks noChangeAspect="1"/>
          </p:cNvPicPr>
          <p:nvPr/>
        </p:nvPicPr>
        <p:blipFill>
          <a:blip r:embed="rId3"/>
          <a:stretch>
            <a:fillRect/>
          </a:stretch>
        </p:blipFill>
        <p:spPr>
          <a:xfrm>
            <a:off x="6096000" y="1825625"/>
            <a:ext cx="5257800" cy="4126601"/>
          </a:xfrm>
          <a:prstGeom prst="rect">
            <a:avLst/>
          </a:prstGeom>
        </p:spPr>
      </p:pic>
    </p:spTree>
    <p:extLst>
      <p:ext uri="{BB962C8B-B14F-4D97-AF65-F5344CB8AC3E}">
        <p14:creationId xmlns:p14="http://schemas.microsoft.com/office/powerpoint/2010/main" val="59421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Structure &amp; Rivalry</a:t>
            </a:r>
            <a:endParaRPr lang="en-US" dirty="0"/>
          </a:p>
        </p:txBody>
      </p:sp>
      <p:sp>
        <p:nvSpPr>
          <p:cNvPr id="3" name="Content Placeholder 2"/>
          <p:cNvSpPr>
            <a:spLocks noGrp="1"/>
          </p:cNvSpPr>
          <p:nvPr>
            <p:ph idx="1"/>
          </p:nvPr>
        </p:nvSpPr>
        <p:spPr>
          <a:xfrm>
            <a:off x="838200" y="1825625"/>
            <a:ext cx="4786223" cy="4351338"/>
          </a:xfrm>
        </p:spPr>
        <p:txBody>
          <a:bodyPr>
            <a:normAutofit fontScale="92500"/>
          </a:bodyPr>
          <a:lstStyle/>
          <a:p>
            <a:r>
              <a:rPr lang="en-US" dirty="0" smtClean="0"/>
              <a:t>Cultural aspects plays a significant role in deciding the location of a company.</a:t>
            </a:r>
          </a:p>
          <a:p>
            <a:r>
              <a:rPr lang="en-US" dirty="0" smtClean="0"/>
              <a:t>Regions or countries might differ greatly from each other in factors such as:</a:t>
            </a:r>
          </a:p>
          <a:p>
            <a:pPr>
              <a:buFont typeface="Wingdings" panose="05000000000000000000" pitchFamily="2" charset="2"/>
              <a:buChar char="ü"/>
            </a:pPr>
            <a:r>
              <a:rPr lang="en-US" dirty="0" smtClean="0"/>
              <a:t>Working morale.</a:t>
            </a:r>
          </a:p>
          <a:p>
            <a:pPr>
              <a:buFont typeface="Wingdings" panose="05000000000000000000" pitchFamily="2" charset="2"/>
              <a:buChar char="ü"/>
            </a:pPr>
            <a:r>
              <a:rPr lang="en-US" dirty="0" smtClean="0"/>
              <a:t>Interactions between businesses due to different cultures.</a:t>
            </a:r>
          </a:p>
          <a:p>
            <a:pPr>
              <a:buFont typeface="Wingdings" panose="05000000000000000000" pitchFamily="2" charset="2"/>
              <a:buChar char="ü"/>
            </a:pPr>
            <a:r>
              <a:rPr lang="en-US" dirty="0" smtClean="0"/>
              <a:t>The above can be both advantageous and disadvantageous.</a:t>
            </a:r>
          </a:p>
          <a:p>
            <a:endParaRPr lang="en-US" dirty="0"/>
          </a:p>
        </p:txBody>
      </p:sp>
      <p:pic>
        <p:nvPicPr>
          <p:cNvPr id="4" name="Picture 3"/>
          <p:cNvPicPr>
            <a:picLocks noChangeAspect="1"/>
          </p:cNvPicPr>
          <p:nvPr/>
        </p:nvPicPr>
        <p:blipFill>
          <a:blip r:embed="rId3"/>
          <a:stretch>
            <a:fillRect/>
          </a:stretch>
        </p:blipFill>
        <p:spPr>
          <a:xfrm>
            <a:off x="5779698" y="1690688"/>
            <a:ext cx="5574102" cy="3943349"/>
          </a:xfrm>
          <a:prstGeom prst="rect">
            <a:avLst/>
          </a:prstGeom>
        </p:spPr>
      </p:pic>
    </p:spTree>
    <p:extLst>
      <p:ext uri="{BB962C8B-B14F-4D97-AF65-F5344CB8AC3E}">
        <p14:creationId xmlns:p14="http://schemas.microsoft.com/office/powerpoint/2010/main" val="33732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t>
            </a:r>
            <a:endParaRPr lang="en-US" dirty="0"/>
          </a:p>
        </p:txBody>
      </p:sp>
      <p:sp>
        <p:nvSpPr>
          <p:cNvPr id="3" name="Content Placeholder 2"/>
          <p:cNvSpPr>
            <a:spLocks noGrp="1"/>
          </p:cNvSpPr>
          <p:nvPr>
            <p:ph idx="1"/>
          </p:nvPr>
        </p:nvSpPr>
        <p:spPr>
          <a:xfrm>
            <a:off x="838200" y="1825625"/>
            <a:ext cx="5424577" cy="4351338"/>
          </a:xfrm>
        </p:spPr>
        <p:txBody>
          <a:bodyPr>
            <a:normAutofit/>
          </a:bodyPr>
          <a:lstStyle/>
          <a:p>
            <a:r>
              <a:rPr lang="en-US" dirty="0" smtClean="0"/>
              <a:t>Governments plays a significant part in encouraging the establishment of companies at home and abroad.</a:t>
            </a:r>
          </a:p>
          <a:p>
            <a:r>
              <a:rPr lang="en-US" dirty="0" smtClean="0"/>
              <a:t>They finance and construct infrastructure.</a:t>
            </a:r>
          </a:p>
          <a:p>
            <a:r>
              <a:rPr lang="en-US" dirty="0" smtClean="0"/>
              <a:t>Invest in education</a:t>
            </a:r>
          </a:p>
          <a:p>
            <a:r>
              <a:rPr lang="en-US" dirty="0" smtClean="0"/>
              <a:t>Encourage organizations to utilize alternative energy that affect production</a:t>
            </a:r>
          </a:p>
          <a:p>
            <a:r>
              <a:rPr lang="en-US" dirty="0" smtClean="0"/>
              <a:t>Government can give out incentives such as subsidies to encourage companies.</a:t>
            </a:r>
            <a:endParaRPr lang="en-US" dirty="0"/>
          </a:p>
        </p:txBody>
      </p:sp>
      <p:pic>
        <p:nvPicPr>
          <p:cNvPr id="4" name="Picture 3"/>
          <p:cNvPicPr>
            <a:picLocks noChangeAspect="1"/>
          </p:cNvPicPr>
          <p:nvPr/>
        </p:nvPicPr>
        <p:blipFill>
          <a:blip r:embed="rId3"/>
          <a:stretch>
            <a:fillRect/>
          </a:stretch>
        </p:blipFill>
        <p:spPr>
          <a:xfrm>
            <a:off x="6262777" y="1690688"/>
            <a:ext cx="5091023" cy="4296044"/>
          </a:xfrm>
          <a:prstGeom prst="rect">
            <a:avLst/>
          </a:prstGeom>
        </p:spPr>
      </p:pic>
    </p:spTree>
    <p:extLst>
      <p:ext uri="{BB962C8B-B14F-4D97-AF65-F5344CB8AC3E}">
        <p14:creationId xmlns:p14="http://schemas.microsoft.com/office/powerpoint/2010/main" val="211771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Chance Events</a:t>
            </a:r>
            <a:endParaRPr lang="en-US" dirty="0"/>
          </a:p>
        </p:txBody>
      </p:sp>
      <p:sp>
        <p:nvSpPr>
          <p:cNvPr id="3" name="Content Placeholder 2"/>
          <p:cNvSpPr>
            <a:spLocks noGrp="1"/>
          </p:cNvSpPr>
          <p:nvPr>
            <p:ph idx="1"/>
          </p:nvPr>
        </p:nvSpPr>
        <p:spPr>
          <a:xfrm>
            <a:off x="838200" y="1825625"/>
            <a:ext cx="5131279" cy="4351338"/>
          </a:xfrm>
        </p:spPr>
        <p:txBody>
          <a:bodyPr/>
          <a:lstStyle/>
          <a:p>
            <a:r>
              <a:rPr lang="en-US" dirty="0" smtClean="0"/>
              <a:t>Chance play important roles in most markets.</a:t>
            </a:r>
          </a:p>
          <a:p>
            <a:r>
              <a:rPr lang="en-US" dirty="0" smtClean="0"/>
              <a:t>It provides opportunities for innovative organizations</a:t>
            </a:r>
            <a:endParaRPr lang="en-US" dirty="0"/>
          </a:p>
        </p:txBody>
      </p:sp>
      <p:pic>
        <p:nvPicPr>
          <p:cNvPr id="4" name="Picture 3"/>
          <p:cNvPicPr>
            <a:picLocks noChangeAspect="1"/>
          </p:cNvPicPr>
          <p:nvPr/>
        </p:nvPicPr>
        <p:blipFill>
          <a:blip r:embed="rId3"/>
          <a:stretch>
            <a:fillRect/>
          </a:stretch>
        </p:blipFill>
        <p:spPr>
          <a:xfrm>
            <a:off x="5969478" y="2021636"/>
            <a:ext cx="5384321" cy="3792568"/>
          </a:xfrm>
          <a:prstGeom prst="rect">
            <a:avLst/>
          </a:prstGeom>
        </p:spPr>
      </p:pic>
    </p:spTree>
    <p:extLst>
      <p:ext uri="{BB962C8B-B14F-4D97-AF65-F5344CB8AC3E}">
        <p14:creationId xmlns:p14="http://schemas.microsoft.com/office/powerpoint/2010/main" val="4104000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132</TotalTime>
  <Words>1147</Words>
  <Application>Microsoft Office PowerPoint</Application>
  <PresentationFormat>Widescreen</PresentationFormat>
  <Paragraphs>90</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Garamond</vt:lpstr>
      <vt:lpstr>Wingdings</vt:lpstr>
      <vt:lpstr>Organic</vt:lpstr>
      <vt:lpstr>Business Environment in China</vt:lpstr>
      <vt:lpstr>Introduction </vt:lpstr>
      <vt:lpstr>Utilization of Macro-Control Method</vt:lpstr>
      <vt:lpstr>Factor Conditions</vt:lpstr>
      <vt:lpstr>Related &amp; Supporting Industries</vt:lpstr>
      <vt:lpstr>Home Demand Conditions</vt:lpstr>
      <vt:lpstr>Strategy, Structure &amp; Rivalry</vt:lpstr>
      <vt:lpstr>Government</vt:lpstr>
      <vt:lpstr>Chance Events</vt:lpstr>
      <vt:lpstr>Conclusion </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dc:creator>
  <cp:lastModifiedBy>Patrick</cp:lastModifiedBy>
  <cp:revision>90</cp:revision>
  <dcterms:created xsi:type="dcterms:W3CDTF">2021-03-28T10:14:35Z</dcterms:created>
  <dcterms:modified xsi:type="dcterms:W3CDTF">2021-03-28T12:27:17Z</dcterms:modified>
</cp:coreProperties>
</file>