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8" r:id="rId8"/>
    <p:sldId id="262" r:id="rId9"/>
    <p:sldId id="263" r:id="rId10"/>
    <p:sldId id="264" r:id="rId11"/>
    <p:sldId id="265" r:id="rId12"/>
    <p:sldId id="266"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3" autoAdjust="0"/>
    <p:restoredTop sz="94660"/>
  </p:normalViewPr>
  <p:slideViewPr>
    <p:cSldViewPr snapToGrid="0">
      <p:cViewPr varScale="1">
        <p:scale>
          <a:sx n="69" d="100"/>
          <a:sy n="69" d="100"/>
        </p:scale>
        <p:origin x="96"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7CA5D8EE-8505-442E-98B6-3A91662AD723}" type="datetimeFigureOut">
              <a:rPr lang="en-US" smtClean="0"/>
              <a:t>6/23/2021</a:t>
            </a:fld>
            <a:endParaRPr 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FEC8EC8-38A6-40FB-A842-7228244CDA2C}" type="slidenum">
              <a:rPr lang="en-US" smtClean="0"/>
              <a:t>‹#›</a:t>
            </a:fld>
            <a:endParaRPr 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420196545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A5D8EE-8505-442E-98B6-3A91662AD723}"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EC8EC8-38A6-40FB-A842-7228244CDA2C}" type="slidenum">
              <a:rPr lang="en-US" smtClean="0"/>
              <a:t>‹#›</a:t>
            </a:fld>
            <a:endParaRPr lang="en-US"/>
          </a:p>
        </p:txBody>
      </p:sp>
    </p:spTree>
    <p:extLst>
      <p:ext uri="{BB962C8B-B14F-4D97-AF65-F5344CB8AC3E}">
        <p14:creationId xmlns:p14="http://schemas.microsoft.com/office/powerpoint/2010/main" val="4229969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A5D8EE-8505-442E-98B6-3A91662AD723}"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EC8EC8-38A6-40FB-A842-7228244CDA2C}" type="slidenum">
              <a:rPr lang="en-US" smtClean="0"/>
              <a:t>‹#›</a:t>
            </a:fld>
            <a:endParaRPr lang="en-US"/>
          </a:p>
        </p:txBody>
      </p:sp>
    </p:spTree>
    <p:extLst>
      <p:ext uri="{BB962C8B-B14F-4D97-AF65-F5344CB8AC3E}">
        <p14:creationId xmlns:p14="http://schemas.microsoft.com/office/powerpoint/2010/main" val="1709152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A5D8EE-8505-442E-98B6-3A91662AD723}" type="datetimeFigureOut">
              <a:rPr lang="en-US" smtClean="0"/>
              <a:t>6/23/2021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EC8EC8-38A6-40FB-A842-7228244CDA2C}" type="slidenum">
              <a:rPr lang="en-US" smtClean="0"/>
              <a:t>‹#›</a:t>
            </a:fld>
            <a:endParaRPr lang="en-US"/>
          </a:p>
        </p:txBody>
      </p:sp>
    </p:spTree>
    <p:extLst>
      <p:ext uri="{BB962C8B-B14F-4D97-AF65-F5344CB8AC3E}">
        <p14:creationId xmlns:p14="http://schemas.microsoft.com/office/powerpoint/2010/main" val="2877569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7CA5D8EE-8505-442E-98B6-3A91662AD723}" type="datetimeFigureOut">
              <a:rPr lang="en-US" smtClean="0"/>
              <a:t>6/23/2021</a:t>
            </a:fld>
            <a:endParaRPr 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FEC8EC8-38A6-40FB-A842-7228244CDA2C}" type="slidenum">
              <a:rPr lang="en-US" smtClean="0"/>
              <a:t>‹#›</a:t>
            </a:fld>
            <a:endParaRPr 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46981086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CA5D8EE-8505-442E-98B6-3A91662AD723}" type="datetimeFigureOut">
              <a:rPr lang="en-US" smtClean="0"/>
              <a:t>6/23/2021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EC8EC8-38A6-40FB-A842-7228244CDA2C}" type="slidenum">
              <a:rPr lang="en-US" smtClean="0"/>
              <a:t>‹#›</a:t>
            </a:fld>
            <a:endParaRPr lang="en-US"/>
          </a:p>
        </p:txBody>
      </p:sp>
    </p:spTree>
    <p:extLst>
      <p:ext uri="{BB962C8B-B14F-4D97-AF65-F5344CB8AC3E}">
        <p14:creationId xmlns:p14="http://schemas.microsoft.com/office/powerpoint/2010/main" val="75260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CA5D8EE-8505-442E-98B6-3A91662AD723}" type="datetimeFigureOut">
              <a:rPr lang="en-US" smtClean="0"/>
              <a:t>6/23/2021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EC8EC8-38A6-40FB-A842-7228244CDA2C}" type="slidenum">
              <a:rPr lang="en-US" smtClean="0"/>
              <a:t>‹#›</a:t>
            </a:fld>
            <a:endParaRPr lang="en-US"/>
          </a:p>
        </p:txBody>
      </p:sp>
    </p:spTree>
    <p:extLst>
      <p:ext uri="{BB962C8B-B14F-4D97-AF65-F5344CB8AC3E}">
        <p14:creationId xmlns:p14="http://schemas.microsoft.com/office/powerpoint/2010/main" val="2086680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CA5D8EE-8505-442E-98B6-3A91662AD723}" type="datetimeFigureOut">
              <a:rPr lang="en-US" smtClean="0"/>
              <a:t>6/23/2021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EC8EC8-38A6-40FB-A842-7228244CDA2C}" type="slidenum">
              <a:rPr lang="en-US" smtClean="0"/>
              <a:t>‹#›</a:t>
            </a:fld>
            <a:endParaRPr lang="en-US"/>
          </a:p>
        </p:txBody>
      </p:sp>
    </p:spTree>
    <p:extLst>
      <p:ext uri="{BB962C8B-B14F-4D97-AF65-F5344CB8AC3E}">
        <p14:creationId xmlns:p14="http://schemas.microsoft.com/office/powerpoint/2010/main" val="24159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A5D8EE-8505-442E-98B6-3A91662AD723}" type="datetimeFigureOut">
              <a:rPr lang="en-US" smtClean="0"/>
              <a:t>6/23/2021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EC8EC8-38A6-40FB-A842-7228244CDA2C}" type="slidenum">
              <a:rPr lang="en-US" smtClean="0"/>
              <a:t>‹#›</a:t>
            </a:fld>
            <a:endParaRPr lang="en-US"/>
          </a:p>
        </p:txBody>
      </p:sp>
    </p:spTree>
    <p:extLst>
      <p:ext uri="{BB962C8B-B14F-4D97-AF65-F5344CB8AC3E}">
        <p14:creationId xmlns:p14="http://schemas.microsoft.com/office/powerpoint/2010/main" val="2337423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7CA5D8EE-8505-442E-98B6-3A91662AD723}" type="datetimeFigureOut">
              <a:rPr lang="en-US" smtClean="0"/>
              <a:t>6/23/2021</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FEC8EC8-38A6-40FB-A842-7228244CDA2C}"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06778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7CA5D8EE-8505-442E-98B6-3A91662AD723}" type="datetimeFigureOut">
              <a:rPr lang="en-US" smtClean="0"/>
              <a:t>6/23/2021</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FEC8EC8-38A6-40FB-A842-7228244CDA2C}"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22522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7CA5D8EE-8505-442E-98B6-3A91662AD723}" type="datetimeFigureOut">
              <a:rPr lang="en-US" smtClean="0"/>
              <a:t>6/23/2021</a:t>
            </a:fld>
            <a:endParaRPr 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FEC8EC8-38A6-40FB-A842-7228244CDA2C}" type="slidenum">
              <a:rPr lang="en-US" smtClean="0"/>
              <a:t>‹#›</a:t>
            </a:fld>
            <a:endParaRPr 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229392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D3F74-7FBE-4925-BCFF-D53825E7A882}"/>
              </a:ext>
            </a:extLst>
          </p:cNvPr>
          <p:cNvSpPr>
            <a:spLocks noGrp="1"/>
          </p:cNvSpPr>
          <p:nvPr>
            <p:ph type="ctrTitle"/>
          </p:nvPr>
        </p:nvSpPr>
        <p:spPr>
          <a:xfrm>
            <a:off x="1915128" y="1788454"/>
            <a:ext cx="8361229" cy="1190273"/>
          </a:xfrm>
        </p:spPr>
        <p:txBody>
          <a:bodyPr>
            <a:normAutofit/>
          </a:bodyPr>
          <a:lstStyle/>
          <a:p>
            <a:r>
              <a:rPr lang="en-US" sz="3200" b="1" dirty="0"/>
              <a:t>Chipotle </a:t>
            </a:r>
          </a:p>
        </p:txBody>
      </p:sp>
      <p:sp>
        <p:nvSpPr>
          <p:cNvPr id="3" name="Subtitle 2">
            <a:extLst>
              <a:ext uri="{FF2B5EF4-FFF2-40B4-BE49-F238E27FC236}">
                <a16:creationId xmlns:a16="http://schemas.microsoft.com/office/drawing/2014/main" id="{6727F5E1-2406-41BE-902C-4EF96C5EA8F4}"/>
              </a:ext>
            </a:extLst>
          </p:cNvPr>
          <p:cNvSpPr>
            <a:spLocks noGrp="1"/>
          </p:cNvSpPr>
          <p:nvPr>
            <p:ph type="subTitle" idx="1"/>
          </p:nvPr>
        </p:nvSpPr>
        <p:spPr>
          <a:xfrm>
            <a:off x="1524000" y="3602037"/>
            <a:ext cx="9144000" cy="2133599"/>
          </a:xfrm>
        </p:spPr>
        <p:txBody>
          <a:bodyPr>
            <a:normAutofit/>
          </a:bodyPr>
          <a:lstStyle/>
          <a:p>
            <a:r>
              <a:rPr lang="en-US" dirty="0"/>
              <a:t>Author </a:t>
            </a:r>
          </a:p>
          <a:p>
            <a:r>
              <a:rPr lang="en-US" dirty="0"/>
              <a:t>Institutional Affiliation </a:t>
            </a:r>
          </a:p>
          <a:p>
            <a:r>
              <a:rPr lang="en-US" dirty="0"/>
              <a:t>Instructor </a:t>
            </a:r>
          </a:p>
          <a:p>
            <a:r>
              <a:rPr lang="en-US" dirty="0"/>
              <a:t>Course code </a:t>
            </a:r>
          </a:p>
          <a:p>
            <a:r>
              <a:rPr lang="en-US" dirty="0"/>
              <a:t>Date of submission </a:t>
            </a:r>
          </a:p>
        </p:txBody>
      </p:sp>
    </p:spTree>
    <p:extLst>
      <p:ext uri="{BB962C8B-B14F-4D97-AF65-F5344CB8AC3E}">
        <p14:creationId xmlns:p14="http://schemas.microsoft.com/office/powerpoint/2010/main" val="29872912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A3C2A-0E9E-49E7-A1E6-F1F8F3E78237}"/>
              </a:ext>
            </a:extLst>
          </p:cNvPr>
          <p:cNvSpPr>
            <a:spLocks noGrp="1"/>
          </p:cNvSpPr>
          <p:nvPr>
            <p:ph type="title"/>
          </p:nvPr>
        </p:nvSpPr>
        <p:spPr>
          <a:xfrm>
            <a:off x="1371600" y="1330036"/>
            <a:ext cx="9601200" cy="841664"/>
          </a:xfrm>
        </p:spPr>
        <p:txBody>
          <a:bodyPr/>
          <a:lstStyle/>
          <a:p>
            <a:r>
              <a:rPr lang="en-US" b="1" dirty="0"/>
              <a:t>Cont.…</a:t>
            </a:r>
          </a:p>
        </p:txBody>
      </p:sp>
      <p:sp>
        <p:nvSpPr>
          <p:cNvPr id="3" name="Content Placeholder 2">
            <a:extLst>
              <a:ext uri="{FF2B5EF4-FFF2-40B4-BE49-F238E27FC236}">
                <a16:creationId xmlns:a16="http://schemas.microsoft.com/office/drawing/2014/main" id="{839D064A-FDC1-42D4-BF15-44969C3E69AF}"/>
              </a:ext>
            </a:extLst>
          </p:cNvPr>
          <p:cNvSpPr>
            <a:spLocks noGrp="1"/>
          </p:cNvSpPr>
          <p:nvPr>
            <p:ph idx="1"/>
          </p:nvPr>
        </p:nvSpPr>
        <p:spPr/>
        <p:txBody>
          <a:bodyPr>
            <a:normAutofit/>
          </a:bodyPr>
          <a:lstStyle/>
          <a:p>
            <a:r>
              <a:rPr lang="en-US" dirty="0"/>
              <a:t>Branding of products also is another strategy for marketing and making Chipotle’s products more valuable, attractive and marketable across the world. </a:t>
            </a:r>
          </a:p>
          <a:p>
            <a:r>
              <a:rPr lang="en-US" dirty="0"/>
              <a:t>Like in U.S. the food was marketable due to the Mexican immigrants who were in the area compared to Europe where there were less Mexican immigrants (Grill, 2011).</a:t>
            </a:r>
          </a:p>
          <a:p>
            <a:r>
              <a:rPr lang="en-US" dirty="0"/>
              <a:t>This needed them to bland and market their product so that they can gain more customers globally as it is in U.S. </a:t>
            </a:r>
          </a:p>
          <a:p>
            <a:r>
              <a:rPr lang="en-US" dirty="0"/>
              <a:t>Technique on which to be used in processing and eating method of the Mexican food was also another factor. </a:t>
            </a:r>
          </a:p>
          <a:p>
            <a:r>
              <a:rPr lang="en-US" dirty="0"/>
              <a:t>This was facilitated by the geographical location of the area which gave them easier access.</a:t>
            </a:r>
          </a:p>
        </p:txBody>
      </p:sp>
    </p:spTree>
    <p:extLst>
      <p:ext uri="{BB962C8B-B14F-4D97-AF65-F5344CB8AC3E}">
        <p14:creationId xmlns:p14="http://schemas.microsoft.com/office/powerpoint/2010/main" val="7515010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FB28E8-0E3B-4279-9180-AB0F5FF9C8CC}"/>
              </a:ext>
            </a:extLst>
          </p:cNvPr>
          <p:cNvSpPr>
            <a:spLocks noGrp="1"/>
          </p:cNvSpPr>
          <p:nvPr>
            <p:ph idx="1"/>
          </p:nvPr>
        </p:nvSpPr>
        <p:spPr>
          <a:xfrm>
            <a:off x="838200" y="1717964"/>
            <a:ext cx="10515600" cy="4774911"/>
          </a:xfrm>
        </p:spPr>
        <p:txBody>
          <a:bodyPr>
            <a:normAutofit fontScale="85000" lnSpcReduction="10000"/>
          </a:bodyPr>
          <a:lstStyle/>
          <a:p>
            <a:r>
              <a:rPr lang="en-US" dirty="0"/>
              <a:t>Currently, Chipotle is planning on building its brand through globalization besides the improvement of the current restaurants and addition of new ones in a bid to initiate a new return to effective competition. </a:t>
            </a:r>
          </a:p>
          <a:p>
            <a:r>
              <a:rPr lang="en-US" dirty="0"/>
              <a:t>Chipotle’s current share price is 381.07 dollars. Based on this valuation, the price target is 175.11 dollars. </a:t>
            </a:r>
          </a:p>
          <a:p>
            <a:r>
              <a:rPr lang="en-US" dirty="0"/>
              <a:t>Looking forward, Chipotle is expected to continue struggling to improve their profit margins. </a:t>
            </a:r>
          </a:p>
          <a:p>
            <a:r>
              <a:rPr lang="en-US" dirty="0"/>
              <a:t>With the added establishments, Chipotle is expected to make significant strides in the global fast foods industry. </a:t>
            </a:r>
          </a:p>
          <a:p>
            <a:r>
              <a:rPr lang="en-US" dirty="0"/>
              <a:t>Currently, this remains to be one of the biggest areas of growth for the brand in the next coming years. </a:t>
            </a:r>
          </a:p>
          <a:p>
            <a:r>
              <a:rPr lang="en-US" dirty="0"/>
              <a:t>In comparison, it is evident that the Chipotle is performing well with significant positive trends over the past 3 years. </a:t>
            </a:r>
          </a:p>
          <a:p>
            <a:r>
              <a:rPr lang="en-US" dirty="0"/>
              <a:t>Believably, this is what is expected in the next coming years because of the continued consumer trust. </a:t>
            </a:r>
          </a:p>
          <a:p>
            <a:r>
              <a:rPr lang="en-US" dirty="0"/>
              <a:t>Financial analysis however reveals that major brands such as Wendy’s, McDonalds and Yum brands are still way above Chipotle, the expected profit margins are still attractive for the company. </a:t>
            </a:r>
          </a:p>
        </p:txBody>
      </p:sp>
    </p:spTree>
    <p:extLst>
      <p:ext uri="{BB962C8B-B14F-4D97-AF65-F5344CB8AC3E}">
        <p14:creationId xmlns:p14="http://schemas.microsoft.com/office/powerpoint/2010/main" val="32252490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11C04-1B47-4A64-BD65-9275FF7F792C}"/>
              </a:ext>
            </a:extLst>
          </p:cNvPr>
          <p:cNvSpPr>
            <a:spLocks noGrp="1"/>
          </p:cNvSpPr>
          <p:nvPr>
            <p:ph type="title"/>
          </p:nvPr>
        </p:nvSpPr>
        <p:spPr>
          <a:xfrm>
            <a:off x="1371600" y="1427018"/>
            <a:ext cx="9601200" cy="744682"/>
          </a:xfrm>
        </p:spPr>
        <p:txBody>
          <a:bodyPr/>
          <a:lstStyle/>
          <a:p>
            <a:pPr algn="ctr"/>
            <a:r>
              <a:rPr lang="en-US" b="1" dirty="0"/>
              <a:t>Conclusion </a:t>
            </a:r>
          </a:p>
        </p:txBody>
      </p:sp>
      <p:sp>
        <p:nvSpPr>
          <p:cNvPr id="3" name="Content Placeholder 2">
            <a:extLst>
              <a:ext uri="{FF2B5EF4-FFF2-40B4-BE49-F238E27FC236}">
                <a16:creationId xmlns:a16="http://schemas.microsoft.com/office/drawing/2014/main" id="{47931F19-A23C-4433-8F36-FD152A42309D}"/>
              </a:ext>
            </a:extLst>
          </p:cNvPr>
          <p:cNvSpPr>
            <a:spLocks noGrp="1"/>
          </p:cNvSpPr>
          <p:nvPr>
            <p:ph idx="1"/>
          </p:nvPr>
        </p:nvSpPr>
        <p:spPr/>
        <p:txBody>
          <a:bodyPr>
            <a:normAutofit fontScale="85000" lnSpcReduction="10000"/>
          </a:bodyPr>
          <a:lstStyle/>
          <a:p>
            <a:r>
              <a:rPr lang="en-US" dirty="0"/>
              <a:t>With this diversification strategy, Chipotle’s growth rate is projected to stand at 4.36% in the next three years. </a:t>
            </a:r>
          </a:p>
          <a:p>
            <a:r>
              <a:rPr lang="en-US" dirty="0"/>
              <a:t>The new global stores on average would generate 75% of the sales compared to the existing stores. </a:t>
            </a:r>
          </a:p>
          <a:p>
            <a:r>
              <a:rPr lang="en-US" dirty="0"/>
              <a:t>It is of great importance to know how sensitive the target prices are to the expected changes. </a:t>
            </a:r>
          </a:p>
          <a:p>
            <a:r>
              <a:rPr lang="en-US" dirty="0"/>
              <a:t>Sensitivity analysis done by adjusting the discount rate and the revenue growth reveals that the target price would only be justified if the discount rates remain at 7% level (Gilliard </a:t>
            </a:r>
            <a:r>
              <a:rPr lang="en-US" i="1" dirty="0"/>
              <a:t>et al. </a:t>
            </a:r>
            <a:r>
              <a:rPr lang="en-US" dirty="0"/>
              <a:t>2017). </a:t>
            </a:r>
          </a:p>
          <a:p>
            <a:r>
              <a:rPr lang="en-US" dirty="0"/>
              <a:t>This is an indication of the fact that the model is pretty sensitive to the assumptions. </a:t>
            </a:r>
          </a:p>
          <a:p>
            <a:r>
              <a:rPr lang="en-US" dirty="0"/>
              <a:t>Because the diversion idea is expected to excite investors, the revenue and sales are projected an all-time high in the next coming years. </a:t>
            </a:r>
          </a:p>
          <a:p>
            <a:r>
              <a:rPr lang="en-US" dirty="0"/>
              <a:t>Observably, following the infection outbreak, Chipotle brand has since build its loyal following with a projected increase in customer purchase by almost 7 %. </a:t>
            </a:r>
          </a:p>
        </p:txBody>
      </p:sp>
    </p:spTree>
    <p:extLst>
      <p:ext uri="{BB962C8B-B14F-4D97-AF65-F5344CB8AC3E}">
        <p14:creationId xmlns:p14="http://schemas.microsoft.com/office/powerpoint/2010/main" val="1932562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BFE88-52B6-42A0-8026-D4216BA892DE}"/>
              </a:ext>
            </a:extLst>
          </p:cNvPr>
          <p:cNvSpPr>
            <a:spLocks noGrp="1"/>
          </p:cNvSpPr>
          <p:nvPr>
            <p:ph type="title"/>
          </p:nvPr>
        </p:nvSpPr>
        <p:spPr>
          <a:xfrm>
            <a:off x="1371600" y="1413164"/>
            <a:ext cx="9601200" cy="758536"/>
          </a:xfrm>
        </p:spPr>
        <p:txBody>
          <a:bodyPr/>
          <a:lstStyle/>
          <a:p>
            <a:pPr algn="ctr"/>
            <a:r>
              <a:rPr lang="en-US" b="1" dirty="0"/>
              <a:t>References </a:t>
            </a:r>
          </a:p>
        </p:txBody>
      </p:sp>
      <p:sp>
        <p:nvSpPr>
          <p:cNvPr id="3" name="Content Placeholder 2">
            <a:extLst>
              <a:ext uri="{FF2B5EF4-FFF2-40B4-BE49-F238E27FC236}">
                <a16:creationId xmlns:a16="http://schemas.microsoft.com/office/drawing/2014/main" id="{34D00619-7F2D-4AE5-8974-BBE4BE6BFC60}"/>
              </a:ext>
            </a:extLst>
          </p:cNvPr>
          <p:cNvSpPr>
            <a:spLocks noGrp="1"/>
          </p:cNvSpPr>
          <p:nvPr>
            <p:ph idx="1"/>
          </p:nvPr>
        </p:nvSpPr>
        <p:spPr/>
        <p:txBody>
          <a:bodyPr>
            <a:normAutofit lnSpcReduction="10000"/>
          </a:bodyPr>
          <a:lstStyle/>
          <a:p>
            <a:r>
              <a:rPr lang="en-US" dirty="0"/>
              <a:t>Chakravarty, A. Chipotle Mexican Grill From the Plate to our Stomach, the Mexican Way.</a:t>
            </a:r>
          </a:p>
          <a:p>
            <a:r>
              <a:rPr lang="en-US" dirty="0"/>
              <a:t>Plowman, S. (2019). A Strategic Audit of Chipotle Mexican Grill, Inc.</a:t>
            </a:r>
          </a:p>
          <a:p>
            <a:r>
              <a:rPr lang="en-US" dirty="0"/>
              <a:t>Thompson, A. A. (2019). Chipotle Mexican Grill’s Strategy in 2018: Will the New CEO Be Able to Rebuild Customer Trust and Revive Sales Growth?.</a:t>
            </a:r>
          </a:p>
          <a:p>
            <a:r>
              <a:rPr lang="en-US" dirty="0"/>
              <a:t>Abwanzo, B. (2017). Chipotle Company Assessment. Available at SSRN 3278492.</a:t>
            </a:r>
          </a:p>
          <a:p>
            <a:r>
              <a:rPr lang="en-US" dirty="0"/>
              <a:t>Gilliard, D. J., Hoffman, D. L., &amp; Baalbaki, S. (2017). Is chipotle </a:t>
            </a:r>
            <a:r>
              <a:rPr lang="en-US" dirty="0" err="1"/>
              <a:t>mexican</a:t>
            </a:r>
            <a:r>
              <a:rPr lang="en-US" dirty="0"/>
              <a:t> grill successfully recovering from its food-related incidents?. Journal of Marketing Development and Competitiveness, 11(4), 34-48.</a:t>
            </a:r>
          </a:p>
          <a:p>
            <a:r>
              <a:rPr lang="en-US" dirty="0"/>
              <a:t>Grill, C. M. (2011). Chipotle Mexican Grill.</a:t>
            </a:r>
          </a:p>
          <a:p>
            <a:endParaRPr lang="en-US" dirty="0"/>
          </a:p>
        </p:txBody>
      </p:sp>
    </p:spTree>
    <p:extLst>
      <p:ext uri="{BB962C8B-B14F-4D97-AF65-F5344CB8AC3E}">
        <p14:creationId xmlns:p14="http://schemas.microsoft.com/office/powerpoint/2010/main" val="2533950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081EA-E8B8-48C7-8A7F-6751053DB722}"/>
              </a:ext>
            </a:extLst>
          </p:cNvPr>
          <p:cNvSpPr>
            <a:spLocks noGrp="1"/>
          </p:cNvSpPr>
          <p:nvPr>
            <p:ph type="title"/>
          </p:nvPr>
        </p:nvSpPr>
        <p:spPr>
          <a:xfrm>
            <a:off x="1371600" y="1246908"/>
            <a:ext cx="9601200" cy="924791"/>
          </a:xfrm>
        </p:spPr>
        <p:txBody>
          <a:bodyPr/>
          <a:lstStyle/>
          <a:p>
            <a:pPr algn="ctr"/>
            <a:r>
              <a:rPr lang="en-US" b="1" dirty="0"/>
              <a:t>Introduction</a:t>
            </a:r>
          </a:p>
        </p:txBody>
      </p:sp>
      <p:sp>
        <p:nvSpPr>
          <p:cNvPr id="3" name="Content Placeholder 2">
            <a:extLst>
              <a:ext uri="{FF2B5EF4-FFF2-40B4-BE49-F238E27FC236}">
                <a16:creationId xmlns:a16="http://schemas.microsoft.com/office/drawing/2014/main" id="{D5A7E1BF-DB6B-4ED5-950C-0FB444AA4BBA}"/>
              </a:ext>
            </a:extLst>
          </p:cNvPr>
          <p:cNvSpPr>
            <a:spLocks noGrp="1"/>
          </p:cNvSpPr>
          <p:nvPr>
            <p:ph idx="1"/>
          </p:nvPr>
        </p:nvSpPr>
        <p:spPr/>
        <p:txBody>
          <a:bodyPr>
            <a:normAutofit fontScale="92500"/>
          </a:bodyPr>
          <a:lstStyle/>
          <a:p>
            <a:pPr algn="just"/>
            <a:r>
              <a:rPr lang="en-US" dirty="0"/>
              <a:t>Chipotle Mexican Grill Inc. is a Mexican fast casual restaurant engaging in Mexican food business throughout the United States (Plowman, 2019). </a:t>
            </a:r>
          </a:p>
          <a:p>
            <a:pPr algn="just"/>
            <a:r>
              <a:rPr lang="en-US" dirty="0"/>
              <a:t>The company, founded by Steve Ells in 1993, is headquartered in Newport Beach, CA. </a:t>
            </a:r>
          </a:p>
          <a:p>
            <a:pPr algn="just"/>
            <a:r>
              <a:rPr lang="en-US" dirty="0"/>
              <a:t>The Company has an observably good and effective business alignment between business model and the operating model. </a:t>
            </a:r>
          </a:p>
          <a:p>
            <a:pPr algn="just"/>
            <a:r>
              <a:rPr lang="en-US" dirty="0"/>
              <a:t>Chipotle engages in quick service restaurants and creates value for the consumers by offering them with quality food, clean dining environment, and efficient services. </a:t>
            </a:r>
          </a:p>
          <a:p>
            <a:pPr algn="just"/>
            <a:r>
              <a:rPr lang="en-US" dirty="0"/>
              <a:t>It is argued that the business model adopted by the company is observably effective since it resonates well with the middle-class consumers. </a:t>
            </a:r>
          </a:p>
          <a:p>
            <a:pPr algn="just"/>
            <a:r>
              <a:rPr lang="en-US" dirty="0"/>
              <a:t>Arguably, this has made Chipotle stand out among its competitors. </a:t>
            </a:r>
          </a:p>
        </p:txBody>
      </p:sp>
    </p:spTree>
    <p:extLst>
      <p:ext uri="{BB962C8B-B14F-4D97-AF65-F5344CB8AC3E}">
        <p14:creationId xmlns:p14="http://schemas.microsoft.com/office/powerpoint/2010/main" val="1071883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08408-F9B2-4004-A7C5-B7993F9DC47F}"/>
              </a:ext>
            </a:extLst>
          </p:cNvPr>
          <p:cNvSpPr>
            <a:spLocks noGrp="1"/>
          </p:cNvSpPr>
          <p:nvPr>
            <p:ph type="title"/>
          </p:nvPr>
        </p:nvSpPr>
        <p:spPr>
          <a:xfrm>
            <a:off x="1371600" y="1413164"/>
            <a:ext cx="9601200" cy="758536"/>
          </a:xfrm>
        </p:spPr>
        <p:txBody>
          <a:bodyPr/>
          <a:lstStyle/>
          <a:p>
            <a:pPr algn="ctr"/>
            <a:r>
              <a:rPr lang="en-US" b="1" dirty="0"/>
              <a:t>Industry analysis </a:t>
            </a:r>
          </a:p>
        </p:txBody>
      </p:sp>
      <p:sp>
        <p:nvSpPr>
          <p:cNvPr id="3" name="Content Placeholder 2">
            <a:extLst>
              <a:ext uri="{FF2B5EF4-FFF2-40B4-BE49-F238E27FC236}">
                <a16:creationId xmlns:a16="http://schemas.microsoft.com/office/drawing/2014/main" id="{2EFBF27A-8CB3-4F51-A4C9-C12E6EEA1AA5}"/>
              </a:ext>
            </a:extLst>
          </p:cNvPr>
          <p:cNvSpPr>
            <a:spLocks noGrp="1"/>
          </p:cNvSpPr>
          <p:nvPr>
            <p:ph idx="1"/>
          </p:nvPr>
        </p:nvSpPr>
        <p:spPr/>
        <p:txBody>
          <a:bodyPr>
            <a:normAutofit fontScale="92500" lnSpcReduction="20000"/>
          </a:bodyPr>
          <a:lstStyle/>
          <a:p>
            <a:pPr algn="just"/>
            <a:r>
              <a:rPr lang="en-US" dirty="0"/>
              <a:t>A closer analysis of conventional features of the fast-food industry reveals that many operational features of the company run against the conventional wisdom in the fast-food industry. </a:t>
            </a:r>
          </a:p>
          <a:p>
            <a:pPr algn="just"/>
            <a:r>
              <a:rPr lang="en-US" dirty="0"/>
              <a:t>The fast and high-quality perspectives adopted by the company have helped Chipotle brand to maintain an observably high consumer turn out rates throughout its stores countrywide. </a:t>
            </a:r>
          </a:p>
          <a:p>
            <a:pPr algn="just"/>
            <a:r>
              <a:rPr lang="en-US" dirty="0"/>
              <a:t>With no freezers, all Chipotle stores engage in the production of high-quality fresh food which presents the consumers with a distinctly different taste from that of the competitors in the industry (</a:t>
            </a:r>
            <a:r>
              <a:rPr lang="en-US" dirty="0" err="1"/>
              <a:t>Abwanzo</a:t>
            </a:r>
            <a:r>
              <a:rPr lang="en-US" dirty="0"/>
              <a:t>, 2017). </a:t>
            </a:r>
          </a:p>
          <a:p>
            <a:pPr algn="just"/>
            <a:r>
              <a:rPr lang="en-US" dirty="0"/>
              <a:t>Even though competitors such as Taco Bell in the same industry offer their consumers value-based additions and promotions, Chipotle brand operates on an observably uncommon strategy with premium pricing that the customers are always willing to pay because of the quality food</a:t>
            </a:r>
          </a:p>
        </p:txBody>
      </p:sp>
    </p:spTree>
    <p:extLst>
      <p:ext uri="{BB962C8B-B14F-4D97-AF65-F5344CB8AC3E}">
        <p14:creationId xmlns:p14="http://schemas.microsoft.com/office/powerpoint/2010/main" val="3198631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D97AEF-7239-4502-A673-DBDD9DD175CF}"/>
              </a:ext>
            </a:extLst>
          </p:cNvPr>
          <p:cNvSpPr>
            <a:spLocks noGrp="1"/>
          </p:cNvSpPr>
          <p:nvPr>
            <p:ph idx="1"/>
          </p:nvPr>
        </p:nvSpPr>
        <p:spPr/>
        <p:txBody>
          <a:bodyPr>
            <a:normAutofit fontScale="92500" lnSpcReduction="20000"/>
          </a:bodyPr>
          <a:lstStyle/>
          <a:p>
            <a:pPr algn="just"/>
            <a:r>
              <a:rPr lang="en-US" dirty="0"/>
              <a:t>Chipotle’s menu remains very simple and focused. Despite the recommendations from McDonald, which was once one of Chipotle’s big shareholder, Chipotle refused to serve </a:t>
            </a:r>
            <a:r>
              <a:rPr lang="en-US" i="1" dirty="0"/>
              <a:t>“low risk high profit items</a:t>
            </a:r>
            <a:r>
              <a:rPr lang="en-US" dirty="0"/>
              <a:t>”, such as coffee and cookies, because they do not fit with their signature dining experience. </a:t>
            </a:r>
          </a:p>
          <a:p>
            <a:pPr algn="just"/>
            <a:r>
              <a:rPr lang="en-US" dirty="0"/>
              <a:t>Chipotle brand has for a longtime focused on the idea of food with integrity.</a:t>
            </a:r>
          </a:p>
          <a:p>
            <a:pPr algn="just"/>
            <a:r>
              <a:rPr lang="en-US" dirty="0"/>
              <a:t>Notably, the company devotes itself to make the best food products with the very best ingredients. </a:t>
            </a:r>
          </a:p>
          <a:p>
            <a:pPr algn="just"/>
            <a:r>
              <a:rPr lang="en-US" dirty="0"/>
              <a:t>Recently, the company brand begun to devise ways through which to increase its revenues by re-envisioning their purpose to change the way people think and eat their food (Thompson, 2019).</a:t>
            </a:r>
          </a:p>
          <a:p>
            <a:pPr algn="just"/>
            <a:r>
              <a:rPr lang="en-US" dirty="0"/>
              <a:t>Moving forward Chipotle focuses on diversifying their consumer base. Even though the American market generates enough profits for the company, overdependence on this single market is actually a threat to the meaningful existence of the company. </a:t>
            </a:r>
          </a:p>
        </p:txBody>
      </p:sp>
    </p:spTree>
    <p:extLst>
      <p:ext uri="{BB962C8B-B14F-4D97-AF65-F5344CB8AC3E}">
        <p14:creationId xmlns:p14="http://schemas.microsoft.com/office/powerpoint/2010/main" val="1266105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D3AAC-CCE9-4723-8289-7CB87C2B157D}"/>
              </a:ext>
            </a:extLst>
          </p:cNvPr>
          <p:cNvSpPr>
            <a:spLocks noGrp="1"/>
          </p:cNvSpPr>
          <p:nvPr>
            <p:ph type="title"/>
          </p:nvPr>
        </p:nvSpPr>
        <p:spPr>
          <a:xfrm>
            <a:off x="1371600" y="1427018"/>
            <a:ext cx="9601200" cy="744682"/>
          </a:xfrm>
        </p:spPr>
        <p:txBody>
          <a:bodyPr/>
          <a:lstStyle/>
          <a:p>
            <a:r>
              <a:rPr lang="en-US" b="1" dirty="0"/>
              <a:t>Cont.…</a:t>
            </a:r>
          </a:p>
        </p:txBody>
      </p:sp>
      <p:sp>
        <p:nvSpPr>
          <p:cNvPr id="3" name="Content Placeholder 2">
            <a:extLst>
              <a:ext uri="{FF2B5EF4-FFF2-40B4-BE49-F238E27FC236}">
                <a16:creationId xmlns:a16="http://schemas.microsoft.com/office/drawing/2014/main" id="{D2744D31-782F-4298-825A-E776A90D5930}"/>
              </a:ext>
            </a:extLst>
          </p:cNvPr>
          <p:cNvSpPr>
            <a:spLocks noGrp="1"/>
          </p:cNvSpPr>
          <p:nvPr>
            <p:ph idx="1"/>
          </p:nvPr>
        </p:nvSpPr>
        <p:spPr/>
        <p:txBody>
          <a:bodyPr>
            <a:normAutofit fontScale="85000" lnSpcReduction="20000"/>
          </a:bodyPr>
          <a:lstStyle/>
          <a:p>
            <a:pPr algn="just"/>
            <a:r>
              <a:rPr lang="en-US" dirty="0"/>
              <a:t>Currently, Chipotle has only a small number of restaurants outside the United States. </a:t>
            </a:r>
          </a:p>
          <a:p>
            <a:pPr algn="just"/>
            <a:r>
              <a:rPr lang="en-US" dirty="0"/>
              <a:t>The company operates over 3000 stores and only 37 of these operate in the international market. </a:t>
            </a:r>
          </a:p>
          <a:p>
            <a:pPr algn="just"/>
            <a:r>
              <a:rPr lang="en-US" dirty="0"/>
              <a:t>Arguably, this is a weakness in the sense that the company has failed to utilize the opportunity of expanding its brand globally and has instead focused on only on the local market. </a:t>
            </a:r>
          </a:p>
          <a:p>
            <a:pPr algn="just"/>
            <a:r>
              <a:rPr lang="en-US" dirty="0"/>
              <a:t>The local US market presents the company with various problems some of which include; limited number of suppliers. </a:t>
            </a:r>
          </a:p>
          <a:p>
            <a:pPr algn="just"/>
            <a:r>
              <a:rPr lang="en-US" dirty="0"/>
              <a:t>Chipotle Mexican Grill depends upon a limited number of suppliers for its main ingredients such as chicken, pork and beef. </a:t>
            </a:r>
          </a:p>
          <a:p>
            <a:pPr algn="just"/>
            <a:r>
              <a:rPr lang="en-US" dirty="0"/>
              <a:t>The local market is observably saturated with a lot of competitors and this may result in the supply of low-quality products. </a:t>
            </a:r>
          </a:p>
          <a:p>
            <a:pPr algn="just"/>
            <a:r>
              <a:rPr lang="en-US" dirty="0"/>
              <a:t>For instance, in 2015, due to limited supplies, Chipotle encountered major controversies some of which included the outbreak of E. Coli infections. </a:t>
            </a:r>
          </a:p>
        </p:txBody>
      </p:sp>
    </p:spTree>
    <p:extLst>
      <p:ext uri="{BB962C8B-B14F-4D97-AF65-F5344CB8AC3E}">
        <p14:creationId xmlns:p14="http://schemas.microsoft.com/office/powerpoint/2010/main" val="688415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4D9F9-04E7-4B44-A335-1D62B0984B68}"/>
              </a:ext>
            </a:extLst>
          </p:cNvPr>
          <p:cNvSpPr>
            <a:spLocks noGrp="1"/>
          </p:cNvSpPr>
          <p:nvPr>
            <p:ph type="title"/>
          </p:nvPr>
        </p:nvSpPr>
        <p:spPr>
          <a:xfrm>
            <a:off x="838200" y="365125"/>
            <a:ext cx="10515600" cy="992621"/>
          </a:xfrm>
        </p:spPr>
        <p:txBody>
          <a:bodyPr/>
          <a:lstStyle/>
          <a:p>
            <a:r>
              <a:rPr lang="en-US" b="1" dirty="0"/>
              <a:t>Cont.….</a:t>
            </a:r>
          </a:p>
        </p:txBody>
      </p:sp>
      <p:sp>
        <p:nvSpPr>
          <p:cNvPr id="3" name="Content Placeholder 2">
            <a:extLst>
              <a:ext uri="{FF2B5EF4-FFF2-40B4-BE49-F238E27FC236}">
                <a16:creationId xmlns:a16="http://schemas.microsoft.com/office/drawing/2014/main" id="{FBBF5124-9126-4A78-A162-59483BE81871}"/>
              </a:ext>
            </a:extLst>
          </p:cNvPr>
          <p:cNvSpPr>
            <a:spLocks noGrp="1"/>
          </p:cNvSpPr>
          <p:nvPr>
            <p:ph idx="1"/>
          </p:nvPr>
        </p:nvSpPr>
        <p:spPr>
          <a:xfrm>
            <a:off x="838200" y="1357746"/>
            <a:ext cx="10515600" cy="5306290"/>
          </a:xfrm>
        </p:spPr>
        <p:txBody>
          <a:bodyPr>
            <a:normAutofit/>
          </a:bodyPr>
          <a:lstStyle/>
          <a:p>
            <a:pPr algn="just"/>
            <a:r>
              <a:rPr lang="en-US" dirty="0"/>
              <a:t>The current competitive market in the US presents a severe threat to the company. </a:t>
            </a:r>
          </a:p>
          <a:p>
            <a:pPr algn="just"/>
            <a:r>
              <a:rPr lang="en-US" dirty="0"/>
              <a:t>The other competitor brands in this market are constantly pushing forward by improving their services and bringing in new menus. </a:t>
            </a:r>
          </a:p>
          <a:p>
            <a:pPr algn="just"/>
            <a:r>
              <a:rPr lang="en-US" dirty="0"/>
              <a:t>For this reason, Chipotle seems threatened if they will remain to consider the local market as their source of revenue. </a:t>
            </a:r>
          </a:p>
          <a:p>
            <a:pPr algn="just"/>
            <a:r>
              <a:rPr lang="en-US" dirty="0"/>
              <a:t>Research evidence show that single markets are always riddled with untold uncertainties that might significantly affect a particular business’ abilities to achieve its goals. </a:t>
            </a:r>
          </a:p>
          <a:p>
            <a:pPr algn="just"/>
            <a:r>
              <a:rPr lang="en-US" dirty="0"/>
              <a:t>Additionally, because of the existing rules and regulations in a single market, issues of fractional and incomplete liberalization in single markets are likely to reduce the potential gains of companies that place depend so much on them (Abwanzo, 2017).</a:t>
            </a:r>
          </a:p>
        </p:txBody>
      </p:sp>
    </p:spTree>
    <p:extLst>
      <p:ext uri="{BB962C8B-B14F-4D97-AF65-F5344CB8AC3E}">
        <p14:creationId xmlns:p14="http://schemas.microsoft.com/office/powerpoint/2010/main" val="3087961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06B4147-8DBD-4FAE-BEE3-C38796F0EA72}"/>
              </a:ext>
            </a:extLst>
          </p:cNvPr>
          <p:cNvSpPr>
            <a:spLocks noGrp="1"/>
          </p:cNvSpPr>
          <p:nvPr>
            <p:ph idx="1"/>
          </p:nvPr>
        </p:nvSpPr>
        <p:spPr/>
        <p:txBody>
          <a:bodyPr>
            <a:normAutofit fontScale="92500" lnSpcReduction="10000"/>
          </a:bodyPr>
          <a:lstStyle/>
          <a:p>
            <a:pPr algn="just"/>
            <a:r>
              <a:rPr lang="en-US" dirty="0"/>
              <a:t>The company’s key strategy at the moment is to focus on the establishment of an international brand by creating new extensions in the international market. </a:t>
            </a:r>
          </a:p>
          <a:p>
            <a:pPr algn="just"/>
            <a:r>
              <a:rPr lang="en-US" dirty="0"/>
              <a:t>The company focuses on a differentiation strategy that involves offering new products in observably new markets. </a:t>
            </a:r>
          </a:p>
          <a:p>
            <a:pPr algn="just"/>
            <a:r>
              <a:rPr lang="en-US" dirty="0"/>
              <a:t>Believably, this strategy would help the company keep up with the ever-increasing competition in the food industry. </a:t>
            </a:r>
          </a:p>
          <a:p>
            <a:pPr algn="just"/>
            <a:r>
              <a:rPr lang="en-US" dirty="0"/>
              <a:t>For instance, because of limited supplies of quality ingredients in the local US market, Chipotle has continually failed short of their reasonably raised expectations to offer quality. </a:t>
            </a:r>
          </a:p>
          <a:p>
            <a:pPr algn="just"/>
            <a:r>
              <a:rPr lang="en-US" dirty="0"/>
              <a:t>This is because, they are not able to get supplies in good time. It is projected that such occurrences might result in significant reductions in revenues in the coming years. </a:t>
            </a:r>
          </a:p>
          <a:p>
            <a:pPr algn="just"/>
            <a:endParaRPr lang="en-US" dirty="0"/>
          </a:p>
        </p:txBody>
      </p:sp>
    </p:spTree>
    <p:extLst>
      <p:ext uri="{BB962C8B-B14F-4D97-AF65-F5344CB8AC3E}">
        <p14:creationId xmlns:p14="http://schemas.microsoft.com/office/powerpoint/2010/main" val="2610789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3A039-DFD3-475F-B3A3-1A489B012226}"/>
              </a:ext>
            </a:extLst>
          </p:cNvPr>
          <p:cNvSpPr>
            <a:spLocks noGrp="1"/>
          </p:cNvSpPr>
          <p:nvPr>
            <p:ph type="title"/>
          </p:nvPr>
        </p:nvSpPr>
        <p:spPr>
          <a:xfrm>
            <a:off x="1371600" y="1316182"/>
            <a:ext cx="9601200" cy="855518"/>
          </a:xfrm>
        </p:spPr>
        <p:txBody>
          <a:bodyPr/>
          <a:lstStyle/>
          <a:p>
            <a:r>
              <a:rPr lang="en-US" b="1" dirty="0"/>
              <a:t>Cont</a:t>
            </a:r>
            <a:r>
              <a:rPr lang="en-US" dirty="0"/>
              <a:t>.…</a:t>
            </a:r>
          </a:p>
        </p:txBody>
      </p:sp>
      <p:sp>
        <p:nvSpPr>
          <p:cNvPr id="3" name="Content Placeholder 2">
            <a:extLst>
              <a:ext uri="{FF2B5EF4-FFF2-40B4-BE49-F238E27FC236}">
                <a16:creationId xmlns:a16="http://schemas.microsoft.com/office/drawing/2014/main" id="{F6D33B6A-9948-4508-8D09-8D2ADDF25C5E}"/>
              </a:ext>
            </a:extLst>
          </p:cNvPr>
          <p:cNvSpPr>
            <a:spLocks noGrp="1"/>
          </p:cNvSpPr>
          <p:nvPr>
            <p:ph idx="1"/>
          </p:nvPr>
        </p:nvSpPr>
        <p:spPr/>
        <p:txBody>
          <a:bodyPr>
            <a:normAutofit fontScale="92500"/>
          </a:bodyPr>
          <a:lstStyle/>
          <a:p>
            <a:r>
              <a:rPr lang="en-US" dirty="0"/>
              <a:t>Diversification process by the Chipotle indicate that the company is planning to enter the Burger segment for its global market where they have already launched two Chipotle Restaurant chains with many locations, they include The Asian Shop House and Pizzeria Locale. </a:t>
            </a:r>
          </a:p>
          <a:p>
            <a:r>
              <a:rPr lang="en-US" dirty="0"/>
              <a:t>Therefore, Chipotle company believes that their model can work for variety of food styles where it popular impacted by the </a:t>
            </a:r>
            <a:r>
              <a:rPr lang="en-US" dirty="0" err="1"/>
              <a:t>noro</a:t>
            </a:r>
            <a:r>
              <a:rPr lang="en-US" dirty="0"/>
              <a:t>-and e coli scandal and company are off sharply. </a:t>
            </a:r>
          </a:p>
          <a:p>
            <a:r>
              <a:rPr lang="en-US" dirty="0"/>
              <a:t>The company slogan </a:t>
            </a:r>
            <a:r>
              <a:rPr lang="en-US" i="1" dirty="0"/>
              <a:t>“food with integrity” </a:t>
            </a:r>
            <a:r>
              <a:rPr lang="en-US" dirty="0"/>
              <a:t>also promises and also gives its diversification through combination of healthy menu item, attractiveness, overtime and diners which are likely to get back. </a:t>
            </a:r>
          </a:p>
          <a:p>
            <a:r>
              <a:rPr lang="en-US" dirty="0"/>
              <a:t>And also branded restaurant chains help I generating of additional revenue streams to companies which will also help Chipotle in long term run.</a:t>
            </a:r>
          </a:p>
        </p:txBody>
      </p:sp>
    </p:spTree>
    <p:extLst>
      <p:ext uri="{BB962C8B-B14F-4D97-AF65-F5344CB8AC3E}">
        <p14:creationId xmlns:p14="http://schemas.microsoft.com/office/powerpoint/2010/main" val="455691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93B9B-04D8-489A-8253-B736C876C83A}"/>
              </a:ext>
            </a:extLst>
          </p:cNvPr>
          <p:cNvSpPr>
            <a:spLocks noGrp="1"/>
          </p:cNvSpPr>
          <p:nvPr>
            <p:ph type="title"/>
          </p:nvPr>
        </p:nvSpPr>
        <p:spPr/>
        <p:txBody>
          <a:bodyPr/>
          <a:lstStyle/>
          <a:p>
            <a:r>
              <a:rPr lang="en-US" b="1" dirty="0"/>
              <a:t>Cont</a:t>
            </a:r>
            <a:r>
              <a:rPr lang="en-US" dirty="0"/>
              <a:t>.…</a:t>
            </a:r>
          </a:p>
        </p:txBody>
      </p:sp>
      <p:sp>
        <p:nvSpPr>
          <p:cNvPr id="3" name="Content Placeholder 2">
            <a:extLst>
              <a:ext uri="{FF2B5EF4-FFF2-40B4-BE49-F238E27FC236}">
                <a16:creationId xmlns:a16="http://schemas.microsoft.com/office/drawing/2014/main" id="{0FDB7977-5FD3-45B7-88EA-9A9ACDCD9345}"/>
              </a:ext>
            </a:extLst>
          </p:cNvPr>
          <p:cNvSpPr>
            <a:spLocks noGrp="1"/>
          </p:cNvSpPr>
          <p:nvPr>
            <p:ph idx="1"/>
          </p:nvPr>
        </p:nvSpPr>
        <p:spPr/>
        <p:txBody>
          <a:bodyPr>
            <a:normAutofit/>
          </a:bodyPr>
          <a:lstStyle/>
          <a:p>
            <a:pPr algn="just"/>
            <a:r>
              <a:rPr lang="en-US" dirty="0"/>
              <a:t>Chipotle is also expected to meet the cultural obstacle of restaurant in the European countries who are not familiar with the Mexican food. </a:t>
            </a:r>
          </a:p>
          <a:p>
            <a:pPr algn="just"/>
            <a:r>
              <a:rPr lang="en-US" dirty="0"/>
              <a:t>Due to the global market and competition the company is expected to adapt to the cultural food from the European countries and also carry out research for the type of favorable food to them. </a:t>
            </a:r>
          </a:p>
          <a:p>
            <a:pPr algn="just"/>
            <a:r>
              <a:rPr lang="en-US" dirty="0"/>
              <a:t>For the company to win more customers in the European countries they need to adopt to their culture and also prepare food that is favorable to western people. </a:t>
            </a:r>
          </a:p>
          <a:p>
            <a:pPr algn="just"/>
            <a:r>
              <a:rPr lang="en-US" dirty="0"/>
              <a:t>Also, on the acceptance of the food to the western people, Chipotle need to educate them to get understanding of their product, market, enticing them and also recommending their product to others.</a:t>
            </a:r>
          </a:p>
        </p:txBody>
      </p:sp>
    </p:spTree>
    <p:extLst>
      <p:ext uri="{BB962C8B-B14F-4D97-AF65-F5344CB8AC3E}">
        <p14:creationId xmlns:p14="http://schemas.microsoft.com/office/powerpoint/2010/main" val="1355202918"/>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Crop</Template>
  <TotalTime>42</TotalTime>
  <Words>1709</Words>
  <Application>Microsoft Office PowerPoint</Application>
  <PresentationFormat>Widescreen</PresentationFormat>
  <Paragraphs>81</Paragraphs>
  <Slides>13</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13</vt:i4>
      </vt:variant>
    </vt:vector>
  </HeadingPairs>
  <TitlesOfParts>
    <vt:vector size="15" baseType="lpstr">
      <vt:lpstr>Franklin Gothic Book</vt:lpstr>
      <vt:lpstr>Crop</vt:lpstr>
      <vt:lpstr>Chipotle </vt:lpstr>
      <vt:lpstr>Introduction</vt:lpstr>
      <vt:lpstr>Industry analysis </vt:lpstr>
      <vt:lpstr>PowerPoint Presentation</vt:lpstr>
      <vt:lpstr>Cont.…</vt:lpstr>
      <vt:lpstr>Cont.….</vt:lpstr>
      <vt:lpstr>PowerPoint Presentation</vt:lpstr>
      <vt:lpstr>Cont.…</vt:lpstr>
      <vt:lpstr>Cont.…</vt:lpstr>
      <vt:lpstr>Cont.…</vt:lpstr>
      <vt:lpstr>PowerPoint Presentation</vt:lpstr>
      <vt:lpstr>Conclusion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steveyoung640@gmail.com</dc:creator>
  <cp:lastModifiedBy>steveyoung640@gmail.com</cp:lastModifiedBy>
  <cp:revision>36</cp:revision>
  <dcterms:created xsi:type="dcterms:W3CDTF">2021-06-23T04:47:21Z</dcterms:created>
  <dcterms:modified xsi:type="dcterms:W3CDTF">2021-06-23T05:29:54Z</dcterms:modified>
</cp:coreProperties>
</file>