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8" r:id="rId1"/>
  </p:sldMasterIdLst>
  <p:notesMasterIdLst>
    <p:notesMasterId r:id="rId7"/>
  </p:notesMasterIdLst>
  <p:sldIdLst>
    <p:sldId id="267" r:id="rId2"/>
    <p:sldId id="259" r:id="rId3"/>
    <p:sldId id="260" r:id="rId4"/>
    <p:sldId id="261"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 uri="{1BD7E111-0CB8-44D6-8891-C1BB2F81B7CC}">
      <p1710:readonlyRecommended xmlns:p1710="http://schemas.microsoft.com/office/powerpoint/2017/10/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5407" autoAdjust="0"/>
  </p:normalViewPr>
  <p:slideViewPr>
    <p:cSldViewPr snapToGrid="0">
      <p:cViewPr>
        <p:scale>
          <a:sx n="90" d="100"/>
          <a:sy n="90" d="100"/>
        </p:scale>
        <p:origin x="-78" y="-3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5C75C-822D-4EA9-B697-364A348AD58C}" type="datetimeFigureOut">
              <a:rPr lang="en-US" smtClean="0"/>
              <a:pPr/>
              <a:t>11/14/2019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435ABE-1621-4584-B83D-031D4E4024BC}" type="slidenum">
              <a:rPr lang="en-US" smtClean="0"/>
              <a:pPr/>
              <a:t>‹#›</a:t>
            </a:fld>
            <a:endParaRPr lang="en-US"/>
          </a:p>
        </p:txBody>
      </p:sp>
    </p:spTree>
    <p:extLst>
      <p:ext uri="{BB962C8B-B14F-4D97-AF65-F5344CB8AC3E}">
        <p14:creationId xmlns:p14="http://schemas.microsoft.com/office/powerpoint/2010/main" val="145239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9435ABE-1621-4584-B83D-031D4E4024BC}" type="slidenum">
              <a:rPr lang="en-US" smtClean="0"/>
              <a:pPr/>
              <a:t>2</a:t>
            </a:fld>
            <a:endParaRPr lang="en-US"/>
          </a:p>
        </p:txBody>
      </p:sp>
    </p:spTree>
    <p:extLst>
      <p:ext uri="{BB962C8B-B14F-4D97-AF65-F5344CB8AC3E}">
        <p14:creationId xmlns:p14="http://schemas.microsoft.com/office/powerpoint/2010/main" val="3552303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435ABE-1621-4584-B83D-031D4E4024BC}" type="slidenum">
              <a:rPr lang="en-US" smtClean="0"/>
              <a:pPr/>
              <a:t>3</a:t>
            </a:fld>
            <a:endParaRPr lang="en-US"/>
          </a:p>
        </p:txBody>
      </p:sp>
    </p:spTree>
    <p:extLst>
      <p:ext uri="{BB962C8B-B14F-4D97-AF65-F5344CB8AC3E}">
        <p14:creationId xmlns:p14="http://schemas.microsoft.com/office/powerpoint/2010/main" val="2688564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435ABE-1621-4584-B83D-031D4E4024BC}" type="slidenum">
              <a:rPr lang="en-US" smtClean="0"/>
              <a:pPr/>
              <a:t>4</a:t>
            </a:fld>
            <a:endParaRPr lang="en-US"/>
          </a:p>
        </p:txBody>
      </p:sp>
    </p:spTree>
    <p:extLst>
      <p:ext uri="{BB962C8B-B14F-4D97-AF65-F5344CB8AC3E}">
        <p14:creationId xmlns:p14="http://schemas.microsoft.com/office/powerpoint/2010/main" val="3555581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435ABE-1621-4584-B83D-031D4E4024BC}" type="slidenum">
              <a:rPr lang="en-US" smtClean="0"/>
              <a:pPr/>
              <a:t>5</a:t>
            </a:fld>
            <a:endParaRPr lang="en-US"/>
          </a:p>
        </p:txBody>
      </p:sp>
    </p:spTree>
    <p:extLst>
      <p:ext uri="{BB962C8B-B14F-4D97-AF65-F5344CB8AC3E}">
        <p14:creationId xmlns:p14="http://schemas.microsoft.com/office/powerpoint/2010/main" val="154948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2FBBB2E-B6CC-49F4-B64B-59C4246614B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BBB2E-B6CC-49F4-B64B-59C4246614B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D2FBBB2E-B6CC-49F4-B64B-59C4246614B4}"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1066A73-6E91-429A-B9E4-36BB0E9399A2}" type="datetimeFigureOut">
              <a:rPr lang="en-US" smtClean="0"/>
              <a:pPr/>
              <a:t>11/14/2019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FBBB2E-B6CC-49F4-B64B-59C4246614B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1066A73-6E91-429A-B9E4-36BB0E9399A2}" type="datetimeFigureOut">
              <a:rPr lang="en-US" smtClean="0"/>
              <a:pPr/>
              <a:t>11/14/2019</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2FBBB2E-B6CC-49F4-B64B-59C4246614B4}"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507" y="1163649"/>
            <a:ext cx="10175360" cy="5694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8145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730" y="365125"/>
            <a:ext cx="11565228" cy="1325563"/>
          </a:xfrm>
        </p:spPr>
        <p:txBody>
          <a:bodyPr/>
          <a:lstStyle/>
          <a:p>
            <a:pPr algn="ctr"/>
            <a:r>
              <a:rPr lang="en-US" b="1" dirty="0"/>
              <a:t>Lime (</a:t>
            </a:r>
            <a:r>
              <a:rPr lang="en-US" b="1" dirty="0" err="1"/>
              <a:t>CaO</a:t>
            </a:r>
            <a:r>
              <a:rPr lang="en-US" b="1" dirty="0"/>
              <a:t>)</a:t>
            </a:r>
          </a:p>
        </p:txBody>
      </p:sp>
      <p:sp>
        <p:nvSpPr>
          <p:cNvPr id="3" name="Content Placeholder 2"/>
          <p:cNvSpPr>
            <a:spLocks noGrp="1"/>
          </p:cNvSpPr>
          <p:nvPr>
            <p:ph idx="1"/>
          </p:nvPr>
        </p:nvSpPr>
        <p:spPr/>
        <p:txBody>
          <a:bodyPr>
            <a:normAutofit/>
          </a:bodyPr>
          <a:lstStyle/>
          <a:p>
            <a:r>
              <a:rPr lang="en-US" dirty="0"/>
              <a:t>Calcium Oxide’s (</a:t>
            </a:r>
            <a:r>
              <a:rPr lang="en-US" dirty="0" err="1"/>
              <a:t>CaO</a:t>
            </a:r>
            <a:r>
              <a:rPr lang="en-US" dirty="0"/>
              <a:t>) presence in cement is responsible for it’s hardening characteristic. </a:t>
            </a:r>
          </a:p>
          <a:p>
            <a:r>
              <a:rPr lang="en-US" dirty="0" err="1"/>
              <a:t>CaO</a:t>
            </a:r>
            <a:r>
              <a:rPr lang="en-US" dirty="0"/>
              <a:t> should therefore be sufficient to prevent a structure from setting or disconnecting quickly. </a:t>
            </a:r>
          </a:p>
          <a:p>
            <a:r>
              <a:rPr lang="en-US" dirty="0"/>
              <a:t>However, if </a:t>
            </a:r>
            <a:r>
              <a:rPr lang="en-US" dirty="0" err="1"/>
              <a:t>CaO</a:t>
            </a:r>
            <a:r>
              <a:rPr lang="en-US" dirty="0"/>
              <a:t> is used in excess, it expands and the structure disintegrates (8 Main Cement Ingredients &amp; their Functions, </a:t>
            </a:r>
            <a:r>
              <a:rPr lang="en-US" dirty="0" err="1"/>
              <a:t>n.d.</a:t>
            </a:r>
            <a:r>
              <a:rPr lang="en-US" dirty="0"/>
              <a:t>). </a:t>
            </a:r>
          </a:p>
          <a:p>
            <a:r>
              <a:rPr lang="en-US" dirty="0"/>
              <a:t>It is therefore a very important chemical as it’s absence means that cement will lack the hardening quality which is a disadvantage to the structure being constructed. </a:t>
            </a:r>
          </a:p>
        </p:txBody>
      </p:sp>
    </p:spTree>
    <p:extLst>
      <p:ext uri="{BB962C8B-B14F-4D97-AF65-F5344CB8AC3E}">
        <p14:creationId xmlns:p14="http://schemas.microsoft.com/office/powerpoint/2010/main" val="1153640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Molecular Structure</a:t>
            </a:r>
          </a:p>
        </p:txBody>
      </p:sp>
      <p:sp>
        <p:nvSpPr>
          <p:cNvPr id="3" name="Content Placeholder 2"/>
          <p:cNvSpPr>
            <a:spLocks noGrp="1"/>
          </p:cNvSpPr>
          <p:nvPr>
            <p:ph idx="1"/>
          </p:nvPr>
        </p:nvSpPr>
        <p:spPr/>
        <p:txBody>
          <a:bodyPr>
            <a:normAutofit fontScale="92500" lnSpcReduction="10000"/>
          </a:bodyPr>
          <a:lstStyle/>
          <a:p>
            <a:r>
              <a:rPr lang="en-US" dirty="0"/>
              <a:t>Lime’s chemical formula is </a:t>
            </a:r>
            <a:r>
              <a:rPr lang="en-US" dirty="0" err="1"/>
              <a:t>CaO</a:t>
            </a:r>
            <a:r>
              <a:rPr lang="en-US" dirty="0"/>
              <a:t>.</a:t>
            </a:r>
          </a:p>
          <a:p>
            <a:r>
              <a:rPr lang="en-US" dirty="0"/>
              <a:t>Lime possesses a molar mass of 56.0774 g/</a:t>
            </a:r>
            <a:r>
              <a:rPr lang="en-US" dirty="0" err="1"/>
              <a:t>mol</a:t>
            </a:r>
            <a:r>
              <a:rPr lang="en-US" dirty="0"/>
              <a:t> (www.softschools.com, </a:t>
            </a:r>
            <a:r>
              <a:rPr lang="en-US" dirty="0" err="1"/>
              <a:t>n.d.</a:t>
            </a:r>
            <a:r>
              <a:rPr lang="en-US" dirty="0"/>
              <a:t>). </a:t>
            </a:r>
          </a:p>
          <a:p>
            <a:r>
              <a:rPr lang="en-US" dirty="0"/>
              <a:t>Lime is formed by calcium anion and oxygen </a:t>
            </a:r>
            <a:r>
              <a:rPr lang="en-US" dirty="0" err="1"/>
              <a:t>cation</a:t>
            </a:r>
            <a:r>
              <a:rPr lang="en-US" dirty="0"/>
              <a:t> hence forming an ionic bond. </a:t>
            </a:r>
          </a:p>
          <a:p>
            <a:r>
              <a:rPr lang="en-US" dirty="0" err="1"/>
              <a:t>CaO</a:t>
            </a:r>
            <a:r>
              <a:rPr lang="en-US" dirty="0"/>
              <a:t> is neither polar nor non-polar because the electronegativity between its atoms is more than two (www.answers.com, </a:t>
            </a:r>
            <a:r>
              <a:rPr lang="en-US" dirty="0" err="1"/>
              <a:t>n.d.</a:t>
            </a:r>
            <a:r>
              <a:rPr lang="en-US" dirty="0"/>
              <a:t>). </a:t>
            </a:r>
          </a:p>
          <a:p>
            <a:r>
              <a:rPr lang="en-US" dirty="0"/>
              <a:t>An ionic bond is as a result of strong electrostatic forces between negatively charged ions and positively charged ions. </a:t>
            </a:r>
          </a:p>
          <a:p>
            <a:r>
              <a:rPr lang="en-US" dirty="0"/>
              <a:t>In the case of </a:t>
            </a:r>
            <a:r>
              <a:rPr lang="en-US" dirty="0" err="1"/>
              <a:t>CaO</a:t>
            </a:r>
            <a:r>
              <a:rPr lang="en-US" dirty="0"/>
              <a:t>, there exists positively charged Calcium ions and negatively charged Oxygen ions that results to the electrostatic forces to maintain its structure. </a:t>
            </a:r>
          </a:p>
          <a:p>
            <a:pPr marL="0" indent="0" algn="ctr">
              <a:buNone/>
            </a:pPr>
            <a:endParaRPr lang="en-US" dirty="0"/>
          </a:p>
        </p:txBody>
      </p:sp>
    </p:spTree>
    <p:extLst>
      <p:ext uri="{BB962C8B-B14F-4D97-AF65-F5344CB8AC3E}">
        <p14:creationId xmlns:p14="http://schemas.microsoft.com/office/powerpoint/2010/main" val="2210418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Molecular Structure</a:t>
            </a:r>
          </a:p>
        </p:txBody>
      </p:sp>
      <p:sp>
        <p:nvSpPr>
          <p:cNvPr id="4" name="Text Placeholder 3"/>
          <p:cNvSpPr>
            <a:spLocks noGrp="1"/>
          </p:cNvSpPr>
          <p:nvPr>
            <p:ph type="body" idx="2"/>
          </p:nvPr>
        </p:nvSpPr>
        <p:spPr>
          <a:xfrm>
            <a:off x="914399" y="1676400"/>
            <a:ext cx="6555545" cy="4572000"/>
          </a:xfrm>
        </p:spPr>
        <p:txBody>
          <a:bodyPr>
            <a:normAutofit fontScale="92500" lnSpcReduction="10000"/>
          </a:bodyPr>
          <a:lstStyle/>
          <a:p>
            <a:pPr marL="285750" indent="-285750">
              <a:lnSpc>
                <a:spcPct val="150000"/>
              </a:lnSpc>
              <a:buFont typeface="Arial" panose="020B0604020202020204" pitchFamily="34" charset="0"/>
              <a:buChar char="•"/>
            </a:pPr>
            <a:r>
              <a:rPr lang="en-US" sz="2400" dirty="0"/>
              <a:t>Every anion in </a:t>
            </a:r>
            <a:r>
              <a:rPr lang="en-US" sz="2400" dirty="0" err="1"/>
              <a:t>CaO</a:t>
            </a:r>
            <a:r>
              <a:rPr lang="en-US" sz="2400" dirty="0"/>
              <a:t>  is surrounded by 6 opposite charged-ion (Just like sodium Chloride) thus forming a cubic ionic lattice as shown  (www.bbc.co.uk, </a:t>
            </a:r>
            <a:r>
              <a:rPr lang="en-US" sz="2400" dirty="0" err="1"/>
              <a:t>n.d.</a:t>
            </a:r>
            <a:r>
              <a:rPr lang="en-US" sz="2400" dirty="0"/>
              <a:t>). </a:t>
            </a:r>
          </a:p>
          <a:p>
            <a:pPr marL="285750" indent="-285750">
              <a:lnSpc>
                <a:spcPct val="150000"/>
              </a:lnSpc>
              <a:buFont typeface="Arial" panose="020B0604020202020204" pitchFamily="34" charset="0"/>
              <a:buChar char="•"/>
            </a:pPr>
            <a:r>
              <a:rPr lang="en-US" sz="2400" dirty="0"/>
              <a:t>The cubic ionic lattice that represents calcium oxide is shown on the right. </a:t>
            </a:r>
          </a:p>
          <a:p>
            <a:pPr marL="285750" indent="-285750">
              <a:lnSpc>
                <a:spcPct val="150000"/>
              </a:lnSpc>
              <a:buFont typeface="Arial" panose="020B0604020202020204" pitchFamily="34" charset="0"/>
              <a:buChar char="•"/>
            </a:pPr>
            <a:r>
              <a:rPr lang="en-US" sz="2400" dirty="0"/>
              <a:t>Black spheres as shown in the diagram on the right represents calcium ions while other spheres represents oxide ions. </a:t>
            </a:r>
          </a:p>
          <a:p>
            <a:endParaRPr lang="en-US" dirty="0"/>
          </a:p>
        </p:txBody>
      </p:sp>
      <p:pic>
        <p:nvPicPr>
          <p:cNvPr id="5" name="Content Placeholder 4"/>
          <p:cNvPicPr>
            <a:picLocks noGrp="1" noChangeAspect="1"/>
          </p:cNvPicPr>
          <p:nvPr>
            <p:ph sz="half" idx="1"/>
          </p:nvPr>
        </p:nvPicPr>
        <p:blipFill rotWithShape="1">
          <a:blip r:embed="rId3" cstate="print"/>
          <a:srcRect t="-2283" b="29681"/>
          <a:stretch/>
        </p:blipFill>
        <p:spPr>
          <a:xfrm>
            <a:off x="7777058" y="2096286"/>
            <a:ext cx="3350487" cy="2546054"/>
          </a:xfrm>
          <a:prstGeom prst="rect">
            <a:avLst/>
          </a:prstGeom>
        </p:spPr>
      </p:pic>
    </p:spTree>
    <p:extLst>
      <p:ext uri="{BB962C8B-B14F-4D97-AF65-F5344CB8AC3E}">
        <p14:creationId xmlns:p14="http://schemas.microsoft.com/office/powerpoint/2010/main" val="1376280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Why is Lime Hazardous?</a:t>
            </a:r>
          </a:p>
        </p:txBody>
      </p:sp>
      <p:sp>
        <p:nvSpPr>
          <p:cNvPr id="3" name="Content Placeholder 2"/>
          <p:cNvSpPr>
            <a:spLocks noGrp="1"/>
          </p:cNvSpPr>
          <p:nvPr>
            <p:ph idx="1"/>
          </p:nvPr>
        </p:nvSpPr>
        <p:spPr/>
        <p:txBody>
          <a:bodyPr>
            <a:normAutofit fontScale="92500" lnSpcReduction="10000"/>
          </a:bodyPr>
          <a:lstStyle/>
          <a:p>
            <a:r>
              <a:rPr lang="en-US" dirty="0"/>
              <a:t>Lime can react with sweat, mucus and other body fluids to form Calcium Hydroxide which can affect one’s health depending on the place and duration of contact. The following are the most common conditions. </a:t>
            </a:r>
          </a:p>
          <a:p>
            <a:pPr marL="514350" indent="-514350">
              <a:buFont typeface="+mj-lt"/>
              <a:buAutoNum type="alphaLcParenR"/>
            </a:pPr>
            <a:r>
              <a:rPr lang="en-US" dirty="0"/>
              <a:t>Inhaling </a:t>
            </a:r>
            <a:r>
              <a:rPr lang="en-US" dirty="0" err="1"/>
              <a:t>CaO</a:t>
            </a:r>
            <a:r>
              <a:rPr lang="en-US" dirty="0"/>
              <a:t> irritates the nose, trachea and lungs, resulting in coughing and shortened breath. When a person is highly exposed to </a:t>
            </a:r>
            <a:r>
              <a:rPr lang="en-US" dirty="0" err="1"/>
              <a:t>CaO</a:t>
            </a:r>
            <a:r>
              <a:rPr lang="en-US" dirty="0"/>
              <a:t>, pulmonary edema (having excess fluids in the lungs) may result and lead to death if medical attention is not sought as quickly as possible (elcosh.org, </a:t>
            </a:r>
            <a:r>
              <a:rPr lang="en-US" dirty="0" err="1"/>
              <a:t>n.d.</a:t>
            </a:r>
            <a:r>
              <a:rPr lang="en-US" dirty="0"/>
              <a:t>). </a:t>
            </a:r>
          </a:p>
          <a:p>
            <a:pPr marL="514350" indent="-514350">
              <a:buFont typeface="+mj-lt"/>
              <a:buAutoNum type="alphaLcParenR"/>
            </a:pPr>
            <a:r>
              <a:rPr lang="en-US" dirty="0"/>
              <a:t>Exposing eyes to </a:t>
            </a:r>
            <a:r>
              <a:rPr lang="en-US" dirty="0" err="1"/>
              <a:t>CaO</a:t>
            </a:r>
            <a:r>
              <a:rPr lang="en-US" dirty="0"/>
              <a:t> may result to irritation which might make them bloodshot. Prolonged exposure can lead to blindness (elcosh.org, </a:t>
            </a:r>
            <a:r>
              <a:rPr lang="en-US" dirty="0" err="1"/>
              <a:t>n.d</a:t>
            </a:r>
            <a:r>
              <a:rPr lang="en-US" dirty="0"/>
              <a:t>.). </a:t>
            </a:r>
          </a:p>
          <a:p>
            <a:pPr marL="514350" indent="-514350">
              <a:buFont typeface="+mj-lt"/>
              <a:buAutoNum type="alphaLcParenR"/>
            </a:pPr>
            <a:r>
              <a:rPr lang="en-US" dirty="0"/>
              <a:t>When </a:t>
            </a:r>
            <a:r>
              <a:rPr lang="en-US" dirty="0" err="1"/>
              <a:t>CaO</a:t>
            </a:r>
            <a:r>
              <a:rPr lang="en-US" dirty="0"/>
              <a:t> is in wet concrete, it causes irritation when it comes into contact with the skin. Exposing skin to wet concrete for longer periods may give </a:t>
            </a:r>
            <a:r>
              <a:rPr lang="en-US" dirty="0" err="1"/>
              <a:t>CaO</a:t>
            </a:r>
            <a:r>
              <a:rPr lang="en-US" dirty="0"/>
              <a:t> a chance to penetrate and burn the skin (elcosh.org, </a:t>
            </a:r>
            <a:r>
              <a:rPr lang="en-US" dirty="0" err="1"/>
              <a:t>n.d.</a:t>
            </a:r>
            <a:r>
              <a:rPr lang="en-US" dirty="0"/>
              <a:t>). </a:t>
            </a:r>
          </a:p>
        </p:txBody>
      </p:sp>
    </p:spTree>
    <p:extLst>
      <p:ext uri="{BB962C8B-B14F-4D97-AF65-F5344CB8AC3E}">
        <p14:creationId xmlns:p14="http://schemas.microsoft.com/office/powerpoint/2010/main" val="22351840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0</TotalTime>
  <Words>429</Words>
  <Application>Microsoft Office PowerPoint</Application>
  <PresentationFormat>Custom</PresentationFormat>
  <Paragraphs>25</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PowerPoint Presentation</vt:lpstr>
      <vt:lpstr>Lime (CaO)</vt:lpstr>
      <vt:lpstr>Molecular Structure</vt:lpstr>
      <vt:lpstr>Molecular Structure</vt:lpstr>
      <vt:lpstr>Why is Lime Hazardous?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keywords>Non Technical</cp:keywords>
  <cp:lastModifiedBy/>
  <cp:revision>1</cp:revision>
  <dcterms:created xsi:type="dcterms:W3CDTF">2019-10-02T12:15:39Z</dcterms:created>
  <dcterms:modified xsi:type="dcterms:W3CDTF">2019-11-14T13:05:10Z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42533d3e-ef99-4549-b461-bebe174c2198</vt:lpwstr>
  </property>
  <property fmtid="{D5CDD505-2E9C-101B-9397-08002B2CF9AE}" pid="3" name="UTCTechnicalData">
    <vt:lpwstr>No</vt:lpwstr>
  </property>
  <property fmtid="{D5CDD505-2E9C-101B-9397-08002B2CF9AE}" pid="4" name="UTCTechnicalDataKeyword">
    <vt:lpwstr>Non Technical</vt:lpwstr>
  </property>
</Properties>
</file>