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533" autoAdjust="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5ED5EA-56FC-42AA-853A-AE77F88037BD}" type="datetimeFigureOut">
              <a:rPr lang="en-US" smtClean="0"/>
              <a:t>11/30/2020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A76AA-831A-48AB-BE14-08894341A507}" type="slidenum">
              <a:rPr lang="en-US" smtClean="0"/>
              <a:t>‹#›</a:t>
            </a:fld>
            <a:endParaRPr lang="en-US"/>
          </a:p>
        </p:txBody>
      </p:sp>
    </p:spTree>
    <p:extLst>
      <p:ext uri="{BB962C8B-B14F-4D97-AF65-F5344CB8AC3E}">
        <p14:creationId xmlns:p14="http://schemas.microsoft.com/office/powerpoint/2010/main" val="299139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classroom consists of a teacher</a:t>
            </a:r>
            <a:r>
              <a:rPr lang="en-US" baseline="0" dirty="0" smtClean="0"/>
              <a:t> and the learners. The teachers should be prepared to make the learning experience good and to ensure that they have made the goals and expectations of classroom activities clear to the students. </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2</a:t>
            </a:fld>
            <a:endParaRPr lang="en-US"/>
          </a:p>
        </p:txBody>
      </p:sp>
    </p:spTree>
    <p:extLst>
      <p:ext uri="{BB962C8B-B14F-4D97-AF65-F5344CB8AC3E}">
        <p14:creationId xmlns:p14="http://schemas.microsoft.com/office/powerpoint/2010/main" val="3421191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can be made to understand easily by the use of a concept map. Therefore, the teachers should come up with </a:t>
            </a:r>
            <a:r>
              <a:rPr lang="en-US" dirty="0" err="1" smtClean="0"/>
              <a:t>te</a:t>
            </a:r>
            <a:r>
              <a:rPr lang="en-US" dirty="0" smtClean="0"/>
              <a:t> best map through which they can make the learners understand the concept that they are being taught in classroom.</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3</a:t>
            </a:fld>
            <a:endParaRPr lang="en-US"/>
          </a:p>
        </p:txBody>
      </p:sp>
    </p:spTree>
    <p:extLst>
      <p:ext uri="{BB962C8B-B14F-4D97-AF65-F5344CB8AC3E}">
        <p14:creationId xmlns:p14="http://schemas.microsoft.com/office/powerpoint/2010/main" val="398794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Reading aloud to the children</a:t>
            </a:r>
            <a:r>
              <a:rPr lang="en-US" baseline="0" dirty="0" smtClean="0"/>
              <a:t> is of more benefits. Some of the benefits of reading aloud to the young children are promoting love for reading, enjoyment and even increasing attention span.</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4</a:t>
            </a:fld>
            <a:endParaRPr lang="en-US"/>
          </a:p>
        </p:txBody>
      </p:sp>
    </p:spTree>
    <p:extLst>
      <p:ext uri="{BB962C8B-B14F-4D97-AF65-F5344CB8AC3E}">
        <p14:creationId xmlns:p14="http://schemas.microsoft.com/office/powerpoint/2010/main" val="502806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Shared reading is an interactive reading experience where students take part in reading with the supervision of a teacher. This kind of reading is of benefit to them as it builds</a:t>
            </a:r>
            <a:r>
              <a:rPr lang="en-US" baseline="0" dirty="0" smtClean="0"/>
              <a:t> fluency as well as the use of comprehension strategies. </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5</a:t>
            </a:fld>
            <a:endParaRPr lang="en-US"/>
          </a:p>
        </p:txBody>
      </p:sp>
    </p:spTree>
    <p:extLst>
      <p:ext uri="{BB962C8B-B14F-4D97-AF65-F5344CB8AC3E}">
        <p14:creationId xmlns:p14="http://schemas.microsoft.com/office/powerpoint/2010/main" val="1817347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Guided reading refers to a form of instructional approach where the students are divided into small groups following on their behavior of reading and their ability of reading.</a:t>
            </a:r>
            <a:r>
              <a:rPr lang="en-US" baseline="0" dirty="0" smtClean="0"/>
              <a:t> The teachers then offer the support required by the learners to become independent and strategic readers.</a:t>
            </a:r>
            <a:r>
              <a:rPr lang="en-US" dirty="0" smtClean="0"/>
              <a:t> </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6</a:t>
            </a:fld>
            <a:endParaRPr lang="en-US"/>
          </a:p>
        </p:txBody>
      </p:sp>
    </p:spTree>
    <p:extLst>
      <p:ext uri="{BB962C8B-B14F-4D97-AF65-F5344CB8AC3E}">
        <p14:creationId xmlns:p14="http://schemas.microsoft.com/office/powerpoint/2010/main" val="997156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Reading independently involves children reading texts such as magazines, books and other texts on their own. Teachers can work towards making the children to become independent readers through hosting a book club. This will encourage the students to become prepared to read on their own.</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7</a:t>
            </a:fld>
            <a:endParaRPr lang="en-US"/>
          </a:p>
        </p:txBody>
      </p:sp>
    </p:spTree>
    <p:extLst>
      <p:ext uri="{BB962C8B-B14F-4D97-AF65-F5344CB8AC3E}">
        <p14:creationId xmlns:p14="http://schemas.microsoft.com/office/powerpoint/2010/main" val="260160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Shared writing involves the input of both the learners and teachers. The teacher acts as</a:t>
            </a:r>
            <a:r>
              <a:rPr lang="en-US" baseline="0" dirty="0" smtClean="0"/>
              <a:t> a scribe where he or she writes down the text as it is composed.</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8</a:t>
            </a:fld>
            <a:endParaRPr lang="en-US"/>
          </a:p>
        </p:txBody>
      </p:sp>
    </p:spTree>
    <p:extLst>
      <p:ext uri="{BB962C8B-B14F-4D97-AF65-F5344CB8AC3E}">
        <p14:creationId xmlns:p14="http://schemas.microsoft.com/office/powerpoint/2010/main" val="4247909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Interactive writing is</a:t>
            </a:r>
            <a:r>
              <a:rPr lang="en-US" baseline="0" dirty="0" smtClean="0"/>
              <a:t> a process that is applied in teaching children how to write. It involves a teacher sharing with the learners a pen. </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9</a:t>
            </a:fld>
            <a:endParaRPr lang="en-US"/>
          </a:p>
        </p:txBody>
      </p:sp>
    </p:spTree>
    <p:extLst>
      <p:ext uri="{BB962C8B-B14F-4D97-AF65-F5344CB8AC3E}">
        <p14:creationId xmlns:p14="http://schemas.microsoft.com/office/powerpoint/2010/main" val="1947228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Independent writing involves children writing on their own. This kind of writing promotes a sense of ownership</a:t>
            </a:r>
            <a:r>
              <a:rPr lang="en-US" baseline="0" dirty="0" smtClean="0"/>
              <a:t> for the children. It also enables them to write without being interrupted at their own pace.</a:t>
            </a:r>
            <a:endParaRPr lang="en-US" dirty="0"/>
          </a:p>
        </p:txBody>
      </p:sp>
      <p:sp>
        <p:nvSpPr>
          <p:cNvPr id="4" name="Slide Number Placeholder 3"/>
          <p:cNvSpPr>
            <a:spLocks noGrp="1"/>
          </p:cNvSpPr>
          <p:nvPr>
            <p:ph type="sldNum" sz="quarter" idx="10"/>
          </p:nvPr>
        </p:nvSpPr>
        <p:spPr/>
        <p:txBody>
          <a:bodyPr/>
          <a:lstStyle/>
          <a:p>
            <a:fld id="{595A76AA-831A-48AB-BE14-08894341A507}" type="slidenum">
              <a:rPr lang="en-US" smtClean="0"/>
              <a:t>10</a:t>
            </a:fld>
            <a:endParaRPr lang="en-US"/>
          </a:p>
        </p:txBody>
      </p:sp>
    </p:spTree>
    <p:extLst>
      <p:ext uri="{BB962C8B-B14F-4D97-AF65-F5344CB8AC3E}">
        <p14:creationId xmlns:p14="http://schemas.microsoft.com/office/powerpoint/2010/main" val="39521189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47587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201085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612492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A1A48E-75D6-4C56-944B-BDC242E655D2}"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50025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0A1A48E-75D6-4C56-944B-BDC242E655D2}" type="datetimeFigureOut">
              <a:rPr lang="en-US" smtClean="0"/>
              <a:t>11/30/2020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2235356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0A1A48E-75D6-4C56-944B-BDC242E655D2}" type="datetimeFigureOut">
              <a:rPr lang="en-US" smtClean="0"/>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21412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A1A48E-75D6-4C56-944B-BDC242E655D2}" type="datetimeFigureOut">
              <a:rPr lang="en-US" smtClean="0"/>
              <a:t>11/30/2020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495382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A1A48E-75D6-4C56-944B-BDC242E655D2}"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1637500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A1A48E-75D6-4C56-944B-BDC242E655D2}"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785461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2961680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323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676756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4345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1734082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3898712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A1A48E-75D6-4C56-944B-BDC242E655D2}"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8BE376-C711-48BC-B650-245DFB2DE1D1}" type="slidenum">
              <a:rPr lang="en-US" smtClean="0"/>
              <a:t>‹#›</a:t>
            </a:fld>
            <a:endParaRPr lang="en-US"/>
          </a:p>
        </p:txBody>
      </p:sp>
    </p:spTree>
    <p:extLst>
      <p:ext uri="{BB962C8B-B14F-4D97-AF65-F5344CB8AC3E}">
        <p14:creationId xmlns:p14="http://schemas.microsoft.com/office/powerpoint/2010/main" val="5400140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0A1A48E-75D6-4C56-944B-BDC242E655D2}" type="datetimeFigureOut">
              <a:rPr lang="en-US" smtClean="0"/>
              <a:t>11/30/2020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98BE376-C711-48BC-B650-245DFB2DE1D1}" type="slidenum">
              <a:rPr lang="en-US" smtClean="0"/>
              <a:t>‹#›</a:t>
            </a:fld>
            <a:endParaRPr lang="en-US"/>
          </a:p>
        </p:txBody>
      </p:sp>
    </p:spTree>
    <p:extLst>
      <p:ext uri="{BB962C8B-B14F-4D97-AF65-F5344CB8AC3E}">
        <p14:creationId xmlns:p14="http://schemas.microsoft.com/office/powerpoint/2010/main" val="20599326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url?q=https://www.learner.org/series/teaching-reading-k-2-a-library-of-classroom-practices/writers-journal/&amp;sa=D&amp;sntz=1&amp;usg=AFQjCNG_Z5oqtM1VN-KxNoGsb6FcuJOolQ" TargetMode="External"/><Relationship Id="rId2" Type="http://schemas.openxmlformats.org/officeDocument/2006/relationships/hyperlink" Target="https://www.google.com/url?q=https://www.learner.org/series/teaching-reading-k-2-a-library-of-classroom-practices/becoming-readers-and-writers/&amp;sa=D&amp;sntz=1&amp;usg=AFQjCNEpOE4XromauvrzsD60RL0l8dH2f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Classroom Practices</a:t>
            </a:r>
            <a:endParaRPr lang="en-US" dirty="0"/>
          </a:p>
        </p:txBody>
      </p:sp>
      <p:sp>
        <p:nvSpPr>
          <p:cNvPr id="3" name="Content Placeholder 2"/>
          <p:cNvSpPr>
            <a:spLocks noGrp="1"/>
          </p:cNvSpPr>
          <p:nvPr>
            <p:ph idx="1"/>
          </p:nvPr>
        </p:nvSpPr>
        <p:spPr>
          <a:xfrm>
            <a:off x="838200" y="1825625"/>
            <a:ext cx="5310809" cy="2454827"/>
          </a:xfrm>
        </p:spPr>
        <p:txBody>
          <a:bodyPr/>
          <a:lstStyle/>
          <a:p>
            <a:r>
              <a:rPr lang="en-US" dirty="0" smtClean="0"/>
              <a:t>Name:</a:t>
            </a:r>
          </a:p>
          <a:p>
            <a:r>
              <a:rPr lang="en-US" dirty="0" smtClean="0"/>
              <a:t>Tutor:</a:t>
            </a:r>
          </a:p>
          <a:p>
            <a:r>
              <a:rPr lang="en-US" dirty="0" smtClean="0"/>
              <a:t>Course:</a:t>
            </a:r>
          </a:p>
          <a:p>
            <a:r>
              <a:rPr lang="en-US" dirty="0" smtClean="0"/>
              <a:t>Date:</a:t>
            </a:r>
            <a:endParaRPr lang="en-US" dirty="0"/>
          </a:p>
        </p:txBody>
      </p:sp>
      <p:pic>
        <p:nvPicPr>
          <p:cNvPr id="4" name="Picture 3"/>
          <p:cNvPicPr>
            <a:picLocks noChangeAspect="1"/>
          </p:cNvPicPr>
          <p:nvPr/>
        </p:nvPicPr>
        <p:blipFill>
          <a:blip r:embed="rId2"/>
          <a:stretch>
            <a:fillRect/>
          </a:stretch>
        </p:blipFill>
        <p:spPr>
          <a:xfrm>
            <a:off x="5883965" y="1825625"/>
            <a:ext cx="5181600" cy="3674027"/>
          </a:xfrm>
          <a:prstGeom prst="rect">
            <a:avLst/>
          </a:prstGeom>
        </p:spPr>
      </p:pic>
    </p:spTree>
    <p:extLst>
      <p:ext uri="{BB962C8B-B14F-4D97-AF65-F5344CB8AC3E}">
        <p14:creationId xmlns:p14="http://schemas.microsoft.com/office/powerpoint/2010/main" val="1742955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38201" y="1825625"/>
            <a:ext cx="4343400" cy="4351338"/>
          </a:xfrm>
        </p:spPr>
        <p:txBody>
          <a:bodyPr>
            <a:normAutofit lnSpcReduction="10000"/>
          </a:bodyPr>
          <a:lstStyle/>
          <a:p>
            <a:r>
              <a:rPr lang="en-US" dirty="0" smtClean="0"/>
              <a:t>School is a learning place where there are teachers, students and learning materials.</a:t>
            </a:r>
          </a:p>
          <a:p>
            <a:r>
              <a:rPr lang="en-US" dirty="0" smtClean="0"/>
              <a:t>A classroom consists of teachers and learners.</a:t>
            </a:r>
          </a:p>
          <a:p>
            <a:r>
              <a:rPr lang="en-US" dirty="0" smtClean="0"/>
              <a:t>The teacher should ensure that goals and expectations of classroom activities and lessons are made clear to the learners.</a:t>
            </a:r>
          </a:p>
          <a:p>
            <a:r>
              <a:rPr lang="en-US" dirty="0" smtClean="0"/>
              <a:t>Teachers should keep up with the latest techniques in teaching literacy.</a:t>
            </a:r>
          </a:p>
          <a:p>
            <a:r>
              <a:rPr lang="en-US" dirty="0" smtClean="0"/>
              <a:t>Teachers should pick on what they think is right for the students.</a:t>
            </a:r>
          </a:p>
          <a:p>
            <a:endParaRPr lang="en-US" dirty="0" smtClean="0"/>
          </a:p>
          <a:p>
            <a:endParaRPr lang="en-US" dirty="0"/>
          </a:p>
        </p:txBody>
      </p:sp>
      <p:pic>
        <p:nvPicPr>
          <p:cNvPr id="4" name="Picture 3"/>
          <p:cNvPicPr>
            <a:picLocks noChangeAspect="1"/>
          </p:cNvPicPr>
          <p:nvPr/>
        </p:nvPicPr>
        <p:blipFill>
          <a:blip r:embed="rId3"/>
          <a:stretch>
            <a:fillRect/>
          </a:stretch>
        </p:blipFill>
        <p:spPr>
          <a:xfrm>
            <a:off x="5181600" y="1690687"/>
            <a:ext cx="5963477" cy="3914983"/>
          </a:xfrm>
          <a:prstGeom prst="rect">
            <a:avLst/>
          </a:prstGeom>
        </p:spPr>
      </p:pic>
    </p:spTree>
    <p:extLst>
      <p:ext uri="{BB962C8B-B14F-4D97-AF65-F5344CB8AC3E}">
        <p14:creationId xmlns:p14="http://schemas.microsoft.com/office/powerpoint/2010/main" val="3437158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Maps</a:t>
            </a:r>
            <a:endParaRPr lang="en-US" dirty="0"/>
          </a:p>
        </p:txBody>
      </p:sp>
      <p:sp>
        <p:nvSpPr>
          <p:cNvPr id="3" name="Content Placeholder 2"/>
          <p:cNvSpPr>
            <a:spLocks noGrp="1"/>
          </p:cNvSpPr>
          <p:nvPr>
            <p:ph idx="1"/>
          </p:nvPr>
        </p:nvSpPr>
        <p:spPr>
          <a:xfrm>
            <a:off x="838200" y="1825625"/>
            <a:ext cx="5337313" cy="4351338"/>
          </a:xfrm>
        </p:spPr>
        <p:txBody>
          <a:bodyPr>
            <a:normAutofit/>
          </a:bodyPr>
          <a:lstStyle/>
          <a:p>
            <a:r>
              <a:rPr lang="en-US" dirty="0" smtClean="0"/>
              <a:t>A concept map refers to a visual aid that is used to enrich the learner’s understanding of a new concept.</a:t>
            </a:r>
          </a:p>
          <a:p>
            <a:r>
              <a:rPr lang="en-US" dirty="0" smtClean="0"/>
              <a:t>A visual organizer makes students to understand a concept in various ways.</a:t>
            </a:r>
          </a:p>
          <a:p>
            <a:r>
              <a:rPr lang="en-US" dirty="0" smtClean="0"/>
              <a:t>Concept maps deepens understanding and comprehension of the different concepts taught in classroom.</a:t>
            </a:r>
            <a:endParaRPr lang="en-US" dirty="0"/>
          </a:p>
        </p:txBody>
      </p:sp>
      <p:pic>
        <p:nvPicPr>
          <p:cNvPr id="5" name="Picture 4"/>
          <p:cNvPicPr>
            <a:picLocks noChangeAspect="1"/>
          </p:cNvPicPr>
          <p:nvPr/>
        </p:nvPicPr>
        <p:blipFill>
          <a:blip r:embed="rId3"/>
          <a:stretch>
            <a:fillRect/>
          </a:stretch>
        </p:blipFill>
        <p:spPr>
          <a:xfrm>
            <a:off x="6175514" y="1824039"/>
            <a:ext cx="4863548" cy="3993666"/>
          </a:xfrm>
          <a:prstGeom prst="rect">
            <a:avLst/>
          </a:prstGeom>
        </p:spPr>
      </p:pic>
    </p:spTree>
    <p:extLst>
      <p:ext uri="{BB962C8B-B14F-4D97-AF65-F5344CB8AC3E}">
        <p14:creationId xmlns:p14="http://schemas.microsoft.com/office/powerpoint/2010/main" val="108802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Reading Aloud to Students</a:t>
            </a:r>
            <a:endParaRPr lang="en-US" dirty="0"/>
          </a:p>
        </p:txBody>
      </p:sp>
      <p:sp>
        <p:nvSpPr>
          <p:cNvPr id="3" name="Content Placeholder 2"/>
          <p:cNvSpPr>
            <a:spLocks noGrp="1"/>
          </p:cNvSpPr>
          <p:nvPr>
            <p:ph idx="1"/>
          </p:nvPr>
        </p:nvSpPr>
        <p:spPr>
          <a:xfrm>
            <a:off x="838200" y="1825625"/>
            <a:ext cx="3375991" cy="4351338"/>
          </a:xfrm>
        </p:spPr>
        <p:txBody>
          <a:bodyPr>
            <a:normAutofit/>
          </a:bodyPr>
          <a:lstStyle/>
          <a:p>
            <a:r>
              <a:rPr lang="en-US" dirty="0" smtClean="0"/>
              <a:t>Read aloud to young children particularly in an engaging way, promotes emergent literacy and language development.</a:t>
            </a:r>
          </a:p>
          <a:p>
            <a:r>
              <a:rPr lang="en-US" dirty="0" smtClean="0"/>
              <a:t>Supports the relationship between a child and teacher.</a:t>
            </a:r>
          </a:p>
          <a:p>
            <a:r>
              <a:rPr lang="en-US" dirty="0" smtClean="0"/>
              <a:t>Promotes love for reading .</a:t>
            </a:r>
          </a:p>
          <a:p>
            <a:r>
              <a:rPr lang="en-US" dirty="0" smtClean="0"/>
              <a:t>Provides enjoyment.</a:t>
            </a:r>
          </a:p>
          <a:p>
            <a:r>
              <a:rPr lang="en-US" dirty="0" smtClean="0"/>
              <a:t>Develops stronger vocabulary</a:t>
            </a:r>
          </a:p>
          <a:p>
            <a:r>
              <a:rPr lang="en-US" dirty="0" smtClean="0"/>
              <a:t>Increases attention span.</a:t>
            </a:r>
          </a:p>
        </p:txBody>
      </p:sp>
      <p:pic>
        <p:nvPicPr>
          <p:cNvPr id="4" name="Picture 3"/>
          <p:cNvPicPr>
            <a:picLocks noChangeAspect="1"/>
          </p:cNvPicPr>
          <p:nvPr/>
        </p:nvPicPr>
        <p:blipFill>
          <a:blip r:embed="rId3"/>
          <a:stretch>
            <a:fillRect/>
          </a:stretch>
        </p:blipFill>
        <p:spPr>
          <a:xfrm>
            <a:off x="4542803" y="1690688"/>
            <a:ext cx="6628780" cy="4127016"/>
          </a:xfrm>
          <a:prstGeom prst="rect">
            <a:avLst/>
          </a:prstGeom>
        </p:spPr>
      </p:pic>
    </p:spTree>
    <p:extLst>
      <p:ext uri="{BB962C8B-B14F-4D97-AF65-F5344CB8AC3E}">
        <p14:creationId xmlns:p14="http://schemas.microsoft.com/office/powerpoint/2010/main" val="317441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Readings</a:t>
            </a:r>
            <a:endParaRPr lang="en-US" dirty="0"/>
          </a:p>
        </p:txBody>
      </p:sp>
      <p:sp>
        <p:nvSpPr>
          <p:cNvPr id="3" name="Content Placeholder 2"/>
          <p:cNvSpPr>
            <a:spLocks noGrp="1"/>
          </p:cNvSpPr>
          <p:nvPr>
            <p:ph idx="1"/>
          </p:nvPr>
        </p:nvSpPr>
        <p:spPr>
          <a:xfrm>
            <a:off x="838200" y="1825625"/>
            <a:ext cx="4780722" cy="4351338"/>
          </a:xfrm>
        </p:spPr>
        <p:txBody>
          <a:bodyPr>
            <a:normAutofit/>
          </a:bodyPr>
          <a:lstStyle/>
          <a:p>
            <a:r>
              <a:rPr lang="en-US" dirty="0" smtClean="0"/>
              <a:t>Shared reading is refers to an interactive reading experience which takes place when students join or share reading of a learning materials such as a book or some other text.</a:t>
            </a:r>
          </a:p>
          <a:p>
            <a:r>
              <a:rPr lang="en-US" dirty="0" smtClean="0"/>
              <a:t>The students are guided and supported by the teacher.</a:t>
            </a:r>
          </a:p>
          <a:p>
            <a:r>
              <a:rPr lang="en-US" dirty="0" smtClean="0"/>
              <a:t>A teacher explicitly models the skills of proficient readers.</a:t>
            </a:r>
          </a:p>
          <a:p>
            <a:r>
              <a:rPr lang="en-US" dirty="0" smtClean="0"/>
              <a:t>Students feel successful since they are providing support for the whole group.</a:t>
            </a:r>
          </a:p>
          <a:p>
            <a:r>
              <a:rPr lang="en-US" dirty="0" smtClean="0"/>
              <a:t>Use of comprehension strategies.</a:t>
            </a:r>
          </a:p>
          <a:p>
            <a:r>
              <a:rPr lang="en-US" dirty="0" smtClean="0"/>
              <a:t>Builds fluency with repeated readings.</a:t>
            </a:r>
            <a:endParaRPr lang="en-US" dirty="0"/>
          </a:p>
        </p:txBody>
      </p:sp>
      <p:pic>
        <p:nvPicPr>
          <p:cNvPr id="4" name="Picture 3"/>
          <p:cNvPicPr>
            <a:picLocks noChangeAspect="1"/>
          </p:cNvPicPr>
          <p:nvPr/>
        </p:nvPicPr>
        <p:blipFill>
          <a:blip r:embed="rId3"/>
          <a:stretch>
            <a:fillRect/>
          </a:stretch>
        </p:blipFill>
        <p:spPr>
          <a:xfrm>
            <a:off x="5618922" y="1690688"/>
            <a:ext cx="5393636" cy="4338637"/>
          </a:xfrm>
          <a:prstGeom prst="rect">
            <a:avLst/>
          </a:prstGeom>
        </p:spPr>
      </p:pic>
    </p:spTree>
    <p:extLst>
      <p:ext uri="{BB962C8B-B14F-4D97-AF65-F5344CB8AC3E}">
        <p14:creationId xmlns:p14="http://schemas.microsoft.com/office/powerpoint/2010/main" val="3266248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Guided Reading</a:t>
            </a:r>
            <a:endParaRPr lang="en-US" dirty="0"/>
          </a:p>
        </p:txBody>
      </p:sp>
      <p:sp>
        <p:nvSpPr>
          <p:cNvPr id="3" name="Content Placeholder 2"/>
          <p:cNvSpPr>
            <a:spLocks noGrp="1"/>
          </p:cNvSpPr>
          <p:nvPr>
            <p:ph idx="1"/>
          </p:nvPr>
        </p:nvSpPr>
        <p:spPr>
          <a:xfrm>
            <a:off x="838201" y="1825625"/>
            <a:ext cx="3733800" cy="4351338"/>
          </a:xfrm>
        </p:spPr>
        <p:txBody>
          <a:bodyPr>
            <a:normAutofit/>
          </a:bodyPr>
          <a:lstStyle/>
          <a:p>
            <a:r>
              <a:rPr lang="en-US" dirty="0" smtClean="0"/>
              <a:t>Guided reading is a form of instructional approach. It entails a teacher dividing the students into small groups.</a:t>
            </a:r>
          </a:p>
          <a:p>
            <a:r>
              <a:rPr lang="en-US" dirty="0" smtClean="0"/>
              <a:t>This small groups consists of students who show similar reading behaviors and care able to read similar levels of texts.</a:t>
            </a:r>
          </a:p>
          <a:p>
            <a:r>
              <a:rPr lang="en-US" dirty="0" smtClean="0"/>
              <a:t>It is aimed to help students to become independent, strategic readers</a:t>
            </a:r>
          </a:p>
          <a:p>
            <a:r>
              <a:rPr lang="en-US" dirty="0" smtClean="0"/>
              <a:t>Students receive support that they need from the teachers.</a:t>
            </a:r>
            <a:endParaRPr lang="en-US" dirty="0"/>
          </a:p>
        </p:txBody>
      </p:sp>
      <p:pic>
        <p:nvPicPr>
          <p:cNvPr id="4" name="Picture 3"/>
          <p:cNvPicPr>
            <a:picLocks noChangeAspect="1"/>
          </p:cNvPicPr>
          <p:nvPr/>
        </p:nvPicPr>
        <p:blipFill>
          <a:blip r:embed="rId3"/>
          <a:stretch>
            <a:fillRect/>
          </a:stretch>
        </p:blipFill>
        <p:spPr>
          <a:xfrm>
            <a:off x="4667250" y="1825624"/>
            <a:ext cx="6686550" cy="4137853"/>
          </a:xfrm>
          <a:prstGeom prst="rect">
            <a:avLst/>
          </a:prstGeom>
        </p:spPr>
      </p:pic>
    </p:spTree>
    <p:extLst>
      <p:ext uri="{BB962C8B-B14F-4D97-AF65-F5344CB8AC3E}">
        <p14:creationId xmlns:p14="http://schemas.microsoft.com/office/powerpoint/2010/main" val="3162642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Reading</a:t>
            </a:r>
            <a:endParaRPr lang="en-US" dirty="0"/>
          </a:p>
        </p:txBody>
      </p:sp>
      <p:sp>
        <p:nvSpPr>
          <p:cNvPr id="3" name="Content Placeholder 2"/>
          <p:cNvSpPr>
            <a:spLocks noGrp="1"/>
          </p:cNvSpPr>
          <p:nvPr>
            <p:ph idx="1"/>
          </p:nvPr>
        </p:nvSpPr>
        <p:spPr>
          <a:xfrm>
            <a:off x="838200" y="1825625"/>
            <a:ext cx="3733800" cy="4351338"/>
          </a:xfrm>
        </p:spPr>
        <p:txBody>
          <a:bodyPr>
            <a:normAutofit/>
          </a:bodyPr>
          <a:lstStyle/>
          <a:p>
            <a:r>
              <a:rPr lang="en-US" dirty="0" smtClean="0"/>
              <a:t>Involves children reading texts such as magazines, books and others on their won.</a:t>
            </a:r>
          </a:p>
          <a:p>
            <a:r>
              <a:rPr lang="en-US" dirty="0" smtClean="0"/>
              <a:t>Can entail in schools which is purely voluntary reading for enjoyment or assigned reading homework.</a:t>
            </a:r>
          </a:p>
          <a:p>
            <a:r>
              <a:rPr lang="en-US" dirty="0" smtClean="0"/>
              <a:t>As reading skills improve, learners are become better prepared to comprehend other classroom reading subjects.</a:t>
            </a:r>
          </a:p>
          <a:p>
            <a:r>
              <a:rPr lang="en-US" dirty="0" smtClean="0"/>
              <a:t>The teachers can promote independent reading via hosting a book club</a:t>
            </a:r>
            <a:endParaRPr lang="en-US" dirty="0"/>
          </a:p>
        </p:txBody>
      </p:sp>
      <p:pic>
        <p:nvPicPr>
          <p:cNvPr id="4" name="Picture 3"/>
          <p:cNvPicPr>
            <a:picLocks noChangeAspect="1"/>
          </p:cNvPicPr>
          <p:nvPr/>
        </p:nvPicPr>
        <p:blipFill>
          <a:blip r:embed="rId3"/>
          <a:stretch>
            <a:fillRect/>
          </a:stretch>
        </p:blipFill>
        <p:spPr>
          <a:xfrm>
            <a:off x="4826690" y="1825625"/>
            <a:ext cx="6527109" cy="4351338"/>
          </a:xfrm>
          <a:prstGeom prst="rect">
            <a:avLst/>
          </a:prstGeom>
        </p:spPr>
      </p:pic>
    </p:spTree>
    <p:extLst>
      <p:ext uri="{BB962C8B-B14F-4D97-AF65-F5344CB8AC3E}">
        <p14:creationId xmlns:p14="http://schemas.microsoft.com/office/powerpoint/2010/main" val="3627139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Shared Writing</a:t>
            </a:r>
            <a:endParaRPr lang="en-US" dirty="0"/>
          </a:p>
        </p:txBody>
      </p:sp>
      <p:sp>
        <p:nvSpPr>
          <p:cNvPr id="3" name="Content Placeholder 2"/>
          <p:cNvSpPr>
            <a:spLocks noGrp="1"/>
          </p:cNvSpPr>
          <p:nvPr>
            <p:ph idx="1"/>
          </p:nvPr>
        </p:nvSpPr>
        <p:spPr>
          <a:xfrm>
            <a:off x="838200" y="1825625"/>
            <a:ext cx="3998843" cy="4351338"/>
          </a:xfrm>
        </p:spPr>
        <p:txBody>
          <a:bodyPr>
            <a:normAutofit lnSpcReduction="10000"/>
          </a:bodyPr>
          <a:lstStyle/>
          <a:p>
            <a:r>
              <a:rPr lang="en-US" dirty="0" smtClean="0"/>
              <a:t>In shared writing, the children and teachers compose text together.</a:t>
            </a:r>
          </a:p>
          <a:p>
            <a:r>
              <a:rPr lang="en-US" dirty="0" smtClean="0"/>
              <a:t>They both contribute their thoughts  as well as ideas to the process of writing.</a:t>
            </a:r>
          </a:p>
          <a:p>
            <a:r>
              <a:rPr lang="en-US" dirty="0" smtClean="0"/>
              <a:t>The teacher acts in this case as a scribe where he or she writes the text as it is composed.</a:t>
            </a:r>
          </a:p>
          <a:p>
            <a:r>
              <a:rPr lang="en-US" dirty="0" smtClean="0"/>
              <a:t>Helps the learners to understand how to write a particular kind of text.</a:t>
            </a:r>
          </a:p>
          <a:p>
            <a:r>
              <a:rPr lang="en-US" dirty="0" smtClean="0"/>
              <a:t>Provides children with a model piece of writing that they can emulate.</a:t>
            </a:r>
            <a:endParaRPr lang="en-US" dirty="0"/>
          </a:p>
        </p:txBody>
      </p:sp>
      <p:pic>
        <p:nvPicPr>
          <p:cNvPr id="4" name="Picture 3"/>
          <p:cNvPicPr>
            <a:picLocks noChangeAspect="1"/>
          </p:cNvPicPr>
          <p:nvPr/>
        </p:nvPicPr>
        <p:blipFill>
          <a:blip r:embed="rId3"/>
          <a:stretch>
            <a:fillRect/>
          </a:stretch>
        </p:blipFill>
        <p:spPr>
          <a:xfrm>
            <a:off x="5334000" y="1825625"/>
            <a:ext cx="5652052" cy="4098097"/>
          </a:xfrm>
          <a:prstGeom prst="rect">
            <a:avLst/>
          </a:prstGeom>
        </p:spPr>
      </p:pic>
    </p:spTree>
    <p:extLst>
      <p:ext uri="{BB962C8B-B14F-4D97-AF65-F5344CB8AC3E}">
        <p14:creationId xmlns:p14="http://schemas.microsoft.com/office/powerpoint/2010/main" val="3422373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Interactive Writing</a:t>
            </a:r>
            <a:endParaRPr lang="en-US" dirty="0"/>
          </a:p>
        </p:txBody>
      </p:sp>
      <p:sp>
        <p:nvSpPr>
          <p:cNvPr id="3" name="Content Placeholder 2"/>
          <p:cNvSpPr>
            <a:spLocks noGrp="1"/>
          </p:cNvSpPr>
          <p:nvPr>
            <p:ph idx="1"/>
          </p:nvPr>
        </p:nvSpPr>
        <p:spPr>
          <a:xfrm>
            <a:off x="838200" y="1825625"/>
            <a:ext cx="4012096" cy="4351338"/>
          </a:xfrm>
        </p:spPr>
        <p:txBody>
          <a:bodyPr>
            <a:normAutofit/>
          </a:bodyPr>
          <a:lstStyle/>
          <a:p>
            <a:r>
              <a:rPr lang="en-US" dirty="0" smtClean="0"/>
              <a:t>This refers to a writing process that is used to teach young students how to write.</a:t>
            </a:r>
          </a:p>
          <a:p>
            <a:r>
              <a:rPr lang="en-US" dirty="0" smtClean="0"/>
              <a:t>It entails sharing of a pen between the learner and the teacher.</a:t>
            </a:r>
          </a:p>
          <a:p>
            <a:r>
              <a:rPr lang="en-US" dirty="0" smtClean="0"/>
              <a:t>Can be carried out on a one-on-one private lessons with the students or even a small group of children.</a:t>
            </a:r>
          </a:p>
          <a:p>
            <a:r>
              <a:rPr lang="en-US" dirty="0" smtClean="0"/>
              <a:t>Helps in modeling of reading and writing strategies during times of creating texts.</a:t>
            </a:r>
            <a:endParaRPr lang="en-US" dirty="0"/>
          </a:p>
        </p:txBody>
      </p:sp>
      <p:pic>
        <p:nvPicPr>
          <p:cNvPr id="4" name="Picture 3"/>
          <p:cNvPicPr>
            <a:picLocks noChangeAspect="1"/>
          </p:cNvPicPr>
          <p:nvPr/>
        </p:nvPicPr>
        <p:blipFill>
          <a:blip r:embed="rId3"/>
          <a:stretch>
            <a:fillRect/>
          </a:stretch>
        </p:blipFill>
        <p:spPr>
          <a:xfrm>
            <a:off x="5249931" y="1825625"/>
            <a:ext cx="5961407" cy="4045088"/>
          </a:xfrm>
          <a:prstGeom prst="rect">
            <a:avLst/>
          </a:prstGeom>
        </p:spPr>
      </p:pic>
    </p:spTree>
    <p:extLst>
      <p:ext uri="{BB962C8B-B14F-4D97-AF65-F5344CB8AC3E}">
        <p14:creationId xmlns:p14="http://schemas.microsoft.com/office/powerpoint/2010/main" val="3784452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Independent Writing</a:t>
            </a:r>
            <a:endParaRPr lang="en-US" dirty="0"/>
          </a:p>
        </p:txBody>
      </p:sp>
      <p:sp>
        <p:nvSpPr>
          <p:cNvPr id="3" name="Content Placeholder 2"/>
          <p:cNvSpPr>
            <a:spLocks noGrp="1"/>
          </p:cNvSpPr>
          <p:nvPr>
            <p:ph idx="1"/>
          </p:nvPr>
        </p:nvSpPr>
        <p:spPr>
          <a:xfrm>
            <a:off x="838201" y="1825625"/>
            <a:ext cx="3627782" cy="4351338"/>
          </a:xfrm>
        </p:spPr>
        <p:txBody>
          <a:bodyPr>
            <a:normAutofit lnSpcReduction="10000"/>
          </a:bodyPr>
          <a:lstStyle/>
          <a:p>
            <a:r>
              <a:rPr lang="en-US" dirty="0" smtClean="0"/>
              <a:t>Involves children writing by themselves.</a:t>
            </a:r>
          </a:p>
          <a:p>
            <a:r>
              <a:rPr lang="en-US" dirty="0" smtClean="0"/>
              <a:t>The texts that they write nee to be familiar and clearly as it was demonstrated in modelling writing and composed in guided writing.</a:t>
            </a:r>
          </a:p>
          <a:p>
            <a:r>
              <a:rPr lang="en-US" dirty="0" smtClean="0"/>
              <a:t>Helps students develop a sense of ownership over their skills. </a:t>
            </a:r>
          </a:p>
          <a:p>
            <a:r>
              <a:rPr lang="en-US" dirty="0" smtClean="0"/>
              <a:t>Provides some quiet time when kids can work as well as explore without being interrupted, at their own pace.</a:t>
            </a:r>
          </a:p>
          <a:p>
            <a:pPr marL="0" indent="0">
              <a:buNone/>
            </a:pPr>
            <a:endParaRPr lang="en-US" dirty="0"/>
          </a:p>
        </p:txBody>
      </p:sp>
      <p:pic>
        <p:nvPicPr>
          <p:cNvPr id="4" name="Picture 3"/>
          <p:cNvPicPr>
            <a:picLocks noChangeAspect="1"/>
          </p:cNvPicPr>
          <p:nvPr/>
        </p:nvPicPr>
        <p:blipFill>
          <a:blip r:embed="rId3"/>
          <a:stretch>
            <a:fillRect/>
          </a:stretch>
        </p:blipFill>
        <p:spPr>
          <a:xfrm>
            <a:off x="5049078" y="1825626"/>
            <a:ext cx="6162261" cy="4351338"/>
          </a:xfrm>
          <a:prstGeom prst="rect">
            <a:avLst/>
          </a:prstGeom>
        </p:spPr>
      </p:pic>
    </p:spTree>
    <p:extLst>
      <p:ext uri="{BB962C8B-B14F-4D97-AF65-F5344CB8AC3E}">
        <p14:creationId xmlns:p14="http://schemas.microsoft.com/office/powerpoint/2010/main" val="4079300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a:xfrm>
            <a:off x="838200" y="1825625"/>
            <a:ext cx="4210878" cy="4351338"/>
          </a:xfrm>
        </p:spPr>
        <p:txBody>
          <a:bodyPr>
            <a:normAutofit/>
          </a:bodyPr>
          <a:lstStyle/>
          <a:p>
            <a:r>
              <a:rPr lang="en-US" dirty="0" smtClean="0"/>
              <a:t>A school is a place where students go to learn and it consists of teachers, students and learning materials.</a:t>
            </a:r>
          </a:p>
          <a:p>
            <a:r>
              <a:rPr lang="en-US" dirty="0" smtClean="0"/>
              <a:t>Teaching entails:</a:t>
            </a:r>
          </a:p>
          <a:p>
            <a:r>
              <a:rPr lang="en-US" dirty="0" smtClean="0"/>
              <a:t>Guided writing.</a:t>
            </a:r>
          </a:p>
          <a:p>
            <a:r>
              <a:rPr lang="en-US" dirty="0" smtClean="0"/>
              <a:t>Independent reading.</a:t>
            </a:r>
          </a:p>
          <a:p>
            <a:r>
              <a:rPr lang="en-US" dirty="0" smtClean="0"/>
              <a:t>Shared writing.</a:t>
            </a:r>
          </a:p>
          <a:p>
            <a:r>
              <a:rPr lang="en-US" dirty="0" smtClean="0"/>
              <a:t>Interactive writing.</a:t>
            </a:r>
          </a:p>
          <a:p>
            <a:r>
              <a:rPr lang="en-US" dirty="0" smtClean="0"/>
              <a:t>Independent writing.</a:t>
            </a:r>
          </a:p>
          <a:p>
            <a:endParaRPr lang="en-US" dirty="0"/>
          </a:p>
        </p:txBody>
      </p:sp>
      <p:pic>
        <p:nvPicPr>
          <p:cNvPr id="4" name="Picture 3"/>
          <p:cNvPicPr>
            <a:picLocks noChangeAspect="1"/>
          </p:cNvPicPr>
          <p:nvPr/>
        </p:nvPicPr>
        <p:blipFill>
          <a:blip r:embed="rId2"/>
          <a:stretch>
            <a:fillRect/>
          </a:stretch>
        </p:blipFill>
        <p:spPr>
          <a:xfrm>
            <a:off x="5335243" y="1825625"/>
            <a:ext cx="5385766" cy="4098097"/>
          </a:xfrm>
          <a:prstGeom prst="rect">
            <a:avLst/>
          </a:prstGeom>
        </p:spPr>
      </p:pic>
    </p:spTree>
    <p:extLst>
      <p:ext uri="{BB962C8B-B14F-4D97-AF65-F5344CB8AC3E}">
        <p14:creationId xmlns:p14="http://schemas.microsoft.com/office/powerpoint/2010/main" val="885433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hlinkClick r:id="rId2"/>
              </a:rPr>
              <a:t>https://www.google.com/url?q=https%3A%2F%2Fwww.learner.org%2Fseries%2Fteaching-reading-k-2-a-library-of-classroom-practices%2Fbecoming-readers-and-writers%2F&amp;sa=D&amp;sntz=1&amp;usg=AFQjCNEpOE4XromauvrzsD60RL0l8dH2fw</a:t>
            </a:r>
            <a:endParaRPr lang="en-US" dirty="0" smtClean="0"/>
          </a:p>
          <a:p>
            <a:r>
              <a:rPr lang="en-US" dirty="0" smtClean="0">
                <a:hlinkClick r:id="rId3"/>
              </a:rPr>
              <a:t>https://www.google.com/url?q=https%3A%2F%2Fwww.learner.org%2Fseries%2Fteaching-reading-k-2-a-library-of-classroom-practices%2Fwriters-journal%2F&amp;sa=D&amp;sntz=1&amp;usg=AFQjCNG_Z5oqtM1VN-KxNoGsb6FcuJOolQ</a:t>
            </a:r>
            <a:endParaRPr lang="en-US" dirty="0" smtClean="0"/>
          </a:p>
          <a:p>
            <a:endParaRPr lang="en-US" dirty="0"/>
          </a:p>
        </p:txBody>
      </p:sp>
    </p:spTree>
    <p:extLst>
      <p:ext uri="{BB962C8B-B14F-4D97-AF65-F5344CB8AC3E}">
        <p14:creationId xmlns:p14="http://schemas.microsoft.com/office/powerpoint/2010/main" val="124053367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171</TotalTime>
  <Words>989</Words>
  <Application>Microsoft Office PowerPoint</Application>
  <PresentationFormat>Widescreen</PresentationFormat>
  <Paragraphs>84</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Trebuchet MS</vt:lpstr>
      <vt:lpstr>Wingdings 3</vt:lpstr>
      <vt:lpstr>Facet</vt:lpstr>
      <vt:lpstr>Classroom Practices</vt:lpstr>
      <vt:lpstr>Introduction</vt:lpstr>
      <vt:lpstr>Concept Maps</vt:lpstr>
      <vt:lpstr>Reading Aloud to Students</vt:lpstr>
      <vt:lpstr>Shared Readings</vt:lpstr>
      <vt:lpstr>Guided Reading</vt:lpstr>
      <vt:lpstr>Independent Reading</vt:lpstr>
      <vt:lpstr>Shared Writing</vt:lpstr>
      <vt:lpstr>Interactive Writing</vt:lpstr>
      <vt:lpstr>Independent Writing</vt:lpstr>
      <vt:lpstr>Conclusion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aaronaquines@gmail.com</cp:lastModifiedBy>
  <cp:revision>68</cp:revision>
  <dcterms:created xsi:type="dcterms:W3CDTF">2020-11-30T08:41:55Z</dcterms:created>
  <dcterms:modified xsi:type="dcterms:W3CDTF">2020-11-30T16:36:52Z</dcterms:modified>
</cp:coreProperties>
</file>