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77" r:id="rId3"/>
    <p:sldId id="268" r:id="rId4"/>
    <p:sldId id="269" r:id="rId5"/>
    <p:sldId id="278" r:id="rId6"/>
    <p:sldId id="271" r:id="rId7"/>
    <p:sldId id="272" r:id="rId8"/>
    <p:sldId id="273" r:id="rId9"/>
    <p:sldId id="274" r:id="rId10"/>
    <p:sldId id="275" r:id="rId11"/>
    <p:sldId id="276" r:id="rId1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 type="body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 type="body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sldNum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</p:spPr>
        <p:txBody>
          <a:bodyPr tIns="91440" bIns="91440" anchor="ctr">
            <a:norm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fld id="{E4C20BB6-74E9-4B59-A422-0AC9826356E5}" type="slidenum">
              <a:rPr lang="en-GB" sz="1000" b="0" strike="noStrike" spc="-1">
                <a:solidFill>
                  <a:srgbClr val="595959"/>
                </a:solidFill>
                <a:latin typeface="Arial"/>
                <a:ea typeface="Arial"/>
              </a:rPr>
              <a:pPr algn="r">
                <a:lnSpc>
                  <a:spcPct val="100000"/>
                </a:lnSpc>
                <a:tabLst>
                  <a:tab pos="0" algn="l"/>
                </a:tabLst>
              </a:pPr>
              <a:t>‹#›</a:t>
            </a:fld>
            <a:endParaRPr lang="en-US" sz="1000" b="0" strike="noStrike" spc="-1">
              <a:latin typeface="Times New Roman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en-US" sz="1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/>
          <p:cNvSpPr/>
          <p:nvPr/>
        </p:nvSpPr>
        <p:spPr>
          <a:xfrm>
            <a:off x="3071880" y="1278720"/>
            <a:ext cx="2999520" cy="255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>
            <a:spAutoFit/>
          </a:bodyPr>
          <a:lstStyle/>
          <a:p>
            <a:pPr algn="ctr">
              <a:lnSpc>
                <a:spcPct val="200000"/>
              </a:lnSpc>
              <a:tabLst>
                <a:tab pos="0" algn="l"/>
              </a:tabLst>
            </a:pPr>
            <a:endParaRPr lang="en-US" sz="1800" b="0" strike="noStrike" spc="-1">
              <a:latin typeface="Arial"/>
            </a:endParaRPr>
          </a:p>
          <a:p>
            <a:pPr algn="ctr">
              <a:lnSpc>
                <a:spcPct val="200000"/>
              </a:lnSpc>
              <a:tabLst>
                <a:tab pos="0" algn="l"/>
              </a:tabLst>
            </a:pPr>
            <a:r>
              <a:rPr lang="en-GB" sz="1200" b="0" strike="noStrike" spc="-1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 Clean Air Act</a:t>
            </a:r>
            <a:endParaRPr lang="en-US" sz="1200" b="0" strike="noStrike" spc="-1">
              <a:latin typeface="Arial"/>
            </a:endParaRPr>
          </a:p>
          <a:p>
            <a:pPr algn="ctr">
              <a:lnSpc>
                <a:spcPct val="200000"/>
              </a:lnSpc>
              <a:tabLst>
                <a:tab pos="0" algn="l"/>
              </a:tabLst>
            </a:pPr>
            <a:r>
              <a:rPr lang="en-GB" sz="1200" b="0" strike="noStrike" spc="-1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Name</a:t>
            </a:r>
            <a:endParaRPr lang="en-US" sz="1200" b="0" strike="noStrike" spc="-1">
              <a:latin typeface="Arial"/>
            </a:endParaRPr>
          </a:p>
          <a:p>
            <a:pPr algn="ctr">
              <a:lnSpc>
                <a:spcPct val="200000"/>
              </a:lnSpc>
              <a:tabLst>
                <a:tab pos="0" algn="l"/>
              </a:tabLst>
            </a:pPr>
            <a:r>
              <a:rPr lang="en-GB" sz="1200" b="0" strike="noStrike" spc="-1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Instructor’s name</a:t>
            </a:r>
            <a:endParaRPr lang="en-US" sz="1200" b="0" strike="noStrike" spc="-1">
              <a:latin typeface="Arial"/>
            </a:endParaRPr>
          </a:p>
          <a:p>
            <a:pPr algn="ctr">
              <a:lnSpc>
                <a:spcPct val="200000"/>
              </a:lnSpc>
              <a:tabLst>
                <a:tab pos="0" algn="l"/>
              </a:tabLst>
            </a:pPr>
            <a:r>
              <a:rPr lang="en-GB" sz="1200" b="0" strike="noStrike" spc="-1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Institution</a:t>
            </a:r>
            <a:endParaRPr lang="en-US" sz="1200" b="0" strike="noStrike" spc="-1">
              <a:latin typeface="Arial"/>
            </a:endParaRPr>
          </a:p>
          <a:p>
            <a:pPr algn="ctr">
              <a:lnSpc>
                <a:spcPct val="200000"/>
              </a:lnSpc>
              <a:tabLst>
                <a:tab pos="0" algn="l"/>
              </a:tabLst>
            </a:pPr>
            <a:r>
              <a:rPr lang="en-GB" sz="1200" b="0" strike="noStrike" spc="-1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Course </a:t>
            </a:r>
            <a:endParaRPr lang="en-US" sz="1200" b="0" strike="noStrike" spc="-1">
              <a:latin typeface="Arial"/>
            </a:endParaRPr>
          </a:p>
          <a:p>
            <a:pPr algn="ctr">
              <a:lnSpc>
                <a:spcPct val="200000"/>
              </a:lnSpc>
              <a:tabLst>
                <a:tab pos="0" algn="l"/>
              </a:tabLst>
            </a:pPr>
            <a:r>
              <a:rPr lang="en-GB" sz="1200" b="0" strike="noStrike" spc="-1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Date</a:t>
            </a:r>
            <a:endParaRPr lang="en-US" sz="12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1009228"/>
          </a:xfrm>
        </p:spPr>
        <p:txBody>
          <a:bodyPr/>
          <a:lstStyle/>
          <a:p>
            <a:r>
              <a:rPr lang="en-US" dirty="0" smtClean="0"/>
              <a:t>Mitigations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/>
          </p:nvPr>
        </p:nvSpPr>
        <p:spPr>
          <a:xfrm>
            <a:off x="457200" y="714362"/>
            <a:ext cx="8229240" cy="3929090"/>
          </a:xfrm>
        </p:spPr>
        <p:txBody>
          <a:bodyPr/>
          <a:lstStyle/>
          <a:p>
            <a:pPr>
              <a:lnSpc>
                <a:spcPct val="200000"/>
              </a:lnSpc>
              <a:buFont typeface="Wingdings" pitchFamily="2" charset="2"/>
              <a:buChar char="v"/>
              <a:tabLst>
                <a:tab pos="0" algn="l"/>
              </a:tabLst>
            </a:pPr>
            <a:r>
              <a:rPr lang="en-GB" b="0" strike="noStrike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Avoid overloading your vehicle and only drive at the speed set by traffic laws and road conditions. 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  <a:tabLst>
                <a:tab pos="0" algn="l"/>
              </a:tabLst>
            </a:pPr>
            <a:r>
              <a:rPr lang="en-GB" b="0" strike="noStrike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Use low-watt bulbs or energy-saving lighting. 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  <a:tabLst>
                <a:tab pos="0" algn="l"/>
              </a:tabLst>
            </a:pPr>
            <a:r>
              <a:rPr lang="en-GB" b="0" strike="noStrike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Reduce air conditioning use and heat it a few degrees, and properly dispose of refrigerant, refrigeration equipment, and old coolant.</a:t>
            </a:r>
            <a:endParaRPr lang="en-US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580600"/>
          </a:xfr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/>
          </p:nvPr>
        </p:nvSpPr>
        <p:spPr>
          <a:xfrm>
            <a:off x="457200" y="857238"/>
            <a:ext cx="8229240" cy="3329202"/>
          </a:xfrm>
        </p:spPr>
        <p:txBody>
          <a:bodyPr/>
          <a:lstStyle/>
          <a:p>
            <a:pPr marL="457200" indent="-456840">
              <a:lnSpc>
                <a:spcPct val="200000"/>
              </a:lnSpc>
              <a:tabLst>
                <a:tab pos="0" algn="l"/>
              </a:tabLst>
            </a:pPr>
            <a:r>
              <a:rPr lang="en-GB" b="0" strike="noStrike" spc="-1" dirty="0" smtClean="0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Dwyer, J. P. (1995). The practice of federalism under the Clean Air Act. </a:t>
            </a:r>
            <a:r>
              <a:rPr lang="en-GB" b="0" i="1" strike="noStrike" spc="-1" dirty="0" smtClean="0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Md. L. Rev.</a:t>
            </a:r>
            <a:r>
              <a:rPr lang="en-GB" b="0" strike="noStrike" spc="-1" dirty="0" smtClean="0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, </a:t>
            </a:r>
            <a:r>
              <a:rPr lang="en-GB" b="0" i="1" strike="noStrike" spc="-1" dirty="0" smtClean="0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54</a:t>
            </a:r>
            <a:r>
              <a:rPr lang="en-GB" b="0" strike="noStrike" spc="-1" dirty="0" smtClean="0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, 1183.</a:t>
            </a:r>
            <a:endParaRPr lang="en-US" b="0" strike="noStrike" spc="-1" dirty="0" smtClean="0">
              <a:latin typeface="Arial"/>
            </a:endParaRPr>
          </a:p>
          <a:p>
            <a:pPr marL="457200" indent="-456840">
              <a:lnSpc>
                <a:spcPct val="200000"/>
              </a:lnSpc>
              <a:tabLst>
                <a:tab pos="0" algn="l"/>
              </a:tabLst>
            </a:pPr>
            <a:r>
              <a:rPr lang="en-GB" b="0" strike="noStrike" spc="-1" dirty="0" smtClean="0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Popp, D. (2003). Pollution control innovations and the Clean Air Act of 1990. </a:t>
            </a:r>
            <a:r>
              <a:rPr lang="en-GB" b="0" i="1" strike="noStrike" spc="-1" dirty="0" smtClean="0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Journal of Policy Analysis and Management</a:t>
            </a:r>
            <a:r>
              <a:rPr lang="en-GB" b="0" strike="noStrike" spc="-1" dirty="0" smtClean="0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, </a:t>
            </a:r>
            <a:r>
              <a:rPr lang="en-GB" b="0" i="1" strike="noStrike" spc="-1" dirty="0" smtClean="0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22</a:t>
            </a:r>
            <a:r>
              <a:rPr lang="en-GB" b="0" strike="noStrike" spc="-1" dirty="0" smtClean="0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(4), 641-660.</a:t>
            </a:r>
            <a:endParaRPr lang="en-US" b="0" strike="noStrike" spc="-1" dirty="0" smtClean="0">
              <a:latin typeface="Arial"/>
            </a:endParaRPr>
          </a:p>
          <a:p>
            <a:pPr marL="457200" indent="-456840">
              <a:lnSpc>
                <a:spcPct val="200000"/>
              </a:lnSpc>
              <a:tabLst>
                <a:tab pos="0" algn="l"/>
              </a:tabLst>
            </a:pPr>
            <a:r>
              <a:rPr lang="en-GB" b="0" strike="noStrike" spc="-1" dirty="0" err="1" smtClean="0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Portney</a:t>
            </a:r>
            <a:r>
              <a:rPr lang="en-GB" b="0" strike="noStrike" spc="-1" dirty="0" smtClean="0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, P. R. (1990). Policy watch: economics and the Clean Air Act. </a:t>
            </a:r>
            <a:r>
              <a:rPr lang="en-GB" b="0" i="1" strike="noStrike" spc="-1" dirty="0" smtClean="0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Journal of Economic Perspectives</a:t>
            </a:r>
            <a:r>
              <a:rPr lang="en-GB" b="0" strike="noStrike" spc="-1" dirty="0" smtClean="0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, </a:t>
            </a:r>
            <a:r>
              <a:rPr lang="en-GB" b="0" i="1" strike="noStrike" spc="-1" dirty="0" smtClean="0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4</a:t>
            </a:r>
            <a:r>
              <a:rPr lang="en-GB" b="0" strike="noStrike" spc="-1" dirty="0" smtClean="0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(4), 173-181.</a:t>
            </a:r>
            <a:endParaRPr lang="en-US" b="0" strike="noStrike" spc="-1" dirty="0" smtClean="0">
              <a:latin typeface="Arial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580600"/>
          </a:xfrm>
        </p:spPr>
        <p:txBody>
          <a:bodyPr/>
          <a:lstStyle/>
          <a:p>
            <a:r>
              <a:rPr lang="en-US" dirty="0" smtClean="0"/>
              <a:t>Clean Air Act Federation Policy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/>
          </p:nvPr>
        </p:nvSpPr>
        <p:spPr>
          <a:xfrm>
            <a:off x="357158" y="785800"/>
            <a:ext cx="8329282" cy="3929090"/>
          </a:xfrm>
        </p:spPr>
        <p:txBody>
          <a:bodyPr/>
          <a:lstStyle/>
          <a:p>
            <a:pPr algn="l">
              <a:lnSpc>
                <a:spcPct val="200000"/>
              </a:lnSpc>
              <a:spcBef>
                <a:spcPts val="1199"/>
              </a:spcBef>
              <a:buFont typeface="Wingdings" pitchFamily="2" charset="2"/>
              <a:buChar char="v"/>
              <a:tabLst>
                <a:tab pos="0" algn="l"/>
              </a:tabLst>
            </a:pPr>
            <a:r>
              <a:rPr lang="en-GB" b="0" strike="noStrike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Arial" pitchFamily="34" charset="0"/>
                <a:ea typeface="Times New Roman"/>
                <a:cs typeface="Arial" pitchFamily="34" charset="0"/>
              </a:rPr>
              <a:t>The Clean Air Act is a body that regulates both static and mobile sources of air pollution.</a:t>
            </a:r>
          </a:p>
          <a:p>
            <a:pPr algn="l">
              <a:lnSpc>
                <a:spcPct val="200000"/>
              </a:lnSpc>
              <a:spcBef>
                <a:spcPts val="1199"/>
              </a:spcBef>
              <a:buFont typeface="Wingdings" pitchFamily="2" charset="2"/>
              <a:buChar char="v"/>
              <a:tabLst>
                <a:tab pos="0" algn="l"/>
              </a:tabLst>
            </a:pPr>
            <a:r>
              <a:rPr lang="en-GB" b="0" strike="noStrike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Arial" pitchFamily="34" charset="0"/>
                <a:ea typeface="Times New Roman"/>
                <a:cs typeface="Arial" pitchFamily="34" charset="0"/>
              </a:rPr>
              <a:t>Clean Air Act empowers the Agency of Environmental Protection in creating National Ambient Air Quality Standards </a:t>
            </a:r>
          </a:p>
          <a:p>
            <a:pPr algn="l">
              <a:lnSpc>
                <a:spcPct val="200000"/>
              </a:lnSpc>
              <a:spcBef>
                <a:spcPts val="1199"/>
              </a:spcBef>
              <a:buFont typeface="Wingdings" pitchFamily="2" charset="2"/>
              <a:buChar char="v"/>
              <a:tabLst>
                <a:tab pos="0" algn="l"/>
              </a:tabLst>
            </a:pPr>
            <a:r>
              <a:rPr lang="en-GB" b="0" strike="noStrike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Arial" pitchFamily="34" charset="0"/>
                <a:ea typeface="Times New Roman"/>
                <a:cs typeface="Arial" pitchFamily="34" charset="0"/>
              </a:rPr>
              <a:t>To safeguard the health and safety of the general public while also regulating dangerous air emissions.</a:t>
            </a:r>
            <a:endParaRPr lang="en-US" b="0" strike="noStrike" spc="-1" dirty="0" smtClean="0">
              <a:latin typeface="Arial" pitchFamily="34" charset="0"/>
              <a:cs typeface="Arial" pitchFamily="34" charset="0"/>
            </a:endParaRPr>
          </a:p>
          <a:p>
            <a:pPr algn="l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580600"/>
          </a:xfrm>
        </p:spPr>
        <p:txBody>
          <a:bodyPr/>
          <a:lstStyle/>
          <a:p>
            <a:pPr algn="ctr"/>
            <a:r>
              <a:rPr lang="en-US" dirty="0" smtClean="0"/>
              <a:t>The Clean Air Act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/>
          </p:nvPr>
        </p:nvSpPr>
        <p:spPr>
          <a:xfrm>
            <a:off x="457200" y="785800"/>
            <a:ext cx="8229240" cy="4000528"/>
          </a:xfrm>
        </p:spPr>
        <p:txBody>
          <a:bodyPr/>
          <a:lstStyle/>
          <a:p>
            <a:pPr algn="l">
              <a:lnSpc>
                <a:spcPct val="200000"/>
              </a:lnSpc>
              <a:buFont typeface="Wingdings" pitchFamily="2" charset="2"/>
              <a:buChar char="v"/>
            </a:pPr>
            <a:r>
              <a:rPr lang="en-GB" b="0" strike="noStrike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The Clean Air Act was enacted by Congress.</a:t>
            </a:r>
          </a:p>
          <a:p>
            <a:pPr algn="l">
              <a:lnSpc>
                <a:spcPct val="200000"/>
              </a:lnSpc>
              <a:buFont typeface="Wingdings" pitchFamily="2" charset="2"/>
              <a:buChar char="v"/>
            </a:pPr>
            <a:r>
              <a:rPr lang="en-GB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It</a:t>
            </a:r>
            <a:r>
              <a:rPr lang="en-GB" b="0" strike="noStrike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 safeguard public health and welfare from various air pollutants caused by numerous pollution sources. </a:t>
            </a:r>
          </a:p>
          <a:p>
            <a:pPr algn="l">
              <a:lnSpc>
                <a:spcPct val="200000"/>
              </a:lnSpc>
              <a:buFont typeface="Wingdings" pitchFamily="2" charset="2"/>
              <a:buChar char="v"/>
            </a:pPr>
            <a:r>
              <a:rPr lang="en-GB" b="0" strike="noStrike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To counteract the public health and welfare threats caused by specified pervasive air pollutants.</a:t>
            </a:r>
          </a:p>
          <a:p>
            <a:pPr algn="l">
              <a:lnSpc>
                <a:spcPct val="200000"/>
              </a:lnSpc>
              <a:buFont typeface="Wingdings" pitchFamily="2" charset="2"/>
              <a:buChar char="v"/>
            </a:pPr>
            <a:r>
              <a:rPr lang="en-GB" spc="-1" dirty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O</a:t>
            </a:r>
            <a:r>
              <a:rPr lang="en-GB" b="0" strike="noStrike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ne of the Act's aims was to attain and set in every state  National Ambient Air Quality Standards by 1975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509162"/>
          </a:xfrm>
        </p:spPr>
        <p:txBody>
          <a:bodyPr/>
          <a:lstStyle/>
          <a:p>
            <a:pPr algn="ctr"/>
            <a:r>
              <a:rPr lang="en-US" dirty="0" smtClean="0"/>
              <a:t>States and Clean Air Act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/>
          </p:nvPr>
        </p:nvSpPr>
        <p:spPr>
          <a:xfrm>
            <a:off x="457200" y="857238"/>
            <a:ext cx="8229240" cy="4000528"/>
          </a:xfrm>
        </p:spPr>
        <p:txBody>
          <a:bodyPr/>
          <a:lstStyle/>
          <a:p>
            <a:pPr algn="l">
              <a:lnSpc>
                <a:spcPct val="200000"/>
              </a:lnSpc>
              <a:buFont typeface="Wingdings" pitchFamily="2" charset="2"/>
              <a:buChar char="v"/>
            </a:pPr>
            <a:r>
              <a:rPr lang="en-GB" b="0" strike="noStrike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States were required to prepare plans of implementing the city</a:t>
            </a:r>
          </a:p>
          <a:p>
            <a:pPr algn="l">
              <a:lnSpc>
                <a:spcPct val="200000"/>
              </a:lnSpc>
              <a:buFont typeface="Wingdings" pitchFamily="2" charset="2"/>
              <a:buChar char="v"/>
            </a:pPr>
            <a:r>
              <a:rPr lang="en-GB" b="0" strike="noStrike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 </a:t>
            </a:r>
            <a:r>
              <a:rPr lang="en-GB" b="0" strike="noStrike" spc="-1" dirty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T</a:t>
            </a:r>
            <a:r>
              <a:rPr lang="en-GB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he plans </a:t>
            </a:r>
            <a:r>
              <a:rPr lang="en-GB" b="0" strike="noStrike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applied to all applicable industrial processes in the states in order to meet the requirements. </a:t>
            </a:r>
          </a:p>
          <a:p>
            <a:pPr algn="l">
              <a:lnSpc>
                <a:spcPct val="200000"/>
              </a:lnSpc>
              <a:buFont typeface="Wingdings" pitchFamily="2" charset="2"/>
              <a:buChar char="v"/>
            </a:pPr>
            <a:r>
              <a:rPr lang="en-GB" b="0" strike="noStrike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Due to many sections of the states being unable to meet the deadlines, the Act was revised in 1977 and 1990.</a:t>
            </a:r>
          </a:p>
          <a:p>
            <a:pPr algn="l">
              <a:lnSpc>
                <a:spcPct val="200000"/>
              </a:lnSpc>
              <a:buFont typeface="Wingdings" pitchFamily="2" charset="2"/>
              <a:buChar char="v"/>
            </a:pPr>
            <a:r>
              <a:rPr lang="en-GB" b="0" strike="noStrike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 The revision was to ensure that the National Ambient Air Quality Standards were met.</a:t>
            </a:r>
            <a:endParaRPr lang="en-US" b="0" strike="noStrike" spc="-1" dirty="0" smtClean="0">
              <a:latin typeface="Arial"/>
            </a:endParaRPr>
          </a:p>
          <a:p>
            <a:pPr algn="l">
              <a:lnSpc>
                <a:spcPct val="200000"/>
              </a:lnSpc>
              <a:buFont typeface="Wingdings" pitchFamily="2" charset="2"/>
              <a:buChar char="v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n-GB" b="0" strike="noStrike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The benefits of the Clean Air Act's include ;</a:t>
            </a:r>
          </a:p>
          <a:p>
            <a:pPr>
              <a:lnSpc>
                <a:spcPct val="200000"/>
              </a:lnSpc>
              <a:buFont typeface="Wingdings" pitchFamily="2" charset="2"/>
              <a:buChar char="ü"/>
            </a:pPr>
            <a:r>
              <a:rPr lang="en-GB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	</a:t>
            </a:r>
            <a:r>
              <a:rPr lang="en-GB" b="0" strike="noStrike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a reduction in air pollution from chimneys and tailpipes</a:t>
            </a:r>
          </a:p>
          <a:p>
            <a:pPr>
              <a:lnSpc>
                <a:spcPct val="200000"/>
              </a:lnSpc>
              <a:buFont typeface="Wingdings" pitchFamily="2" charset="2"/>
              <a:buChar char="ü"/>
            </a:pPr>
            <a:r>
              <a:rPr lang="en-GB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	</a:t>
            </a:r>
            <a:r>
              <a:rPr lang="en-GB" b="0" strike="noStrike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delivers many air quality and health benefits today </a:t>
            </a:r>
          </a:p>
          <a:p>
            <a:pPr>
              <a:lnSpc>
                <a:spcPct val="200000"/>
              </a:lnSpc>
              <a:buFont typeface="Wingdings" pitchFamily="2" charset="2"/>
              <a:buChar char="ü"/>
            </a:pPr>
            <a:r>
              <a:rPr lang="en-GB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	</a:t>
            </a:r>
            <a:r>
              <a:rPr lang="en-GB" b="0" strike="noStrike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continue to expand when programs are fully implemented.</a:t>
            </a:r>
            <a:endParaRPr lang="en-US" b="0" strike="noStrike" spc="-1" dirty="0" smtClean="0">
              <a:latin typeface="Arial"/>
            </a:endParaRPr>
          </a:p>
          <a:p>
            <a:pPr>
              <a:lnSpc>
                <a:spcPct val="200000"/>
              </a:lnSpc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937790"/>
          </a:xfrm>
        </p:spPr>
        <p:txBody>
          <a:bodyPr/>
          <a:lstStyle/>
          <a:p>
            <a:r>
              <a:rPr lang="en-US" dirty="0" smtClean="0"/>
              <a:t>Benefit cont’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/>
          </p:nvPr>
        </p:nvSpPr>
        <p:spPr>
          <a:xfrm>
            <a:off x="457200" y="714362"/>
            <a:ext cx="8229240" cy="3472078"/>
          </a:xfrm>
        </p:spPr>
        <p:txBody>
          <a:bodyPr/>
          <a:lstStyle/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n-GB" b="0" strike="noStrike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By 2020, the Clean Air Act Amendments saved over 230,000 lives. 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n-GB" b="0" strike="noStrike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The majority of the economic benefits, roughly 85%, are attributed to lower premature mortality as a result of lower ambient particulate matter levels. 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n-GB" b="0" strike="noStrike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The Clean Air Act, on the other hand, has a few drawbacks.</a:t>
            </a:r>
            <a:endParaRPr lang="en-US" b="0" strike="noStrike" spc="-1" dirty="0" smtClean="0">
              <a:latin typeface="Arial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580600"/>
          </a:xfrm>
        </p:spPr>
        <p:txBody>
          <a:bodyPr/>
          <a:lstStyle/>
          <a:p>
            <a:pPr algn="ctr"/>
            <a:r>
              <a:rPr lang="en-US" dirty="0" smtClean="0"/>
              <a:t>Drawbacks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/>
          </p:nvPr>
        </p:nvSpPr>
        <p:spPr>
          <a:xfrm>
            <a:off x="457200" y="857238"/>
            <a:ext cx="8229240" cy="3929090"/>
          </a:xfrm>
        </p:spPr>
        <p:txBody>
          <a:bodyPr/>
          <a:lstStyle/>
          <a:p>
            <a:pPr algn="l">
              <a:lnSpc>
                <a:spcPct val="200000"/>
              </a:lnSpc>
              <a:buFont typeface="Wingdings" pitchFamily="2" charset="2"/>
              <a:buChar char="v"/>
            </a:pPr>
            <a:r>
              <a:rPr lang="en-GB" b="0" strike="noStrike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Reduced pollution under the Clean Air Act will be prohibitively expensive and will stifle economic progress. </a:t>
            </a:r>
          </a:p>
          <a:p>
            <a:pPr algn="l">
              <a:lnSpc>
                <a:spcPct val="200000"/>
              </a:lnSpc>
              <a:buFont typeface="Wingdings" pitchFamily="2" charset="2"/>
              <a:buChar char="v"/>
            </a:pPr>
            <a:r>
              <a:rPr lang="en-GB" b="0" strike="noStrike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The Clean Air Act will drive jobs overseas.</a:t>
            </a:r>
          </a:p>
          <a:p>
            <a:pPr algn="l">
              <a:lnSpc>
                <a:spcPct val="200000"/>
              </a:lnSpc>
              <a:buFont typeface="Wingdings" pitchFamily="2" charset="2"/>
              <a:buChar char="v"/>
            </a:pPr>
            <a:r>
              <a:rPr lang="en-GB" b="0" strike="noStrike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 </a:t>
            </a:r>
            <a:r>
              <a:rPr lang="en-GB" spc="-1" dirty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S</a:t>
            </a:r>
            <a:r>
              <a:rPr lang="en-GB" b="0" strike="noStrike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abotage trade balances.</a:t>
            </a:r>
          </a:p>
          <a:p>
            <a:pPr algn="l">
              <a:lnSpc>
                <a:spcPct val="200000"/>
              </a:lnSpc>
              <a:buFont typeface="Wingdings" pitchFamily="2" charset="2"/>
              <a:buChar char="v"/>
            </a:pPr>
            <a:r>
              <a:rPr lang="en-GB" spc="-1" dirty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P</a:t>
            </a:r>
            <a:r>
              <a:rPr lang="en-GB" b="0" strike="noStrike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ut the country implementing it behind other industrialized and developing countries that aren't addressing pollution.</a:t>
            </a:r>
            <a:endParaRPr lang="en-US" b="0" strike="noStrike" spc="-1" dirty="0" smtClean="0">
              <a:latin typeface="Arial"/>
            </a:endParaRPr>
          </a:p>
          <a:p>
            <a:pPr algn="l">
              <a:lnSpc>
                <a:spcPct val="200000"/>
              </a:lnSpc>
              <a:buFont typeface="Wingdings" pitchFamily="2" charset="2"/>
              <a:buChar char="v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580600"/>
          </a:xfrm>
        </p:spPr>
        <p:txBody>
          <a:bodyPr/>
          <a:lstStyle/>
          <a:p>
            <a:r>
              <a:rPr lang="en-US" dirty="0" smtClean="0"/>
              <a:t>Air Pollution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/>
          </p:nvPr>
        </p:nvSpPr>
        <p:spPr>
          <a:xfrm>
            <a:off x="457200" y="714362"/>
            <a:ext cx="8229240" cy="4143404"/>
          </a:xfrm>
        </p:spPr>
        <p:txBody>
          <a:bodyPr/>
          <a:lstStyle/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n-GB" b="0" strike="noStrike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From the haze that hangs over cities to smoke in the home.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n-GB" spc="-1" dirty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A</a:t>
            </a:r>
            <a:r>
              <a:rPr lang="en-GB" b="0" strike="noStrike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ir pollution is a major health and environmental concern. 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n-GB" b="0" strike="noStrike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Every year, over seven million individuals lose their life as a result of air pollution worldwide. 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n-GB" b="0" strike="noStrike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According to WHO data, nine out of ten people breathe polluted air.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n-GB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This </a:t>
            </a:r>
            <a:r>
              <a:rPr lang="en-GB" b="0" strike="noStrike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and exceeds WHO guidelines, with the poorest and middle-income countries bearing the brunt of the load.</a:t>
            </a:r>
            <a:endParaRPr lang="en-US" b="0" strike="noStrike" spc="-1" dirty="0" smtClean="0">
              <a:latin typeface="Arial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240" cy="928676"/>
          </a:xfrm>
        </p:spPr>
        <p:txBody>
          <a:bodyPr/>
          <a:lstStyle/>
          <a:p>
            <a:pPr algn="ctr"/>
            <a:r>
              <a:rPr lang="en-US" dirty="0" smtClean="0"/>
              <a:t>Mitigations Toward Clean Air Act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/>
          </p:nvPr>
        </p:nvSpPr>
        <p:spPr>
          <a:xfrm>
            <a:off x="457200" y="857238"/>
            <a:ext cx="8229240" cy="3786214"/>
          </a:xfrm>
        </p:spPr>
        <p:txBody>
          <a:bodyPr/>
          <a:lstStyle/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n-GB" sz="1600" b="0" strike="noStrike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The World Health Organization is assisting countries with pollution reduction measures. 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n-GB" sz="1600" b="0" strike="noStrike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As a leader, I have the potential to motivate others to engage in and contribute to the Clean Air Act's goals in a variety  of ways</a:t>
            </a:r>
          </a:p>
          <a:p>
            <a:pPr>
              <a:lnSpc>
                <a:spcPct val="200000"/>
              </a:lnSpc>
            </a:pPr>
            <a:r>
              <a:rPr lang="en-GB" sz="1600" spc="-1" dirty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	</a:t>
            </a:r>
            <a:r>
              <a:rPr lang="en-GB" sz="1600" b="0" strike="noStrike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 1. </a:t>
            </a:r>
            <a:r>
              <a:rPr lang="en-GB" sz="1600" spc="-1" dirty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C</a:t>
            </a:r>
            <a:r>
              <a:rPr lang="en-GB" sz="1600" b="0" strike="noStrike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hanging the oil in our automobiles regularly to keep it in good working order.</a:t>
            </a:r>
          </a:p>
          <a:p>
            <a:pPr>
              <a:lnSpc>
                <a:spcPct val="200000"/>
              </a:lnSpc>
            </a:pPr>
            <a:r>
              <a:rPr lang="en-GB" sz="1600" spc="-1" dirty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	</a:t>
            </a:r>
            <a:r>
              <a:rPr lang="en-GB" sz="1600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2. </a:t>
            </a:r>
            <a:r>
              <a:rPr lang="en-GB" sz="1600" b="0" strike="noStrike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Maintaining the engine's functioning in line with the owner's manual.</a:t>
            </a:r>
          </a:p>
          <a:p>
            <a:pPr>
              <a:lnSpc>
                <a:spcPct val="200000"/>
              </a:lnSpc>
            </a:pPr>
            <a:r>
              <a:rPr lang="en-GB" sz="1600" spc="-1" dirty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	</a:t>
            </a:r>
            <a:r>
              <a:rPr lang="en-GB" sz="1600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3. </a:t>
            </a:r>
            <a:r>
              <a:rPr lang="en-GB" sz="1600" b="0" strike="noStrike" spc="-1" dirty="0" smtClean="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</a:rPr>
              <a:t>Take whatever you don't need out of the trunk.</a:t>
            </a:r>
            <a:endParaRPr lang="en-US" sz="1600" b="0" strike="noStrike" spc="-1" dirty="0" smtClean="0">
              <a:latin typeface="Arial"/>
            </a:endParaRPr>
          </a:p>
          <a:p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</TotalTime>
  <Words>575</Words>
  <Application>LibreOffice/6.4.7.2$Linux_X86_64 LibreOffice_project/40$Build-2</Application>
  <PresentationFormat>On-screen Show (16:9)</PresentationFormat>
  <Paragraphs>55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Clean Air Act Federation Policy</vt:lpstr>
      <vt:lpstr>The Clean Air Act</vt:lpstr>
      <vt:lpstr>States and Clean Air Act</vt:lpstr>
      <vt:lpstr>Benefits</vt:lpstr>
      <vt:lpstr>Benefit cont’</vt:lpstr>
      <vt:lpstr>Drawbacks</vt:lpstr>
      <vt:lpstr>Air Pollution </vt:lpstr>
      <vt:lpstr>Mitigations Toward Clean Air Act</vt:lpstr>
      <vt:lpstr>Mitigations</vt:lpstr>
      <vt:lpstr>References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Dr. Mungai</dc:creator>
  <cp:lastModifiedBy>Dr. Mungai</cp:lastModifiedBy>
  <cp:revision>6</cp:revision>
  <dcterms:modified xsi:type="dcterms:W3CDTF">2021-08-15T03:48:39Z</dcterms:modified>
  <dc:language>en-US</dc:language>
</cp:coreProperties>
</file>