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6"/>
  </p:notesMasterIdLst>
  <p:sldIdLst>
    <p:sldId id="256" r:id="rId2"/>
    <p:sldId id="268" r:id="rId3"/>
    <p:sldId id="258" r:id="rId4"/>
    <p:sldId id="257" r:id="rId5"/>
    <p:sldId id="259" r:id="rId6"/>
    <p:sldId id="260" r:id="rId7"/>
    <p:sldId id="261" r:id="rId8"/>
    <p:sldId id="262" r:id="rId9"/>
    <p:sldId id="263" r:id="rId10"/>
    <p:sldId id="264" r:id="rId11"/>
    <p:sldId id="269"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60" d="100"/>
          <a:sy n="60" d="100"/>
        </p:scale>
        <p:origin x="105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206FF3-75B2-41C0-BD1F-BE429C7760AB}" type="datetimeFigureOut">
              <a:rPr lang="en-US" smtClean="0"/>
              <a:t>7/9/2018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7FEEB-9E67-4DF1-932D-34A3742789FF}" type="slidenum">
              <a:rPr lang="en-US" smtClean="0"/>
              <a:t>‹#›</a:t>
            </a:fld>
            <a:endParaRPr lang="en-US"/>
          </a:p>
        </p:txBody>
      </p:sp>
    </p:spTree>
    <p:extLst>
      <p:ext uri="{BB962C8B-B14F-4D97-AF65-F5344CB8AC3E}">
        <p14:creationId xmlns:p14="http://schemas.microsoft.com/office/powerpoint/2010/main" val="342265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10"/>
          </p:nvPr>
        </p:nvSpPr>
        <p:spPr/>
        <p:txBody>
          <a:bodyPr/>
          <a:lstStyle/>
          <a:p>
            <a:fld id="{DA57FEEB-9E67-4DF1-932D-34A3742789FF}" type="slidenum">
              <a:rPr lang="en-US" smtClean="0"/>
              <a:t>1</a:t>
            </a:fld>
            <a:endParaRPr lang="en-US"/>
          </a:p>
        </p:txBody>
      </p:sp>
    </p:spTree>
    <p:extLst>
      <p:ext uri="{BB962C8B-B14F-4D97-AF65-F5344CB8AC3E}">
        <p14:creationId xmlns:p14="http://schemas.microsoft.com/office/powerpoint/2010/main" val="3637424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outline of the presentation. </a:t>
            </a:r>
          </a:p>
        </p:txBody>
      </p:sp>
      <p:sp>
        <p:nvSpPr>
          <p:cNvPr id="4" name="Slide Number Placeholder 3"/>
          <p:cNvSpPr>
            <a:spLocks noGrp="1"/>
          </p:cNvSpPr>
          <p:nvPr>
            <p:ph type="sldNum" sz="quarter" idx="10"/>
          </p:nvPr>
        </p:nvSpPr>
        <p:spPr/>
        <p:txBody>
          <a:bodyPr/>
          <a:lstStyle/>
          <a:p>
            <a:fld id="{DA57FEEB-9E67-4DF1-932D-34A3742789FF}" type="slidenum">
              <a:rPr lang="en-US" smtClean="0"/>
              <a:t>3</a:t>
            </a:fld>
            <a:endParaRPr lang="en-US"/>
          </a:p>
        </p:txBody>
      </p:sp>
    </p:spTree>
    <p:extLst>
      <p:ext uri="{BB962C8B-B14F-4D97-AF65-F5344CB8AC3E}">
        <p14:creationId xmlns:p14="http://schemas.microsoft.com/office/powerpoint/2010/main" val="3250745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is an introduction to the presentation. According to the slide, Back in 1970’s cocaine was declared illegal after noticing its several side effects.  Some of these side effects included chronic diseases.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4</a:t>
            </a:fld>
            <a:endParaRPr lang="en-US"/>
          </a:p>
        </p:txBody>
      </p:sp>
    </p:spTree>
    <p:extLst>
      <p:ext uri="{BB962C8B-B14F-4D97-AF65-F5344CB8AC3E}">
        <p14:creationId xmlns:p14="http://schemas.microsoft.com/office/powerpoint/2010/main" val="1225472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method  part of the experiment. According to the experiment, this study will help doctors and future research help to determine how long it will take a chronic user of cocaine to heal their dopamine receptors versus people who use cocaine intermittently.</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5</a:t>
            </a:fld>
            <a:endParaRPr lang="en-US"/>
          </a:p>
        </p:txBody>
      </p:sp>
    </p:spTree>
    <p:extLst>
      <p:ext uri="{BB962C8B-B14F-4D97-AF65-F5344CB8AC3E}">
        <p14:creationId xmlns:p14="http://schemas.microsoft.com/office/powerpoint/2010/main" val="1618267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materials parts, specifically the animals that are going to be used for the experiment. As per the experiment, 4 rats are going to be used. </a:t>
            </a:r>
          </a:p>
        </p:txBody>
      </p:sp>
      <p:sp>
        <p:nvSpPr>
          <p:cNvPr id="4" name="Slide Number Placeholder 3"/>
          <p:cNvSpPr>
            <a:spLocks noGrp="1"/>
          </p:cNvSpPr>
          <p:nvPr>
            <p:ph type="sldNum" sz="quarter" idx="10"/>
          </p:nvPr>
        </p:nvSpPr>
        <p:spPr/>
        <p:txBody>
          <a:bodyPr/>
          <a:lstStyle/>
          <a:p>
            <a:fld id="{DA57FEEB-9E67-4DF1-932D-34A3742789FF}" type="slidenum">
              <a:rPr lang="en-US" smtClean="0"/>
              <a:t>6</a:t>
            </a:fld>
            <a:endParaRPr lang="en-US"/>
          </a:p>
        </p:txBody>
      </p:sp>
    </p:spTree>
    <p:extLst>
      <p:ext uri="{BB962C8B-B14F-4D97-AF65-F5344CB8AC3E}">
        <p14:creationId xmlns:p14="http://schemas.microsoft.com/office/powerpoint/2010/main" val="2928380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part shows the material section- on chronic  pattern and the binge injection. </a:t>
            </a:r>
          </a:p>
        </p:txBody>
      </p:sp>
      <p:sp>
        <p:nvSpPr>
          <p:cNvPr id="4" name="Slide Number Placeholder 3"/>
          <p:cNvSpPr>
            <a:spLocks noGrp="1"/>
          </p:cNvSpPr>
          <p:nvPr>
            <p:ph type="sldNum" sz="quarter" idx="10"/>
          </p:nvPr>
        </p:nvSpPr>
        <p:spPr/>
        <p:txBody>
          <a:bodyPr/>
          <a:lstStyle/>
          <a:p>
            <a:fld id="{DA57FEEB-9E67-4DF1-932D-34A3742789FF}" type="slidenum">
              <a:rPr lang="en-US" smtClean="0"/>
              <a:t>7</a:t>
            </a:fld>
            <a:endParaRPr lang="en-US"/>
          </a:p>
        </p:txBody>
      </p:sp>
    </p:spTree>
    <p:extLst>
      <p:ext uri="{BB962C8B-B14F-4D97-AF65-F5344CB8AC3E}">
        <p14:creationId xmlns:p14="http://schemas.microsoft.com/office/powerpoint/2010/main" val="2116247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receptor, autoradiography,  binding and count. </a:t>
            </a:r>
          </a:p>
        </p:txBody>
      </p:sp>
      <p:sp>
        <p:nvSpPr>
          <p:cNvPr id="4" name="Slide Number Placeholder 3"/>
          <p:cNvSpPr>
            <a:spLocks noGrp="1"/>
          </p:cNvSpPr>
          <p:nvPr>
            <p:ph type="sldNum" sz="quarter" idx="10"/>
          </p:nvPr>
        </p:nvSpPr>
        <p:spPr/>
        <p:txBody>
          <a:bodyPr/>
          <a:lstStyle/>
          <a:p>
            <a:fld id="{DA57FEEB-9E67-4DF1-932D-34A3742789FF}" type="slidenum">
              <a:rPr lang="en-US" smtClean="0"/>
              <a:t>8</a:t>
            </a:fld>
            <a:endParaRPr lang="en-US"/>
          </a:p>
        </p:txBody>
      </p:sp>
    </p:spTree>
    <p:extLst>
      <p:ext uri="{BB962C8B-B14F-4D97-AF65-F5344CB8AC3E}">
        <p14:creationId xmlns:p14="http://schemas.microsoft.com/office/powerpoint/2010/main" val="1066665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table of the intermittent Cocaine and Binge Cocaine Use-D1 Receptors. Caption: </a:t>
            </a:r>
            <a:r>
              <a:rPr lang="en-US" sz="1200" b="0" i="0" kern="1200" dirty="0">
                <a:solidFill>
                  <a:schemeClr val="tx1"/>
                </a:solidFill>
                <a:effectLst/>
                <a:latin typeface="+mn-lt"/>
                <a:ea typeface="+mn-ea"/>
                <a:cs typeface="+mn-cs"/>
              </a:rPr>
              <a:t>Beaulieu JM, </a:t>
            </a:r>
            <a:r>
              <a:rPr lang="en-US" sz="1200" b="0" i="0" kern="1200" dirty="0" err="1">
                <a:solidFill>
                  <a:schemeClr val="tx1"/>
                </a:solidFill>
                <a:effectLst/>
                <a:latin typeface="+mn-lt"/>
                <a:ea typeface="+mn-ea"/>
                <a:cs typeface="+mn-cs"/>
              </a:rPr>
              <a:t>Gainetdinov</a:t>
            </a:r>
            <a:r>
              <a:rPr lang="en-US" sz="1200" b="0" i="0" kern="1200" dirty="0">
                <a:solidFill>
                  <a:schemeClr val="tx1"/>
                </a:solidFill>
                <a:effectLst/>
                <a:latin typeface="+mn-lt"/>
                <a:ea typeface="+mn-ea"/>
                <a:cs typeface="+mn-cs"/>
              </a:rPr>
              <a:t> RR. The physiology, signaling, and pharmacology of dopamine receptors. https://www.ncbi.nlm.nih.gov/pmc/articles/PMC3787501/#B5</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9</a:t>
            </a:fld>
            <a:endParaRPr lang="en-US"/>
          </a:p>
        </p:txBody>
      </p:sp>
    </p:spTree>
    <p:extLst>
      <p:ext uri="{BB962C8B-B14F-4D97-AF65-F5344CB8AC3E}">
        <p14:creationId xmlns:p14="http://schemas.microsoft.com/office/powerpoint/2010/main" val="328052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graph of intermitted cocaine use and D1  against  D5 receptor.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In this graph list the receptor D1 to D5. The D1 receptors in the graph are shown to be lower intermittent cocaine use versus the other 4 receptors. </a:t>
            </a:r>
            <a:r>
              <a:rPr lang="en-US" dirty="0">
                <a:latin typeface="Times New Roman" panose="02020603050405020304" pitchFamily="18" charset="0"/>
                <a:cs typeface="Times New Roman" panose="02020603050405020304" pitchFamily="18" charset="0"/>
              </a:rPr>
              <a:t>Caption: </a:t>
            </a:r>
            <a:r>
              <a:rPr lang="en-US" sz="1200" b="0" i="0" kern="1200" dirty="0">
                <a:solidFill>
                  <a:schemeClr val="tx1"/>
                </a:solidFill>
                <a:effectLst/>
                <a:latin typeface="+mn-lt"/>
                <a:ea typeface="+mn-ea"/>
                <a:cs typeface="+mn-cs"/>
              </a:rPr>
              <a:t>Beaulieu JM, </a:t>
            </a:r>
            <a:r>
              <a:rPr lang="en-US" sz="1200" b="0" i="0" kern="1200" dirty="0" err="1">
                <a:solidFill>
                  <a:schemeClr val="tx1"/>
                </a:solidFill>
                <a:effectLst/>
                <a:latin typeface="+mn-lt"/>
                <a:ea typeface="+mn-ea"/>
                <a:cs typeface="+mn-cs"/>
              </a:rPr>
              <a:t>Gainetdinov</a:t>
            </a:r>
            <a:r>
              <a:rPr lang="en-US" sz="1200" b="0" i="0" kern="1200" dirty="0">
                <a:solidFill>
                  <a:schemeClr val="tx1"/>
                </a:solidFill>
                <a:effectLst/>
                <a:latin typeface="+mn-lt"/>
                <a:ea typeface="+mn-ea"/>
                <a:cs typeface="+mn-cs"/>
              </a:rPr>
              <a:t> RR. The physiology, signaling, and pharmacology of dopamine receptors. https://www.ncbi.nlm.nih.gov/pmc/articles/PMC3787501/#B5</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10</a:t>
            </a:fld>
            <a:endParaRPr lang="en-US"/>
          </a:p>
        </p:txBody>
      </p:sp>
    </p:spTree>
    <p:extLst>
      <p:ext uri="{BB962C8B-B14F-4D97-AF65-F5344CB8AC3E}">
        <p14:creationId xmlns:p14="http://schemas.microsoft.com/office/powerpoint/2010/main" val="2304011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image of the damage that Cocaine causes to one’s body. </a:t>
            </a:r>
          </a:p>
        </p:txBody>
      </p:sp>
      <p:sp>
        <p:nvSpPr>
          <p:cNvPr id="4" name="Slide Number Placeholder 3"/>
          <p:cNvSpPr>
            <a:spLocks noGrp="1"/>
          </p:cNvSpPr>
          <p:nvPr>
            <p:ph type="sldNum" sz="quarter" idx="10"/>
          </p:nvPr>
        </p:nvSpPr>
        <p:spPr/>
        <p:txBody>
          <a:bodyPr/>
          <a:lstStyle/>
          <a:p>
            <a:fld id="{DA57FEEB-9E67-4DF1-932D-34A3742789FF}" type="slidenum">
              <a:rPr lang="en-US" smtClean="0"/>
              <a:t>11</a:t>
            </a:fld>
            <a:endParaRPr lang="en-US"/>
          </a:p>
        </p:txBody>
      </p:sp>
    </p:spTree>
    <p:extLst>
      <p:ext uri="{BB962C8B-B14F-4D97-AF65-F5344CB8AC3E}">
        <p14:creationId xmlns:p14="http://schemas.microsoft.com/office/powerpoint/2010/main" val="1304796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discussion of the performed discussion. </a:t>
            </a:r>
          </a:p>
        </p:txBody>
      </p:sp>
      <p:sp>
        <p:nvSpPr>
          <p:cNvPr id="4" name="Slide Number Placeholder 3"/>
          <p:cNvSpPr>
            <a:spLocks noGrp="1"/>
          </p:cNvSpPr>
          <p:nvPr>
            <p:ph type="sldNum" sz="quarter" idx="10"/>
          </p:nvPr>
        </p:nvSpPr>
        <p:spPr/>
        <p:txBody>
          <a:bodyPr/>
          <a:lstStyle/>
          <a:p>
            <a:fld id="{DA57FEEB-9E67-4DF1-932D-34A3742789FF}" type="slidenum">
              <a:rPr lang="en-US" smtClean="0"/>
              <a:t>12</a:t>
            </a:fld>
            <a:endParaRPr lang="en-US"/>
          </a:p>
        </p:txBody>
      </p:sp>
    </p:spTree>
    <p:extLst>
      <p:ext uri="{BB962C8B-B14F-4D97-AF65-F5344CB8AC3E}">
        <p14:creationId xmlns:p14="http://schemas.microsoft.com/office/powerpoint/2010/main" val="2098464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conclusion part of the presentation. The research is going to be used by scientists.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so see when the D2 receptors are effected by the chronic use of cocaine.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13</a:t>
            </a:fld>
            <a:endParaRPr lang="en-US"/>
          </a:p>
        </p:txBody>
      </p:sp>
    </p:spTree>
    <p:extLst>
      <p:ext uri="{BB962C8B-B14F-4D97-AF65-F5344CB8AC3E}">
        <p14:creationId xmlns:p14="http://schemas.microsoft.com/office/powerpoint/2010/main" val="830664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647028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4183081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202900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5A6FAA-ABAE-4CB6-95D2-D6E967E35131}"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34878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5A6FAA-ABAE-4CB6-95D2-D6E967E35131}" type="datetimeFigureOut">
              <a:rPr lang="en-US" smtClean="0"/>
              <a:t>7/9/2018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294381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5A6FAA-ABAE-4CB6-95D2-D6E967E35131}" type="datetimeFigureOut">
              <a:rPr lang="en-US" smtClean="0"/>
              <a:t>7/9/2018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70123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5A6FAA-ABAE-4CB6-95D2-D6E967E35131}" type="datetimeFigureOut">
              <a:rPr lang="en-US" smtClean="0"/>
              <a:t>7/9/2018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621124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5A6FAA-ABAE-4CB6-95D2-D6E967E35131}"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637836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5A6FAA-ABAE-4CB6-95D2-D6E967E35131}"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669988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959001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151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0549376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81425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122158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803568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62962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5A6FAA-ABAE-4CB6-95D2-D6E967E35131}" type="datetimeFigureOut">
              <a:rPr lang="en-US" smtClean="0"/>
              <a:t>7/9/2018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951E8D5-3678-46B5-8DE3-B8B67E95A42E}" type="slidenum">
              <a:rPr lang="en-US" smtClean="0"/>
              <a:t>‹#›</a:t>
            </a:fld>
            <a:endParaRPr lang="en-US"/>
          </a:p>
        </p:txBody>
      </p:sp>
    </p:spTree>
    <p:extLst>
      <p:ext uri="{BB962C8B-B14F-4D97-AF65-F5344CB8AC3E}">
        <p14:creationId xmlns:p14="http://schemas.microsoft.com/office/powerpoint/2010/main" val="6737870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4F159-5A61-441E-AA4F-1F20D8225320}"/>
              </a:ext>
            </a:extLst>
          </p:cNvPr>
          <p:cNvSpPr>
            <a:spLocks noGrp="1"/>
          </p:cNvSpPr>
          <p:nvPr>
            <p:ph type="ctrTitle"/>
          </p:nvPr>
        </p:nvSpPr>
        <p:spPr>
          <a:xfrm>
            <a:off x="1524000" y="304800"/>
            <a:ext cx="9144000" cy="3205163"/>
          </a:xfrm>
        </p:spPr>
        <p:txBody>
          <a:bodyPr>
            <a:normAutofit/>
          </a:bodyPr>
          <a:lstStyle/>
          <a:p>
            <a:r>
              <a:rPr lang="en-US" dirty="0">
                <a:latin typeface="Times New Roman" panose="02020603050405020304" pitchFamily="18" charset="0"/>
                <a:cs typeface="Times New Roman" panose="02020603050405020304" pitchFamily="18" charset="0"/>
              </a:rPr>
              <a:t>The psychological effects cocaine has on the body through the dopamine receptors</a:t>
            </a:r>
          </a:p>
        </p:txBody>
      </p:sp>
      <p:sp>
        <p:nvSpPr>
          <p:cNvPr id="3" name="Subtitle 2">
            <a:extLst>
              <a:ext uri="{FF2B5EF4-FFF2-40B4-BE49-F238E27FC236}">
                <a16:creationId xmlns:a16="http://schemas.microsoft.com/office/drawing/2014/main" id="{2278A798-2370-42E5-A6A7-503DB64F5DC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878399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2116-B10D-43D1-AEB1-EECBFCEFBFE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3052532-4E52-472F-A110-448A137EC3E4}"/>
              </a:ext>
            </a:extLst>
          </p:cNvPr>
          <p:cNvSpPr>
            <a:spLocks noGrp="1"/>
          </p:cNvSpPr>
          <p:nvPr>
            <p:ph idx="1"/>
          </p:nvPr>
        </p:nvSpPr>
        <p:spPr/>
        <p:txBody>
          <a:bodyPr/>
          <a:lstStyle/>
          <a:p>
            <a:pPr algn="ctr"/>
            <a:r>
              <a:rPr lang="en-US" dirty="0">
                <a:latin typeface="Times New Roman" panose="02020603050405020304" pitchFamily="18" charset="0"/>
                <a:cs typeface="Times New Roman" panose="02020603050405020304" pitchFamily="18" charset="0"/>
              </a:rPr>
              <a:t>Student</a:t>
            </a:r>
          </a:p>
          <a:p>
            <a:pPr algn="ctr"/>
            <a:r>
              <a:rPr lang="en-US" dirty="0">
                <a:latin typeface="Times New Roman" panose="02020603050405020304" pitchFamily="18" charset="0"/>
                <a:cs typeface="Times New Roman" panose="02020603050405020304" pitchFamily="18" charset="0"/>
              </a:rPr>
              <a:t>Course</a:t>
            </a:r>
          </a:p>
          <a:p>
            <a:pPr algn="ctr"/>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942989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3835-3F8F-46B2-B097-12BB2B29EB4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Outline</a:t>
            </a:r>
          </a:p>
        </p:txBody>
      </p:sp>
      <p:sp>
        <p:nvSpPr>
          <p:cNvPr id="3" name="Content Placeholder 2">
            <a:extLst>
              <a:ext uri="{FF2B5EF4-FFF2-40B4-BE49-F238E27FC236}">
                <a16:creationId xmlns:a16="http://schemas.microsoft.com/office/drawing/2014/main" id="{D128FA2F-E7C4-4C2F-B5BB-62B4169A94B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presentation is based on psychological effects of the cocaine in the body through Dopamine receptor.</a:t>
            </a:r>
          </a:p>
          <a:p>
            <a:r>
              <a:rPr lang="en-US" dirty="0">
                <a:latin typeface="Times New Roman" panose="02020603050405020304" pitchFamily="18" charset="0"/>
                <a:cs typeface="Times New Roman" panose="02020603050405020304" pitchFamily="18" charset="0"/>
              </a:rPr>
              <a:t>In the introduction, we are going to see how the cocaine was introduced into United States. </a:t>
            </a:r>
          </a:p>
          <a:p>
            <a:r>
              <a:rPr lang="en-US" dirty="0">
                <a:latin typeface="Times New Roman" panose="02020603050405020304" pitchFamily="18" charset="0"/>
                <a:cs typeface="Times New Roman" panose="02020603050405020304" pitchFamily="18" charset="0"/>
              </a:rPr>
              <a:t>The second part is going to be the material and method which is going to experiment the subject of the presentation. </a:t>
            </a:r>
          </a:p>
          <a:p>
            <a:r>
              <a:rPr lang="en-US" dirty="0">
                <a:latin typeface="Times New Roman" panose="02020603050405020304" pitchFamily="18" charset="0"/>
                <a:cs typeface="Times New Roman" panose="02020603050405020304" pitchFamily="18" charset="0"/>
              </a:rPr>
              <a:t>The analysis is the next part, which will comprise of the charts and tables. </a:t>
            </a:r>
          </a:p>
          <a:p>
            <a:r>
              <a:rPr lang="en-US" dirty="0">
                <a:latin typeface="Times New Roman" panose="02020603050405020304" pitchFamily="18" charset="0"/>
                <a:cs typeface="Times New Roman" panose="02020603050405020304" pitchFamily="18" charset="0"/>
              </a:rPr>
              <a:t>Later on, we are going to have the discussion and the conclusion part.</a:t>
            </a:r>
          </a:p>
        </p:txBody>
      </p:sp>
    </p:spTree>
    <p:extLst>
      <p:ext uri="{BB962C8B-B14F-4D97-AF65-F5344CB8AC3E}">
        <p14:creationId xmlns:p14="http://schemas.microsoft.com/office/powerpoint/2010/main" val="2706032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1777-F941-4508-BAAD-2FD49547100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Introduction </a:t>
            </a:r>
          </a:p>
        </p:txBody>
      </p:sp>
      <p:sp>
        <p:nvSpPr>
          <p:cNvPr id="3" name="Content Placeholder 2">
            <a:extLst>
              <a:ext uri="{FF2B5EF4-FFF2-40B4-BE49-F238E27FC236}">
                <a16:creationId xmlns:a16="http://schemas.microsoft.com/office/drawing/2014/main" id="{D2F370FA-94C3-4664-878A-F116733B25C3}"/>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Cocaine was first brought to United States in the 1880’s from Columbia, S America. </a:t>
            </a:r>
          </a:p>
          <a:p>
            <a:r>
              <a:rPr lang="en-US" dirty="0">
                <a:latin typeface="Times New Roman" panose="02020603050405020304" pitchFamily="18" charset="0"/>
                <a:cs typeface="Times New Roman" panose="02020603050405020304" pitchFamily="18" charset="0"/>
              </a:rPr>
              <a:t>It was grown in different parts of the world before Colombia bringing it to United States, (</a:t>
            </a:r>
            <a:r>
              <a:rPr lang="en-US" dirty="0" err="1">
                <a:latin typeface="Times New Roman" panose="02020603050405020304" pitchFamily="18" charset="0"/>
                <a:cs typeface="Times New Roman" panose="02020603050405020304" pitchFamily="18" charset="0"/>
              </a:rPr>
              <a:t>Bolla</a:t>
            </a:r>
            <a:r>
              <a:rPr lang="en-US" dirty="0">
                <a:latin typeface="Times New Roman" panose="02020603050405020304" pitchFamily="18" charset="0"/>
                <a:cs typeface="Times New Roman" panose="02020603050405020304" pitchFamily="18" charset="0"/>
              </a:rPr>
              <a:t>, 389). </a:t>
            </a:r>
          </a:p>
          <a:p>
            <a:r>
              <a:rPr lang="en-US" dirty="0">
                <a:latin typeface="Times New Roman" panose="02020603050405020304" pitchFamily="18" charset="0"/>
                <a:cs typeface="Times New Roman" panose="02020603050405020304" pitchFamily="18" charset="0"/>
              </a:rPr>
              <a:t>The coca plant has been known to be located and used by the Europeans and the Incan empire.</a:t>
            </a:r>
          </a:p>
          <a:p>
            <a:r>
              <a:rPr lang="en-US" dirty="0">
                <a:latin typeface="Times New Roman" panose="02020603050405020304" pitchFamily="18" charset="0"/>
                <a:cs typeface="Times New Roman" panose="02020603050405020304" pitchFamily="18" charset="0"/>
              </a:rPr>
              <a:t> Cocaine is the product that is received from the coca plant and was traditionally used as a medicine by physicians and other doctors. </a:t>
            </a:r>
          </a:p>
          <a:p>
            <a:r>
              <a:rPr lang="en-US" dirty="0">
                <a:latin typeface="Times New Roman" panose="02020603050405020304" pitchFamily="18" charset="0"/>
                <a:cs typeface="Times New Roman" panose="02020603050405020304" pitchFamily="18" charset="0"/>
              </a:rPr>
              <a:t>Doctors used the coca plant as a way to treat exhaustion, mental illness and morphine addiction.</a:t>
            </a:r>
          </a:p>
          <a:p>
            <a:r>
              <a:rPr lang="en-US" dirty="0">
                <a:latin typeface="Times New Roman" panose="02020603050405020304" pitchFamily="18" charset="0"/>
                <a:cs typeface="Times New Roman" panose="02020603050405020304" pitchFamily="18" charset="0"/>
              </a:rPr>
              <a:t> Back in 1970’s cocaine was declared illegal after noticing its several side effects, (Redman, 95 ). </a:t>
            </a:r>
          </a:p>
        </p:txBody>
      </p:sp>
    </p:spTree>
    <p:extLst>
      <p:ext uri="{BB962C8B-B14F-4D97-AF65-F5344CB8AC3E}">
        <p14:creationId xmlns:p14="http://schemas.microsoft.com/office/powerpoint/2010/main" val="296570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E866-4B3E-4B10-9A98-8CADBF726EA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 and Methods</a:t>
            </a:r>
          </a:p>
        </p:txBody>
      </p:sp>
      <p:sp>
        <p:nvSpPr>
          <p:cNvPr id="3" name="Content Placeholder 2">
            <a:extLst>
              <a:ext uri="{FF2B5EF4-FFF2-40B4-BE49-F238E27FC236}">
                <a16:creationId xmlns:a16="http://schemas.microsoft.com/office/drawing/2014/main" id="{3D4050EE-006A-464D-85D9-368B256E8DB1}"/>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This experiment used male rats as a specimen to test whether the dopamine receptors are affected by chronic cocaine use or the intermittent use. </a:t>
            </a:r>
          </a:p>
          <a:p>
            <a:r>
              <a:rPr lang="en-US" dirty="0">
                <a:latin typeface="Times New Roman" panose="02020603050405020304" pitchFamily="18" charset="0"/>
                <a:cs typeface="Times New Roman" panose="02020603050405020304" pitchFamily="18" charset="0"/>
              </a:rPr>
              <a:t>By use of the autoradiography, we will compare the modification of the D1 and D2 receptor densities in the dopaminergic system 1 (WD1) and 14(WD14) days after last cocaine injection.</a:t>
            </a:r>
          </a:p>
          <a:p>
            <a:r>
              <a:rPr lang="en-US" dirty="0">
                <a:latin typeface="Times New Roman" panose="02020603050405020304" pitchFamily="18" charset="0"/>
                <a:cs typeface="Times New Roman" panose="02020603050405020304" pitchFamily="18" charset="0"/>
              </a:rPr>
              <a:t>This research will help doctors and future research help to determine how long it will take a chronic user of cocaine to heal their dopamine receptors versus people who use cocaine intermittently.</a:t>
            </a:r>
          </a:p>
          <a:p>
            <a:r>
              <a:rPr lang="en-US" dirty="0">
                <a:latin typeface="Times New Roman" panose="02020603050405020304" pitchFamily="18" charset="0"/>
                <a:cs typeface="Times New Roman" panose="02020603050405020304" pitchFamily="18" charset="0"/>
              </a:rPr>
              <a:t>There will be a control variable in this experiment so that a comparison can be made to see how bad the dopamine receptors are effected in the chronic user of cocaine and intermittent user of cocaine. </a:t>
            </a:r>
          </a:p>
        </p:txBody>
      </p:sp>
    </p:spTree>
    <p:extLst>
      <p:ext uri="{BB962C8B-B14F-4D97-AF65-F5344CB8AC3E}">
        <p14:creationId xmlns:p14="http://schemas.microsoft.com/office/powerpoint/2010/main" val="409443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2399-D432-4F19-8AC6-E2DC0DCDE26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Materials- Animals </a:t>
            </a:r>
          </a:p>
        </p:txBody>
      </p:sp>
      <p:sp>
        <p:nvSpPr>
          <p:cNvPr id="3" name="Content Placeholder 2">
            <a:extLst>
              <a:ext uri="{FF2B5EF4-FFF2-40B4-BE49-F238E27FC236}">
                <a16:creationId xmlns:a16="http://schemas.microsoft.com/office/drawing/2014/main" id="{1D32F3A3-9867-4101-9760-63D30D27867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Four male Sprague –Dawley rats weighing 250g-300g are being used for this experiment. </a:t>
            </a:r>
          </a:p>
          <a:p>
            <a:r>
              <a:rPr lang="en-US" dirty="0">
                <a:latin typeface="Times New Roman" panose="02020603050405020304" pitchFamily="18" charset="0"/>
                <a:cs typeface="Times New Roman" panose="02020603050405020304" pitchFamily="18" charset="0"/>
              </a:rPr>
              <a:t>The four rats were housed in the same environments. </a:t>
            </a:r>
          </a:p>
          <a:p>
            <a:r>
              <a:rPr lang="en-US" dirty="0">
                <a:latin typeface="Times New Roman" panose="02020603050405020304" pitchFamily="18" charset="0"/>
                <a:cs typeface="Times New Roman" panose="02020603050405020304" pitchFamily="18" charset="0"/>
              </a:rPr>
              <a:t>They were housed on a 12h light and dark cycle set at a temperature of 22 degrees Celsius. </a:t>
            </a:r>
          </a:p>
          <a:p>
            <a:r>
              <a:rPr lang="en-US" dirty="0">
                <a:latin typeface="Times New Roman" panose="02020603050405020304" pitchFamily="18" charset="0"/>
                <a:cs typeface="Times New Roman" panose="02020603050405020304" pitchFamily="18" charset="0"/>
              </a:rPr>
              <a:t>The humidity was set at 50 % environment, (Puig, 3132).</a:t>
            </a:r>
          </a:p>
        </p:txBody>
      </p:sp>
    </p:spTree>
    <p:extLst>
      <p:ext uri="{BB962C8B-B14F-4D97-AF65-F5344CB8AC3E}">
        <p14:creationId xmlns:p14="http://schemas.microsoft.com/office/powerpoint/2010/main" val="2758494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EEB5-046D-427C-A8FD-475726C4758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Materials- Cocaine</a:t>
            </a:r>
          </a:p>
        </p:txBody>
      </p:sp>
      <p:sp>
        <p:nvSpPr>
          <p:cNvPr id="3" name="Content Placeholder 2">
            <a:extLst>
              <a:ext uri="{FF2B5EF4-FFF2-40B4-BE49-F238E27FC236}">
                <a16:creationId xmlns:a16="http://schemas.microsoft.com/office/drawing/2014/main" id="{F15D458F-A205-407E-B0E8-538A47850D1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animals were treated by an intermittent cocaine, binge cocaine administration pattern of intraperitoneal injections of 20mg/kg cocaine hydrochloride dissolved in saline for (0.9%) for 14 days. </a:t>
            </a:r>
          </a:p>
          <a:p>
            <a:r>
              <a:rPr lang="en-US" dirty="0">
                <a:latin typeface="Times New Roman" panose="02020603050405020304" pitchFamily="18" charset="0"/>
                <a:cs typeface="Times New Roman" panose="02020603050405020304" pitchFamily="18" charset="0"/>
              </a:rPr>
              <a:t>The schedule set was once daily at 9:00am for the intermittent cocaine treatment. </a:t>
            </a:r>
          </a:p>
          <a:p>
            <a:r>
              <a:rPr lang="en-US" dirty="0">
                <a:latin typeface="Times New Roman" panose="02020603050405020304" pitchFamily="18" charset="0"/>
                <a:cs typeface="Times New Roman" panose="02020603050405020304" pitchFamily="18" charset="0"/>
              </a:rPr>
              <a:t>The  binge pattern of administration was set at 9:00am, 12:00pm, and 3:00pm .</a:t>
            </a:r>
          </a:p>
          <a:p>
            <a:r>
              <a:rPr lang="en-US" dirty="0">
                <a:latin typeface="Times New Roman" panose="02020603050405020304" pitchFamily="18" charset="0"/>
                <a:cs typeface="Times New Roman" panose="02020603050405020304" pitchFamily="18" charset="0"/>
              </a:rPr>
              <a:t> The control group was treated with saline solution at the same times as the intermittent injection and the binge injection.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837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DAEB-A056-4F32-827D-3CE101D1797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Receptor </a:t>
            </a:r>
          </a:p>
        </p:txBody>
      </p:sp>
      <p:sp>
        <p:nvSpPr>
          <p:cNvPr id="3" name="Content Placeholder 2">
            <a:extLst>
              <a:ext uri="{FF2B5EF4-FFF2-40B4-BE49-F238E27FC236}">
                <a16:creationId xmlns:a16="http://schemas.microsoft.com/office/drawing/2014/main" id="{3D04FAC7-F310-494B-98C7-C6F943A5B6CC}"/>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rats died after decapitalization after carbon dioxide inhalation. </a:t>
            </a:r>
          </a:p>
          <a:p>
            <a:r>
              <a:rPr lang="en-US" dirty="0">
                <a:latin typeface="Times New Roman" panose="02020603050405020304" pitchFamily="18" charset="0"/>
                <a:cs typeface="Times New Roman" panose="02020603050405020304" pitchFamily="18" charset="0"/>
              </a:rPr>
              <a:t>The brains were immediately removed and was frozen in </a:t>
            </a:r>
            <a:r>
              <a:rPr lang="en-US" dirty="0" err="1">
                <a:latin typeface="Times New Roman" panose="02020603050405020304" pitchFamily="18" charset="0"/>
                <a:cs typeface="Times New Roman" panose="02020603050405020304" pitchFamily="18" charset="0"/>
              </a:rPr>
              <a:t>isopentane</a:t>
            </a:r>
            <a:r>
              <a:rPr lang="en-US" dirty="0">
                <a:latin typeface="Times New Roman" panose="02020603050405020304" pitchFamily="18" charset="0"/>
                <a:cs typeface="Times New Roman" panose="02020603050405020304" pitchFamily="18" charset="0"/>
              </a:rPr>
              <a:t> at -40 C and was quickly stored at -20 C until they were processed. </a:t>
            </a:r>
          </a:p>
          <a:p>
            <a:r>
              <a:rPr lang="en-US" dirty="0">
                <a:latin typeface="Times New Roman" panose="02020603050405020304" pitchFamily="18" charset="0"/>
                <a:cs typeface="Times New Roman" panose="02020603050405020304" pitchFamily="18" charset="0"/>
              </a:rPr>
              <a:t>The D1 and the D2 sections were preincubated at 50mM solution at 7.4 pH containing solutions to keep the brain usable. </a:t>
            </a:r>
          </a:p>
          <a:p>
            <a:r>
              <a:rPr lang="en-US" dirty="0">
                <a:latin typeface="Times New Roman" panose="02020603050405020304" pitchFamily="18" charset="0"/>
                <a:cs typeface="Times New Roman" panose="02020603050405020304" pitchFamily="18" charset="0"/>
              </a:rPr>
              <a:t>After incubation with the Radioligands , the sections were washed in pre-incubation buffers at room temperature.  </a:t>
            </a:r>
          </a:p>
          <a:p>
            <a:r>
              <a:rPr lang="en-US" dirty="0">
                <a:latin typeface="Times New Roman" panose="02020603050405020304" pitchFamily="18" charset="0"/>
                <a:cs typeface="Times New Roman" panose="02020603050405020304" pitchFamily="18" charset="0"/>
              </a:rPr>
              <a:t>The levels of bound radioactivity brain area were directly determined by counting the numbers of B-particles emerging from the delineated areas using the B-vision program supplied with the counting apparatus. </a:t>
            </a:r>
          </a:p>
        </p:txBody>
      </p:sp>
    </p:spTree>
    <p:extLst>
      <p:ext uri="{BB962C8B-B14F-4D97-AF65-F5344CB8AC3E}">
        <p14:creationId xmlns:p14="http://schemas.microsoft.com/office/powerpoint/2010/main" val="1844637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8DF8-76CE-4098-8554-C17863C8BF5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Results-Table</a:t>
            </a:r>
          </a:p>
        </p:txBody>
      </p:sp>
      <p:graphicFrame>
        <p:nvGraphicFramePr>
          <p:cNvPr id="4" name="Content Placeholder 3">
            <a:extLst>
              <a:ext uri="{FF2B5EF4-FFF2-40B4-BE49-F238E27FC236}">
                <a16:creationId xmlns:a16="http://schemas.microsoft.com/office/drawing/2014/main" id="{79585D9E-03BF-4124-B7B9-07B430B66579}"/>
              </a:ext>
            </a:extLst>
          </p:cNvPr>
          <p:cNvGraphicFramePr>
            <a:graphicFrameLocks noGrp="1"/>
          </p:cNvGraphicFramePr>
          <p:nvPr>
            <p:ph idx="1"/>
            <p:extLst>
              <p:ext uri="{D42A27DB-BD31-4B8C-83A1-F6EECF244321}">
                <p14:modId xmlns:p14="http://schemas.microsoft.com/office/powerpoint/2010/main" val="1953999900"/>
              </p:ext>
            </p:extLst>
          </p:nvPr>
        </p:nvGraphicFramePr>
        <p:xfrm>
          <a:off x="838199" y="1825625"/>
          <a:ext cx="9091865" cy="2570480"/>
        </p:xfrm>
        <a:graphic>
          <a:graphicData uri="http://schemas.openxmlformats.org/drawingml/2006/table">
            <a:tbl>
              <a:tblPr firstRow="1" bandRow="1">
                <a:tableStyleId>{5C22544A-7EE6-4342-B048-85BDC9FD1C3A}</a:tableStyleId>
              </a:tblPr>
              <a:tblGrid>
                <a:gridCol w="1818373">
                  <a:extLst>
                    <a:ext uri="{9D8B030D-6E8A-4147-A177-3AD203B41FA5}">
                      <a16:colId xmlns:a16="http://schemas.microsoft.com/office/drawing/2014/main" val="4290701073"/>
                    </a:ext>
                  </a:extLst>
                </a:gridCol>
                <a:gridCol w="1818373">
                  <a:extLst>
                    <a:ext uri="{9D8B030D-6E8A-4147-A177-3AD203B41FA5}">
                      <a16:colId xmlns:a16="http://schemas.microsoft.com/office/drawing/2014/main" val="3440102720"/>
                    </a:ext>
                  </a:extLst>
                </a:gridCol>
                <a:gridCol w="1818373">
                  <a:extLst>
                    <a:ext uri="{9D8B030D-6E8A-4147-A177-3AD203B41FA5}">
                      <a16:colId xmlns:a16="http://schemas.microsoft.com/office/drawing/2014/main" val="2451816728"/>
                    </a:ext>
                  </a:extLst>
                </a:gridCol>
                <a:gridCol w="1818373">
                  <a:extLst>
                    <a:ext uri="{9D8B030D-6E8A-4147-A177-3AD203B41FA5}">
                      <a16:colId xmlns:a16="http://schemas.microsoft.com/office/drawing/2014/main" val="1720228129"/>
                    </a:ext>
                  </a:extLst>
                </a:gridCol>
                <a:gridCol w="1818373">
                  <a:extLst>
                    <a:ext uri="{9D8B030D-6E8A-4147-A177-3AD203B41FA5}">
                      <a16:colId xmlns:a16="http://schemas.microsoft.com/office/drawing/2014/main" val="105391573"/>
                    </a:ext>
                  </a:extLst>
                </a:gridCol>
              </a:tblGrid>
              <a:tr h="370840">
                <a:tc>
                  <a:txBody>
                    <a:bodyPr/>
                    <a:lstStyle/>
                    <a:p>
                      <a:r>
                        <a:rPr lang="en-US" dirty="0"/>
                        <a:t>TITLE</a:t>
                      </a:r>
                    </a:p>
                  </a:txBody>
                  <a:tcPr/>
                </a:tc>
                <a:tc>
                  <a:txBody>
                    <a:bodyPr/>
                    <a:lstStyle/>
                    <a:p>
                      <a:r>
                        <a:rPr lang="en-US" dirty="0"/>
                        <a:t>VTA</a:t>
                      </a:r>
                    </a:p>
                  </a:txBody>
                  <a:tcPr/>
                </a:tc>
                <a:tc>
                  <a:txBody>
                    <a:bodyPr/>
                    <a:lstStyle/>
                    <a:p>
                      <a:r>
                        <a:rPr lang="en-US" dirty="0"/>
                        <a:t>SN</a:t>
                      </a:r>
                    </a:p>
                  </a:txBody>
                  <a:tcPr/>
                </a:tc>
                <a:tc>
                  <a:txBody>
                    <a:bodyPr/>
                    <a:lstStyle/>
                    <a:p>
                      <a:r>
                        <a:rPr lang="en-US" dirty="0" err="1"/>
                        <a:t>CPu</a:t>
                      </a:r>
                      <a:endParaRPr lang="en-US" dirty="0"/>
                    </a:p>
                  </a:txBody>
                  <a:tcPr/>
                </a:tc>
                <a:tc>
                  <a:txBody>
                    <a:bodyPr/>
                    <a:lstStyle/>
                    <a:p>
                      <a:r>
                        <a:rPr lang="en-US" dirty="0" err="1"/>
                        <a:t>Nac</a:t>
                      </a:r>
                      <a:endParaRPr lang="en-US" dirty="0"/>
                    </a:p>
                  </a:txBody>
                  <a:tcPr/>
                </a:tc>
                <a:extLst>
                  <a:ext uri="{0D108BD9-81ED-4DB2-BD59-A6C34878D82A}">
                    <a16:rowId xmlns:a16="http://schemas.microsoft.com/office/drawing/2014/main" val="1723020428"/>
                  </a:ext>
                </a:extLst>
              </a:tr>
              <a:tr h="370840">
                <a:tc>
                  <a:txBody>
                    <a:bodyPr/>
                    <a:lstStyle/>
                    <a:p>
                      <a:r>
                        <a:rPr lang="en-US" dirty="0"/>
                        <a:t>Intermittent Cocaine Use-Di Receptors</a:t>
                      </a:r>
                    </a:p>
                  </a:txBody>
                  <a:tcPr/>
                </a:tc>
                <a:tc>
                  <a:txBody>
                    <a:bodyPr/>
                    <a:lstStyle/>
                    <a:p>
                      <a:r>
                        <a:rPr lang="en-US" dirty="0"/>
                        <a:t>Stayed the same</a:t>
                      </a:r>
                    </a:p>
                  </a:txBody>
                  <a:tcPr/>
                </a:tc>
                <a:tc>
                  <a:txBody>
                    <a:bodyPr/>
                    <a:lstStyle/>
                    <a:p>
                      <a:r>
                        <a:rPr lang="en-US" dirty="0"/>
                        <a:t>Downregulation</a:t>
                      </a:r>
                    </a:p>
                  </a:txBody>
                  <a:tcPr/>
                </a:tc>
                <a:tc>
                  <a:txBody>
                    <a:bodyPr/>
                    <a:lstStyle/>
                    <a:p>
                      <a:r>
                        <a:rPr lang="en-US" dirty="0"/>
                        <a:t>Downregulation</a:t>
                      </a:r>
                    </a:p>
                  </a:txBody>
                  <a:tcPr/>
                </a:tc>
                <a:tc>
                  <a:txBody>
                    <a:bodyPr/>
                    <a:lstStyle/>
                    <a:p>
                      <a:r>
                        <a:rPr lang="en-US" dirty="0"/>
                        <a:t>Stayed the same</a:t>
                      </a:r>
                    </a:p>
                  </a:txBody>
                  <a:tcPr/>
                </a:tc>
                <a:extLst>
                  <a:ext uri="{0D108BD9-81ED-4DB2-BD59-A6C34878D82A}">
                    <a16:rowId xmlns:a16="http://schemas.microsoft.com/office/drawing/2014/main" val="2281723601"/>
                  </a:ext>
                </a:extLst>
              </a:tr>
              <a:tr h="370840">
                <a:tc>
                  <a:txBody>
                    <a:bodyPr/>
                    <a:lstStyle/>
                    <a:p>
                      <a:r>
                        <a:rPr lang="en-US" dirty="0"/>
                        <a:t>Binge Cocaine Use –D1 Receptors</a:t>
                      </a:r>
                    </a:p>
                  </a:txBody>
                  <a:tcPr/>
                </a:tc>
                <a:tc>
                  <a:txBody>
                    <a:bodyPr/>
                    <a:lstStyle/>
                    <a:p>
                      <a:r>
                        <a:rPr lang="en-US" dirty="0"/>
                        <a:t>Stayed the same</a:t>
                      </a:r>
                    </a:p>
                  </a:txBody>
                  <a:tcPr/>
                </a:tc>
                <a:tc>
                  <a:txBody>
                    <a:bodyPr/>
                    <a:lstStyle/>
                    <a:p>
                      <a:r>
                        <a:rPr lang="en-US" dirty="0"/>
                        <a:t>Upregulation</a:t>
                      </a:r>
                    </a:p>
                  </a:txBody>
                  <a:tcPr/>
                </a:tc>
                <a:tc>
                  <a:txBody>
                    <a:bodyPr/>
                    <a:lstStyle/>
                    <a:p>
                      <a:r>
                        <a:rPr lang="en-US" dirty="0"/>
                        <a:t>Downregulation</a:t>
                      </a:r>
                    </a:p>
                  </a:txBody>
                  <a:tcPr/>
                </a:tc>
                <a:tc>
                  <a:txBody>
                    <a:bodyPr/>
                    <a:lstStyle/>
                    <a:p>
                      <a:r>
                        <a:rPr lang="en-US" dirty="0"/>
                        <a:t>Downregulation</a:t>
                      </a:r>
                    </a:p>
                  </a:txBody>
                  <a:tcPr/>
                </a:tc>
                <a:extLst>
                  <a:ext uri="{0D108BD9-81ED-4DB2-BD59-A6C34878D82A}">
                    <a16:rowId xmlns:a16="http://schemas.microsoft.com/office/drawing/2014/main" val="3816353977"/>
                  </a:ext>
                </a:extLst>
              </a:tr>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9020"/>
                  </a:ext>
                </a:extLst>
              </a:tr>
            </a:tbl>
          </a:graphicData>
        </a:graphic>
      </p:graphicFrame>
      <p:sp>
        <p:nvSpPr>
          <p:cNvPr id="5" name="Rectangle 4">
            <a:extLst>
              <a:ext uri="{FF2B5EF4-FFF2-40B4-BE49-F238E27FC236}">
                <a16:creationId xmlns:a16="http://schemas.microsoft.com/office/drawing/2014/main" id="{B306D4A8-3256-4164-A919-054892D51794}"/>
              </a:ext>
            </a:extLst>
          </p:cNvPr>
          <p:cNvSpPr/>
          <p:nvPr/>
        </p:nvSpPr>
        <p:spPr>
          <a:xfrm>
            <a:off x="244198" y="5150465"/>
            <a:ext cx="12234182" cy="923330"/>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Figure 1: </a:t>
            </a:r>
            <a:r>
              <a:rPr lang="en-US" dirty="0">
                <a:latin typeface="Times New Roman" panose="02020603050405020304" pitchFamily="18" charset="0"/>
                <a:cs typeface="Times New Roman" panose="02020603050405020304" pitchFamily="18" charset="0"/>
              </a:rPr>
              <a:t>Caption: </a:t>
            </a:r>
            <a:r>
              <a:rPr lang="en-US" dirty="0"/>
              <a:t>Beaulieu JM, </a:t>
            </a:r>
            <a:r>
              <a:rPr lang="en-US" dirty="0" err="1"/>
              <a:t>Gainetdinov</a:t>
            </a:r>
            <a:r>
              <a:rPr lang="en-US" dirty="0"/>
              <a:t> RR. The physiology, signaling, and pharmacology of dopamine receptors.</a:t>
            </a:r>
          </a:p>
          <a:p>
            <a:pPr algn="ctr"/>
            <a:r>
              <a:rPr lang="en-US" dirty="0"/>
              <a:t> https://www.ncbi.nlm.nih.gov/pmc/articles/PMC3787501/#B5</a:t>
            </a:r>
            <a:endParaRPr lang="en-US" dirty="0">
              <a:latin typeface="Times New Roman" panose="02020603050405020304" pitchFamily="18" charset="0"/>
              <a:cs typeface="Times New Roman" panose="02020603050405020304" pitchFamily="18" charset="0"/>
            </a:endParaRPr>
          </a:p>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2706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42C4-44C8-40A4-9827-55F8D87EA53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Results-Charts</a:t>
            </a:r>
          </a:p>
        </p:txBody>
      </p:sp>
      <p:sp>
        <p:nvSpPr>
          <p:cNvPr id="6" name="Content Placeholder 5">
            <a:extLst>
              <a:ext uri="{FF2B5EF4-FFF2-40B4-BE49-F238E27FC236}">
                <a16:creationId xmlns:a16="http://schemas.microsoft.com/office/drawing/2014/main" id="{18B91F62-9275-4A8E-A5FD-A075A1CD216A}"/>
              </a:ext>
            </a:extLst>
          </p:cNvPr>
          <p:cNvSpPr>
            <a:spLocks noGrp="1"/>
          </p:cNvSpPr>
          <p:nvPr>
            <p:ph idx="1"/>
          </p:nvPr>
        </p:nvSpPr>
        <p:spPr>
          <a:xfrm>
            <a:off x="677334" y="2261937"/>
            <a:ext cx="8596668" cy="3779425"/>
          </a:xfrm>
        </p:spPr>
        <p:txBody>
          <a:bodyPr>
            <a:norm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D1 receptor</a:t>
            </a:r>
          </a:p>
          <a:p>
            <a:pPr marL="0" indent="0">
              <a:buNone/>
            </a:pPr>
            <a:r>
              <a:rPr lang="en-US" dirty="0">
                <a:latin typeface="Times New Roman" panose="02020603050405020304" pitchFamily="18" charset="0"/>
                <a:cs typeface="Times New Roman" panose="02020603050405020304" pitchFamily="18" charset="0"/>
              </a:rPr>
              <a:t> regulation</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p>
          <a:p>
            <a:pPr marL="0" indent="0">
              <a:buNone/>
            </a:pPr>
            <a:r>
              <a:rPr lang="en-US" dirty="0">
                <a:latin typeface="Times New Roman" panose="02020603050405020304" pitchFamily="18" charset="0"/>
                <a:cs typeface="Times New Roman" panose="02020603050405020304" pitchFamily="18" charset="0"/>
              </a:rPr>
              <a:t>                                                                                Rats </a:t>
            </a:r>
          </a:p>
          <a:p>
            <a:pPr marL="0" indent="0">
              <a:buNone/>
            </a:pPr>
            <a:r>
              <a:rPr lang="en-US" dirty="0">
                <a:latin typeface="Times New Roman" panose="02020603050405020304" pitchFamily="18" charset="0"/>
                <a:cs typeface="Times New Roman" panose="02020603050405020304" pitchFamily="18" charset="0"/>
              </a:rPr>
              <a:t>                                                                                            Rats </a:t>
            </a:r>
          </a:p>
        </p:txBody>
      </p:sp>
      <p:pic>
        <p:nvPicPr>
          <p:cNvPr id="7" name="Picture 6" descr="Image result for bar graph">
            <a:extLst>
              <a:ext uri="{FF2B5EF4-FFF2-40B4-BE49-F238E27FC236}">
                <a16:creationId xmlns:a16="http://schemas.microsoft.com/office/drawing/2014/main" id="{9D7A77F9-A560-4E1D-A20B-BCEAB19B825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98821" y="1930400"/>
            <a:ext cx="6497053" cy="3477628"/>
          </a:xfrm>
          <a:prstGeom prst="rect">
            <a:avLst/>
          </a:prstGeom>
          <a:noFill/>
          <a:ln>
            <a:noFill/>
          </a:ln>
        </p:spPr>
      </p:pic>
      <p:sp>
        <p:nvSpPr>
          <p:cNvPr id="8" name="Rectangle 7">
            <a:extLst>
              <a:ext uri="{FF2B5EF4-FFF2-40B4-BE49-F238E27FC236}">
                <a16:creationId xmlns:a16="http://schemas.microsoft.com/office/drawing/2014/main" id="{A6B7F987-AE6B-40FE-86FE-ADE820E55DF7}"/>
              </a:ext>
            </a:extLst>
          </p:cNvPr>
          <p:cNvSpPr/>
          <p:nvPr/>
        </p:nvSpPr>
        <p:spPr>
          <a:xfrm>
            <a:off x="2739870" y="2261937"/>
            <a:ext cx="789393" cy="338554"/>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Y-Axis</a:t>
            </a:r>
            <a:endParaRPr lang="en-US" sz="16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E3F644BB-6F18-425F-812D-937B268D0CAF}"/>
              </a:ext>
            </a:extLst>
          </p:cNvPr>
          <p:cNvSpPr/>
          <p:nvPr/>
        </p:nvSpPr>
        <p:spPr>
          <a:xfrm>
            <a:off x="7988968" y="4948755"/>
            <a:ext cx="1901822" cy="338554"/>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X-Axis</a:t>
            </a:r>
          </a:p>
        </p:txBody>
      </p:sp>
      <p:sp>
        <p:nvSpPr>
          <p:cNvPr id="11" name="Rectangle 10">
            <a:extLst>
              <a:ext uri="{FF2B5EF4-FFF2-40B4-BE49-F238E27FC236}">
                <a16:creationId xmlns:a16="http://schemas.microsoft.com/office/drawing/2014/main" id="{AD17CC7F-AA25-4075-95AA-8A802C80DE66}"/>
              </a:ext>
            </a:extLst>
          </p:cNvPr>
          <p:cNvSpPr/>
          <p:nvPr/>
        </p:nvSpPr>
        <p:spPr>
          <a:xfrm>
            <a:off x="677334" y="5805498"/>
            <a:ext cx="12234182" cy="923330"/>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Figure 2: </a:t>
            </a:r>
            <a:r>
              <a:rPr lang="en-US" dirty="0">
                <a:latin typeface="Times New Roman" panose="02020603050405020304" pitchFamily="18" charset="0"/>
                <a:cs typeface="Times New Roman" panose="02020603050405020304" pitchFamily="18" charset="0"/>
              </a:rPr>
              <a:t>Caption: </a:t>
            </a:r>
            <a:r>
              <a:rPr lang="en-US" dirty="0"/>
              <a:t>Beaulieu JM, </a:t>
            </a:r>
            <a:r>
              <a:rPr lang="en-US" dirty="0" err="1"/>
              <a:t>Gainetdinov</a:t>
            </a:r>
            <a:r>
              <a:rPr lang="en-US" dirty="0"/>
              <a:t> RR. The physiology, signaling, and pharmacology of dopamine receptors.</a:t>
            </a:r>
          </a:p>
          <a:p>
            <a:pPr algn="ctr"/>
            <a:r>
              <a:rPr lang="en-US" dirty="0"/>
              <a:t> https://www.ncbi.nlm.nih.gov/pmc/articles/PMC3787501/#B5</a:t>
            </a:r>
            <a:endParaRPr lang="en-US" dirty="0">
              <a:latin typeface="Times New Roman" panose="02020603050405020304" pitchFamily="18" charset="0"/>
              <a:cs typeface="Times New Roman" panose="02020603050405020304" pitchFamily="18" charset="0"/>
            </a:endParaRPr>
          </a:p>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11466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9866-9446-4EEC-A701-0F717AECAB5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Cocaine User Brain Vs the Non-user’s Brain</a:t>
            </a:r>
          </a:p>
        </p:txBody>
      </p:sp>
      <p:pic>
        <p:nvPicPr>
          <p:cNvPr id="1026" name="Picture 2" descr="Image result for effect of use of cocaine in brain">
            <a:extLst>
              <a:ext uri="{FF2B5EF4-FFF2-40B4-BE49-F238E27FC236}">
                <a16:creationId xmlns:a16="http://schemas.microsoft.com/office/drawing/2014/main" id="{8DC59D94-F097-44B9-866E-1927B39C1BA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60086" y="2335671"/>
            <a:ext cx="5031164"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7F0EDC9-13F1-41C9-82C3-28EC1960F51D}"/>
              </a:ext>
            </a:extLst>
          </p:cNvPr>
          <p:cNvSpPr/>
          <p:nvPr/>
        </p:nvSpPr>
        <p:spPr>
          <a:xfrm>
            <a:off x="3199373" y="5598442"/>
            <a:ext cx="5793253"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Fig 3: Image of </a:t>
            </a:r>
            <a:r>
              <a:rPr lang="en-US" dirty="0">
                <a:latin typeface="Times New Roman" panose="02020603050405020304" pitchFamily="18" charset="0"/>
                <a:cs typeface="Times New Roman" panose="02020603050405020304" pitchFamily="18" charset="0"/>
              </a:rPr>
              <a:t>Cocaine User Brain Vs the Non-user’s Brain</a:t>
            </a:r>
            <a:endParaRPr lang="en-US"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244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4020-BA1F-4A11-A9A9-BC57C6C1ABE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Discussion </a:t>
            </a:r>
          </a:p>
        </p:txBody>
      </p:sp>
      <p:sp>
        <p:nvSpPr>
          <p:cNvPr id="3" name="Content Placeholder 2">
            <a:extLst>
              <a:ext uri="{FF2B5EF4-FFF2-40B4-BE49-F238E27FC236}">
                <a16:creationId xmlns:a16="http://schemas.microsoft.com/office/drawing/2014/main" id="{B39FED72-0C47-44B6-A768-C6A354DC431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According to above analysis, the cocaine has high impact on the body. </a:t>
            </a:r>
          </a:p>
          <a:p>
            <a:r>
              <a:rPr lang="en-US" dirty="0">
                <a:latin typeface="Times New Roman" panose="02020603050405020304" pitchFamily="18" charset="0"/>
                <a:cs typeface="Times New Roman" panose="02020603050405020304" pitchFamily="18" charset="0"/>
              </a:rPr>
              <a:t>The experiment shown that D1 receptors were affected the most.</a:t>
            </a:r>
          </a:p>
          <a:p>
            <a:r>
              <a:rPr lang="en-US" dirty="0">
                <a:latin typeface="Times New Roman" panose="02020603050405020304" pitchFamily="18" charset="0"/>
                <a:cs typeface="Times New Roman" panose="02020603050405020304" pitchFamily="18" charset="0"/>
              </a:rPr>
              <a:t>Moreover, binge cocaine group had more behavioral desensitization receptors affected than the intermittent cocaine group. </a:t>
            </a:r>
          </a:p>
          <a:p>
            <a:r>
              <a:rPr lang="en-US" dirty="0">
                <a:latin typeface="Times New Roman" panose="02020603050405020304" pitchFamily="18" charset="0"/>
                <a:cs typeface="Times New Roman" panose="02020603050405020304" pitchFamily="18" charset="0"/>
              </a:rPr>
              <a:t>D2 receptor numbers were not clear enough to say whether they were affected by binge or cocaine administration.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973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CDBF-67B1-4DA6-A15C-AE11CBAA0CE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C0F1BD87-CBAB-450B-A5EF-A0154626518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main reason as to why this experiment was performed was to show that brain is more affected by chronic cocaine use than the intermittent cocaine use. </a:t>
            </a:r>
          </a:p>
          <a:p>
            <a:r>
              <a:rPr lang="en-US" dirty="0">
                <a:latin typeface="Times New Roman" panose="02020603050405020304" pitchFamily="18" charset="0"/>
                <a:cs typeface="Times New Roman" panose="02020603050405020304" pitchFamily="18" charset="0"/>
              </a:rPr>
              <a:t>The study can be used in future in treatment of dopaminergic pathways that are affected by chronic or intermittent use</a:t>
            </a:r>
          </a:p>
        </p:txBody>
      </p:sp>
    </p:spTree>
    <p:extLst>
      <p:ext uri="{BB962C8B-B14F-4D97-AF65-F5344CB8AC3E}">
        <p14:creationId xmlns:p14="http://schemas.microsoft.com/office/powerpoint/2010/main" val="139554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6B54E-2D46-46AD-9A50-610030C5AF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Work cited </a:t>
            </a:r>
          </a:p>
        </p:txBody>
      </p:sp>
      <p:sp>
        <p:nvSpPr>
          <p:cNvPr id="3" name="Content Placeholder 2">
            <a:extLst>
              <a:ext uri="{FF2B5EF4-FFF2-40B4-BE49-F238E27FC236}">
                <a16:creationId xmlns:a16="http://schemas.microsoft.com/office/drawing/2014/main" id="{2C09872E-6122-4815-9B0C-1C65EBF3A6E1}"/>
              </a:ext>
            </a:extLst>
          </p:cNvPr>
          <p:cNvSpPr>
            <a:spLocks noGrp="1"/>
          </p:cNvSpPr>
          <p:nvPr>
            <p:ph idx="1"/>
          </p:nvPr>
        </p:nvSpPr>
        <p:spPr/>
        <p:txBody>
          <a:bodyPr>
            <a:normAutofit/>
          </a:bodyPr>
          <a:lstStyle/>
          <a:p>
            <a:r>
              <a:rPr lang="en-US" dirty="0" err="1">
                <a:latin typeface="Times New Roman" panose="02020603050405020304" pitchFamily="18" charset="0"/>
                <a:cs typeface="Times New Roman" panose="02020603050405020304" pitchFamily="18" charset="0"/>
              </a:rPr>
              <a:t>Bolla</a:t>
            </a:r>
            <a:r>
              <a:rPr lang="en-US" dirty="0">
                <a:latin typeface="Times New Roman" panose="02020603050405020304" pitchFamily="18" charset="0"/>
                <a:cs typeface="Times New Roman" panose="02020603050405020304" pitchFamily="18" charset="0"/>
              </a:rPr>
              <a:t>, Karen I., et al. "The Neuropsychiatry of Chronic Cocaine Abuse." </a:t>
            </a:r>
            <a:r>
              <a:rPr lang="en-US" i="1" dirty="0">
                <a:latin typeface="Times New Roman" panose="02020603050405020304" pitchFamily="18" charset="0"/>
                <a:cs typeface="Times New Roman" panose="02020603050405020304" pitchFamily="18" charset="0"/>
              </a:rPr>
              <a:t>The Journal of Neuropsychiatry and Clinical Neurosciences</a:t>
            </a:r>
            <a:r>
              <a:rPr lang="en-US" dirty="0">
                <a:latin typeface="Times New Roman" panose="02020603050405020304" pitchFamily="18" charset="0"/>
                <a:cs typeface="Times New Roman" panose="02020603050405020304" pitchFamily="18" charset="0"/>
              </a:rPr>
              <a:t>, vol. 10, no. 3, Sum 1998, pp. 280-289. EBSCO</a:t>
            </a:r>
            <a:r>
              <a:rPr lang="en-US" i="1" dirty="0">
                <a:latin typeface="Times New Roman" panose="02020603050405020304" pitchFamily="18" charset="0"/>
                <a:cs typeface="Times New Roman" panose="02020603050405020304" pitchFamily="18" charset="0"/>
              </a:rPr>
              <a:t>host</a:t>
            </a:r>
            <a:r>
              <a:rPr lang="en-US" dirty="0">
                <a:latin typeface="Times New Roman" panose="02020603050405020304" pitchFamily="18" charset="0"/>
                <a:cs typeface="Times New Roman" panose="02020603050405020304" pitchFamily="18" charset="0"/>
              </a:rPr>
              <a:t>, doi:10.1176/jnp.10.3.280.</a:t>
            </a:r>
          </a:p>
          <a:p>
            <a:r>
              <a:rPr lang="en-US" dirty="0">
                <a:latin typeface="Times New Roman" panose="02020603050405020304" pitchFamily="18" charset="0"/>
                <a:cs typeface="Times New Roman" panose="02020603050405020304" pitchFamily="18" charset="0"/>
              </a:rPr>
              <a:t>Puig, </a:t>
            </a:r>
            <a:r>
              <a:rPr lang="en-US" dirty="0" err="1">
                <a:latin typeface="Times New Roman" panose="02020603050405020304" pitchFamily="18" charset="0"/>
                <a:cs typeface="Times New Roman" panose="02020603050405020304" pitchFamily="18" charset="0"/>
              </a:rPr>
              <a:t>Stéphanie</a:t>
            </a:r>
            <a:r>
              <a:rPr lang="en-US" dirty="0">
                <a:latin typeface="Times New Roman" panose="02020603050405020304" pitchFamily="18" charset="0"/>
                <a:cs typeface="Times New Roman" panose="02020603050405020304" pitchFamily="18" charset="0"/>
              </a:rPr>
              <a:t>, et al. "Influence of Cocaine Administration Patterns on Dopamine Receptor Regulation." </a:t>
            </a:r>
            <a:r>
              <a:rPr lang="en-US" i="1" dirty="0">
                <a:latin typeface="Times New Roman" panose="02020603050405020304" pitchFamily="18" charset="0"/>
                <a:cs typeface="Times New Roman" panose="02020603050405020304" pitchFamily="18" charset="0"/>
              </a:rPr>
              <a:t>Psychopharmacology</a:t>
            </a:r>
            <a:r>
              <a:rPr lang="en-US" dirty="0">
                <a:latin typeface="Times New Roman" panose="02020603050405020304" pitchFamily="18" charset="0"/>
                <a:cs typeface="Times New Roman" panose="02020603050405020304" pitchFamily="18" charset="0"/>
              </a:rPr>
              <a:t>, vol. 231, no. 16, 15 Aug. 2014, pp. 3131-3137. EBSCO</a:t>
            </a:r>
            <a:r>
              <a:rPr lang="en-US" i="1" dirty="0">
                <a:latin typeface="Times New Roman" panose="02020603050405020304" pitchFamily="18" charset="0"/>
                <a:cs typeface="Times New Roman" panose="02020603050405020304" pitchFamily="18" charset="0"/>
              </a:rPr>
              <a:t>host</a:t>
            </a:r>
            <a:r>
              <a:rPr lang="en-US" dirty="0">
                <a:latin typeface="Times New Roman" panose="02020603050405020304" pitchFamily="18" charset="0"/>
                <a:cs typeface="Times New Roman" panose="02020603050405020304" pitchFamily="18" charset="0"/>
              </a:rPr>
              <a:t>, doi:10.1007/s00213-014-3488-3. </a:t>
            </a:r>
          </a:p>
          <a:p>
            <a:r>
              <a:rPr lang="en-US" dirty="0">
                <a:latin typeface="Times New Roman" panose="02020603050405020304" pitchFamily="18" charset="0"/>
                <a:cs typeface="Times New Roman" panose="02020603050405020304" pitchFamily="18" charset="0"/>
              </a:rPr>
              <a:t>Redman, Melody. “Cocaine: What Is the Crack? A Brief History of the Use of Cocaine as an Anesthetic.” </a:t>
            </a:r>
            <a:r>
              <a:rPr lang="en-US" i="1" dirty="0">
                <a:latin typeface="Times New Roman" panose="02020603050405020304" pitchFamily="18" charset="0"/>
                <a:cs typeface="Times New Roman" panose="02020603050405020304" pitchFamily="18" charset="0"/>
              </a:rPr>
              <a:t>Anesthesiology and Pain Medicine</a:t>
            </a:r>
            <a:r>
              <a:rPr lang="en-US" dirty="0">
                <a:latin typeface="Times New Roman" panose="02020603050405020304" pitchFamily="18" charset="0"/>
                <a:cs typeface="Times New Roman" panose="02020603050405020304" pitchFamily="18" charset="0"/>
              </a:rPr>
              <a:t> 1.2 (2011): 95–97. </a:t>
            </a:r>
            <a:r>
              <a:rPr lang="en-US" i="1" dirty="0">
                <a:latin typeface="Times New Roman" panose="02020603050405020304" pitchFamily="18" charset="0"/>
                <a:cs typeface="Times New Roman" panose="02020603050405020304" pitchFamily="18" charset="0"/>
              </a:rPr>
              <a:t>PMC</a:t>
            </a:r>
            <a:r>
              <a:rPr lang="en-US" dirty="0">
                <a:latin typeface="Times New Roman" panose="02020603050405020304" pitchFamily="18" charset="0"/>
                <a:cs typeface="Times New Roman" panose="02020603050405020304" pitchFamily="18" charset="0"/>
              </a:rPr>
              <a:t>. Web. 18 June 2018.</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41600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334</TotalTime>
  <Words>1185</Words>
  <Application>Microsoft Office PowerPoint</Application>
  <PresentationFormat>Widescreen</PresentationFormat>
  <Paragraphs>108</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The psychological effects cocaine has on the body through the dopamine receptors</vt:lpstr>
      <vt:lpstr>PowerPoint Presentation</vt:lpstr>
      <vt:lpstr>Outline</vt:lpstr>
      <vt:lpstr> Introduction </vt:lpstr>
      <vt:lpstr>Material and Methods</vt:lpstr>
      <vt:lpstr>Materials- Animals </vt:lpstr>
      <vt:lpstr>Materials- Cocaine</vt:lpstr>
      <vt:lpstr>Receptor </vt:lpstr>
      <vt:lpstr>Results-Table</vt:lpstr>
      <vt:lpstr>Results-Charts</vt:lpstr>
      <vt:lpstr>Cocaine User Brain Vs the Non-user’s Brain</vt:lpstr>
      <vt:lpstr>Discussion </vt:lpstr>
      <vt:lpstr>Conclusion </vt:lpstr>
      <vt:lpstr>Work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psychological effects cocaine has on the body through the dopamine receptors</dc:title>
  <dc:creator>Pavilion</dc:creator>
  <cp:lastModifiedBy>Pavilion</cp:lastModifiedBy>
  <cp:revision>17</cp:revision>
  <dcterms:created xsi:type="dcterms:W3CDTF">2018-07-09T19:18:45Z</dcterms:created>
  <dcterms:modified xsi:type="dcterms:W3CDTF">2018-07-10T00:53:36Z</dcterms:modified>
</cp:coreProperties>
</file>