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3"/>
  </p:notesMasterIdLst>
  <p:sldIdLst>
    <p:sldId id="256" r:id="rId2"/>
    <p:sldId id="257" r:id="rId3"/>
    <p:sldId id="258" r:id="rId4"/>
    <p:sldId id="259" r:id="rId5"/>
    <p:sldId id="260" r:id="rId6"/>
    <p:sldId id="261" r:id="rId7"/>
    <p:sldId id="277"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4447" autoAdjust="0"/>
  </p:normalViewPr>
  <p:slideViewPr>
    <p:cSldViewPr snapToGrid="0">
      <p:cViewPr>
        <p:scale>
          <a:sx n="72" d="100"/>
          <a:sy n="72" d="100"/>
        </p:scale>
        <p:origin x="264" y="-3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42119E-7338-4101-AEB7-097004097F02}" type="datetimeFigureOut">
              <a:rPr lang="en-US" smtClean="0"/>
              <a:t>4/22/2021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9A9836-84F0-407D-8580-F3C3628D465B}" type="slidenum">
              <a:rPr lang="en-US" smtClean="0"/>
              <a:t>‹#›</a:t>
            </a:fld>
            <a:endParaRPr lang="en-US"/>
          </a:p>
        </p:txBody>
      </p:sp>
    </p:spTree>
    <p:extLst>
      <p:ext uri="{BB962C8B-B14F-4D97-AF65-F5344CB8AC3E}">
        <p14:creationId xmlns:p14="http://schemas.microsoft.com/office/powerpoint/2010/main" val="3102188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Personal mission statement:</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18thCentury" pitchFamily="2" charset="0"/>
              </a:rPr>
              <a:t>To use my communication skills in inspiring and educating others as way of promoting desired change and improving efficiency in performance. </a:t>
            </a:r>
          </a:p>
          <a:p>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2</a:t>
            </a:fld>
            <a:endParaRPr lang="en-US"/>
          </a:p>
        </p:txBody>
      </p:sp>
    </p:spTree>
    <p:extLst>
      <p:ext uri="{BB962C8B-B14F-4D97-AF65-F5344CB8AC3E}">
        <p14:creationId xmlns:p14="http://schemas.microsoft.com/office/powerpoint/2010/main" val="2267699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Ethics</a:t>
            </a:r>
            <a:r>
              <a:rPr lang="en-US" baseline="0" dirty="0" smtClean="0"/>
              <a:t> are important standards to observe in communication. </a:t>
            </a:r>
            <a:r>
              <a:rPr lang="en-US" sz="1200" dirty="0" smtClean="0">
                <a:latin typeface="18thCentury" pitchFamily="2" charset="0"/>
              </a:rPr>
              <a:t>Honesty and truthfulness render the message conveyed as trustworthy and reliable. Giving people communications freedom gives them a change for personal expression and satisfaction in communication</a:t>
            </a:r>
            <a:r>
              <a:rPr lang="en-US" sz="1200" baseline="0" dirty="0" smtClean="0">
                <a:latin typeface="18thCentury" pitchFamily="2" charset="0"/>
              </a:rPr>
              <a:t> </a:t>
            </a:r>
            <a:r>
              <a:rPr lang="en-US" sz="1200" dirty="0" smtClean="0"/>
              <a:t>(</a:t>
            </a:r>
            <a:r>
              <a:rPr lang="en-US" sz="1200" dirty="0" err="1" smtClean="0">
                <a:latin typeface="18thCentury" pitchFamily="2" charset="0"/>
              </a:rPr>
              <a:t>O'sullivan</a:t>
            </a:r>
            <a:r>
              <a:rPr lang="en-US" sz="1200" dirty="0" smtClean="0">
                <a:latin typeface="18thCentury" pitchFamily="2" charset="0"/>
              </a:rPr>
              <a:t>, </a:t>
            </a:r>
            <a:r>
              <a:rPr lang="en-US" sz="1200" i="1" dirty="0" smtClean="0">
                <a:latin typeface="18thCentury" pitchFamily="2" charset="0"/>
              </a:rPr>
              <a:t>et al,</a:t>
            </a:r>
            <a:r>
              <a:rPr lang="en-US" sz="1200" dirty="0" smtClean="0">
                <a:latin typeface="18thCentury" pitchFamily="2" charset="0"/>
              </a:rPr>
              <a:t> 2019)</a:t>
            </a:r>
            <a:r>
              <a:rPr lang="en-US" sz="1200" dirty="0" smtClean="0"/>
              <a:t>. </a:t>
            </a:r>
            <a:r>
              <a:rPr lang="en-US" sz="1200" baseline="0" dirty="0" smtClean="0">
                <a:latin typeface="18thCentury" pitchFamily="2" charset="0"/>
              </a:rPr>
              <a:t> </a:t>
            </a:r>
            <a:r>
              <a:rPr lang="en-US" sz="1200" dirty="0" smtClean="0">
                <a:latin typeface="18thCentury" pitchFamily="2" charset="0"/>
              </a:rPr>
              <a:t>Communicating with integrity helps in inducing not only immediate but also an emotional feedback from the audience. </a:t>
            </a:r>
          </a:p>
          <a:p>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11</a:t>
            </a:fld>
            <a:endParaRPr lang="en-US"/>
          </a:p>
        </p:txBody>
      </p:sp>
    </p:spTree>
    <p:extLst>
      <p:ext uri="{BB962C8B-B14F-4D97-AF65-F5344CB8AC3E}">
        <p14:creationId xmlns:p14="http://schemas.microsoft.com/office/powerpoint/2010/main" val="36920439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Empathy and compassion are factors which are considered highly significant</a:t>
            </a:r>
            <a:r>
              <a:rPr lang="en-US" baseline="0" dirty="0" smtClean="0"/>
              <a:t> in communication. </a:t>
            </a:r>
            <a:r>
              <a:rPr lang="en-US" sz="1200" dirty="0" smtClean="0">
                <a:latin typeface="18thCentury" pitchFamily="2" charset="0"/>
              </a:rPr>
              <a:t>Empathy helps in understanding the recipient's perception of the message.</a:t>
            </a:r>
            <a:r>
              <a:rPr lang="en-US" sz="1200" baseline="0" dirty="0" smtClean="0">
                <a:latin typeface="18thCentury" pitchFamily="2" charset="0"/>
              </a:rPr>
              <a:t> It allows one to put self in the situation of others and evaluate their reception of the message. </a:t>
            </a:r>
            <a:r>
              <a:rPr lang="en-US" sz="1200" dirty="0" smtClean="0">
                <a:latin typeface="18thCentury" pitchFamily="2" charset="0"/>
              </a:rPr>
              <a:t>Empathy allows one to choose the most reliable channel of communication for a diverse audience</a:t>
            </a:r>
            <a:r>
              <a:rPr lang="en-US" sz="1200" baseline="0" dirty="0" smtClean="0">
                <a:latin typeface="18thCentury" pitchFamily="2" charset="0"/>
              </a:rPr>
              <a:t> </a:t>
            </a:r>
            <a:r>
              <a:rPr lang="en-US" sz="1200" dirty="0" smtClean="0"/>
              <a:t>(</a:t>
            </a:r>
            <a:r>
              <a:rPr lang="en-US" sz="1200" dirty="0" err="1" smtClean="0">
                <a:latin typeface="18thCentury" pitchFamily="2" charset="0"/>
              </a:rPr>
              <a:t>O'sullivan</a:t>
            </a:r>
            <a:r>
              <a:rPr lang="en-US" sz="1200" dirty="0" smtClean="0">
                <a:latin typeface="18thCentury" pitchFamily="2" charset="0"/>
              </a:rPr>
              <a:t>, </a:t>
            </a:r>
            <a:r>
              <a:rPr lang="en-US" sz="1200" i="1" dirty="0" smtClean="0">
                <a:latin typeface="18thCentury" pitchFamily="2" charset="0"/>
              </a:rPr>
              <a:t>et al,</a:t>
            </a:r>
            <a:r>
              <a:rPr lang="en-US" sz="1200" dirty="0" smtClean="0">
                <a:latin typeface="18thCentury" pitchFamily="2" charset="0"/>
              </a:rPr>
              <a:t> 2019)</a:t>
            </a:r>
            <a:r>
              <a:rPr lang="en-US" sz="1200" dirty="0" smtClean="0"/>
              <a:t>. </a:t>
            </a:r>
            <a:r>
              <a:rPr lang="en-US" sz="1200" dirty="0" smtClean="0">
                <a:latin typeface="18thCentury" pitchFamily="2" charset="0"/>
              </a:rPr>
              <a:t>Some audiences may</a:t>
            </a:r>
            <a:r>
              <a:rPr lang="en-US" sz="1200" baseline="0" dirty="0" smtClean="0">
                <a:latin typeface="18thCentury" pitchFamily="2" charset="0"/>
              </a:rPr>
              <a:t> not be favored by some modes of communication. </a:t>
            </a:r>
            <a:r>
              <a:rPr lang="en-US" sz="1200" dirty="0" smtClean="0">
                <a:latin typeface="18thCentury" pitchFamily="2" charset="0"/>
              </a:rPr>
              <a:t>Compassion in communications allows the sender of the message to avoid thongs like slangs and idiomatic expressions which may be hard for a diverse audience to understand. </a:t>
            </a:r>
          </a:p>
          <a:p>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12</a:t>
            </a:fld>
            <a:endParaRPr lang="en-US"/>
          </a:p>
        </p:txBody>
      </p:sp>
    </p:spTree>
    <p:extLst>
      <p:ext uri="{BB962C8B-B14F-4D97-AF65-F5344CB8AC3E}">
        <p14:creationId xmlns:p14="http://schemas.microsoft.com/office/powerpoint/2010/main" val="13678891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latin typeface="18thCentury" pitchFamily="2" charset="0"/>
              </a:rPr>
              <a:t>Unethical communication example: The use of false promises by politicians to promote their personal.</a:t>
            </a:r>
            <a:r>
              <a:rPr lang="en-US" sz="1200" baseline="0" dirty="0" smtClean="0">
                <a:latin typeface="18thCentury" pitchFamily="2" charset="0"/>
              </a:rPr>
              <a:t> </a:t>
            </a:r>
            <a:r>
              <a:rPr lang="en-US" sz="1200" dirty="0" smtClean="0">
                <a:latin typeface="18thCentury" pitchFamily="2" charset="0"/>
              </a:rPr>
              <a:t>The complains about politicians giving numerous promises during campaigns and failing to deliver is an example of unethical communication. The message conveyed lacks truth and honesty which renders it unethical. Unethical communication of messages is always promoted by instances like greed and personal desires </a:t>
            </a:r>
            <a:r>
              <a:rPr lang="en-US" sz="1200" dirty="0" smtClean="0"/>
              <a:t>(</a:t>
            </a:r>
            <a:r>
              <a:rPr lang="en-US" sz="1200" dirty="0" err="1" smtClean="0">
                <a:latin typeface="18thCentury" pitchFamily="2" charset="0"/>
              </a:rPr>
              <a:t>O'sullivan</a:t>
            </a:r>
            <a:r>
              <a:rPr lang="en-US" sz="1200" dirty="0" smtClean="0">
                <a:latin typeface="18thCentury" pitchFamily="2" charset="0"/>
              </a:rPr>
              <a:t>, </a:t>
            </a:r>
            <a:r>
              <a:rPr lang="en-US" sz="1200" i="1" dirty="0" smtClean="0">
                <a:latin typeface="18thCentury" pitchFamily="2" charset="0"/>
              </a:rPr>
              <a:t>et al,</a:t>
            </a:r>
            <a:r>
              <a:rPr lang="en-US" sz="1200" dirty="0" smtClean="0">
                <a:latin typeface="18thCentury" pitchFamily="2" charset="0"/>
              </a:rPr>
              <a:t> 2019)</a:t>
            </a:r>
            <a:r>
              <a:rPr lang="en-US" sz="1200" dirty="0" smtClean="0"/>
              <a:t>. </a:t>
            </a:r>
            <a:endParaRPr lang="en-US" sz="1200" dirty="0" smtClean="0">
              <a:latin typeface="18thCentury"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18thCentury" pitchFamily="2" charset="0"/>
            </a:endParaRPr>
          </a:p>
        </p:txBody>
      </p:sp>
      <p:sp>
        <p:nvSpPr>
          <p:cNvPr id="4" name="Slide Number Placeholder 3"/>
          <p:cNvSpPr>
            <a:spLocks noGrp="1"/>
          </p:cNvSpPr>
          <p:nvPr>
            <p:ph type="sldNum" sz="quarter" idx="10"/>
          </p:nvPr>
        </p:nvSpPr>
        <p:spPr/>
        <p:txBody>
          <a:bodyPr/>
          <a:lstStyle/>
          <a:p>
            <a:fld id="{119A9836-84F0-407D-8580-F3C3628D465B}" type="slidenum">
              <a:rPr lang="en-US" smtClean="0"/>
              <a:t>13</a:t>
            </a:fld>
            <a:endParaRPr lang="en-US"/>
          </a:p>
        </p:txBody>
      </p:sp>
    </p:spTree>
    <p:extLst>
      <p:ext uri="{BB962C8B-B14F-4D97-AF65-F5344CB8AC3E}">
        <p14:creationId xmlns:p14="http://schemas.microsoft.com/office/powerpoint/2010/main" val="25737067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Video calls on the family environment </a:t>
            </a:r>
          </a:p>
          <a:p>
            <a:pPr lvl="1"/>
            <a:r>
              <a:rPr lang="en-US" dirty="0" smtClean="0"/>
              <a:t>It has helped in increasing interaction and bonding between family members living in different areas. It has increased the value of communication while reducing redundancy issues in written messages. Video meetings save the time required to set come together for the meetings. The video calls have undermined the value of face to face personal interactions. </a:t>
            </a:r>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14</a:t>
            </a:fld>
            <a:endParaRPr lang="en-US"/>
          </a:p>
        </p:txBody>
      </p:sp>
    </p:spTree>
    <p:extLst>
      <p:ext uri="{BB962C8B-B14F-4D97-AF65-F5344CB8AC3E}">
        <p14:creationId xmlns:p14="http://schemas.microsoft.com/office/powerpoint/2010/main" val="38607170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 are various advancements which have taken place</a:t>
            </a:r>
            <a:r>
              <a:rPr lang="en-US" baseline="0" dirty="0" smtClean="0"/>
              <a:t> in the field of communication and technology. With the increase in the amount of data and traffic available on the internet, machine leaning has become one of the key advancements to deal with the data. </a:t>
            </a:r>
            <a:r>
              <a:rPr lang="en-US" sz="1200" dirty="0" smtClean="0">
                <a:latin typeface="18thCentury" pitchFamily="2" charset="0"/>
              </a:rPr>
              <a:t>Artificial intelligence and the automated personal digital assistant.</a:t>
            </a:r>
            <a:r>
              <a:rPr lang="en-US" sz="1200" baseline="0" dirty="0" smtClean="0">
                <a:latin typeface="+mn-lt"/>
              </a:rPr>
              <a:t> Digital assistants which operate like humans responding to all personal questions. There has also been an increase in the THz frequencies and the emergence of high speed technology which makes communication faster. </a:t>
            </a:r>
            <a:endParaRPr lang="en-US" sz="1200" dirty="0" smtClean="0">
              <a:latin typeface="18thCentury" pitchFamily="2" charset="0"/>
            </a:endParaRPr>
          </a:p>
        </p:txBody>
      </p:sp>
      <p:sp>
        <p:nvSpPr>
          <p:cNvPr id="4" name="Slide Number Placeholder 3"/>
          <p:cNvSpPr>
            <a:spLocks noGrp="1"/>
          </p:cNvSpPr>
          <p:nvPr>
            <p:ph type="sldNum" sz="quarter" idx="10"/>
          </p:nvPr>
        </p:nvSpPr>
        <p:spPr/>
        <p:txBody>
          <a:bodyPr/>
          <a:lstStyle/>
          <a:p>
            <a:fld id="{119A9836-84F0-407D-8580-F3C3628D465B}" type="slidenum">
              <a:rPr lang="en-US" smtClean="0"/>
              <a:t>15</a:t>
            </a:fld>
            <a:endParaRPr lang="en-US"/>
          </a:p>
        </p:txBody>
      </p:sp>
    </p:spTree>
    <p:extLst>
      <p:ext uri="{BB962C8B-B14F-4D97-AF65-F5344CB8AC3E}">
        <p14:creationId xmlns:p14="http://schemas.microsoft.com/office/powerpoint/2010/main" val="17860906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smtClean="0">
                <a:latin typeface="18thCentury" pitchFamily="2" charset="0"/>
              </a:rPr>
              <a:t>Technology allows the graphical representation of various concepts giving students a real life experience. E.g. videos which are shown in class. Technology has helped with accessibility of learning resources creating various online libraries and e-books accessible to the students. </a:t>
            </a:r>
          </a:p>
          <a:p>
            <a:r>
              <a:rPr lang="en-US" sz="2800" dirty="0" smtClean="0">
                <a:latin typeface="18thCentury" pitchFamily="2" charset="0"/>
              </a:rPr>
              <a:t>Technology ha allowed students to practice social distancing while attending their classes from online. </a:t>
            </a:r>
            <a:r>
              <a:rPr lang="en-US" sz="2400" dirty="0" smtClean="0">
                <a:latin typeface="18thCentury" pitchFamily="2" charset="0"/>
              </a:rPr>
              <a:t>An example of this is the  zoom classes. </a:t>
            </a:r>
          </a:p>
        </p:txBody>
      </p:sp>
      <p:sp>
        <p:nvSpPr>
          <p:cNvPr id="4" name="Slide Number Placeholder 3"/>
          <p:cNvSpPr>
            <a:spLocks noGrp="1"/>
          </p:cNvSpPr>
          <p:nvPr>
            <p:ph type="sldNum" sz="quarter" idx="10"/>
          </p:nvPr>
        </p:nvSpPr>
        <p:spPr/>
        <p:txBody>
          <a:bodyPr/>
          <a:lstStyle/>
          <a:p>
            <a:fld id="{119A9836-84F0-407D-8580-F3C3628D465B}" type="slidenum">
              <a:rPr lang="en-US" smtClean="0"/>
              <a:t>16</a:t>
            </a:fld>
            <a:endParaRPr lang="en-US"/>
          </a:p>
        </p:txBody>
      </p:sp>
    </p:spTree>
    <p:extLst>
      <p:ext uri="{BB962C8B-B14F-4D97-AF65-F5344CB8AC3E}">
        <p14:creationId xmlns:p14="http://schemas.microsoft.com/office/powerpoint/2010/main" val="13957993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communications specialist can utilize various digital</a:t>
            </a:r>
            <a:r>
              <a:rPr lang="en-US" baseline="0" dirty="0" smtClean="0"/>
              <a:t> media formats in the contemporary workplace to communicate different messages. These include messages in formats like video, photos or presentations in holograms an other interactive media. there are various digital media platforms which have allowed business to network more. These include social media platforms such as Facebook and twitter as well as networking platforms like LinkedIn.</a:t>
            </a:r>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18</a:t>
            </a:fld>
            <a:endParaRPr lang="en-US"/>
          </a:p>
        </p:txBody>
      </p:sp>
    </p:spTree>
    <p:extLst>
      <p:ext uri="{BB962C8B-B14F-4D97-AF65-F5344CB8AC3E}">
        <p14:creationId xmlns:p14="http://schemas.microsoft.com/office/powerpoint/2010/main" val="31429767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various opportunities presented by digital media when communicating to a diverse audience. </a:t>
            </a:r>
            <a:r>
              <a:rPr lang="en-US" sz="1200" dirty="0" smtClean="0">
                <a:latin typeface="18thCentury" pitchFamily="2" charset="0"/>
              </a:rPr>
              <a:t>Digital media provides an opportunity to communicate in different languages. </a:t>
            </a:r>
          </a:p>
          <a:p>
            <a:r>
              <a:rPr lang="en-US" sz="1200" dirty="0" smtClean="0">
                <a:latin typeface="18thCentury" pitchFamily="2" charset="0"/>
              </a:rPr>
              <a:t>Digital media allows the customization of message for a specific audience in diverse cultural backgrounds. </a:t>
            </a:r>
            <a:r>
              <a:rPr lang="en-US" sz="1200" dirty="0" err="1" smtClean="0">
                <a:latin typeface="18thCentury" pitchFamily="2" charset="0"/>
              </a:rPr>
              <a:t>E.g</a:t>
            </a:r>
            <a:r>
              <a:rPr lang="en-US" sz="1200" dirty="0" smtClean="0">
                <a:latin typeface="18thCentury" pitchFamily="2" charset="0"/>
              </a:rPr>
              <a:t> adverts </a:t>
            </a:r>
          </a:p>
          <a:p>
            <a:r>
              <a:rPr lang="en-US" sz="1200" dirty="0" smtClean="0">
                <a:latin typeface="18thCentury" pitchFamily="2" charset="0"/>
              </a:rPr>
              <a:t>Digital media helps in inducing an emotional response from the audience receiving the ,message. </a:t>
            </a:r>
          </a:p>
          <a:p>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19</a:t>
            </a:fld>
            <a:endParaRPr lang="en-US"/>
          </a:p>
        </p:txBody>
      </p:sp>
    </p:spTree>
    <p:extLst>
      <p:ext uri="{BB962C8B-B14F-4D97-AF65-F5344CB8AC3E}">
        <p14:creationId xmlns:p14="http://schemas.microsoft.com/office/powerpoint/2010/main" val="30836388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smtClean="0">
                <a:latin typeface="18thCentury" pitchFamily="2" charset="0"/>
              </a:rPr>
              <a:t>LinkedIn</a:t>
            </a:r>
          </a:p>
          <a:p>
            <a:pPr lvl="1"/>
            <a:r>
              <a:rPr lang="en-US" sz="2400" dirty="0" smtClean="0">
                <a:latin typeface="18thCentury" pitchFamily="2" charset="0"/>
              </a:rPr>
              <a:t>It is a platform where one can easily interact with experts in their field.</a:t>
            </a:r>
          </a:p>
          <a:p>
            <a:r>
              <a:rPr lang="en-US" sz="2800" dirty="0" smtClean="0">
                <a:latin typeface="18thCentury" pitchFamily="2" charset="0"/>
              </a:rPr>
              <a:t>Career  counselors </a:t>
            </a:r>
          </a:p>
          <a:p>
            <a:pPr lvl="1"/>
            <a:r>
              <a:rPr lang="en-US" sz="2400" dirty="0" smtClean="0">
                <a:latin typeface="18thCentury" pitchFamily="2" charset="0"/>
              </a:rPr>
              <a:t>They help in mentoring personal career paths and answering any questions regarding a given career. </a:t>
            </a:r>
          </a:p>
          <a:p>
            <a:pPr lvl="1"/>
            <a:r>
              <a:rPr lang="en-US" sz="2400" dirty="0" smtClean="0">
                <a:latin typeface="18thCentury" pitchFamily="2" charset="0"/>
              </a:rPr>
              <a:t>They also help with decision making. </a:t>
            </a:r>
          </a:p>
          <a:p>
            <a:r>
              <a:rPr lang="en-US" sz="2800" dirty="0" smtClean="0">
                <a:latin typeface="18thCentury" pitchFamily="2" charset="0"/>
              </a:rPr>
              <a:t>Social networking </a:t>
            </a:r>
          </a:p>
          <a:p>
            <a:pPr lvl="1"/>
            <a:r>
              <a:rPr lang="en-US" sz="2400" dirty="0" smtClean="0">
                <a:latin typeface="18thCentury" pitchFamily="2" charset="0"/>
              </a:rPr>
              <a:t>There are various networking opportunities like seminars where one can interact with people in the same career  path. </a:t>
            </a:r>
          </a:p>
          <a:p>
            <a:pPr lvl="1"/>
            <a:endParaRPr lang="en-US" sz="2400" dirty="0" smtClean="0">
              <a:latin typeface="18thCentury" pitchFamily="2" charset="0"/>
            </a:endParaRPr>
          </a:p>
          <a:p>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20</a:t>
            </a:fld>
            <a:endParaRPr lang="en-US"/>
          </a:p>
        </p:txBody>
      </p:sp>
    </p:spTree>
    <p:extLst>
      <p:ext uri="{BB962C8B-B14F-4D97-AF65-F5344CB8AC3E}">
        <p14:creationId xmlns:p14="http://schemas.microsoft.com/office/powerpoint/2010/main" val="2526911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Communication includes</a:t>
            </a:r>
            <a:r>
              <a:rPr lang="en-US" baseline="0" dirty="0" smtClean="0"/>
              <a:t> sending and receiving of message. Good listening skills can be defined as one of the key strengths in a communicator. As a communication specialist, good listening skills is a major strength for me. Oher strengths include non-verbal communication skills and ability to interpret non-verbal cues and body language (</a:t>
            </a:r>
            <a:r>
              <a:rPr lang="en-US" dirty="0" smtClean="0">
                <a:latin typeface="18thCentury" pitchFamily="2" charset="0"/>
              </a:rPr>
              <a:t>Pettit, </a:t>
            </a:r>
            <a:r>
              <a:rPr lang="en-US" i="1" dirty="0" smtClean="0">
                <a:latin typeface="18thCentury" pitchFamily="2" charset="0"/>
              </a:rPr>
              <a:t>et</a:t>
            </a:r>
            <a:r>
              <a:rPr lang="en-US" i="1" baseline="0" dirty="0" smtClean="0">
                <a:latin typeface="18thCentury" pitchFamily="2" charset="0"/>
              </a:rPr>
              <a:t> al, </a:t>
            </a:r>
            <a:r>
              <a:rPr lang="en-US" dirty="0" smtClean="0">
                <a:latin typeface="18thCentury" pitchFamily="2" charset="0"/>
              </a:rPr>
              <a:t>2017).</a:t>
            </a:r>
            <a:r>
              <a:rPr lang="en-US" baseline="0" dirty="0" smtClean="0"/>
              <a:t> Open-mindedness in communication allows me to embrace the ideas of others while empathy is key in putting self in other’s situation to assess their situation. I also like conveying messages with the right clarity and concision to easily deliver my message. </a:t>
            </a:r>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3</a:t>
            </a:fld>
            <a:endParaRPr lang="en-US"/>
          </a:p>
        </p:txBody>
      </p:sp>
    </p:spTree>
    <p:extLst>
      <p:ext uri="{BB962C8B-B14F-4D97-AF65-F5344CB8AC3E}">
        <p14:creationId xmlns:p14="http://schemas.microsoft.com/office/powerpoint/2010/main" val="2541688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various</a:t>
            </a:r>
            <a:r>
              <a:rPr lang="en-US" baseline="0" dirty="0" smtClean="0"/>
              <a:t> personal weaknesses which can be elevated by taking action. Some of the weaknesses include more time required to adapt communication to different audiences. Being used to addressing different audience may make it challenging to change the language used in delivering the same message to a different audience. High concentration on the communication or conversation can be easily disturbed or distracted causing hesitation in the message communicated. I may also have challenges in choosing primary communications channel when various preferable channels are available. </a:t>
            </a:r>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4</a:t>
            </a:fld>
            <a:endParaRPr lang="en-US"/>
          </a:p>
        </p:txBody>
      </p:sp>
    </p:spTree>
    <p:extLst>
      <p:ext uri="{BB962C8B-B14F-4D97-AF65-F5344CB8AC3E}">
        <p14:creationId xmlns:p14="http://schemas.microsoft.com/office/powerpoint/2010/main" val="2927976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a:t>
            </a:r>
            <a:r>
              <a:rPr lang="en-US" baseline="0" dirty="0" smtClean="0"/>
              <a:t> are various opportunities which I can exploit to improve y personal communication skills. One of the opportunities include receiving honest feedback from the audience after a conversation or a communication session. Feedback includes identified weaknesses and possible improvement recommendations. Audience discussions are a major opportunity for individuals who experience a challenge in adapting their message to a give audience. Audience discussions give an insight about the audience allowing the speaker to choose the best delivery language</a:t>
            </a:r>
            <a:r>
              <a:rPr lang="en-US" baseline="0" dirty="0" smtClean="0"/>
              <a:t>(</a:t>
            </a:r>
            <a:r>
              <a:rPr lang="en-US" dirty="0" smtClean="0">
                <a:latin typeface="18thCentury" pitchFamily="2" charset="0"/>
              </a:rPr>
              <a:t>Pettit, </a:t>
            </a:r>
            <a:r>
              <a:rPr lang="en-US" i="1" dirty="0" smtClean="0">
                <a:latin typeface="18thCentury" pitchFamily="2" charset="0"/>
              </a:rPr>
              <a:t>et</a:t>
            </a:r>
            <a:r>
              <a:rPr lang="en-US" i="1" baseline="0" dirty="0" smtClean="0">
                <a:latin typeface="18thCentury" pitchFamily="2" charset="0"/>
              </a:rPr>
              <a:t> al, </a:t>
            </a:r>
            <a:r>
              <a:rPr lang="en-US" dirty="0" smtClean="0">
                <a:latin typeface="18thCentury" pitchFamily="2" charset="0"/>
              </a:rPr>
              <a:t>2017)</a:t>
            </a:r>
            <a:r>
              <a:rPr lang="en-US" baseline="0" dirty="0" smtClean="0"/>
              <a:t> There are various communication skills programs which can help in improving specific areas of communication weakness. These programs can be helpful in improving the communication skills not acquired through the course. </a:t>
            </a:r>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5</a:t>
            </a:fld>
            <a:endParaRPr lang="en-US"/>
          </a:p>
        </p:txBody>
      </p:sp>
    </p:spTree>
    <p:extLst>
      <p:ext uri="{BB962C8B-B14F-4D97-AF65-F5344CB8AC3E}">
        <p14:creationId xmlns:p14="http://schemas.microsoft.com/office/powerpoint/2010/main" val="1605884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various factors which may exist in the</a:t>
            </a:r>
            <a:r>
              <a:rPr lang="en-US" baseline="0" dirty="0" smtClean="0"/>
              <a:t> organization which are not easily controllable. These factors threaten the efficiency of communication. Cultural and language differences is one of the main threats to communication. The lack of a common language in a workplace can make it difficult to easily convey a message. The diversity in the workplace also influences different styles of communication. This can influence how individuals involved in the communication perceive the message relayed unto them </a:t>
            </a:r>
            <a:r>
              <a:rPr lang="en-US" baseline="0" dirty="0" smtClean="0"/>
              <a:t>(</a:t>
            </a:r>
            <a:r>
              <a:rPr lang="en-US" dirty="0" smtClean="0">
                <a:latin typeface="18thCentury" pitchFamily="2" charset="0"/>
              </a:rPr>
              <a:t>Pettit, </a:t>
            </a:r>
            <a:r>
              <a:rPr lang="en-US" i="1" dirty="0" smtClean="0">
                <a:latin typeface="18thCentury" pitchFamily="2" charset="0"/>
              </a:rPr>
              <a:t>et</a:t>
            </a:r>
            <a:r>
              <a:rPr lang="en-US" i="1" baseline="0" dirty="0" smtClean="0">
                <a:latin typeface="18thCentury" pitchFamily="2" charset="0"/>
              </a:rPr>
              <a:t> al, </a:t>
            </a:r>
            <a:r>
              <a:rPr lang="en-US" dirty="0" smtClean="0">
                <a:latin typeface="18thCentury" pitchFamily="2" charset="0"/>
              </a:rPr>
              <a:t>2017)</a:t>
            </a:r>
            <a:r>
              <a:rPr lang="en-US" baseline="0" dirty="0" smtClean="0"/>
              <a:t>. Transparency and trust are factors which also affect communication. Low transiency and trust in the people engaging in a conversation can reduce the reliability of the message conveyed. </a:t>
            </a:r>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6</a:t>
            </a:fld>
            <a:endParaRPr lang="en-US"/>
          </a:p>
        </p:txBody>
      </p:sp>
    </p:spTree>
    <p:extLst>
      <p:ext uri="{BB962C8B-B14F-4D97-AF65-F5344CB8AC3E}">
        <p14:creationId xmlns:p14="http://schemas.microsoft.com/office/powerpoint/2010/main" val="659372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Personal measurable goals include; To</a:t>
            </a:r>
            <a:r>
              <a:rPr lang="en-US" sz="3200" dirty="0" smtClean="0">
                <a:latin typeface="18thCentury" pitchFamily="2" charset="0"/>
              </a:rPr>
              <a:t> establish an efficient and reliable communication channel in the organization. </a:t>
            </a:r>
          </a:p>
          <a:p>
            <a:r>
              <a:rPr lang="en-US" sz="3200" dirty="0" smtClean="0">
                <a:latin typeface="18thCentury" pitchFamily="2" charset="0"/>
              </a:rPr>
              <a:t>To educate fellow colleagues on ways of communicating efficiently with each other as way of promoting teambuilding and teamwork. </a:t>
            </a:r>
          </a:p>
          <a:p>
            <a:r>
              <a:rPr lang="en-US" sz="3200" dirty="0" smtClean="0">
                <a:latin typeface="18thCentury" pitchFamily="2" charset="0"/>
              </a:rPr>
              <a:t>To improve personal communication skills to promote better interactions with others.</a:t>
            </a:r>
            <a:r>
              <a:rPr lang="en-US" sz="3200" baseline="0" dirty="0" smtClean="0">
                <a:latin typeface="18thCentury" pitchFamily="2" charset="0"/>
              </a:rPr>
              <a:t> </a:t>
            </a:r>
            <a:r>
              <a:rPr lang="en-US" sz="2800" dirty="0" smtClean="0">
                <a:latin typeface="18thCentury" pitchFamily="2" charset="0"/>
              </a:rPr>
              <a:t>This includes empathizing with the emotions of others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7</a:t>
            </a:fld>
            <a:endParaRPr lang="en-US"/>
          </a:p>
        </p:txBody>
      </p:sp>
    </p:spTree>
    <p:extLst>
      <p:ext uri="{BB962C8B-B14F-4D97-AF65-F5344CB8AC3E}">
        <p14:creationId xmlns:p14="http://schemas.microsoft.com/office/powerpoint/2010/main" val="1688059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Various communications theory can</a:t>
            </a:r>
            <a:r>
              <a:rPr lang="en-US" baseline="0" dirty="0" smtClean="0"/>
              <a:t> be applicable in my personal situation. The communication adaptations theory requires adaptation of communication styles to suit different audiences. This can include the choice of a communication channel that easily sends message to the audience. A young audience requires a digital channel. The other communications theory is the social exchange theory </a:t>
            </a:r>
            <a:r>
              <a:rPr lang="en-US" sz="1200" dirty="0" smtClean="0">
                <a:latin typeface="18thCentury" pitchFamily="2" charset="0"/>
              </a:rPr>
              <a:t>(</a:t>
            </a:r>
            <a:r>
              <a:rPr lang="en-US" sz="1200" dirty="0" err="1" smtClean="0">
                <a:latin typeface="18thCentury" pitchFamily="2" charset="0"/>
              </a:rPr>
              <a:t>Infante</a:t>
            </a:r>
            <a:r>
              <a:rPr lang="en-US" sz="1200" dirty="0" smtClean="0">
                <a:latin typeface="18thCentury" pitchFamily="2" charset="0"/>
              </a:rPr>
              <a:t>, </a:t>
            </a:r>
            <a:r>
              <a:rPr lang="en-US" sz="1200" dirty="0" err="1" smtClean="0">
                <a:latin typeface="18thCentury" pitchFamily="2" charset="0"/>
              </a:rPr>
              <a:t>Rancer</a:t>
            </a:r>
            <a:r>
              <a:rPr lang="en-US" sz="1200" dirty="0" smtClean="0">
                <a:latin typeface="18thCentury" pitchFamily="2" charset="0"/>
              </a:rPr>
              <a:t>, &amp; </a:t>
            </a:r>
            <a:r>
              <a:rPr lang="en-US" sz="1200" dirty="0" err="1" smtClean="0">
                <a:latin typeface="18thCentury" pitchFamily="2" charset="0"/>
              </a:rPr>
              <a:t>Avtgis</a:t>
            </a:r>
            <a:r>
              <a:rPr lang="en-US" sz="1200" dirty="0" smtClean="0">
                <a:latin typeface="18thCentury" pitchFamily="2" charset="0"/>
              </a:rPr>
              <a:t>, 2018)</a:t>
            </a:r>
            <a:r>
              <a:rPr lang="en-US" baseline="0" dirty="0" smtClean="0"/>
              <a:t>. </a:t>
            </a:r>
            <a:r>
              <a:rPr lang="en-US" sz="3600" dirty="0" smtClean="0">
                <a:latin typeface="18thCentury" pitchFamily="2" charset="0"/>
              </a:rPr>
              <a:t>Social exchange theory is a</a:t>
            </a:r>
            <a:r>
              <a:rPr lang="en-US" sz="3200" dirty="0" smtClean="0">
                <a:latin typeface="18thCentury" pitchFamily="2" charset="0"/>
              </a:rPr>
              <a:t> theory that suggests that human relationships are formed as a result of negotiated exchange between parties which leads to a subjective cost-benefit situation.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8</a:t>
            </a:fld>
            <a:endParaRPr lang="en-US"/>
          </a:p>
        </p:txBody>
      </p:sp>
    </p:spTree>
    <p:extLst>
      <p:ext uri="{BB962C8B-B14F-4D97-AF65-F5344CB8AC3E}">
        <p14:creationId xmlns:p14="http://schemas.microsoft.com/office/powerpoint/2010/main" val="5622309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various</a:t>
            </a:r>
            <a:r>
              <a:rPr lang="en-US" baseline="0" dirty="0" smtClean="0"/>
              <a:t> concepts which are basic in traditional communication. These concepts include the individual sending the message, the message recipient as well as the message and the feedback. These concepts encompass less about personal emotional reaction to the message received. </a:t>
            </a:r>
            <a:endParaRPr lang="en-US" dirty="0"/>
          </a:p>
        </p:txBody>
      </p:sp>
      <p:sp>
        <p:nvSpPr>
          <p:cNvPr id="4" name="Slide Number Placeholder 3"/>
          <p:cNvSpPr>
            <a:spLocks noGrp="1"/>
          </p:cNvSpPr>
          <p:nvPr>
            <p:ph type="sldNum" sz="quarter" idx="10"/>
          </p:nvPr>
        </p:nvSpPr>
        <p:spPr/>
        <p:txBody>
          <a:bodyPr/>
          <a:lstStyle/>
          <a:p>
            <a:fld id="{119A9836-84F0-407D-8580-F3C3628D465B}" type="slidenum">
              <a:rPr lang="en-US" smtClean="0"/>
              <a:t>9</a:t>
            </a:fld>
            <a:endParaRPr lang="en-US"/>
          </a:p>
        </p:txBody>
      </p:sp>
    </p:spTree>
    <p:extLst>
      <p:ext uri="{BB962C8B-B14F-4D97-AF65-F5344CB8AC3E}">
        <p14:creationId xmlns:p14="http://schemas.microsoft.com/office/powerpoint/2010/main" val="1666928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Establishing new media or</a:t>
            </a:r>
            <a:r>
              <a:rPr lang="en-US" baseline="0" dirty="0" smtClean="0"/>
              <a:t> strategies of communication in the organization can add to various values. New communications strategies provide an alternative to the available channel of communication. This reduces the time taken to receive a response when the there are few respondents per channel (</a:t>
            </a:r>
            <a:r>
              <a:rPr lang="en-US" dirty="0" err="1" smtClean="0">
                <a:latin typeface="18thCentury" pitchFamily="2" charset="0"/>
              </a:rPr>
              <a:t>O'sullivan</a:t>
            </a:r>
            <a:r>
              <a:rPr lang="en-US" dirty="0" smtClean="0">
                <a:latin typeface="18thCentury" pitchFamily="2" charset="0"/>
              </a:rPr>
              <a:t>,</a:t>
            </a:r>
            <a:r>
              <a:rPr lang="en-US" baseline="0" dirty="0" smtClean="0">
                <a:latin typeface="18thCentury" pitchFamily="2" charset="0"/>
              </a:rPr>
              <a:t> </a:t>
            </a:r>
            <a:r>
              <a:rPr lang="en-US" i="1" baseline="0" dirty="0" smtClean="0">
                <a:latin typeface="18thCentury" pitchFamily="2" charset="0"/>
              </a:rPr>
              <a:t>et al,</a:t>
            </a:r>
            <a:r>
              <a:rPr lang="en-US" baseline="0" dirty="0" smtClean="0">
                <a:latin typeface="18thCentury" pitchFamily="2" charset="0"/>
              </a:rPr>
              <a:t> </a:t>
            </a:r>
            <a:r>
              <a:rPr lang="en-US" dirty="0" smtClean="0">
                <a:latin typeface="18thCentury" pitchFamily="2" charset="0"/>
              </a:rPr>
              <a:t>2019)</a:t>
            </a:r>
            <a:r>
              <a:rPr lang="en-US" baseline="0" dirty="0" smtClean="0"/>
              <a:t>. </a:t>
            </a:r>
            <a:r>
              <a:rPr lang="en-US" sz="1200" dirty="0" smtClean="0">
                <a:latin typeface="18thCentury" pitchFamily="2" charset="0"/>
              </a:rPr>
              <a:t>New strategies can provide a method of sending standardized message to the employees.</a:t>
            </a:r>
            <a:r>
              <a:rPr lang="en-US" sz="1200" baseline="0" dirty="0" smtClean="0">
                <a:latin typeface="18thCentury" pitchFamily="2" charset="0"/>
              </a:rPr>
              <a:t> Implementing new strategies can promote organizational change over time reducing the possible resistance to change.</a:t>
            </a:r>
            <a:endParaRPr lang="en-US" sz="1200" dirty="0" smtClean="0">
              <a:latin typeface="18thCentury" pitchFamily="2" charset="0"/>
            </a:endParaRPr>
          </a:p>
        </p:txBody>
      </p:sp>
      <p:sp>
        <p:nvSpPr>
          <p:cNvPr id="4" name="Slide Number Placeholder 3"/>
          <p:cNvSpPr>
            <a:spLocks noGrp="1"/>
          </p:cNvSpPr>
          <p:nvPr>
            <p:ph type="sldNum" sz="quarter" idx="10"/>
          </p:nvPr>
        </p:nvSpPr>
        <p:spPr/>
        <p:txBody>
          <a:bodyPr/>
          <a:lstStyle/>
          <a:p>
            <a:fld id="{119A9836-84F0-407D-8580-F3C3628D465B}" type="slidenum">
              <a:rPr lang="en-US" smtClean="0"/>
              <a:t>10</a:t>
            </a:fld>
            <a:endParaRPr lang="en-US"/>
          </a:p>
        </p:txBody>
      </p:sp>
    </p:spTree>
    <p:extLst>
      <p:ext uri="{BB962C8B-B14F-4D97-AF65-F5344CB8AC3E}">
        <p14:creationId xmlns:p14="http://schemas.microsoft.com/office/powerpoint/2010/main" val="3161010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3D3B3BC-6220-4325-85D2-8A6FFB05A605}"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1141452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3D3B3BC-6220-4325-85D2-8A6FFB05A605}"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3782331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63D3B3BC-6220-4325-85D2-8A6FFB05A605}"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1799467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63D3B3BC-6220-4325-85D2-8A6FFB05A605}"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18D07-7062-40F4-B8A0-B01EB6462ED7}" type="slidenum">
              <a:rPr lang="en-US" smtClean="0"/>
              <a:t>‹#›</a:t>
            </a:fld>
            <a:endParaRPr lang="en-US"/>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7718563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3D3B3BC-6220-4325-85D2-8A6FFB05A605}"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28884434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3D3B3BC-6220-4325-85D2-8A6FFB05A605}" type="datetimeFigureOut">
              <a:rPr lang="en-US" smtClean="0"/>
              <a:t>4/22/2021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9453948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3D3B3BC-6220-4325-85D2-8A6FFB05A605}" type="datetimeFigureOut">
              <a:rPr lang="en-US" smtClean="0"/>
              <a:t>4/22/2021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20892273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D3B3BC-6220-4325-85D2-8A6FFB05A605}"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9798968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D3B3BC-6220-4325-85D2-8A6FFB05A605}"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1615876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D3B3BC-6220-4325-85D2-8A6FFB05A605}"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4041095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3D3B3BC-6220-4325-85D2-8A6FFB05A605}"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1260095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D3B3BC-6220-4325-85D2-8A6FFB05A605}"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669943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3D3B3BC-6220-4325-85D2-8A6FFB05A605}" type="datetimeFigureOut">
              <a:rPr lang="en-US" smtClean="0"/>
              <a:t>4/22/2021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2412691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63D3B3BC-6220-4325-85D2-8A6FFB05A605}" type="datetimeFigureOut">
              <a:rPr lang="en-US" smtClean="0"/>
              <a:t>4/22/2021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2430903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3D3B3BC-6220-4325-85D2-8A6FFB05A605}" type="datetimeFigureOut">
              <a:rPr lang="en-US" smtClean="0"/>
              <a:t>4/22/2021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2826429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63D3B3BC-6220-4325-85D2-8A6FFB05A605}" type="datetimeFigureOut">
              <a:rPr lang="en-US" smtClean="0"/>
              <a:t>4/22/2021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3015010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3D3B3BC-6220-4325-85D2-8A6FFB05A605}" type="datetimeFigureOut">
              <a:rPr lang="en-US" smtClean="0"/>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18D07-7062-40F4-B8A0-B01EB6462ED7}" type="slidenum">
              <a:rPr lang="en-US" smtClean="0"/>
              <a:t>‹#›</a:t>
            </a:fld>
            <a:endParaRPr lang="en-US"/>
          </a:p>
        </p:txBody>
      </p:sp>
    </p:spTree>
    <p:extLst>
      <p:ext uri="{BB962C8B-B14F-4D97-AF65-F5344CB8AC3E}">
        <p14:creationId xmlns:p14="http://schemas.microsoft.com/office/powerpoint/2010/main" val="1783981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3D3B3BC-6220-4325-85D2-8A6FFB05A605}" type="datetimeFigureOut">
              <a:rPr lang="en-US" smtClean="0"/>
              <a:t>4/22/2021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DD18D07-7062-40F4-B8A0-B01EB6462ED7}" type="slidenum">
              <a:rPr lang="en-US" smtClean="0"/>
              <a:t>‹#›</a:t>
            </a:fld>
            <a:endParaRPr lang="en-US"/>
          </a:p>
        </p:txBody>
      </p:sp>
    </p:spTree>
    <p:extLst>
      <p:ext uri="{BB962C8B-B14F-4D97-AF65-F5344CB8AC3E}">
        <p14:creationId xmlns:p14="http://schemas.microsoft.com/office/powerpoint/2010/main" val="2028631470"/>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6000" dirty="0" smtClean="0">
                <a:latin typeface="18thCentury" pitchFamily="2" charset="0"/>
              </a:rPr>
              <a:t>Communication</a:t>
            </a:r>
            <a:endParaRPr lang="en-US" sz="6000" dirty="0">
              <a:latin typeface="18thCentury" pitchFamily="2" charset="0"/>
            </a:endParaRPr>
          </a:p>
        </p:txBody>
      </p:sp>
      <p:sp>
        <p:nvSpPr>
          <p:cNvPr id="5" name="Content Placeholder 4"/>
          <p:cNvSpPr>
            <a:spLocks noGrp="1"/>
          </p:cNvSpPr>
          <p:nvPr>
            <p:ph idx="1"/>
          </p:nvPr>
        </p:nvSpPr>
        <p:spPr>
          <a:xfrm>
            <a:off x="1104293" y="2076981"/>
            <a:ext cx="8946541" cy="4195481"/>
          </a:xfrm>
        </p:spPr>
        <p:txBody>
          <a:bodyPr/>
          <a:lstStyle/>
          <a:p>
            <a:pPr algn="ctr"/>
            <a:endParaRPr lang="en-US" dirty="0" smtClean="0"/>
          </a:p>
          <a:p>
            <a:pPr algn="ctr"/>
            <a:endParaRPr lang="en-US" dirty="0"/>
          </a:p>
          <a:p>
            <a:pPr marL="0" indent="0" algn="ctr">
              <a:buNone/>
            </a:pPr>
            <a:r>
              <a:rPr lang="en-US" dirty="0" smtClean="0"/>
              <a:t>Name </a:t>
            </a:r>
          </a:p>
          <a:p>
            <a:pPr marL="0" indent="0" algn="ctr">
              <a:buNone/>
            </a:pPr>
            <a:r>
              <a:rPr lang="en-US" dirty="0" smtClean="0"/>
              <a:t>Institution </a:t>
            </a:r>
          </a:p>
          <a:p>
            <a:pPr marL="0" indent="0" algn="ctr">
              <a:buNone/>
            </a:pPr>
            <a:r>
              <a:rPr lang="en-US" dirty="0" smtClean="0"/>
              <a:t>Course </a:t>
            </a:r>
          </a:p>
          <a:p>
            <a:pPr marL="0" indent="0" algn="ctr">
              <a:buNone/>
            </a:pPr>
            <a:r>
              <a:rPr lang="en-US" dirty="0" smtClean="0"/>
              <a:t>Instructor</a:t>
            </a:r>
          </a:p>
          <a:p>
            <a:pPr marL="0" indent="0" algn="ctr">
              <a:buNone/>
            </a:pPr>
            <a:r>
              <a:rPr lang="en-US" dirty="0" smtClean="0"/>
              <a:t>Date </a:t>
            </a:r>
            <a:endParaRPr lang="en-US" dirty="0"/>
          </a:p>
        </p:txBody>
      </p:sp>
    </p:spTree>
    <p:extLst>
      <p:ext uri="{BB962C8B-B14F-4D97-AF65-F5344CB8AC3E}">
        <p14:creationId xmlns:p14="http://schemas.microsoft.com/office/powerpoint/2010/main" val="2515734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dirty="0" smtClean="0">
                <a:latin typeface="18thCentury" pitchFamily="2" charset="0"/>
              </a:rPr>
              <a:t>New communications strategies</a:t>
            </a:r>
            <a:endParaRPr lang="en-US" sz="6000" dirty="0">
              <a:latin typeface="18thCentury" pitchFamily="2" charset="0"/>
            </a:endParaRPr>
          </a:p>
        </p:txBody>
      </p:sp>
      <p:sp>
        <p:nvSpPr>
          <p:cNvPr id="3" name="Content Placeholder 2"/>
          <p:cNvSpPr>
            <a:spLocks noGrp="1"/>
          </p:cNvSpPr>
          <p:nvPr>
            <p:ph idx="1"/>
          </p:nvPr>
        </p:nvSpPr>
        <p:spPr>
          <a:xfrm>
            <a:off x="1103312" y="1619250"/>
            <a:ext cx="8946541" cy="5010150"/>
          </a:xfrm>
        </p:spPr>
        <p:txBody>
          <a:bodyPr>
            <a:noAutofit/>
          </a:bodyPr>
          <a:lstStyle/>
          <a:p>
            <a:r>
              <a:rPr lang="en-US" sz="4400" dirty="0" smtClean="0">
                <a:latin typeface="18thCentury" pitchFamily="2" charset="0"/>
              </a:rPr>
              <a:t>New strategies can provide alternative to the available channel of communication </a:t>
            </a:r>
            <a:r>
              <a:rPr lang="en-US" sz="4400" dirty="0"/>
              <a:t>(</a:t>
            </a:r>
            <a:r>
              <a:rPr lang="en-US" sz="4400" dirty="0" err="1">
                <a:latin typeface="18thCentury" pitchFamily="2" charset="0"/>
              </a:rPr>
              <a:t>O'sullivan</a:t>
            </a:r>
            <a:r>
              <a:rPr lang="en-US" sz="4400" dirty="0">
                <a:latin typeface="18thCentury" pitchFamily="2" charset="0"/>
              </a:rPr>
              <a:t>, </a:t>
            </a:r>
            <a:r>
              <a:rPr lang="en-US" sz="4400" i="1" dirty="0">
                <a:latin typeface="18thCentury" pitchFamily="2" charset="0"/>
              </a:rPr>
              <a:t>et al,</a:t>
            </a:r>
            <a:r>
              <a:rPr lang="en-US" sz="4400" dirty="0">
                <a:latin typeface="18thCentury" pitchFamily="2" charset="0"/>
              </a:rPr>
              <a:t> 2019)</a:t>
            </a:r>
            <a:r>
              <a:rPr lang="en-US" sz="4400" dirty="0"/>
              <a:t>. </a:t>
            </a:r>
            <a:endParaRPr lang="en-US" sz="4400" dirty="0" smtClean="0">
              <a:latin typeface="18thCentury" pitchFamily="2" charset="0"/>
            </a:endParaRPr>
          </a:p>
          <a:p>
            <a:r>
              <a:rPr lang="en-US" sz="4400" dirty="0" smtClean="0">
                <a:latin typeface="18thCentury" pitchFamily="2" charset="0"/>
              </a:rPr>
              <a:t>New strategies can provide a method of sending standardized message to the employees </a:t>
            </a:r>
          </a:p>
          <a:p>
            <a:r>
              <a:rPr lang="en-US" sz="4400" dirty="0" smtClean="0">
                <a:latin typeface="18thCentury" pitchFamily="2" charset="0"/>
              </a:rPr>
              <a:t>New strategies are part of organizational change </a:t>
            </a:r>
            <a:endParaRPr lang="en-US" sz="4400" dirty="0">
              <a:latin typeface="18thCentury" pitchFamily="2" charset="0"/>
            </a:endParaRPr>
          </a:p>
        </p:txBody>
      </p:sp>
    </p:spTree>
    <p:extLst>
      <p:ext uri="{BB962C8B-B14F-4D97-AF65-F5344CB8AC3E}">
        <p14:creationId xmlns:p14="http://schemas.microsoft.com/office/powerpoint/2010/main" val="418362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dirty="0" smtClean="0">
                <a:latin typeface="18thCentury" pitchFamily="2" charset="0"/>
              </a:rPr>
              <a:t>The value of ethics </a:t>
            </a:r>
            <a:endParaRPr lang="en-US" sz="6000" dirty="0">
              <a:latin typeface="18thCentury" pitchFamily="2" charset="0"/>
            </a:endParaRPr>
          </a:p>
        </p:txBody>
      </p:sp>
      <p:sp>
        <p:nvSpPr>
          <p:cNvPr id="3" name="Content Placeholder 2"/>
          <p:cNvSpPr>
            <a:spLocks noGrp="1"/>
          </p:cNvSpPr>
          <p:nvPr>
            <p:ph idx="1"/>
          </p:nvPr>
        </p:nvSpPr>
        <p:spPr>
          <a:xfrm>
            <a:off x="1103312" y="1853248"/>
            <a:ext cx="8946541" cy="4395151"/>
          </a:xfrm>
        </p:spPr>
        <p:txBody>
          <a:bodyPr>
            <a:noAutofit/>
          </a:bodyPr>
          <a:lstStyle/>
          <a:p>
            <a:r>
              <a:rPr lang="en-US" sz="3600" dirty="0" smtClean="0">
                <a:latin typeface="18thCentury" pitchFamily="2" charset="0"/>
              </a:rPr>
              <a:t>Honesty and truthfulness render the message conveyed as trustworthy and reliable. </a:t>
            </a:r>
          </a:p>
          <a:p>
            <a:r>
              <a:rPr lang="en-US" sz="3600" dirty="0" smtClean="0">
                <a:latin typeface="18thCentury" pitchFamily="2" charset="0"/>
              </a:rPr>
              <a:t>Giving people communications freedom gives them a change for personal expression and satisfaction in communication. </a:t>
            </a:r>
          </a:p>
          <a:p>
            <a:r>
              <a:rPr lang="en-US" sz="3600" dirty="0" smtClean="0">
                <a:latin typeface="18thCentury" pitchFamily="2" charset="0"/>
              </a:rPr>
              <a:t>Communicating with integrity helps in inducing not only immediate but also an emotional feedback from the audience. </a:t>
            </a:r>
            <a:endParaRPr lang="en-US" sz="3600" dirty="0">
              <a:latin typeface="18thCentury" pitchFamily="2" charset="0"/>
            </a:endParaRPr>
          </a:p>
        </p:txBody>
      </p:sp>
    </p:spTree>
    <p:extLst>
      <p:ext uri="{BB962C8B-B14F-4D97-AF65-F5344CB8AC3E}">
        <p14:creationId xmlns:p14="http://schemas.microsoft.com/office/powerpoint/2010/main" val="1474207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latin typeface="18thCentury" pitchFamily="2" charset="0"/>
              </a:rPr>
              <a:t>Value of empathy and compassion</a:t>
            </a:r>
            <a:endParaRPr lang="en-US" sz="5400" dirty="0">
              <a:latin typeface="18thCentury" pitchFamily="2" charset="0"/>
            </a:endParaRPr>
          </a:p>
        </p:txBody>
      </p:sp>
      <p:sp>
        <p:nvSpPr>
          <p:cNvPr id="3" name="Content Placeholder 2"/>
          <p:cNvSpPr>
            <a:spLocks noGrp="1"/>
          </p:cNvSpPr>
          <p:nvPr>
            <p:ph idx="1"/>
          </p:nvPr>
        </p:nvSpPr>
        <p:spPr/>
        <p:txBody>
          <a:bodyPr>
            <a:noAutofit/>
          </a:bodyPr>
          <a:lstStyle/>
          <a:p>
            <a:r>
              <a:rPr lang="en-US" sz="3200" dirty="0" smtClean="0">
                <a:latin typeface="18thCentury" pitchFamily="2" charset="0"/>
              </a:rPr>
              <a:t>Empathy helps in understanding the recipient's perception of the message </a:t>
            </a:r>
            <a:r>
              <a:rPr lang="en-US" sz="3200" dirty="0"/>
              <a:t>(</a:t>
            </a:r>
            <a:r>
              <a:rPr lang="en-US" sz="3200" dirty="0" err="1">
                <a:latin typeface="18thCentury" pitchFamily="2" charset="0"/>
              </a:rPr>
              <a:t>O'sullivan</a:t>
            </a:r>
            <a:r>
              <a:rPr lang="en-US" sz="3200" dirty="0">
                <a:latin typeface="18thCentury" pitchFamily="2" charset="0"/>
              </a:rPr>
              <a:t>, </a:t>
            </a:r>
            <a:r>
              <a:rPr lang="en-US" sz="3200" i="1" dirty="0">
                <a:latin typeface="18thCentury" pitchFamily="2" charset="0"/>
              </a:rPr>
              <a:t>et al,</a:t>
            </a:r>
            <a:r>
              <a:rPr lang="en-US" sz="3200" dirty="0">
                <a:latin typeface="18thCentury" pitchFamily="2" charset="0"/>
              </a:rPr>
              <a:t> 2019)</a:t>
            </a:r>
            <a:r>
              <a:rPr lang="en-US" sz="3200" dirty="0"/>
              <a:t>. </a:t>
            </a:r>
            <a:endParaRPr lang="en-US" sz="3200" dirty="0" smtClean="0">
              <a:latin typeface="18thCentury" pitchFamily="2" charset="0"/>
            </a:endParaRPr>
          </a:p>
          <a:p>
            <a:r>
              <a:rPr lang="en-US" sz="3200" dirty="0" smtClean="0">
                <a:latin typeface="18thCentury" pitchFamily="2" charset="0"/>
              </a:rPr>
              <a:t>Empathy allows one to choose the most reliable channel of communication for a diverse audience. </a:t>
            </a:r>
          </a:p>
          <a:p>
            <a:r>
              <a:rPr lang="en-US" sz="3200" dirty="0" smtClean="0">
                <a:latin typeface="18thCentury" pitchFamily="2" charset="0"/>
              </a:rPr>
              <a:t>Compassion in communications allows the sender of the message to avoid thongs like slangs and idiomatic expressions which may be hard for a diverse audience to understand. </a:t>
            </a:r>
          </a:p>
        </p:txBody>
      </p:sp>
    </p:spTree>
    <p:extLst>
      <p:ext uri="{BB962C8B-B14F-4D97-AF65-F5344CB8AC3E}">
        <p14:creationId xmlns:p14="http://schemas.microsoft.com/office/powerpoint/2010/main" val="3387858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dirty="0" smtClean="0">
                <a:latin typeface="18thCentury" pitchFamily="2" charset="0"/>
              </a:rPr>
              <a:t>Unethical communication</a:t>
            </a:r>
            <a:endParaRPr lang="en-US" sz="6000" dirty="0">
              <a:latin typeface="18thCentury" pitchFamily="2" charset="0"/>
            </a:endParaRPr>
          </a:p>
        </p:txBody>
      </p:sp>
      <p:sp>
        <p:nvSpPr>
          <p:cNvPr id="3" name="Content Placeholder 2"/>
          <p:cNvSpPr>
            <a:spLocks noGrp="1"/>
          </p:cNvSpPr>
          <p:nvPr>
            <p:ph idx="1"/>
          </p:nvPr>
        </p:nvSpPr>
        <p:spPr>
          <a:xfrm>
            <a:off x="1104293" y="2148168"/>
            <a:ext cx="8946541" cy="4195481"/>
          </a:xfrm>
        </p:spPr>
        <p:txBody>
          <a:bodyPr>
            <a:noAutofit/>
          </a:bodyPr>
          <a:lstStyle/>
          <a:p>
            <a:r>
              <a:rPr lang="en-US" sz="3200" dirty="0" smtClean="0">
                <a:latin typeface="18thCentury" pitchFamily="2" charset="0"/>
              </a:rPr>
              <a:t>The complains about politicians giving numerous promises during campaigns and failing to deliver is an example of unethical communication </a:t>
            </a:r>
            <a:r>
              <a:rPr lang="en-US" sz="3200" dirty="0"/>
              <a:t>(</a:t>
            </a:r>
            <a:r>
              <a:rPr lang="en-US" sz="3200" dirty="0" err="1">
                <a:latin typeface="18thCentury" pitchFamily="2" charset="0"/>
              </a:rPr>
              <a:t>O'sullivan</a:t>
            </a:r>
            <a:r>
              <a:rPr lang="en-US" sz="3200" dirty="0">
                <a:latin typeface="18thCentury" pitchFamily="2" charset="0"/>
              </a:rPr>
              <a:t>, </a:t>
            </a:r>
            <a:r>
              <a:rPr lang="en-US" sz="3200" i="1" dirty="0">
                <a:latin typeface="18thCentury" pitchFamily="2" charset="0"/>
              </a:rPr>
              <a:t>et al,</a:t>
            </a:r>
            <a:r>
              <a:rPr lang="en-US" sz="3200" dirty="0">
                <a:latin typeface="18thCentury" pitchFamily="2" charset="0"/>
              </a:rPr>
              <a:t> 2019)</a:t>
            </a:r>
            <a:r>
              <a:rPr lang="en-US" sz="3200" dirty="0"/>
              <a:t>. </a:t>
            </a:r>
            <a:endParaRPr lang="en-US" sz="3200" dirty="0" smtClean="0">
              <a:latin typeface="18thCentury" pitchFamily="2" charset="0"/>
            </a:endParaRPr>
          </a:p>
          <a:p>
            <a:r>
              <a:rPr lang="en-US" sz="3200" dirty="0" smtClean="0">
                <a:latin typeface="18thCentury" pitchFamily="2" charset="0"/>
              </a:rPr>
              <a:t>The message conveyed lacks truth and honesty which renders it unethical. </a:t>
            </a:r>
          </a:p>
          <a:p>
            <a:r>
              <a:rPr lang="en-US" sz="3200" dirty="0" smtClean="0">
                <a:latin typeface="18thCentury" pitchFamily="2" charset="0"/>
              </a:rPr>
              <a:t>Unethical communication of messages is always promoted by instances like greed and personal desires</a:t>
            </a:r>
            <a:endParaRPr lang="en-US" sz="3200" dirty="0">
              <a:latin typeface="18thCentury" pitchFamily="2" charset="0"/>
            </a:endParaRPr>
          </a:p>
        </p:txBody>
      </p:sp>
    </p:spTree>
    <p:extLst>
      <p:ext uri="{BB962C8B-B14F-4D97-AF65-F5344CB8AC3E}">
        <p14:creationId xmlns:p14="http://schemas.microsoft.com/office/powerpoint/2010/main" val="3423853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280832"/>
          </a:xfrm>
        </p:spPr>
        <p:txBody>
          <a:bodyPr/>
          <a:lstStyle/>
          <a:p>
            <a:pPr algn="ctr"/>
            <a:r>
              <a:rPr lang="en-US" sz="4400" dirty="0">
                <a:latin typeface="18thCentury" pitchFamily="2" charset="0"/>
              </a:rPr>
              <a:t>Evolution of Communication and Technology</a:t>
            </a:r>
          </a:p>
        </p:txBody>
      </p:sp>
      <p:sp>
        <p:nvSpPr>
          <p:cNvPr id="3" name="Content Placeholder 2"/>
          <p:cNvSpPr>
            <a:spLocks noGrp="1"/>
          </p:cNvSpPr>
          <p:nvPr>
            <p:ph idx="1"/>
          </p:nvPr>
        </p:nvSpPr>
        <p:spPr>
          <a:xfrm>
            <a:off x="1103312" y="1733550"/>
            <a:ext cx="8946541" cy="4514849"/>
          </a:xfrm>
        </p:spPr>
        <p:txBody>
          <a:bodyPr>
            <a:normAutofit/>
          </a:bodyPr>
          <a:lstStyle/>
          <a:p>
            <a:r>
              <a:rPr lang="en-US" sz="3200" dirty="0" smtClean="0">
                <a:latin typeface="18thCentury" pitchFamily="2" charset="0"/>
              </a:rPr>
              <a:t>Video calls on the family environment </a:t>
            </a:r>
          </a:p>
          <a:p>
            <a:pPr lvl="1"/>
            <a:r>
              <a:rPr lang="en-US" sz="2800" dirty="0" smtClean="0">
                <a:latin typeface="18thCentury" pitchFamily="2" charset="0"/>
              </a:rPr>
              <a:t>It has helped in increasing interaction and bonding between family members living in different areas. </a:t>
            </a:r>
          </a:p>
          <a:p>
            <a:pPr lvl="1"/>
            <a:r>
              <a:rPr lang="en-US" sz="2800" dirty="0" smtClean="0">
                <a:latin typeface="18thCentury" pitchFamily="2" charset="0"/>
              </a:rPr>
              <a:t>It has increased the value of communication while reducing redundancy issues in written messages. </a:t>
            </a:r>
          </a:p>
          <a:p>
            <a:pPr lvl="1"/>
            <a:r>
              <a:rPr lang="en-US" sz="2800" dirty="0" smtClean="0">
                <a:latin typeface="18thCentury" pitchFamily="2" charset="0"/>
              </a:rPr>
              <a:t>Video meetings save the time required to set come together for the meetings. </a:t>
            </a:r>
          </a:p>
          <a:p>
            <a:pPr lvl="1"/>
            <a:r>
              <a:rPr lang="en-US" sz="2800" dirty="0" smtClean="0">
                <a:latin typeface="18thCentury" pitchFamily="2" charset="0"/>
              </a:rPr>
              <a:t>The video calls have undermined the value of face to face personal interactions. </a:t>
            </a:r>
            <a:endParaRPr lang="en-US" sz="2800" dirty="0">
              <a:latin typeface="18thCentury" pitchFamily="2" charset="0"/>
            </a:endParaRPr>
          </a:p>
        </p:txBody>
      </p:sp>
    </p:spTree>
    <p:extLst>
      <p:ext uri="{BB962C8B-B14F-4D97-AF65-F5344CB8AC3E}">
        <p14:creationId xmlns:p14="http://schemas.microsoft.com/office/powerpoint/2010/main" val="2272377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smtClean="0">
                <a:latin typeface="18thCentury" pitchFamily="2" charset="0"/>
              </a:rPr>
              <a:t>Communication and technology advancements </a:t>
            </a:r>
            <a:endParaRPr lang="en-US" sz="4800" dirty="0">
              <a:latin typeface="18thCentury" pitchFamily="2" charset="0"/>
            </a:endParaRPr>
          </a:p>
        </p:txBody>
      </p:sp>
      <p:sp>
        <p:nvSpPr>
          <p:cNvPr id="3" name="Content Placeholder 2"/>
          <p:cNvSpPr>
            <a:spLocks noGrp="1"/>
          </p:cNvSpPr>
          <p:nvPr>
            <p:ph idx="1"/>
          </p:nvPr>
        </p:nvSpPr>
        <p:spPr/>
        <p:txBody>
          <a:bodyPr>
            <a:normAutofit/>
          </a:bodyPr>
          <a:lstStyle/>
          <a:p>
            <a:r>
              <a:rPr lang="en-US" sz="3600" dirty="0" smtClean="0">
                <a:latin typeface="18thCentury" pitchFamily="2" charset="0"/>
              </a:rPr>
              <a:t>Machine learning </a:t>
            </a:r>
          </a:p>
          <a:p>
            <a:r>
              <a:rPr lang="en-US" sz="3600" dirty="0" smtClean="0">
                <a:latin typeface="18thCentury" pitchFamily="2" charset="0"/>
              </a:rPr>
              <a:t>Artificial intelligence and the automated personal digital assistant e.g. Siri  </a:t>
            </a:r>
          </a:p>
          <a:p>
            <a:r>
              <a:rPr lang="en-US" sz="3600" dirty="0" smtClean="0">
                <a:latin typeface="18thCentury" pitchFamily="2" charset="0"/>
              </a:rPr>
              <a:t>The increase in the THz communications frequencies to 5G and  6G.</a:t>
            </a:r>
          </a:p>
          <a:p>
            <a:r>
              <a:rPr lang="en-US" sz="3600" dirty="0" smtClean="0">
                <a:latin typeface="18thCentury" pitchFamily="2" charset="0"/>
              </a:rPr>
              <a:t>Ultra-high speed wrens internet </a:t>
            </a:r>
            <a:endParaRPr lang="en-US" sz="3600" dirty="0">
              <a:latin typeface="18thCentury" pitchFamily="2" charset="0"/>
            </a:endParaRPr>
          </a:p>
        </p:txBody>
      </p:sp>
    </p:spTree>
    <p:extLst>
      <p:ext uri="{BB962C8B-B14F-4D97-AF65-F5344CB8AC3E}">
        <p14:creationId xmlns:p14="http://schemas.microsoft.com/office/powerpoint/2010/main" val="3310190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18thCentury" pitchFamily="2" charset="0"/>
              </a:rPr>
              <a:t>Value of Technology in education </a:t>
            </a:r>
            <a:endParaRPr lang="en-US" dirty="0">
              <a:latin typeface="18thCentury" pitchFamily="2" charset="0"/>
            </a:endParaRPr>
          </a:p>
        </p:txBody>
      </p:sp>
      <p:sp>
        <p:nvSpPr>
          <p:cNvPr id="3" name="Content Placeholder 2"/>
          <p:cNvSpPr>
            <a:spLocks noGrp="1"/>
          </p:cNvSpPr>
          <p:nvPr>
            <p:ph idx="1"/>
          </p:nvPr>
        </p:nvSpPr>
        <p:spPr/>
        <p:txBody>
          <a:bodyPr>
            <a:noAutofit/>
          </a:bodyPr>
          <a:lstStyle/>
          <a:p>
            <a:r>
              <a:rPr lang="en-US" sz="2800" dirty="0" smtClean="0">
                <a:latin typeface="18thCentury" pitchFamily="2" charset="0"/>
              </a:rPr>
              <a:t>Technology allows the graphical representation of various concepts giving students a real life experience. E.g. videos which are shown in class</a:t>
            </a:r>
          </a:p>
          <a:p>
            <a:r>
              <a:rPr lang="en-US" sz="2800" dirty="0" smtClean="0">
                <a:latin typeface="18thCentury" pitchFamily="2" charset="0"/>
              </a:rPr>
              <a:t>Technology has helped with accessibility of learning resources creating various online libraries and e-books accessible to the students. </a:t>
            </a:r>
          </a:p>
          <a:p>
            <a:r>
              <a:rPr lang="en-US" sz="2800" dirty="0" smtClean="0">
                <a:latin typeface="18thCentury" pitchFamily="2" charset="0"/>
              </a:rPr>
              <a:t>Technology ha allowed students to practice social distancing while attending their classes from online. </a:t>
            </a:r>
          </a:p>
          <a:p>
            <a:pPr lvl="1"/>
            <a:r>
              <a:rPr lang="en-US" sz="2400" dirty="0" smtClean="0">
                <a:latin typeface="18thCentury" pitchFamily="2" charset="0"/>
              </a:rPr>
              <a:t>An example of this is the  zoom classes</a:t>
            </a:r>
            <a:endParaRPr lang="en-US" sz="2400" dirty="0">
              <a:latin typeface="18thCentury" pitchFamily="2" charset="0"/>
            </a:endParaRPr>
          </a:p>
        </p:txBody>
      </p:sp>
    </p:spTree>
    <p:extLst>
      <p:ext uri="{BB962C8B-B14F-4D97-AF65-F5344CB8AC3E}">
        <p14:creationId xmlns:p14="http://schemas.microsoft.com/office/powerpoint/2010/main" val="1867304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smtClean="0">
                <a:latin typeface="18thCentury" pitchFamily="2" charset="0"/>
              </a:rPr>
              <a:t>Technology in the workplace </a:t>
            </a:r>
            <a:endParaRPr lang="en-US" sz="4800" dirty="0">
              <a:latin typeface="18thCentury" pitchFamily="2" charset="0"/>
            </a:endParaRPr>
          </a:p>
        </p:txBody>
      </p:sp>
      <p:sp>
        <p:nvSpPr>
          <p:cNvPr id="3" name="Content Placeholder 2"/>
          <p:cNvSpPr>
            <a:spLocks noGrp="1"/>
          </p:cNvSpPr>
          <p:nvPr>
            <p:ph idx="1"/>
          </p:nvPr>
        </p:nvSpPr>
        <p:spPr>
          <a:xfrm>
            <a:off x="1103312" y="1409700"/>
            <a:ext cx="8946541" cy="4972050"/>
          </a:xfrm>
        </p:spPr>
        <p:txBody>
          <a:bodyPr>
            <a:noAutofit/>
          </a:bodyPr>
          <a:lstStyle/>
          <a:p>
            <a:r>
              <a:rPr lang="en-US" sz="3200" dirty="0" smtClean="0">
                <a:latin typeface="18thCentury" pitchFamily="2" charset="0"/>
              </a:rPr>
              <a:t>Has changed the ways businesses communicate</a:t>
            </a:r>
          </a:p>
          <a:p>
            <a:pPr lvl="1"/>
            <a:r>
              <a:rPr lang="en-US" sz="2800" dirty="0" smtClean="0">
                <a:latin typeface="18thCentury" pitchFamily="2" charset="0"/>
              </a:rPr>
              <a:t>Various channels are available including hones, emails, social media and chat apps </a:t>
            </a:r>
            <a:r>
              <a:rPr lang="en-US" sz="2800" dirty="0">
                <a:latin typeface="18thCentury" pitchFamily="2" charset="0"/>
              </a:rPr>
              <a:t>(Coyle,  &amp; Vaughn, 2018).</a:t>
            </a:r>
            <a:endParaRPr lang="en-US" sz="2800" dirty="0" smtClean="0">
              <a:latin typeface="18thCentury" pitchFamily="2" charset="0"/>
            </a:endParaRPr>
          </a:p>
          <a:p>
            <a:r>
              <a:rPr lang="en-US" sz="3200" dirty="0" smtClean="0">
                <a:latin typeface="18thCentury" pitchFamily="2" charset="0"/>
              </a:rPr>
              <a:t>Has increased efficiency of communication and activity coordination. </a:t>
            </a:r>
          </a:p>
          <a:p>
            <a:r>
              <a:rPr lang="en-US" sz="3200" dirty="0" smtClean="0">
                <a:latin typeface="18thCentury" pitchFamily="2" charset="0"/>
              </a:rPr>
              <a:t>Technology has increased workplace productivity with ease of customer data access in the age of artificial intelligence.</a:t>
            </a:r>
          </a:p>
          <a:p>
            <a:r>
              <a:rPr lang="en-US" sz="3200" dirty="0" smtClean="0">
                <a:latin typeface="18thCentury" pitchFamily="2" charset="0"/>
              </a:rPr>
              <a:t>Technology has increased communication and collaboration through various teambuilding opportunities it provides.</a:t>
            </a:r>
          </a:p>
          <a:p>
            <a:pPr lvl="1"/>
            <a:r>
              <a:rPr lang="en-US" sz="2800" dirty="0" smtClean="0">
                <a:latin typeface="18thCentury" pitchFamily="2" charset="0"/>
              </a:rPr>
              <a:t> Leaders can easily connect with employees </a:t>
            </a:r>
          </a:p>
        </p:txBody>
      </p:sp>
    </p:spTree>
    <p:extLst>
      <p:ext uri="{BB962C8B-B14F-4D97-AF65-F5344CB8AC3E}">
        <p14:creationId xmlns:p14="http://schemas.microsoft.com/office/powerpoint/2010/main" val="9179249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dirty="0">
                <a:latin typeface="18thCentury" pitchFamily="2" charset="0"/>
              </a:rPr>
              <a:t>Digital Media as Tools</a:t>
            </a:r>
          </a:p>
        </p:txBody>
      </p:sp>
      <p:sp>
        <p:nvSpPr>
          <p:cNvPr id="3" name="Content Placeholder 2"/>
          <p:cNvSpPr>
            <a:spLocks noGrp="1"/>
          </p:cNvSpPr>
          <p:nvPr>
            <p:ph idx="1"/>
          </p:nvPr>
        </p:nvSpPr>
        <p:spPr>
          <a:xfrm>
            <a:off x="1103312" y="1657350"/>
            <a:ext cx="8946541" cy="4591049"/>
          </a:xfrm>
        </p:spPr>
        <p:txBody>
          <a:bodyPr>
            <a:normAutofit/>
          </a:bodyPr>
          <a:lstStyle/>
          <a:p>
            <a:r>
              <a:rPr lang="en-US" sz="4000" dirty="0" smtClean="0">
                <a:latin typeface="18thCentury" pitchFamily="2" charset="0"/>
              </a:rPr>
              <a:t>Digital media formats. </a:t>
            </a:r>
            <a:r>
              <a:rPr lang="en-US" sz="4000" dirty="0" err="1" smtClean="0">
                <a:latin typeface="18thCentury" pitchFamily="2" charset="0"/>
              </a:rPr>
              <a:t>Eg</a:t>
            </a:r>
            <a:r>
              <a:rPr lang="en-US" sz="4000" dirty="0" smtClean="0">
                <a:latin typeface="18thCentury" pitchFamily="2" charset="0"/>
              </a:rPr>
              <a:t> video, images, holograms, interactive media </a:t>
            </a:r>
          </a:p>
          <a:p>
            <a:r>
              <a:rPr lang="en-US" sz="4000" dirty="0" smtClean="0">
                <a:latin typeface="18thCentury" pitchFamily="2" charset="0"/>
              </a:rPr>
              <a:t>Digital media for networking and collaboration</a:t>
            </a:r>
          </a:p>
          <a:p>
            <a:pPr lvl="1"/>
            <a:r>
              <a:rPr lang="en-US" sz="3600" dirty="0" smtClean="0">
                <a:latin typeface="18thCentury" pitchFamily="2" charset="0"/>
              </a:rPr>
              <a:t>Social media like Facebook , networking platforms such as LinkedIn </a:t>
            </a:r>
            <a:r>
              <a:rPr lang="en-US" sz="3600" dirty="0">
                <a:latin typeface="18thCentury" pitchFamily="2" charset="0"/>
              </a:rPr>
              <a:t>(Coyle,  &amp; Vaughn, 2018).</a:t>
            </a:r>
            <a:endParaRPr lang="en-US" sz="3600" dirty="0" smtClean="0">
              <a:latin typeface="18thCentury" pitchFamily="2" charset="0"/>
            </a:endParaRPr>
          </a:p>
          <a:p>
            <a:pPr lvl="1"/>
            <a:r>
              <a:rPr lang="en-US" sz="3600" dirty="0" smtClean="0">
                <a:latin typeface="18thCentury" pitchFamily="2" charset="0"/>
              </a:rPr>
              <a:t>Twitter </a:t>
            </a:r>
          </a:p>
          <a:p>
            <a:endParaRPr lang="en-US" sz="4000" dirty="0">
              <a:latin typeface="18thCentury" pitchFamily="2" charset="0"/>
            </a:endParaRPr>
          </a:p>
        </p:txBody>
      </p:sp>
    </p:spTree>
    <p:extLst>
      <p:ext uri="{BB962C8B-B14F-4D97-AF65-F5344CB8AC3E}">
        <p14:creationId xmlns:p14="http://schemas.microsoft.com/office/powerpoint/2010/main" val="2271085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latin typeface="18thCentury" pitchFamily="2" charset="0"/>
              </a:rPr>
              <a:t>Digital media for diverse audiences </a:t>
            </a:r>
            <a:endParaRPr lang="en-US" sz="5400" dirty="0">
              <a:latin typeface="18thCentury" pitchFamily="2" charset="0"/>
            </a:endParaRPr>
          </a:p>
        </p:txBody>
      </p:sp>
      <p:sp>
        <p:nvSpPr>
          <p:cNvPr id="3" name="Content Placeholder 2"/>
          <p:cNvSpPr>
            <a:spLocks noGrp="1"/>
          </p:cNvSpPr>
          <p:nvPr>
            <p:ph idx="1"/>
          </p:nvPr>
        </p:nvSpPr>
        <p:spPr>
          <a:xfrm>
            <a:off x="1103312" y="1553592"/>
            <a:ext cx="8946541" cy="4694807"/>
          </a:xfrm>
        </p:spPr>
        <p:txBody>
          <a:bodyPr>
            <a:normAutofit/>
          </a:bodyPr>
          <a:lstStyle/>
          <a:p>
            <a:r>
              <a:rPr lang="en-US" sz="3600" dirty="0" smtClean="0">
                <a:latin typeface="18thCentury" pitchFamily="2" charset="0"/>
              </a:rPr>
              <a:t>Digital media provides an opportunity to communicate in different languages (Coyle</a:t>
            </a:r>
            <a:r>
              <a:rPr lang="en-US" sz="3600" dirty="0">
                <a:latin typeface="18thCentury" pitchFamily="2" charset="0"/>
              </a:rPr>
              <a:t>, </a:t>
            </a:r>
            <a:r>
              <a:rPr lang="en-US" sz="3600" dirty="0" smtClean="0">
                <a:latin typeface="18thCentury" pitchFamily="2" charset="0"/>
              </a:rPr>
              <a:t> </a:t>
            </a:r>
            <a:r>
              <a:rPr lang="en-US" sz="3600" dirty="0">
                <a:latin typeface="18thCentury" pitchFamily="2" charset="0"/>
              </a:rPr>
              <a:t>&amp; Vaughn, </a:t>
            </a:r>
            <a:r>
              <a:rPr lang="en-US" sz="3600" dirty="0" smtClean="0">
                <a:latin typeface="18thCentury" pitchFamily="2" charset="0"/>
              </a:rPr>
              <a:t>2018).</a:t>
            </a:r>
          </a:p>
          <a:p>
            <a:r>
              <a:rPr lang="en-US" sz="3600" dirty="0" smtClean="0">
                <a:latin typeface="18thCentury" pitchFamily="2" charset="0"/>
              </a:rPr>
              <a:t>Digital media allows the customization of message for a specific audience in diverse cultural backgrounds. </a:t>
            </a:r>
            <a:r>
              <a:rPr lang="en-US" sz="3600" dirty="0" err="1" smtClean="0">
                <a:latin typeface="18thCentury" pitchFamily="2" charset="0"/>
              </a:rPr>
              <a:t>E.g</a:t>
            </a:r>
            <a:r>
              <a:rPr lang="en-US" sz="3600" dirty="0" smtClean="0">
                <a:latin typeface="18thCentury" pitchFamily="2" charset="0"/>
              </a:rPr>
              <a:t> adverts </a:t>
            </a:r>
          </a:p>
          <a:p>
            <a:r>
              <a:rPr lang="en-US" sz="3600" dirty="0" smtClean="0">
                <a:latin typeface="18thCentury" pitchFamily="2" charset="0"/>
              </a:rPr>
              <a:t>Digital media helps in inducing an emotional response from the audience receiving the ,message. </a:t>
            </a:r>
            <a:endParaRPr lang="en-US" sz="3600" dirty="0">
              <a:latin typeface="18thCentury" pitchFamily="2" charset="0"/>
            </a:endParaRPr>
          </a:p>
        </p:txBody>
      </p:sp>
    </p:spTree>
    <p:extLst>
      <p:ext uri="{BB962C8B-B14F-4D97-AF65-F5344CB8AC3E}">
        <p14:creationId xmlns:p14="http://schemas.microsoft.com/office/powerpoint/2010/main" val="3235720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smtClean="0">
                <a:latin typeface="18thCentury" pitchFamily="2" charset="0"/>
              </a:rPr>
              <a:t>Personal Mission Statement</a:t>
            </a:r>
            <a:endParaRPr lang="en-US" sz="5400" dirty="0">
              <a:latin typeface="18thCentury" pitchFamily="2" charset="0"/>
            </a:endParaRPr>
          </a:p>
        </p:txBody>
      </p:sp>
      <p:sp>
        <p:nvSpPr>
          <p:cNvPr id="3" name="Content Placeholder 2"/>
          <p:cNvSpPr>
            <a:spLocks noGrp="1"/>
          </p:cNvSpPr>
          <p:nvPr>
            <p:ph idx="1"/>
          </p:nvPr>
        </p:nvSpPr>
        <p:spPr>
          <a:xfrm>
            <a:off x="1103312" y="1572768"/>
            <a:ext cx="8946541" cy="4675631"/>
          </a:xfrm>
        </p:spPr>
        <p:txBody>
          <a:bodyPr>
            <a:normAutofit/>
          </a:bodyPr>
          <a:lstStyle/>
          <a:p>
            <a:r>
              <a:rPr lang="en-US" sz="5400" dirty="0" smtClean="0">
                <a:latin typeface="18thCentury" pitchFamily="2" charset="0"/>
              </a:rPr>
              <a:t>To use my communication skills in inspiring and educating others as way of promoting desired change and improving efficiency in performance. </a:t>
            </a:r>
            <a:endParaRPr lang="en-US" sz="5400" dirty="0">
              <a:latin typeface="18thCentury" pitchFamily="2" charset="0"/>
            </a:endParaRPr>
          </a:p>
        </p:txBody>
      </p:sp>
    </p:spTree>
    <p:extLst>
      <p:ext uri="{BB962C8B-B14F-4D97-AF65-F5344CB8AC3E}">
        <p14:creationId xmlns:p14="http://schemas.microsoft.com/office/powerpoint/2010/main" val="1855955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89781"/>
            <a:ext cx="9404723" cy="1663467"/>
          </a:xfrm>
        </p:spPr>
        <p:txBody>
          <a:bodyPr/>
          <a:lstStyle/>
          <a:p>
            <a:pPr algn="ctr"/>
            <a:r>
              <a:rPr lang="en-US" sz="6000" dirty="0">
                <a:latin typeface="18thCentury" pitchFamily="2" charset="0"/>
              </a:rPr>
              <a:t>support system and resources available</a:t>
            </a:r>
          </a:p>
        </p:txBody>
      </p:sp>
      <p:sp>
        <p:nvSpPr>
          <p:cNvPr id="3" name="Content Placeholder 2"/>
          <p:cNvSpPr>
            <a:spLocks noGrp="1"/>
          </p:cNvSpPr>
          <p:nvPr>
            <p:ph idx="1"/>
          </p:nvPr>
        </p:nvSpPr>
        <p:spPr>
          <a:xfrm>
            <a:off x="1103312" y="1853248"/>
            <a:ext cx="8946541" cy="4395151"/>
          </a:xfrm>
        </p:spPr>
        <p:txBody>
          <a:bodyPr>
            <a:noAutofit/>
          </a:bodyPr>
          <a:lstStyle/>
          <a:p>
            <a:r>
              <a:rPr lang="en-US" sz="2800" dirty="0" smtClean="0">
                <a:latin typeface="18thCentury" pitchFamily="2" charset="0"/>
              </a:rPr>
              <a:t>LinkedIn</a:t>
            </a:r>
          </a:p>
          <a:p>
            <a:pPr lvl="1"/>
            <a:r>
              <a:rPr lang="en-US" sz="2400" dirty="0" smtClean="0">
                <a:latin typeface="18thCentury" pitchFamily="2" charset="0"/>
              </a:rPr>
              <a:t>It is a platform where one can easily interact with experts in their field.</a:t>
            </a:r>
          </a:p>
          <a:p>
            <a:r>
              <a:rPr lang="en-US" sz="2800" dirty="0" smtClean="0">
                <a:latin typeface="18thCentury" pitchFamily="2" charset="0"/>
              </a:rPr>
              <a:t>Career  counselors </a:t>
            </a:r>
          </a:p>
          <a:p>
            <a:pPr lvl="1"/>
            <a:r>
              <a:rPr lang="en-US" sz="2400" dirty="0" smtClean="0">
                <a:latin typeface="18thCentury" pitchFamily="2" charset="0"/>
              </a:rPr>
              <a:t>They help in mentoring personal career paths and answering any questions regarding a given career. </a:t>
            </a:r>
          </a:p>
          <a:p>
            <a:pPr lvl="1"/>
            <a:r>
              <a:rPr lang="en-US" sz="2400" dirty="0" smtClean="0">
                <a:latin typeface="18thCentury" pitchFamily="2" charset="0"/>
              </a:rPr>
              <a:t>They also help with decision making. </a:t>
            </a:r>
          </a:p>
          <a:p>
            <a:r>
              <a:rPr lang="en-US" sz="2800" dirty="0" smtClean="0">
                <a:latin typeface="18thCentury" pitchFamily="2" charset="0"/>
              </a:rPr>
              <a:t>Social networking </a:t>
            </a:r>
          </a:p>
          <a:p>
            <a:pPr lvl="1"/>
            <a:r>
              <a:rPr lang="en-US" sz="2400" dirty="0" smtClean="0">
                <a:latin typeface="18thCentury" pitchFamily="2" charset="0"/>
              </a:rPr>
              <a:t>There are various networking opportunities like seminars where one can interact with people in the same career  path. </a:t>
            </a:r>
          </a:p>
          <a:p>
            <a:pPr lvl="1"/>
            <a:endParaRPr lang="en-US" sz="2400" dirty="0">
              <a:latin typeface="18thCentury" pitchFamily="2" charset="0"/>
            </a:endParaRPr>
          </a:p>
        </p:txBody>
      </p:sp>
    </p:spTree>
    <p:extLst>
      <p:ext uri="{BB962C8B-B14F-4D97-AF65-F5344CB8AC3E}">
        <p14:creationId xmlns:p14="http://schemas.microsoft.com/office/powerpoint/2010/main" val="1099582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latin typeface="18thCentury" pitchFamily="2" charset="0"/>
              </a:rPr>
              <a:t>References </a:t>
            </a:r>
            <a:endParaRPr lang="en-US" sz="5400" dirty="0">
              <a:latin typeface="18thCentury" pitchFamily="2" charset="0"/>
            </a:endParaRPr>
          </a:p>
        </p:txBody>
      </p:sp>
      <p:sp>
        <p:nvSpPr>
          <p:cNvPr id="3" name="Content Placeholder 2"/>
          <p:cNvSpPr>
            <a:spLocks noGrp="1"/>
          </p:cNvSpPr>
          <p:nvPr>
            <p:ph idx="1"/>
          </p:nvPr>
        </p:nvSpPr>
        <p:spPr>
          <a:xfrm>
            <a:off x="1103312" y="1376040"/>
            <a:ext cx="8946541" cy="4872360"/>
          </a:xfrm>
        </p:spPr>
        <p:txBody>
          <a:bodyPr>
            <a:noAutofit/>
          </a:bodyPr>
          <a:lstStyle/>
          <a:p>
            <a:pPr lvl="0"/>
            <a:r>
              <a:rPr lang="en-US" sz="2400" dirty="0" smtClean="0">
                <a:latin typeface="18thCentury" pitchFamily="2" charset="0"/>
              </a:rPr>
              <a:t>Coyle</a:t>
            </a:r>
            <a:r>
              <a:rPr lang="en-US" sz="2400" dirty="0">
                <a:latin typeface="18thCentury" pitchFamily="2" charset="0"/>
              </a:rPr>
              <a:t>, C. L., &amp; Vaughn, H. (2018). Social networking: Communication revolution or evolution?. </a:t>
            </a:r>
            <a:r>
              <a:rPr lang="en-US" sz="2400" i="1" dirty="0">
                <a:latin typeface="18thCentury" pitchFamily="2" charset="0"/>
              </a:rPr>
              <a:t>Bell Labs technical journal</a:t>
            </a:r>
            <a:r>
              <a:rPr lang="en-US" sz="2400" dirty="0">
                <a:latin typeface="18thCentury" pitchFamily="2" charset="0"/>
              </a:rPr>
              <a:t>, </a:t>
            </a:r>
            <a:r>
              <a:rPr lang="en-US" sz="2400" i="1" dirty="0">
                <a:latin typeface="18thCentury" pitchFamily="2" charset="0"/>
              </a:rPr>
              <a:t>13</a:t>
            </a:r>
            <a:r>
              <a:rPr lang="en-US" sz="2400" dirty="0">
                <a:latin typeface="18thCentury" pitchFamily="2" charset="0"/>
              </a:rPr>
              <a:t>(2), 13-17.</a:t>
            </a:r>
          </a:p>
          <a:p>
            <a:pPr lvl="0"/>
            <a:r>
              <a:rPr lang="en-US" sz="2400" dirty="0">
                <a:latin typeface="18thCentury" pitchFamily="2" charset="0"/>
              </a:rPr>
              <a:t>Hooley, T., Hutchinson, J., &amp; Watts, A. G. (2010). Careering through the web. The potential of Web 2.0 and 3.0 technologies for career development and career support services. </a:t>
            </a:r>
            <a:r>
              <a:rPr lang="en-US" sz="2400" i="1" dirty="0">
                <a:latin typeface="18thCentury" pitchFamily="2" charset="0"/>
              </a:rPr>
              <a:t>An Expert Paper prepared for UKCES. University of Derby: International Centre for Guidance Studies</a:t>
            </a:r>
            <a:r>
              <a:rPr lang="en-US" sz="2400" dirty="0">
                <a:latin typeface="18thCentury" pitchFamily="2" charset="0"/>
              </a:rPr>
              <a:t>.</a:t>
            </a:r>
          </a:p>
          <a:p>
            <a:pPr lvl="0"/>
            <a:r>
              <a:rPr lang="en-US" sz="2400" dirty="0" err="1">
                <a:latin typeface="18thCentury" pitchFamily="2" charset="0"/>
              </a:rPr>
              <a:t>Infante</a:t>
            </a:r>
            <a:r>
              <a:rPr lang="en-US" sz="2400" dirty="0">
                <a:latin typeface="18thCentury" pitchFamily="2" charset="0"/>
              </a:rPr>
              <a:t>, D. A., </a:t>
            </a:r>
            <a:r>
              <a:rPr lang="en-US" sz="2400" dirty="0" err="1">
                <a:latin typeface="18thCentury" pitchFamily="2" charset="0"/>
              </a:rPr>
              <a:t>Rancer</a:t>
            </a:r>
            <a:r>
              <a:rPr lang="en-US" sz="2400" dirty="0">
                <a:latin typeface="18thCentury" pitchFamily="2" charset="0"/>
              </a:rPr>
              <a:t>, A. S., &amp; </a:t>
            </a:r>
            <a:r>
              <a:rPr lang="en-US" sz="2400" dirty="0" err="1">
                <a:latin typeface="18thCentury" pitchFamily="2" charset="0"/>
              </a:rPr>
              <a:t>Avtgis</a:t>
            </a:r>
            <a:r>
              <a:rPr lang="en-US" sz="2400" dirty="0">
                <a:latin typeface="18thCentury" pitchFamily="2" charset="0"/>
              </a:rPr>
              <a:t>, T. A. (2018). </a:t>
            </a:r>
            <a:r>
              <a:rPr lang="en-US" sz="2400" i="1" dirty="0">
                <a:latin typeface="18thCentury" pitchFamily="2" charset="0"/>
              </a:rPr>
              <a:t>Contemporary communication theory</a:t>
            </a:r>
            <a:r>
              <a:rPr lang="en-US" sz="2400" dirty="0">
                <a:latin typeface="18thCentury" pitchFamily="2" charset="0"/>
              </a:rPr>
              <a:t> (p. 578). Dubuque, IA: Kendall Hunt.</a:t>
            </a:r>
          </a:p>
          <a:p>
            <a:pPr lvl="0"/>
            <a:r>
              <a:rPr lang="en-US" sz="2400" dirty="0" err="1">
                <a:latin typeface="18thCentury" pitchFamily="2" charset="0"/>
              </a:rPr>
              <a:t>O'sullivan</a:t>
            </a:r>
            <a:r>
              <a:rPr lang="en-US" sz="2400" dirty="0">
                <a:latin typeface="18thCentury" pitchFamily="2" charset="0"/>
              </a:rPr>
              <a:t>, T., Hartley, J., Saunders, D., Montgomery, M., &amp; Fiske, J. (2019). </a:t>
            </a:r>
            <a:r>
              <a:rPr lang="en-US" sz="2400" i="1" dirty="0">
                <a:latin typeface="18thCentury" pitchFamily="2" charset="0"/>
              </a:rPr>
              <a:t>Key concepts in communication and cultural studies</a:t>
            </a:r>
            <a:r>
              <a:rPr lang="en-US" sz="2400" dirty="0">
                <a:latin typeface="18thCentury" pitchFamily="2" charset="0"/>
              </a:rPr>
              <a:t> (p. 267). London: Routledge.</a:t>
            </a:r>
          </a:p>
          <a:p>
            <a:pPr lvl="0"/>
            <a:r>
              <a:rPr lang="en-US" sz="2400" dirty="0">
                <a:latin typeface="18thCentury" pitchFamily="2" charset="0"/>
              </a:rPr>
              <a:t>Pettit, C. J., Raymond, C. M., Bryan, B. A., &amp; Lewis, H. (2017). Identifying strengths and weaknesses for effective communication. A communications journal, </a:t>
            </a:r>
            <a:r>
              <a:rPr lang="en-US" sz="2400" i="1" dirty="0">
                <a:latin typeface="18thCentury" pitchFamily="2" charset="0"/>
              </a:rPr>
              <a:t>100</a:t>
            </a:r>
            <a:r>
              <a:rPr lang="en-US" sz="2400" dirty="0">
                <a:latin typeface="18thCentury" pitchFamily="2" charset="0"/>
              </a:rPr>
              <a:t>(3), 231-241.</a:t>
            </a:r>
          </a:p>
        </p:txBody>
      </p:sp>
    </p:spTree>
    <p:extLst>
      <p:ext uri="{BB962C8B-B14F-4D97-AF65-F5344CB8AC3E}">
        <p14:creationId xmlns:p14="http://schemas.microsoft.com/office/powerpoint/2010/main" val="967544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18thCentury" pitchFamily="2" charset="0"/>
              </a:rPr>
              <a:t>SWOT </a:t>
            </a:r>
            <a:r>
              <a:rPr lang="en-US" dirty="0" smtClean="0">
                <a:latin typeface="18thCentury" pitchFamily="2" charset="0"/>
              </a:rPr>
              <a:t>An</a:t>
            </a:r>
            <a:r>
              <a:rPr lang="en-US" dirty="0" smtClean="0">
                <a:latin typeface="18thCentury" pitchFamily="2" charset="0"/>
              </a:rPr>
              <a:t>alysis </a:t>
            </a:r>
            <a:endParaRPr lang="en-US" dirty="0">
              <a:latin typeface="18thCentury" pitchFamily="2" charset="0"/>
            </a:endParaRPr>
          </a:p>
        </p:txBody>
      </p:sp>
      <p:sp>
        <p:nvSpPr>
          <p:cNvPr id="3" name="Content Placeholder 2"/>
          <p:cNvSpPr>
            <a:spLocks noGrp="1"/>
          </p:cNvSpPr>
          <p:nvPr>
            <p:ph idx="1"/>
          </p:nvPr>
        </p:nvSpPr>
        <p:spPr/>
        <p:txBody>
          <a:bodyPr>
            <a:normAutofit/>
          </a:bodyPr>
          <a:lstStyle/>
          <a:p>
            <a:r>
              <a:rPr lang="en-US" sz="4000" dirty="0" smtClean="0">
                <a:latin typeface="18thCentury" pitchFamily="2" charset="0"/>
              </a:rPr>
              <a:t>Strengths;</a:t>
            </a:r>
          </a:p>
          <a:p>
            <a:pPr lvl="1"/>
            <a:r>
              <a:rPr lang="en-US" sz="3600" dirty="0" smtClean="0">
                <a:latin typeface="18thCentury" pitchFamily="2" charset="0"/>
              </a:rPr>
              <a:t>Listening skills </a:t>
            </a:r>
          </a:p>
          <a:p>
            <a:pPr lvl="1"/>
            <a:r>
              <a:rPr lang="en-US" sz="3600" dirty="0" smtClean="0">
                <a:latin typeface="18thCentury" pitchFamily="2" charset="0"/>
              </a:rPr>
              <a:t>Non-verbal communication </a:t>
            </a:r>
          </a:p>
          <a:p>
            <a:pPr lvl="1"/>
            <a:r>
              <a:rPr lang="en-US" sz="3600" dirty="0" smtClean="0">
                <a:latin typeface="18thCentury" pitchFamily="2" charset="0"/>
              </a:rPr>
              <a:t>Open-mindedness</a:t>
            </a:r>
          </a:p>
          <a:p>
            <a:pPr lvl="1"/>
            <a:r>
              <a:rPr lang="en-US" sz="3600" dirty="0" smtClean="0">
                <a:latin typeface="18thCentury" pitchFamily="2" charset="0"/>
              </a:rPr>
              <a:t>Empathy </a:t>
            </a:r>
          </a:p>
          <a:p>
            <a:pPr lvl="1"/>
            <a:r>
              <a:rPr lang="en-US" sz="3600" dirty="0" smtClean="0">
                <a:latin typeface="18thCentury" pitchFamily="2" charset="0"/>
              </a:rPr>
              <a:t>Clarity and concision </a:t>
            </a:r>
            <a:endParaRPr lang="en-US" sz="3600" dirty="0">
              <a:latin typeface="18thCentury" pitchFamily="2" charset="0"/>
            </a:endParaRPr>
          </a:p>
        </p:txBody>
      </p:sp>
    </p:spTree>
    <p:extLst>
      <p:ext uri="{BB962C8B-B14F-4D97-AF65-F5344CB8AC3E}">
        <p14:creationId xmlns:p14="http://schemas.microsoft.com/office/powerpoint/2010/main" val="393483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dirty="0" smtClean="0">
                <a:latin typeface="18thCentury" pitchFamily="2" charset="0"/>
              </a:rPr>
              <a:t>Weaknesses </a:t>
            </a:r>
            <a:endParaRPr lang="en-US" sz="6000" dirty="0">
              <a:latin typeface="18thCentury" pitchFamily="2" charset="0"/>
            </a:endParaRPr>
          </a:p>
        </p:txBody>
      </p:sp>
      <p:sp>
        <p:nvSpPr>
          <p:cNvPr id="3" name="Content Placeholder 2"/>
          <p:cNvSpPr>
            <a:spLocks noGrp="1"/>
          </p:cNvSpPr>
          <p:nvPr>
            <p:ph idx="1"/>
          </p:nvPr>
        </p:nvSpPr>
        <p:spPr/>
        <p:txBody>
          <a:bodyPr>
            <a:normAutofit/>
          </a:bodyPr>
          <a:lstStyle/>
          <a:p>
            <a:r>
              <a:rPr lang="en-US" sz="4000" dirty="0" smtClean="0">
                <a:latin typeface="18thCentury" pitchFamily="2" charset="0"/>
              </a:rPr>
              <a:t>More time required in adapting communication to audience</a:t>
            </a:r>
          </a:p>
          <a:p>
            <a:r>
              <a:rPr lang="en-US" sz="4000" dirty="0" smtClean="0">
                <a:latin typeface="18thCentury" pitchFamily="2" charset="0"/>
              </a:rPr>
              <a:t>Hesitation in communication when distracted </a:t>
            </a:r>
          </a:p>
          <a:p>
            <a:r>
              <a:rPr lang="en-US" sz="4000" dirty="0" smtClean="0">
                <a:latin typeface="18thCentury" pitchFamily="2" charset="0"/>
              </a:rPr>
              <a:t>Difficulty in deciding on a specific channel of communication </a:t>
            </a:r>
          </a:p>
        </p:txBody>
      </p:sp>
    </p:spTree>
    <p:extLst>
      <p:ext uri="{BB962C8B-B14F-4D97-AF65-F5344CB8AC3E}">
        <p14:creationId xmlns:p14="http://schemas.microsoft.com/office/powerpoint/2010/main" val="3802257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600" dirty="0" smtClean="0">
                <a:latin typeface="18thCentury" pitchFamily="2" charset="0"/>
              </a:rPr>
              <a:t>Opportunities </a:t>
            </a:r>
            <a:endParaRPr lang="en-US" sz="6600" dirty="0">
              <a:latin typeface="18thCentury" pitchFamily="2" charset="0"/>
            </a:endParaRPr>
          </a:p>
        </p:txBody>
      </p:sp>
      <p:sp>
        <p:nvSpPr>
          <p:cNvPr id="3" name="Content Placeholder 2"/>
          <p:cNvSpPr>
            <a:spLocks noGrp="1"/>
          </p:cNvSpPr>
          <p:nvPr>
            <p:ph idx="1"/>
          </p:nvPr>
        </p:nvSpPr>
        <p:spPr/>
        <p:txBody>
          <a:bodyPr>
            <a:noAutofit/>
          </a:bodyPr>
          <a:lstStyle/>
          <a:p>
            <a:r>
              <a:rPr lang="en-US" sz="4000" dirty="0" smtClean="0">
                <a:latin typeface="18thCentury" pitchFamily="2" charset="0"/>
              </a:rPr>
              <a:t>Honest feedback from the audience or listeners</a:t>
            </a:r>
          </a:p>
          <a:p>
            <a:r>
              <a:rPr lang="en-US" sz="4000" dirty="0" smtClean="0">
                <a:latin typeface="18thCentury" pitchFamily="2" charset="0"/>
              </a:rPr>
              <a:t>Audience discussions make it easy to adapt to a communication language </a:t>
            </a:r>
            <a:r>
              <a:rPr lang="en-US" sz="4000" dirty="0"/>
              <a:t>(</a:t>
            </a:r>
            <a:r>
              <a:rPr lang="en-US" sz="4000" dirty="0">
                <a:latin typeface="18thCentury" pitchFamily="2" charset="0"/>
              </a:rPr>
              <a:t>Pettit, </a:t>
            </a:r>
            <a:r>
              <a:rPr lang="en-US" sz="4000" i="1" dirty="0">
                <a:latin typeface="18thCentury" pitchFamily="2" charset="0"/>
              </a:rPr>
              <a:t>et al, </a:t>
            </a:r>
            <a:r>
              <a:rPr lang="en-US" sz="4000" dirty="0">
                <a:latin typeface="18thCentury" pitchFamily="2" charset="0"/>
              </a:rPr>
              <a:t>2017</a:t>
            </a:r>
            <a:r>
              <a:rPr lang="en-US" sz="4000" dirty="0" smtClean="0">
                <a:latin typeface="18thCentury" pitchFamily="2" charset="0"/>
              </a:rPr>
              <a:t>).</a:t>
            </a:r>
          </a:p>
          <a:p>
            <a:r>
              <a:rPr lang="en-US" sz="4000" dirty="0" smtClean="0">
                <a:latin typeface="18thCentury" pitchFamily="2" charset="0"/>
              </a:rPr>
              <a:t>Communication skills improvement programs which address specific areas of weakness</a:t>
            </a:r>
            <a:endParaRPr lang="en-US" sz="4000" dirty="0">
              <a:latin typeface="18thCentury" pitchFamily="2" charset="0"/>
            </a:endParaRPr>
          </a:p>
        </p:txBody>
      </p:sp>
    </p:spTree>
    <p:extLst>
      <p:ext uri="{BB962C8B-B14F-4D97-AF65-F5344CB8AC3E}">
        <p14:creationId xmlns:p14="http://schemas.microsoft.com/office/powerpoint/2010/main" val="3952728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8000" dirty="0" smtClean="0">
                <a:latin typeface="18thCentury" pitchFamily="2" charset="0"/>
              </a:rPr>
              <a:t>Threats </a:t>
            </a:r>
            <a:endParaRPr lang="en-US" sz="8000" dirty="0">
              <a:latin typeface="18thCentury" pitchFamily="2" charset="0"/>
            </a:endParaRPr>
          </a:p>
        </p:txBody>
      </p:sp>
      <p:sp>
        <p:nvSpPr>
          <p:cNvPr id="3" name="Content Placeholder 2"/>
          <p:cNvSpPr>
            <a:spLocks noGrp="1"/>
          </p:cNvSpPr>
          <p:nvPr>
            <p:ph idx="1"/>
          </p:nvPr>
        </p:nvSpPr>
        <p:spPr/>
        <p:txBody>
          <a:bodyPr>
            <a:normAutofit/>
          </a:bodyPr>
          <a:lstStyle/>
          <a:p>
            <a:r>
              <a:rPr lang="en-US" sz="4800" dirty="0" smtClean="0">
                <a:latin typeface="18thCentury" pitchFamily="2" charset="0"/>
              </a:rPr>
              <a:t>Cultural and language differences </a:t>
            </a:r>
          </a:p>
          <a:p>
            <a:r>
              <a:rPr lang="en-US" sz="4800" dirty="0" smtClean="0">
                <a:latin typeface="18thCentury" pitchFamily="2" charset="0"/>
              </a:rPr>
              <a:t>Different communication styles </a:t>
            </a:r>
          </a:p>
          <a:p>
            <a:r>
              <a:rPr lang="en-US" sz="4800" dirty="0" smtClean="0">
                <a:latin typeface="18thCentury" pitchFamily="2" charset="0"/>
              </a:rPr>
              <a:t>Low level of transparency and trust among the individuals </a:t>
            </a:r>
            <a:r>
              <a:rPr lang="en-US" sz="4800" dirty="0"/>
              <a:t>(</a:t>
            </a:r>
            <a:r>
              <a:rPr lang="en-US" sz="4800" dirty="0">
                <a:latin typeface="18thCentury" pitchFamily="2" charset="0"/>
              </a:rPr>
              <a:t>Pettit, </a:t>
            </a:r>
            <a:r>
              <a:rPr lang="en-US" sz="4800" i="1" dirty="0">
                <a:latin typeface="18thCentury" pitchFamily="2" charset="0"/>
              </a:rPr>
              <a:t>et al, </a:t>
            </a:r>
            <a:r>
              <a:rPr lang="en-US" sz="4800" dirty="0">
                <a:latin typeface="18thCentury" pitchFamily="2" charset="0"/>
              </a:rPr>
              <a:t>2017</a:t>
            </a:r>
            <a:r>
              <a:rPr lang="en-US" sz="4800" dirty="0" smtClean="0">
                <a:latin typeface="18thCentury" pitchFamily="2" charset="0"/>
              </a:rPr>
              <a:t>).</a:t>
            </a:r>
            <a:endParaRPr lang="en-US" sz="4800" dirty="0">
              <a:latin typeface="18thCentury" pitchFamily="2" charset="0"/>
            </a:endParaRPr>
          </a:p>
        </p:txBody>
      </p:sp>
    </p:spTree>
    <p:extLst>
      <p:ext uri="{BB962C8B-B14F-4D97-AF65-F5344CB8AC3E}">
        <p14:creationId xmlns:p14="http://schemas.microsoft.com/office/powerpoint/2010/main" val="1648243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dirty="0">
                <a:latin typeface="18thCentury" pitchFamily="2" charset="0"/>
              </a:rPr>
              <a:t>Goal attainment </a:t>
            </a:r>
            <a:endParaRPr lang="en-US" sz="5400" dirty="0"/>
          </a:p>
        </p:txBody>
      </p:sp>
      <p:sp>
        <p:nvSpPr>
          <p:cNvPr id="3" name="Content Placeholder 2"/>
          <p:cNvSpPr>
            <a:spLocks noGrp="1"/>
          </p:cNvSpPr>
          <p:nvPr>
            <p:ph idx="1"/>
          </p:nvPr>
        </p:nvSpPr>
        <p:spPr/>
        <p:txBody>
          <a:bodyPr>
            <a:normAutofit lnSpcReduction="10000"/>
          </a:bodyPr>
          <a:lstStyle/>
          <a:p>
            <a:r>
              <a:rPr lang="en-US" sz="3200" dirty="0">
                <a:latin typeface="18thCentury" pitchFamily="2" charset="0"/>
              </a:rPr>
              <a:t>To establish an efficient and reliable communication channel in the organization. </a:t>
            </a:r>
          </a:p>
          <a:p>
            <a:r>
              <a:rPr lang="en-US" sz="3200" dirty="0">
                <a:latin typeface="18thCentury" pitchFamily="2" charset="0"/>
              </a:rPr>
              <a:t>To educate fellow colleagues on ways of communicating efficiently with each other as way of promoting teambuilding and teamwork. </a:t>
            </a:r>
          </a:p>
          <a:p>
            <a:r>
              <a:rPr lang="en-US" sz="3200" dirty="0">
                <a:latin typeface="18thCentury" pitchFamily="2" charset="0"/>
              </a:rPr>
              <a:t>To improve personal communication skills to promote better interactions with others. </a:t>
            </a:r>
          </a:p>
          <a:p>
            <a:pPr lvl="1"/>
            <a:r>
              <a:rPr lang="en-US" sz="2800" dirty="0">
                <a:latin typeface="18thCentury" pitchFamily="2" charset="0"/>
              </a:rPr>
              <a:t>This includes empathizing with the emotions of others </a:t>
            </a:r>
          </a:p>
          <a:p>
            <a:endParaRPr lang="en-US" dirty="0"/>
          </a:p>
        </p:txBody>
      </p:sp>
    </p:spTree>
    <p:extLst>
      <p:ext uri="{BB962C8B-B14F-4D97-AF65-F5344CB8AC3E}">
        <p14:creationId xmlns:p14="http://schemas.microsoft.com/office/powerpoint/2010/main" val="1787532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600" dirty="0" smtClean="0">
                <a:latin typeface="18thCentury" pitchFamily="2" charset="0"/>
              </a:rPr>
              <a:t>Communication theories </a:t>
            </a:r>
            <a:endParaRPr lang="en-US" sz="6600" dirty="0">
              <a:latin typeface="18thCentury" pitchFamily="2" charset="0"/>
            </a:endParaRPr>
          </a:p>
        </p:txBody>
      </p:sp>
      <p:sp>
        <p:nvSpPr>
          <p:cNvPr id="3" name="Content Placeholder 2"/>
          <p:cNvSpPr>
            <a:spLocks noGrp="1"/>
          </p:cNvSpPr>
          <p:nvPr>
            <p:ph idx="1"/>
          </p:nvPr>
        </p:nvSpPr>
        <p:spPr/>
        <p:txBody>
          <a:bodyPr>
            <a:normAutofit/>
          </a:bodyPr>
          <a:lstStyle/>
          <a:p>
            <a:r>
              <a:rPr lang="en-US" sz="3600" dirty="0" smtClean="0">
                <a:latin typeface="18thCentury" pitchFamily="2" charset="0"/>
              </a:rPr>
              <a:t>Communication accommodation theory </a:t>
            </a:r>
          </a:p>
          <a:p>
            <a:pPr lvl="1"/>
            <a:r>
              <a:rPr lang="en-US" sz="3200" dirty="0" smtClean="0">
                <a:latin typeface="18thCentury" pitchFamily="2" charset="0"/>
              </a:rPr>
              <a:t>Entails adjusting personal styles of communication to accommodate others (</a:t>
            </a:r>
            <a:r>
              <a:rPr lang="en-US" sz="3200" dirty="0" err="1" smtClean="0">
                <a:latin typeface="18thCentury" pitchFamily="2" charset="0"/>
              </a:rPr>
              <a:t>Infante</a:t>
            </a:r>
            <a:r>
              <a:rPr lang="en-US" sz="3200" dirty="0">
                <a:latin typeface="18thCentury" pitchFamily="2" charset="0"/>
              </a:rPr>
              <a:t>, </a:t>
            </a:r>
            <a:r>
              <a:rPr lang="en-US" sz="3200" dirty="0" err="1" smtClean="0">
                <a:latin typeface="18thCentury" pitchFamily="2" charset="0"/>
              </a:rPr>
              <a:t>Rancer</a:t>
            </a:r>
            <a:r>
              <a:rPr lang="en-US" sz="3200" dirty="0">
                <a:latin typeface="18thCentury" pitchFamily="2" charset="0"/>
              </a:rPr>
              <a:t>, </a:t>
            </a:r>
            <a:r>
              <a:rPr lang="en-US" sz="3200" dirty="0" smtClean="0">
                <a:latin typeface="18thCentury" pitchFamily="2" charset="0"/>
              </a:rPr>
              <a:t>&amp; </a:t>
            </a:r>
            <a:r>
              <a:rPr lang="en-US" sz="3200" dirty="0" err="1" smtClean="0">
                <a:latin typeface="18thCentury" pitchFamily="2" charset="0"/>
              </a:rPr>
              <a:t>Avtgis</a:t>
            </a:r>
            <a:r>
              <a:rPr lang="en-US" sz="3200" dirty="0" smtClean="0">
                <a:latin typeface="18thCentury" pitchFamily="2" charset="0"/>
              </a:rPr>
              <a:t>, 2018).</a:t>
            </a:r>
          </a:p>
          <a:p>
            <a:r>
              <a:rPr lang="en-US" sz="3600" dirty="0" smtClean="0">
                <a:latin typeface="18thCentury" pitchFamily="2" charset="0"/>
              </a:rPr>
              <a:t>Social exchange theory </a:t>
            </a:r>
            <a:endParaRPr lang="en-US" sz="3600" dirty="0">
              <a:latin typeface="18thCentury" pitchFamily="2" charset="0"/>
            </a:endParaRPr>
          </a:p>
          <a:p>
            <a:pPr lvl="1"/>
            <a:r>
              <a:rPr lang="en-US" sz="3200" dirty="0" smtClean="0">
                <a:latin typeface="18thCentury" pitchFamily="2" charset="0"/>
              </a:rPr>
              <a:t>A theory that suggests that human relationships are formed as a result of negotiated exchange between parties which leads to a subjective cost-benefit situation. </a:t>
            </a:r>
            <a:endParaRPr lang="en-US" sz="3200" dirty="0">
              <a:latin typeface="18thCentury" pitchFamily="2" charset="0"/>
            </a:endParaRPr>
          </a:p>
        </p:txBody>
      </p:sp>
    </p:spTree>
    <p:extLst>
      <p:ext uri="{BB962C8B-B14F-4D97-AF65-F5344CB8AC3E}">
        <p14:creationId xmlns:p14="http://schemas.microsoft.com/office/powerpoint/2010/main" val="2512460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dirty="0" smtClean="0">
                <a:latin typeface="18thCentury" pitchFamily="2" charset="0"/>
              </a:rPr>
              <a:t>Use of traditional communication</a:t>
            </a:r>
            <a:endParaRPr lang="en-US" sz="6000" dirty="0">
              <a:latin typeface="18thCentury" pitchFamily="2" charset="0"/>
            </a:endParaRPr>
          </a:p>
        </p:txBody>
      </p:sp>
      <p:sp>
        <p:nvSpPr>
          <p:cNvPr id="3" name="Content Placeholder 2"/>
          <p:cNvSpPr>
            <a:spLocks noGrp="1"/>
          </p:cNvSpPr>
          <p:nvPr>
            <p:ph idx="1"/>
          </p:nvPr>
        </p:nvSpPr>
        <p:spPr/>
        <p:txBody>
          <a:bodyPr>
            <a:normAutofit/>
          </a:bodyPr>
          <a:lstStyle/>
          <a:p>
            <a:r>
              <a:rPr lang="en-US" sz="6000" dirty="0" smtClean="0">
                <a:latin typeface="18thCentury" pitchFamily="2" charset="0"/>
              </a:rPr>
              <a:t>Sending of the message </a:t>
            </a:r>
          </a:p>
          <a:p>
            <a:r>
              <a:rPr lang="en-US" sz="6000" dirty="0" smtClean="0">
                <a:latin typeface="18thCentury" pitchFamily="2" charset="0"/>
              </a:rPr>
              <a:t>The message recipient </a:t>
            </a:r>
          </a:p>
          <a:p>
            <a:r>
              <a:rPr lang="en-US" sz="6000" dirty="0" smtClean="0">
                <a:latin typeface="18thCentury" pitchFamily="2" charset="0"/>
              </a:rPr>
              <a:t>The message </a:t>
            </a:r>
          </a:p>
          <a:p>
            <a:r>
              <a:rPr lang="en-US" sz="6000" dirty="0" smtClean="0">
                <a:latin typeface="18thCentury" pitchFamily="2" charset="0"/>
              </a:rPr>
              <a:t>Feedback </a:t>
            </a:r>
            <a:endParaRPr lang="en-US" sz="6000" dirty="0">
              <a:latin typeface="18thCentury" pitchFamily="2" charset="0"/>
            </a:endParaRPr>
          </a:p>
        </p:txBody>
      </p:sp>
    </p:spTree>
    <p:extLst>
      <p:ext uri="{BB962C8B-B14F-4D97-AF65-F5344CB8AC3E}">
        <p14:creationId xmlns:p14="http://schemas.microsoft.com/office/powerpoint/2010/main" val="15903842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655</TotalTime>
  <Words>2318</Words>
  <Application>Microsoft Office PowerPoint</Application>
  <PresentationFormat>Widescreen</PresentationFormat>
  <Paragraphs>156</Paragraphs>
  <Slides>21</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18thCentury</vt:lpstr>
      <vt:lpstr>Arial</vt:lpstr>
      <vt:lpstr>Calibri</vt:lpstr>
      <vt:lpstr>Century Gothic</vt:lpstr>
      <vt:lpstr>Wingdings 3</vt:lpstr>
      <vt:lpstr>Ion</vt:lpstr>
      <vt:lpstr>Communication</vt:lpstr>
      <vt:lpstr>Personal Mission Statement</vt:lpstr>
      <vt:lpstr>SWOT Analysis </vt:lpstr>
      <vt:lpstr>Weaknesses </vt:lpstr>
      <vt:lpstr>Opportunities </vt:lpstr>
      <vt:lpstr>Threats </vt:lpstr>
      <vt:lpstr>Goal attainment </vt:lpstr>
      <vt:lpstr>Communication theories </vt:lpstr>
      <vt:lpstr>Use of traditional communication</vt:lpstr>
      <vt:lpstr>New communications strategies</vt:lpstr>
      <vt:lpstr>The value of ethics </vt:lpstr>
      <vt:lpstr>Value of empathy and compassion</vt:lpstr>
      <vt:lpstr>Unethical communication</vt:lpstr>
      <vt:lpstr>Evolution of Communication and Technology</vt:lpstr>
      <vt:lpstr>Communication and technology advancements </vt:lpstr>
      <vt:lpstr>Value of Technology in education </vt:lpstr>
      <vt:lpstr>Technology in the workplace </vt:lpstr>
      <vt:lpstr>Digital Media as Tools</vt:lpstr>
      <vt:lpstr>Digital media for diverse audiences </vt:lpstr>
      <vt:lpstr>support system and resources available</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ASUS</dc:creator>
  <cp:lastModifiedBy>ASUS</cp:lastModifiedBy>
  <cp:revision>150</cp:revision>
  <dcterms:created xsi:type="dcterms:W3CDTF">2021-04-22T08:50:17Z</dcterms:created>
  <dcterms:modified xsi:type="dcterms:W3CDTF">2021-04-23T03:36:54Z</dcterms:modified>
</cp:coreProperties>
</file>