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23" d="100"/>
          <a:sy n="123" d="100"/>
        </p:scale>
        <p:origin x="-1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11/29/2017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gif"/><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CE3519-A619-409B-8E28-FA631EB9C93F}"/>
              </a:ext>
            </a:extLst>
          </p:cNvPr>
          <p:cNvSpPr>
            <a:spLocks noGrp="1"/>
          </p:cNvSpPr>
          <p:nvPr>
            <p:ph type="ctrTitle"/>
          </p:nvPr>
        </p:nvSpPr>
        <p:spPr>
          <a:xfrm>
            <a:off x="288448" y="2807167"/>
            <a:ext cx="10204174" cy="1646302"/>
          </a:xfrm>
        </p:spPr>
        <p:txBody>
          <a:bodyPr/>
          <a:lstStyle/>
          <a:p>
            <a:pPr algn="ctr"/>
            <a:r>
              <a:rPr lang="en-US" dirty="0"/>
              <a:t>A COMPARISION OF </a:t>
            </a:r>
            <a:br>
              <a:rPr lang="en-US" dirty="0"/>
            </a:br>
            <a:r>
              <a:rPr lang="en-US" dirty="0"/>
              <a:t>FRANKLIN DELANO ROOSEVELT AND ADOLF HITLER</a:t>
            </a:r>
          </a:p>
        </p:txBody>
      </p:sp>
      <p:sp>
        <p:nvSpPr>
          <p:cNvPr id="3" name="Subtitle 2">
            <a:extLst>
              <a:ext uri="{FF2B5EF4-FFF2-40B4-BE49-F238E27FC236}">
                <a16:creationId xmlns:a16="http://schemas.microsoft.com/office/drawing/2014/main" xmlns="" id="{206FCA6E-52CE-470F-AAC5-84B5E044535C}"/>
              </a:ext>
            </a:extLst>
          </p:cNvPr>
          <p:cNvSpPr>
            <a:spLocks noGrp="1"/>
          </p:cNvSpPr>
          <p:nvPr>
            <p:ph type="subTitle" idx="1"/>
          </p:nvPr>
        </p:nvSpPr>
        <p:spPr/>
        <p:txBody>
          <a:bodyPr>
            <a:normAutofit lnSpcReduction="10000"/>
          </a:bodyPr>
          <a:lstStyle/>
          <a:p>
            <a:endParaRPr lang="en-US" dirty="0"/>
          </a:p>
          <a:p>
            <a:endParaRPr lang="en-US" dirty="0"/>
          </a:p>
          <a:p>
            <a:pPr algn="ctr"/>
            <a:r>
              <a:rPr lang="en-US" dirty="0"/>
              <a:t>Trysha </a:t>
            </a:r>
            <a:r>
              <a:rPr lang="en-US" dirty="0" err="1"/>
              <a:t>Krasnosky</a:t>
            </a:r>
            <a:r>
              <a:rPr lang="en-US" dirty="0"/>
              <a:t> </a:t>
            </a:r>
          </a:p>
        </p:txBody>
      </p:sp>
    </p:spTree>
    <p:extLst>
      <p:ext uri="{BB962C8B-B14F-4D97-AF65-F5344CB8AC3E}">
        <p14:creationId xmlns:p14="http://schemas.microsoft.com/office/powerpoint/2010/main" val="3102551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B09E3AD-7FCB-4C1D-AF34-B24BC705CE9E}"/>
              </a:ext>
            </a:extLst>
          </p:cNvPr>
          <p:cNvPicPr>
            <a:picLocks noChangeAspect="1"/>
          </p:cNvPicPr>
          <p:nvPr/>
        </p:nvPicPr>
        <p:blipFill rotWithShape="1">
          <a:blip r:embed="rId2"/>
          <a:srcRect l="24412" t="-3375" r="-463" b="3291"/>
          <a:stretch/>
        </p:blipFill>
        <p:spPr>
          <a:xfrm>
            <a:off x="365760" y="1254228"/>
            <a:ext cx="5323748" cy="3940927"/>
          </a:xfrm>
          <a:prstGeom prst="rect">
            <a:avLst/>
          </a:prstGeom>
        </p:spPr>
      </p:pic>
      <p:pic>
        <p:nvPicPr>
          <p:cNvPr id="5" name="Picture 4" descr="A person wearing a suit and tie looking at the camera&#10;&#10;Description generated with very high confidence">
            <a:extLst>
              <a:ext uri="{FF2B5EF4-FFF2-40B4-BE49-F238E27FC236}">
                <a16:creationId xmlns:a16="http://schemas.microsoft.com/office/drawing/2014/main" xmlns="" id="{F3814179-6EF3-4B4C-994D-298E1FFAB84E}"/>
              </a:ext>
            </a:extLst>
          </p:cNvPr>
          <p:cNvPicPr>
            <a:picLocks noChangeAspect="1"/>
          </p:cNvPicPr>
          <p:nvPr/>
        </p:nvPicPr>
        <p:blipFill rotWithShape="1">
          <a:blip r:embed="rId3"/>
          <a:srcRect b="8527"/>
          <a:stretch/>
        </p:blipFill>
        <p:spPr>
          <a:xfrm>
            <a:off x="6915677" y="1254228"/>
            <a:ext cx="4183732" cy="4081604"/>
          </a:xfrm>
          <a:prstGeom prst="rect">
            <a:avLst/>
          </a:prstGeom>
        </p:spPr>
      </p:pic>
      <p:sp>
        <p:nvSpPr>
          <p:cNvPr id="6" name="TextBox 5">
            <a:extLst>
              <a:ext uri="{FF2B5EF4-FFF2-40B4-BE49-F238E27FC236}">
                <a16:creationId xmlns:a16="http://schemas.microsoft.com/office/drawing/2014/main" xmlns="" id="{AD6023F3-186C-4BCA-880C-507D9DA73621}"/>
              </a:ext>
            </a:extLst>
          </p:cNvPr>
          <p:cNvSpPr txBox="1"/>
          <p:nvPr/>
        </p:nvSpPr>
        <p:spPr>
          <a:xfrm>
            <a:off x="520505" y="5335832"/>
            <a:ext cx="4965895" cy="646331"/>
          </a:xfrm>
          <a:prstGeom prst="rect">
            <a:avLst/>
          </a:prstGeom>
          <a:noFill/>
        </p:spPr>
        <p:txBody>
          <a:bodyPr wrap="square" rtlCol="0">
            <a:spAutoFit/>
          </a:bodyPr>
          <a:lstStyle/>
          <a:p>
            <a:pPr algn="ctr"/>
            <a:r>
              <a:rPr lang="en-US" dirty="0"/>
              <a:t>Franklin Delano Roosevelt</a:t>
            </a:r>
          </a:p>
          <a:p>
            <a:pPr algn="ctr"/>
            <a:r>
              <a:rPr lang="en-US" dirty="0"/>
              <a:t>1882-1945</a:t>
            </a:r>
          </a:p>
        </p:txBody>
      </p:sp>
      <p:sp>
        <p:nvSpPr>
          <p:cNvPr id="7" name="TextBox 6">
            <a:extLst>
              <a:ext uri="{FF2B5EF4-FFF2-40B4-BE49-F238E27FC236}">
                <a16:creationId xmlns:a16="http://schemas.microsoft.com/office/drawing/2014/main" xmlns="" id="{51A8AC55-F37F-4CBF-8077-1A78D7CC66AB}"/>
              </a:ext>
            </a:extLst>
          </p:cNvPr>
          <p:cNvSpPr txBox="1"/>
          <p:nvPr/>
        </p:nvSpPr>
        <p:spPr>
          <a:xfrm>
            <a:off x="7394713" y="5473148"/>
            <a:ext cx="3220278" cy="646331"/>
          </a:xfrm>
          <a:prstGeom prst="rect">
            <a:avLst/>
          </a:prstGeom>
          <a:noFill/>
        </p:spPr>
        <p:txBody>
          <a:bodyPr wrap="square" rtlCol="0">
            <a:spAutoFit/>
          </a:bodyPr>
          <a:lstStyle/>
          <a:p>
            <a:pPr algn="ctr"/>
            <a:r>
              <a:rPr lang="en-US" dirty="0"/>
              <a:t>Adolf Hitler</a:t>
            </a:r>
          </a:p>
          <a:p>
            <a:pPr algn="ctr"/>
            <a:r>
              <a:rPr lang="en-US" dirty="0"/>
              <a:t>1889-1945</a:t>
            </a:r>
          </a:p>
        </p:txBody>
      </p:sp>
    </p:spTree>
    <p:extLst>
      <p:ext uri="{BB962C8B-B14F-4D97-AF65-F5344CB8AC3E}">
        <p14:creationId xmlns:p14="http://schemas.microsoft.com/office/powerpoint/2010/main" val="3371184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D9E57D4-39A9-4606-AAF4-B74DD846C3ED}"/>
              </a:ext>
            </a:extLst>
          </p:cNvPr>
          <p:cNvSpPr>
            <a:spLocks noGrp="1"/>
          </p:cNvSpPr>
          <p:nvPr>
            <p:ph type="title"/>
          </p:nvPr>
        </p:nvSpPr>
        <p:spPr>
          <a:xfrm>
            <a:off x="790049" y="156238"/>
            <a:ext cx="8596668" cy="1320800"/>
          </a:xfrm>
        </p:spPr>
        <p:txBody>
          <a:bodyPr/>
          <a:lstStyle/>
          <a:p>
            <a:pPr algn="ctr"/>
            <a:r>
              <a:rPr lang="en-US" dirty="0"/>
              <a:t>EARLY YEARS</a:t>
            </a:r>
          </a:p>
        </p:txBody>
      </p:sp>
      <p:sp>
        <p:nvSpPr>
          <p:cNvPr id="5" name="Text Placeholder 4">
            <a:extLst>
              <a:ext uri="{FF2B5EF4-FFF2-40B4-BE49-F238E27FC236}">
                <a16:creationId xmlns:a16="http://schemas.microsoft.com/office/drawing/2014/main" xmlns="" id="{F422A70A-F5E6-462F-AF14-D6B9A9A3D2ED}"/>
              </a:ext>
            </a:extLst>
          </p:cNvPr>
          <p:cNvSpPr>
            <a:spLocks noGrp="1"/>
          </p:cNvSpPr>
          <p:nvPr>
            <p:ph type="body" idx="1"/>
          </p:nvPr>
        </p:nvSpPr>
        <p:spPr>
          <a:xfrm>
            <a:off x="675744" y="982000"/>
            <a:ext cx="4185623" cy="576262"/>
          </a:xfrm>
        </p:spPr>
        <p:txBody>
          <a:bodyPr/>
          <a:lstStyle/>
          <a:p>
            <a:pPr algn="ctr"/>
            <a:r>
              <a:rPr lang="en-US" dirty="0"/>
              <a:t>FDR</a:t>
            </a:r>
          </a:p>
        </p:txBody>
      </p:sp>
      <p:sp>
        <p:nvSpPr>
          <p:cNvPr id="6" name="Content Placeholder 5">
            <a:extLst>
              <a:ext uri="{FF2B5EF4-FFF2-40B4-BE49-F238E27FC236}">
                <a16:creationId xmlns:a16="http://schemas.microsoft.com/office/drawing/2014/main" xmlns="" id="{844CA4FB-5F68-4A6E-ABC3-FCEB823B5705}"/>
              </a:ext>
            </a:extLst>
          </p:cNvPr>
          <p:cNvSpPr>
            <a:spLocks noGrp="1"/>
          </p:cNvSpPr>
          <p:nvPr>
            <p:ph sz="half" idx="2"/>
          </p:nvPr>
        </p:nvSpPr>
        <p:spPr>
          <a:xfrm>
            <a:off x="675743" y="1776941"/>
            <a:ext cx="4185623" cy="4761019"/>
          </a:xfrm>
        </p:spPr>
        <p:txBody>
          <a:bodyPr>
            <a:normAutofit lnSpcReduction="10000"/>
          </a:bodyPr>
          <a:lstStyle/>
          <a:p>
            <a:r>
              <a:rPr lang="en-US" dirty="0"/>
              <a:t>Wealthy family from old money</a:t>
            </a:r>
          </a:p>
          <a:p>
            <a:r>
              <a:rPr lang="en-US" dirty="0"/>
              <a:t>Attended elite schools</a:t>
            </a:r>
          </a:p>
          <a:p>
            <a:r>
              <a:rPr lang="en-US" dirty="0"/>
              <a:t>Never graduated from Columbia Law School though did pass bar examination</a:t>
            </a:r>
          </a:p>
          <a:p>
            <a:r>
              <a:rPr lang="en-US" dirty="0"/>
              <a:t>Elected to New York State Senate in 1910</a:t>
            </a:r>
          </a:p>
          <a:p>
            <a:r>
              <a:rPr lang="en-US" dirty="0"/>
              <a:t>Assistant Secretary to the Navy in 1913</a:t>
            </a:r>
          </a:p>
          <a:p>
            <a:r>
              <a:rPr lang="en-US" dirty="0"/>
              <a:t>Vice President candidate to James Cox in 1920</a:t>
            </a:r>
          </a:p>
          <a:p>
            <a:r>
              <a:rPr lang="en-US" dirty="0"/>
              <a:t>Contracts polio while on vacation in 1921</a:t>
            </a:r>
          </a:p>
          <a:p>
            <a:r>
              <a:rPr lang="en-US" dirty="0"/>
              <a:t>In 1928 elected governor of New York</a:t>
            </a:r>
          </a:p>
        </p:txBody>
      </p:sp>
      <p:sp>
        <p:nvSpPr>
          <p:cNvPr id="7" name="Text Placeholder 6">
            <a:extLst>
              <a:ext uri="{FF2B5EF4-FFF2-40B4-BE49-F238E27FC236}">
                <a16:creationId xmlns:a16="http://schemas.microsoft.com/office/drawing/2014/main" xmlns="" id="{D3BC7BE6-D016-4C34-A808-5D4E258E3459}"/>
              </a:ext>
            </a:extLst>
          </p:cNvPr>
          <p:cNvSpPr>
            <a:spLocks noGrp="1"/>
          </p:cNvSpPr>
          <p:nvPr>
            <p:ph type="body" sz="quarter" idx="3"/>
          </p:nvPr>
        </p:nvSpPr>
        <p:spPr>
          <a:xfrm>
            <a:off x="5088383" y="982000"/>
            <a:ext cx="4185618" cy="576262"/>
          </a:xfrm>
        </p:spPr>
        <p:txBody>
          <a:bodyPr/>
          <a:lstStyle/>
          <a:p>
            <a:pPr algn="ctr"/>
            <a:r>
              <a:rPr lang="en-US" dirty="0"/>
              <a:t>HITLER</a:t>
            </a:r>
          </a:p>
        </p:txBody>
      </p:sp>
      <p:sp>
        <p:nvSpPr>
          <p:cNvPr id="8" name="Content Placeholder 7">
            <a:extLst>
              <a:ext uri="{FF2B5EF4-FFF2-40B4-BE49-F238E27FC236}">
                <a16:creationId xmlns:a16="http://schemas.microsoft.com/office/drawing/2014/main" xmlns="" id="{82A16022-3CD5-4781-8755-C3CEBF9D4694}"/>
              </a:ext>
            </a:extLst>
          </p:cNvPr>
          <p:cNvSpPr>
            <a:spLocks noGrp="1"/>
          </p:cNvSpPr>
          <p:nvPr>
            <p:ph sz="quarter" idx="4"/>
          </p:nvPr>
        </p:nvSpPr>
        <p:spPr>
          <a:xfrm>
            <a:off x="5088384" y="1776939"/>
            <a:ext cx="4185617" cy="4761019"/>
          </a:xfrm>
        </p:spPr>
        <p:txBody>
          <a:bodyPr>
            <a:normAutofit lnSpcReduction="10000"/>
          </a:bodyPr>
          <a:lstStyle/>
          <a:p>
            <a:r>
              <a:rPr lang="en-US" dirty="0"/>
              <a:t>Upper level class- father was customs official</a:t>
            </a:r>
          </a:p>
          <a:p>
            <a:r>
              <a:rPr lang="en-US" dirty="0"/>
              <a:t>Dropped out of college preparatory school</a:t>
            </a:r>
          </a:p>
          <a:p>
            <a:r>
              <a:rPr lang="en-US" dirty="0"/>
              <a:t>Applied to Venice Academy of Arts, denied admittance twice</a:t>
            </a:r>
          </a:p>
          <a:p>
            <a:r>
              <a:rPr lang="en-US" dirty="0"/>
              <a:t>Lived as an artist in Venice 1908-1913</a:t>
            </a:r>
          </a:p>
          <a:p>
            <a:r>
              <a:rPr lang="en-US" dirty="0"/>
              <a:t>Joined Bavarian Army in 1914</a:t>
            </a:r>
          </a:p>
          <a:p>
            <a:r>
              <a:rPr lang="en-US" dirty="0"/>
              <a:t>Joined National Socialist German Workers’ Party (NAZI) in 1919</a:t>
            </a:r>
          </a:p>
          <a:p>
            <a:r>
              <a:rPr lang="en-US" dirty="0"/>
              <a:t>1921 elected party chairman</a:t>
            </a:r>
          </a:p>
          <a:p>
            <a:r>
              <a:rPr lang="en-US" dirty="0"/>
              <a:t>Imprisoned after failed coup d'état in 1923</a:t>
            </a:r>
          </a:p>
          <a:p>
            <a:pPr marL="0" indent="0">
              <a:buNone/>
            </a:pPr>
            <a:endParaRPr lang="en-US" dirty="0"/>
          </a:p>
        </p:txBody>
      </p:sp>
    </p:spTree>
    <p:extLst>
      <p:ext uri="{BB962C8B-B14F-4D97-AF65-F5344CB8AC3E}">
        <p14:creationId xmlns:p14="http://schemas.microsoft.com/office/powerpoint/2010/main" val="760502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0BE94E-9910-46E1-AB80-0145D811A0B1}"/>
              </a:ext>
            </a:extLst>
          </p:cNvPr>
          <p:cNvSpPr>
            <a:spLocks noGrp="1"/>
          </p:cNvSpPr>
          <p:nvPr>
            <p:ph type="title"/>
          </p:nvPr>
        </p:nvSpPr>
        <p:spPr/>
        <p:txBody>
          <a:bodyPr>
            <a:normAutofit fontScale="90000"/>
          </a:bodyPr>
          <a:lstStyle/>
          <a:p>
            <a:pPr lvl="0" algn="ctr">
              <a:spcBef>
                <a:spcPts val="1000"/>
              </a:spcBef>
              <a:buClr>
                <a:srgbClr val="90C226"/>
              </a:buClr>
              <a:buSzPct val="80000"/>
            </a:pPr>
            <a:r>
              <a:rPr lang="en-US" dirty="0"/>
              <a:t>IDEOLOGIES</a:t>
            </a:r>
            <a:br>
              <a:rPr lang="en-US" dirty="0"/>
            </a:br>
            <a:r>
              <a:rPr lang="en-US" sz="1800" dirty="0">
                <a:solidFill>
                  <a:prstClr val="white">
                    <a:lumMod val="75000"/>
                    <a:lumOff val="25000"/>
                  </a:prstClr>
                </a:solidFill>
                <a:ea typeface="+mn-ea"/>
                <a:cs typeface="+mn-cs"/>
              </a:rPr>
              <a:t>Any idea or set of ideas that provide a prescriptive view of life.”</a:t>
            </a:r>
            <a:br>
              <a:rPr lang="en-US" sz="1800" dirty="0">
                <a:solidFill>
                  <a:prstClr val="white">
                    <a:lumMod val="75000"/>
                    <a:lumOff val="25000"/>
                  </a:prstClr>
                </a:solidFill>
                <a:ea typeface="+mn-ea"/>
                <a:cs typeface="+mn-cs"/>
              </a:rPr>
            </a:br>
            <a:r>
              <a:rPr lang="en-US" sz="1600" dirty="0">
                <a:solidFill>
                  <a:prstClr val="white">
                    <a:lumMod val="75000"/>
                    <a:lumOff val="25000"/>
                  </a:prstClr>
                </a:solidFill>
                <a:ea typeface="+mn-ea"/>
                <a:cs typeface="+mn-cs"/>
              </a:rPr>
              <a:t> (</a:t>
            </a:r>
            <a:r>
              <a:rPr lang="en-US" sz="1600" dirty="0" err="1">
                <a:solidFill>
                  <a:prstClr val="white">
                    <a:lumMod val="75000"/>
                    <a:lumOff val="25000"/>
                  </a:prstClr>
                </a:solidFill>
                <a:ea typeface="+mn-ea"/>
                <a:cs typeface="+mn-cs"/>
              </a:rPr>
              <a:t>Gonen</a:t>
            </a:r>
            <a:r>
              <a:rPr lang="en-US" sz="1600" dirty="0">
                <a:solidFill>
                  <a:prstClr val="white">
                    <a:lumMod val="75000"/>
                    <a:lumOff val="25000"/>
                  </a:prstClr>
                </a:solidFill>
                <a:ea typeface="+mn-ea"/>
                <a:cs typeface="+mn-cs"/>
              </a:rPr>
              <a:t>, 2000)</a:t>
            </a:r>
            <a:br>
              <a:rPr lang="en-US" sz="1600" dirty="0">
                <a:solidFill>
                  <a:prstClr val="white">
                    <a:lumMod val="75000"/>
                    <a:lumOff val="25000"/>
                  </a:prstClr>
                </a:solidFill>
                <a:ea typeface="+mn-ea"/>
                <a:cs typeface="+mn-cs"/>
              </a:rPr>
            </a:br>
            <a:endParaRPr lang="en-US" dirty="0"/>
          </a:p>
        </p:txBody>
      </p:sp>
      <p:sp>
        <p:nvSpPr>
          <p:cNvPr id="7" name="Text Placeholder 6">
            <a:extLst>
              <a:ext uri="{FF2B5EF4-FFF2-40B4-BE49-F238E27FC236}">
                <a16:creationId xmlns:a16="http://schemas.microsoft.com/office/drawing/2014/main" xmlns="" id="{FF5B18A6-5FE3-45B1-B1D8-9D8996CF801A}"/>
              </a:ext>
            </a:extLst>
          </p:cNvPr>
          <p:cNvSpPr>
            <a:spLocks noGrp="1"/>
          </p:cNvSpPr>
          <p:nvPr>
            <p:ph type="body" idx="1"/>
          </p:nvPr>
        </p:nvSpPr>
        <p:spPr>
          <a:xfrm>
            <a:off x="675745" y="1757560"/>
            <a:ext cx="4185623" cy="576262"/>
          </a:xfrm>
        </p:spPr>
        <p:txBody>
          <a:bodyPr/>
          <a:lstStyle/>
          <a:p>
            <a:endParaRPr lang="en-US" dirty="0"/>
          </a:p>
          <a:p>
            <a:endParaRPr lang="en-US" dirty="0"/>
          </a:p>
          <a:p>
            <a:pPr algn="ctr"/>
            <a:r>
              <a:rPr lang="en-US" dirty="0"/>
              <a:t>FDR</a:t>
            </a:r>
          </a:p>
        </p:txBody>
      </p:sp>
      <p:sp>
        <p:nvSpPr>
          <p:cNvPr id="3" name="Content Placeholder 2">
            <a:extLst>
              <a:ext uri="{FF2B5EF4-FFF2-40B4-BE49-F238E27FC236}">
                <a16:creationId xmlns:a16="http://schemas.microsoft.com/office/drawing/2014/main" xmlns="" id="{549C2DFD-E47C-4FB5-9D40-4FA0BF810E14}"/>
              </a:ext>
            </a:extLst>
          </p:cNvPr>
          <p:cNvSpPr>
            <a:spLocks noGrp="1"/>
          </p:cNvSpPr>
          <p:nvPr>
            <p:ph sz="half" idx="2"/>
          </p:nvPr>
        </p:nvSpPr>
        <p:spPr>
          <a:xfrm>
            <a:off x="675745" y="2354371"/>
            <a:ext cx="4185623" cy="4125942"/>
          </a:xfrm>
        </p:spPr>
        <p:txBody>
          <a:bodyPr>
            <a:normAutofit lnSpcReduction="10000"/>
          </a:bodyPr>
          <a:lstStyle/>
          <a:p>
            <a:r>
              <a:rPr lang="en-US" dirty="0"/>
              <a:t>Identified as Liberal</a:t>
            </a:r>
          </a:p>
          <a:p>
            <a:pPr lvl="1"/>
            <a:r>
              <a:rPr lang="en-US" dirty="0"/>
              <a:t>Democratic Socialist in today’s terms</a:t>
            </a:r>
          </a:p>
          <a:p>
            <a:r>
              <a:rPr lang="en-US" dirty="0"/>
              <a:t>Respect the rights of individuals</a:t>
            </a:r>
          </a:p>
          <a:p>
            <a:r>
              <a:rPr lang="en-US" dirty="0"/>
              <a:t>Nationalism at start of tenure</a:t>
            </a:r>
          </a:p>
          <a:p>
            <a:r>
              <a:rPr lang="en-US" dirty="0"/>
              <a:t>Isolationism to Internationalism</a:t>
            </a:r>
          </a:p>
          <a:p>
            <a:r>
              <a:rPr lang="en-US" dirty="0"/>
              <a:t>“FDR’s foundation rested upon the principles of neighborliness, moral humanitarianism, religious faith, the conservation of natural and human resources, the need for social balance and for security.” (Tugwell,1958)  </a:t>
            </a:r>
          </a:p>
          <a:p>
            <a:endParaRPr lang="en-US" dirty="0"/>
          </a:p>
        </p:txBody>
      </p:sp>
      <p:sp>
        <p:nvSpPr>
          <p:cNvPr id="8" name="Text Placeholder 7">
            <a:extLst>
              <a:ext uri="{FF2B5EF4-FFF2-40B4-BE49-F238E27FC236}">
                <a16:creationId xmlns:a16="http://schemas.microsoft.com/office/drawing/2014/main" xmlns="" id="{C8978539-E520-4176-A9B1-03896CDFC3E2}"/>
              </a:ext>
            </a:extLst>
          </p:cNvPr>
          <p:cNvSpPr>
            <a:spLocks noGrp="1"/>
          </p:cNvSpPr>
          <p:nvPr>
            <p:ph type="body" sz="quarter" idx="3"/>
          </p:nvPr>
        </p:nvSpPr>
        <p:spPr>
          <a:xfrm>
            <a:off x="5088383" y="1757560"/>
            <a:ext cx="4185618" cy="576262"/>
          </a:xfrm>
        </p:spPr>
        <p:txBody>
          <a:bodyPr/>
          <a:lstStyle/>
          <a:p>
            <a:pPr algn="ctr"/>
            <a:r>
              <a:rPr lang="en-US" dirty="0"/>
              <a:t>HITLER</a:t>
            </a:r>
          </a:p>
        </p:txBody>
      </p:sp>
      <p:sp>
        <p:nvSpPr>
          <p:cNvPr id="9" name="Content Placeholder 8">
            <a:extLst>
              <a:ext uri="{FF2B5EF4-FFF2-40B4-BE49-F238E27FC236}">
                <a16:creationId xmlns:a16="http://schemas.microsoft.com/office/drawing/2014/main" xmlns="" id="{F02C8F1F-2E14-4C84-9749-F5F4AFCBCE8F}"/>
              </a:ext>
            </a:extLst>
          </p:cNvPr>
          <p:cNvSpPr>
            <a:spLocks noGrp="1"/>
          </p:cNvSpPr>
          <p:nvPr>
            <p:ph sz="quarter" idx="4"/>
          </p:nvPr>
        </p:nvSpPr>
        <p:spPr>
          <a:xfrm>
            <a:off x="5088384" y="2354371"/>
            <a:ext cx="4185617" cy="3894029"/>
          </a:xfrm>
        </p:spPr>
        <p:txBody>
          <a:bodyPr>
            <a:normAutofit lnSpcReduction="10000"/>
          </a:bodyPr>
          <a:lstStyle/>
          <a:p>
            <a:r>
              <a:rPr lang="en-US" dirty="0"/>
              <a:t>Mixture of Authoritarian, Totalitarian, and Fascism</a:t>
            </a:r>
          </a:p>
          <a:p>
            <a:pPr lvl="1"/>
            <a:r>
              <a:rPr lang="en-US" dirty="0"/>
              <a:t>Nazism</a:t>
            </a:r>
          </a:p>
          <a:p>
            <a:r>
              <a:rPr lang="en-US" dirty="0"/>
              <a:t>Rights taken away if it benefited Germany</a:t>
            </a:r>
          </a:p>
          <a:p>
            <a:r>
              <a:rPr lang="en-US" dirty="0"/>
              <a:t>Extreme Nationalism</a:t>
            </a:r>
          </a:p>
          <a:p>
            <a:r>
              <a:rPr lang="en-US" dirty="0"/>
              <a:t>Increase living space </a:t>
            </a:r>
          </a:p>
          <a:p>
            <a:r>
              <a:rPr lang="en-US" dirty="0"/>
              <a:t>“Hitler saw himself as the restorer and savior of Germany’s economic well-being.”  (</a:t>
            </a:r>
            <a:r>
              <a:rPr lang="en-US" dirty="0" err="1"/>
              <a:t>Kater</a:t>
            </a:r>
            <a:r>
              <a:rPr lang="en-US" dirty="0"/>
              <a:t>, 1981)</a:t>
            </a:r>
          </a:p>
          <a:p>
            <a:r>
              <a:rPr lang="en-US" dirty="0"/>
              <a:t>Reject Versailles Treaty </a:t>
            </a:r>
          </a:p>
          <a:p>
            <a:endParaRPr lang="en-US" dirty="0"/>
          </a:p>
        </p:txBody>
      </p:sp>
    </p:spTree>
    <p:extLst>
      <p:ext uri="{BB962C8B-B14F-4D97-AF65-F5344CB8AC3E}">
        <p14:creationId xmlns:p14="http://schemas.microsoft.com/office/powerpoint/2010/main" val="243457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hoto of a person&#10;&#10;Description generated with high confidence">
            <a:extLst>
              <a:ext uri="{FF2B5EF4-FFF2-40B4-BE49-F238E27FC236}">
                <a16:creationId xmlns:a16="http://schemas.microsoft.com/office/drawing/2014/main" xmlns="" id="{1DC87BF9-4690-41EF-A750-3CADC66CEB2B}"/>
              </a:ext>
            </a:extLst>
          </p:cNvPr>
          <p:cNvPicPr>
            <a:picLocks noChangeAspect="1"/>
          </p:cNvPicPr>
          <p:nvPr/>
        </p:nvPicPr>
        <p:blipFill>
          <a:blip r:embed="rId2"/>
          <a:stretch>
            <a:fillRect/>
          </a:stretch>
        </p:blipFill>
        <p:spPr>
          <a:xfrm>
            <a:off x="126310" y="1444486"/>
            <a:ext cx="7406309" cy="3485322"/>
          </a:xfrm>
          <a:prstGeom prst="rect">
            <a:avLst/>
          </a:prstGeom>
        </p:spPr>
      </p:pic>
      <p:pic>
        <p:nvPicPr>
          <p:cNvPr id="7" name="Picture 6" descr="A screenshot of a cell phone&#10;&#10;Description generated with very high confidence">
            <a:extLst>
              <a:ext uri="{FF2B5EF4-FFF2-40B4-BE49-F238E27FC236}">
                <a16:creationId xmlns:a16="http://schemas.microsoft.com/office/drawing/2014/main" xmlns="" id="{4386F23D-D754-4A68-BD50-3CEFB5BF4D1F}"/>
              </a:ext>
            </a:extLst>
          </p:cNvPr>
          <p:cNvPicPr>
            <a:picLocks noChangeAspect="1"/>
          </p:cNvPicPr>
          <p:nvPr/>
        </p:nvPicPr>
        <p:blipFill>
          <a:blip r:embed="rId3"/>
          <a:stretch>
            <a:fillRect/>
          </a:stretch>
        </p:blipFill>
        <p:spPr>
          <a:xfrm>
            <a:off x="7878831" y="727800"/>
            <a:ext cx="4186859" cy="5402399"/>
          </a:xfrm>
          <a:prstGeom prst="rect">
            <a:avLst/>
          </a:prstGeom>
        </p:spPr>
      </p:pic>
    </p:spTree>
    <p:extLst>
      <p:ext uri="{BB962C8B-B14F-4D97-AF65-F5344CB8AC3E}">
        <p14:creationId xmlns:p14="http://schemas.microsoft.com/office/powerpoint/2010/main" val="623794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0F91FE-126D-4997-B433-EF1D2D6E11E6}"/>
              </a:ext>
            </a:extLst>
          </p:cNvPr>
          <p:cNvSpPr>
            <a:spLocks noGrp="1"/>
          </p:cNvSpPr>
          <p:nvPr>
            <p:ph type="title"/>
          </p:nvPr>
        </p:nvSpPr>
        <p:spPr>
          <a:xfrm>
            <a:off x="674156" y="331304"/>
            <a:ext cx="8596668" cy="1320800"/>
          </a:xfrm>
        </p:spPr>
        <p:txBody>
          <a:bodyPr/>
          <a:lstStyle/>
          <a:p>
            <a:pPr algn="ctr"/>
            <a:r>
              <a:rPr lang="en-US" dirty="0"/>
              <a:t>ECONOMIC POLICIES</a:t>
            </a:r>
          </a:p>
        </p:txBody>
      </p:sp>
      <p:sp>
        <p:nvSpPr>
          <p:cNvPr id="5" name="Text Placeholder 4">
            <a:extLst>
              <a:ext uri="{FF2B5EF4-FFF2-40B4-BE49-F238E27FC236}">
                <a16:creationId xmlns:a16="http://schemas.microsoft.com/office/drawing/2014/main" xmlns="" id="{08C22C89-0CE4-4A7B-8757-424BB5F39C76}"/>
              </a:ext>
            </a:extLst>
          </p:cNvPr>
          <p:cNvSpPr>
            <a:spLocks noGrp="1"/>
          </p:cNvSpPr>
          <p:nvPr>
            <p:ph type="body" idx="1"/>
          </p:nvPr>
        </p:nvSpPr>
        <p:spPr>
          <a:xfrm>
            <a:off x="674157" y="954617"/>
            <a:ext cx="4185623" cy="576262"/>
          </a:xfrm>
        </p:spPr>
        <p:txBody>
          <a:bodyPr/>
          <a:lstStyle/>
          <a:p>
            <a:pPr algn="ctr"/>
            <a:r>
              <a:rPr lang="en-US" dirty="0"/>
              <a:t>FDR</a:t>
            </a:r>
          </a:p>
        </p:txBody>
      </p:sp>
      <p:sp>
        <p:nvSpPr>
          <p:cNvPr id="6" name="Content Placeholder 5">
            <a:extLst>
              <a:ext uri="{FF2B5EF4-FFF2-40B4-BE49-F238E27FC236}">
                <a16:creationId xmlns:a16="http://schemas.microsoft.com/office/drawing/2014/main" xmlns="" id="{0B047B13-7491-4C4D-9737-6850623077E9}"/>
              </a:ext>
            </a:extLst>
          </p:cNvPr>
          <p:cNvSpPr>
            <a:spLocks noGrp="1"/>
          </p:cNvSpPr>
          <p:nvPr>
            <p:ph sz="half" idx="2"/>
          </p:nvPr>
        </p:nvSpPr>
        <p:spPr>
          <a:xfrm>
            <a:off x="674156" y="1551428"/>
            <a:ext cx="4185623" cy="5048155"/>
          </a:xfrm>
        </p:spPr>
        <p:txBody>
          <a:bodyPr>
            <a:normAutofit fontScale="85000" lnSpcReduction="10000"/>
          </a:bodyPr>
          <a:lstStyle/>
          <a:p>
            <a:r>
              <a:rPr lang="en-US" dirty="0"/>
              <a:t>Reorganized banks, closed those that were insolvent</a:t>
            </a:r>
          </a:p>
          <a:p>
            <a:r>
              <a:rPr lang="en-US" dirty="0"/>
              <a:t>Subsidies for farmers</a:t>
            </a:r>
          </a:p>
          <a:p>
            <a:r>
              <a:rPr lang="en-US" dirty="0"/>
              <a:t>Keynesian Economic Theory?</a:t>
            </a:r>
          </a:p>
          <a:p>
            <a:pPr lvl="1"/>
            <a:r>
              <a:rPr lang="en-US" dirty="0"/>
              <a:t>Increase government spending to stimulate economy</a:t>
            </a:r>
          </a:p>
          <a:p>
            <a:r>
              <a:rPr lang="en-US" dirty="0"/>
              <a:t>Initiated many public works projects</a:t>
            </a:r>
          </a:p>
          <a:p>
            <a:r>
              <a:rPr lang="en-US" dirty="0"/>
              <a:t>Created Works Progress Administration (WPA)</a:t>
            </a:r>
          </a:p>
          <a:p>
            <a:pPr lvl="1"/>
            <a:r>
              <a:rPr lang="en-US" dirty="0"/>
              <a:t>Provide jobs for unemployed</a:t>
            </a:r>
          </a:p>
          <a:p>
            <a:r>
              <a:rPr lang="en-US" dirty="0"/>
              <a:t>Fair Labor Standards Act (1938)</a:t>
            </a:r>
          </a:p>
          <a:p>
            <a:pPr lvl="1"/>
            <a:r>
              <a:rPr lang="en-US" dirty="0"/>
              <a:t>Created minimum wage</a:t>
            </a:r>
          </a:p>
          <a:p>
            <a:pPr indent="-285750"/>
            <a:r>
              <a:rPr lang="en-US" dirty="0"/>
              <a:t>Federal Deposit Insurance Corporation (FDIC)</a:t>
            </a:r>
          </a:p>
          <a:p>
            <a:pPr lvl="1"/>
            <a:r>
              <a:rPr lang="en-US" dirty="0"/>
              <a:t>Insures checking, savings, and other deposits</a:t>
            </a:r>
          </a:p>
          <a:p>
            <a:r>
              <a:rPr lang="en-US" dirty="0"/>
              <a:t>Military spending for WWII</a:t>
            </a:r>
          </a:p>
        </p:txBody>
      </p:sp>
      <p:sp>
        <p:nvSpPr>
          <p:cNvPr id="7" name="Text Placeholder 6">
            <a:extLst>
              <a:ext uri="{FF2B5EF4-FFF2-40B4-BE49-F238E27FC236}">
                <a16:creationId xmlns:a16="http://schemas.microsoft.com/office/drawing/2014/main" xmlns="" id="{AF47E706-5ADD-4CE2-BFD5-1944712FF0CB}"/>
              </a:ext>
            </a:extLst>
          </p:cNvPr>
          <p:cNvSpPr>
            <a:spLocks noGrp="1"/>
          </p:cNvSpPr>
          <p:nvPr>
            <p:ph type="body" sz="quarter" idx="3"/>
          </p:nvPr>
        </p:nvSpPr>
        <p:spPr>
          <a:xfrm>
            <a:off x="5088383" y="954617"/>
            <a:ext cx="4185618" cy="576262"/>
          </a:xfrm>
        </p:spPr>
        <p:txBody>
          <a:bodyPr/>
          <a:lstStyle/>
          <a:p>
            <a:pPr algn="ctr"/>
            <a:r>
              <a:rPr lang="en-US" dirty="0"/>
              <a:t>HITLER</a:t>
            </a:r>
          </a:p>
        </p:txBody>
      </p:sp>
      <p:sp>
        <p:nvSpPr>
          <p:cNvPr id="8" name="Content Placeholder 7">
            <a:extLst>
              <a:ext uri="{FF2B5EF4-FFF2-40B4-BE49-F238E27FC236}">
                <a16:creationId xmlns:a16="http://schemas.microsoft.com/office/drawing/2014/main" xmlns="" id="{663BB188-8636-40F4-B5FA-4760D5B50817}"/>
              </a:ext>
            </a:extLst>
          </p:cNvPr>
          <p:cNvSpPr>
            <a:spLocks noGrp="1"/>
          </p:cNvSpPr>
          <p:nvPr>
            <p:ph sz="quarter" idx="4"/>
          </p:nvPr>
        </p:nvSpPr>
        <p:spPr>
          <a:xfrm>
            <a:off x="5088383" y="1530879"/>
            <a:ext cx="4185617" cy="5048155"/>
          </a:xfrm>
        </p:spPr>
        <p:txBody>
          <a:bodyPr>
            <a:normAutofit fontScale="85000" lnSpcReduction="10000"/>
          </a:bodyPr>
          <a:lstStyle/>
          <a:p>
            <a:r>
              <a:rPr lang="en-US" dirty="0"/>
              <a:t>Minister of Economy “New Plan”</a:t>
            </a:r>
          </a:p>
          <a:p>
            <a:pPr lvl="1"/>
            <a:r>
              <a:rPr lang="en-US" dirty="0"/>
              <a:t>“the plan intended to reduce imports, reduce unemployment, channel government spending into a wide range of industries and make Germany self-sufficient.” (</a:t>
            </a:r>
            <a:r>
              <a:rPr lang="en-US" dirty="0" err="1"/>
              <a:t>Trueman</a:t>
            </a:r>
            <a:r>
              <a:rPr lang="en-US" dirty="0"/>
              <a:t>, 2016)</a:t>
            </a:r>
          </a:p>
          <a:p>
            <a:r>
              <a:rPr lang="en-US" dirty="0"/>
              <a:t>Keynesian Economic Theory</a:t>
            </a:r>
          </a:p>
          <a:p>
            <a:pPr lvl="1"/>
            <a:r>
              <a:rPr lang="en-US" dirty="0"/>
              <a:t>Increase government spending to stimulate economy</a:t>
            </a:r>
          </a:p>
          <a:p>
            <a:pPr indent="-285750"/>
            <a:r>
              <a:rPr lang="en-US" dirty="0"/>
              <a:t>Government spending 12 billion (1928) to 30 billion (1939)</a:t>
            </a:r>
          </a:p>
          <a:p>
            <a:pPr indent="-285750"/>
            <a:r>
              <a:rPr lang="en-US" dirty="0"/>
              <a:t>Financial benefits to farmers and small businesses</a:t>
            </a:r>
          </a:p>
          <a:p>
            <a:r>
              <a:rPr lang="en-US" dirty="0"/>
              <a:t>Expand public works sector for National </a:t>
            </a:r>
            <a:r>
              <a:rPr lang="en-US" dirty="0" err="1"/>
              <a:t>Labour</a:t>
            </a:r>
            <a:r>
              <a:rPr lang="en-US" dirty="0"/>
              <a:t> Sector</a:t>
            </a:r>
          </a:p>
          <a:p>
            <a:r>
              <a:rPr lang="en-US" dirty="0"/>
              <a:t>German </a:t>
            </a:r>
            <a:r>
              <a:rPr lang="en-US" dirty="0" err="1"/>
              <a:t>Labour</a:t>
            </a:r>
            <a:r>
              <a:rPr lang="en-US" dirty="0"/>
              <a:t> Front created could not fire employees without approval of gov’t</a:t>
            </a:r>
          </a:p>
          <a:p>
            <a:r>
              <a:rPr lang="en-US" dirty="0"/>
              <a:t>Military rearmament created a war economy</a:t>
            </a:r>
          </a:p>
          <a:p>
            <a:endParaRPr lang="en-US" dirty="0"/>
          </a:p>
          <a:p>
            <a:endParaRPr lang="en-US" dirty="0"/>
          </a:p>
        </p:txBody>
      </p:sp>
    </p:spTree>
    <p:extLst>
      <p:ext uri="{BB962C8B-B14F-4D97-AF65-F5344CB8AC3E}">
        <p14:creationId xmlns:p14="http://schemas.microsoft.com/office/powerpoint/2010/main" val="196315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93A63F2-6154-4CC6-A4E5-4631EA6B2951}"/>
              </a:ext>
            </a:extLst>
          </p:cNvPr>
          <p:cNvSpPr/>
          <p:nvPr/>
        </p:nvSpPr>
        <p:spPr>
          <a:xfrm>
            <a:off x="419100" y="5103674"/>
            <a:ext cx="6096000" cy="1754326"/>
          </a:xfrm>
          <a:prstGeom prst="rect">
            <a:avLst/>
          </a:prstGeom>
        </p:spPr>
        <p:txBody>
          <a:bodyPr>
            <a:spAutoFit/>
          </a:bodyPr>
          <a:lstStyle/>
          <a:p>
            <a:pPr algn="ctr"/>
            <a:r>
              <a:rPr lang="en-US" dirty="0"/>
              <a:t>Nazi propaganda poster. The text says that German industrial production has risen from 34.8 billion marks in 1932 to 58.3 billion in 1935. “An unprecedented increase in industrial production is the result of the Führer’s economic policy. Keep it going! Vote for the Führer on 29.3!”</a:t>
            </a:r>
          </a:p>
        </p:txBody>
      </p:sp>
      <p:pic>
        <p:nvPicPr>
          <p:cNvPr id="6" name="Picture 5" descr="A close up of a sign&#10;&#10;Description generated with very high confidence">
            <a:extLst>
              <a:ext uri="{FF2B5EF4-FFF2-40B4-BE49-F238E27FC236}">
                <a16:creationId xmlns:a16="http://schemas.microsoft.com/office/drawing/2014/main" xmlns="" id="{9ACC8129-FA7A-4EE6-B2D2-D4A6B3E80AF6}"/>
              </a:ext>
            </a:extLst>
          </p:cNvPr>
          <p:cNvPicPr>
            <a:picLocks noChangeAspect="1"/>
          </p:cNvPicPr>
          <p:nvPr/>
        </p:nvPicPr>
        <p:blipFill>
          <a:blip r:embed="rId2"/>
          <a:stretch>
            <a:fillRect/>
          </a:stretch>
        </p:blipFill>
        <p:spPr>
          <a:xfrm>
            <a:off x="1288774" y="168896"/>
            <a:ext cx="3509861" cy="4934778"/>
          </a:xfrm>
          <a:prstGeom prst="rect">
            <a:avLst/>
          </a:prstGeom>
        </p:spPr>
      </p:pic>
      <p:pic>
        <p:nvPicPr>
          <p:cNvPr id="8" name="Picture 7" descr="A close up of a newspaper&#10;&#10;Description generated with high confidence">
            <a:extLst>
              <a:ext uri="{FF2B5EF4-FFF2-40B4-BE49-F238E27FC236}">
                <a16:creationId xmlns:a16="http://schemas.microsoft.com/office/drawing/2014/main" xmlns="" id="{33844795-66B8-40A5-A127-9B7B0D154477}"/>
              </a:ext>
            </a:extLst>
          </p:cNvPr>
          <p:cNvPicPr>
            <a:picLocks noChangeAspect="1"/>
          </p:cNvPicPr>
          <p:nvPr/>
        </p:nvPicPr>
        <p:blipFill>
          <a:blip r:embed="rId3"/>
          <a:stretch>
            <a:fillRect/>
          </a:stretch>
        </p:blipFill>
        <p:spPr>
          <a:xfrm>
            <a:off x="7050157" y="168897"/>
            <a:ext cx="4369752" cy="5494040"/>
          </a:xfrm>
          <a:prstGeom prst="rect">
            <a:avLst/>
          </a:prstGeom>
        </p:spPr>
      </p:pic>
    </p:spTree>
    <p:extLst>
      <p:ext uri="{BB962C8B-B14F-4D97-AF65-F5344CB8AC3E}">
        <p14:creationId xmlns:p14="http://schemas.microsoft.com/office/powerpoint/2010/main" val="198484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BC084-D014-4B1F-A0E6-BC8D2B7E67D7}"/>
              </a:ext>
            </a:extLst>
          </p:cNvPr>
          <p:cNvSpPr>
            <a:spLocks noGrp="1"/>
          </p:cNvSpPr>
          <p:nvPr>
            <p:ph type="title"/>
          </p:nvPr>
        </p:nvSpPr>
        <p:spPr/>
        <p:txBody>
          <a:bodyPr/>
          <a:lstStyle/>
          <a:p>
            <a:pPr algn="ctr"/>
            <a:r>
              <a:rPr lang="en-US" dirty="0"/>
              <a:t>SOCIAL POLICIES</a:t>
            </a:r>
          </a:p>
        </p:txBody>
      </p:sp>
      <p:sp>
        <p:nvSpPr>
          <p:cNvPr id="3" name="Text Placeholder 2">
            <a:extLst>
              <a:ext uri="{FF2B5EF4-FFF2-40B4-BE49-F238E27FC236}">
                <a16:creationId xmlns:a16="http://schemas.microsoft.com/office/drawing/2014/main" xmlns="" id="{B2B6E7BA-7DF0-431B-9B87-6F54F693907B}"/>
              </a:ext>
            </a:extLst>
          </p:cNvPr>
          <p:cNvSpPr>
            <a:spLocks noGrp="1"/>
          </p:cNvSpPr>
          <p:nvPr>
            <p:ph type="body" idx="1"/>
          </p:nvPr>
        </p:nvSpPr>
        <p:spPr>
          <a:xfrm>
            <a:off x="675744" y="1354138"/>
            <a:ext cx="4185623" cy="576262"/>
          </a:xfrm>
        </p:spPr>
        <p:txBody>
          <a:bodyPr/>
          <a:lstStyle/>
          <a:p>
            <a:pPr algn="ctr"/>
            <a:r>
              <a:rPr lang="en-US" dirty="0"/>
              <a:t>FDR</a:t>
            </a:r>
          </a:p>
        </p:txBody>
      </p:sp>
      <p:sp>
        <p:nvSpPr>
          <p:cNvPr id="4" name="Content Placeholder 3">
            <a:extLst>
              <a:ext uri="{FF2B5EF4-FFF2-40B4-BE49-F238E27FC236}">
                <a16:creationId xmlns:a16="http://schemas.microsoft.com/office/drawing/2014/main" xmlns="" id="{0030AA46-A3F2-4858-A5E1-D26F1981CD13}"/>
              </a:ext>
            </a:extLst>
          </p:cNvPr>
          <p:cNvSpPr>
            <a:spLocks noGrp="1"/>
          </p:cNvSpPr>
          <p:nvPr>
            <p:ph sz="half" idx="2"/>
          </p:nvPr>
        </p:nvSpPr>
        <p:spPr>
          <a:xfrm>
            <a:off x="675744" y="1937697"/>
            <a:ext cx="4185623" cy="3946268"/>
          </a:xfrm>
        </p:spPr>
        <p:txBody>
          <a:bodyPr>
            <a:normAutofit lnSpcReduction="10000"/>
          </a:bodyPr>
          <a:lstStyle/>
          <a:p>
            <a:r>
              <a:rPr lang="en-US" dirty="0"/>
              <a:t>Social Security Act of 1935</a:t>
            </a:r>
          </a:p>
          <a:p>
            <a:pPr lvl="1"/>
            <a:r>
              <a:rPr lang="en-US" dirty="0"/>
              <a:t>Pensions</a:t>
            </a:r>
          </a:p>
          <a:p>
            <a:pPr lvl="1"/>
            <a:r>
              <a:rPr lang="en-US" dirty="0"/>
              <a:t>Unemployment Insurance</a:t>
            </a:r>
          </a:p>
          <a:p>
            <a:pPr lvl="1"/>
            <a:r>
              <a:rPr lang="en-US" dirty="0"/>
              <a:t>Care for elderly, disabled, and children</a:t>
            </a:r>
          </a:p>
          <a:p>
            <a:r>
              <a:rPr lang="en-US" dirty="0"/>
              <a:t>Failed attempt at court-packing</a:t>
            </a:r>
          </a:p>
          <a:p>
            <a:r>
              <a:rPr lang="en-US" dirty="0"/>
              <a:t>Instrument of social justice</a:t>
            </a:r>
          </a:p>
          <a:p>
            <a:r>
              <a:rPr lang="en-US" dirty="0"/>
              <a:t>Federal Housing Commission</a:t>
            </a:r>
          </a:p>
          <a:p>
            <a:pPr lvl="1"/>
            <a:r>
              <a:rPr lang="en-US" dirty="0"/>
              <a:t>Made home ownership affordable</a:t>
            </a:r>
          </a:p>
          <a:p>
            <a:r>
              <a:rPr lang="en-US" dirty="0"/>
              <a:t>Japanese Internment Camps</a:t>
            </a:r>
          </a:p>
          <a:p>
            <a:endParaRPr lang="en-US" dirty="0"/>
          </a:p>
        </p:txBody>
      </p:sp>
      <p:sp>
        <p:nvSpPr>
          <p:cNvPr id="5" name="Text Placeholder 4">
            <a:extLst>
              <a:ext uri="{FF2B5EF4-FFF2-40B4-BE49-F238E27FC236}">
                <a16:creationId xmlns:a16="http://schemas.microsoft.com/office/drawing/2014/main" xmlns="" id="{B17B2BBF-5D6E-4E9C-A45B-8D0666D261CD}"/>
              </a:ext>
            </a:extLst>
          </p:cNvPr>
          <p:cNvSpPr>
            <a:spLocks noGrp="1"/>
          </p:cNvSpPr>
          <p:nvPr>
            <p:ph type="body" sz="quarter" idx="3"/>
          </p:nvPr>
        </p:nvSpPr>
        <p:spPr>
          <a:xfrm>
            <a:off x="5088383" y="1354138"/>
            <a:ext cx="4185618" cy="576262"/>
          </a:xfrm>
        </p:spPr>
        <p:txBody>
          <a:bodyPr/>
          <a:lstStyle/>
          <a:p>
            <a:pPr algn="ctr"/>
            <a:r>
              <a:rPr lang="en-US" dirty="0"/>
              <a:t>HITLER</a:t>
            </a:r>
          </a:p>
        </p:txBody>
      </p:sp>
      <p:sp>
        <p:nvSpPr>
          <p:cNvPr id="6" name="Content Placeholder 5">
            <a:extLst>
              <a:ext uri="{FF2B5EF4-FFF2-40B4-BE49-F238E27FC236}">
                <a16:creationId xmlns:a16="http://schemas.microsoft.com/office/drawing/2014/main" xmlns="" id="{049D0F1E-59FC-41F3-AD4D-75823BFF1847}"/>
              </a:ext>
            </a:extLst>
          </p:cNvPr>
          <p:cNvSpPr>
            <a:spLocks noGrp="1"/>
          </p:cNvSpPr>
          <p:nvPr>
            <p:ph sz="quarter" idx="4"/>
          </p:nvPr>
        </p:nvSpPr>
        <p:spPr>
          <a:xfrm>
            <a:off x="5088383" y="1937697"/>
            <a:ext cx="4185617" cy="3946268"/>
          </a:xfrm>
        </p:spPr>
        <p:txBody>
          <a:bodyPr>
            <a:normAutofit lnSpcReduction="10000"/>
          </a:bodyPr>
          <a:lstStyle/>
          <a:p>
            <a:r>
              <a:rPr lang="en-US" dirty="0"/>
              <a:t>Restrict free speech and other civil liberties</a:t>
            </a:r>
          </a:p>
          <a:p>
            <a:r>
              <a:rPr lang="en-US" dirty="0"/>
              <a:t>Persecution </a:t>
            </a:r>
          </a:p>
          <a:p>
            <a:pPr lvl="1"/>
            <a:r>
              <a:rPr lang="en-US" dirty="0"/>
              <a:t>Anti-Semitism</a:t>
            </a:r>
          </a:p>
          <a:p>
            <a:pPr lvl="1"/>
            <a:r>
              <a:rPr lang="en-US" dirty="0"/>
              <a:t>Gypsies</a:t>
            </a:r>
          </a:p>
          <a:p>
            <a:pPr lvl="1"/>
            <a:r>
              <a:rPr lang="en-US" dirty="0"/>
              <a:t>Disabled </a:t>
            </a:r>
          </a:p>
          <a:p>
            <a:r>
              <a:rPr lang="en-US" dirty="0"/>
              <a:t>Traditional view of women &amp; family</a:t>
            </a:r>
          </a:p>
          <a:p>
            <a:pPr lvl="1"/>
            <a:r>
              <a:rPr lang="en-US" dirty="0"/>
              <a:t>Every women’s society abolished</a:t>
            </a:r>
          </a:p>
          <a:p>
            <a:r>
              <a:rPr lang="en-US" dirty="0"/>
              <a:t>Controlling education</a:t>
            </a:r>
          </a:p>
          <a:p>
            <a:pPr lvl="1"/>
            <a:r>
              <a:rPr lang="en-US" dirty="0"/>
              <a:t>Separate schools</a:t>
            </a:r>
          </a:p>
          <a:p>
            <a:r>
              <a:rPr lang="en-US" dirty="0"/>
              <a:t>Hitler Youth Movement</a:t>
            </a:r>
          </a:p>
          <a:p>
            <a:endParaRPr lang="en-US" dirty="0"/>
          </a:p>
        </p:txBody>
      </p:sp>
    </p:spTree>
    <p:extLst>
      <p:ext uri="{BB962C8B-B14F-4D97-AF65-F5344CB8AC3E}">
        <p14:creationId xmlns:p14="http://schemas.microsoft.com/office/powerpoint/2010/main" val="68719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holding a book&#10;&#10;Description generated with high confidence">
            <a:extLst>
              <a:ext uri="{FF2B5EF4-FFF2-40B4-BE49-F238E27FC236}">
                <a16:creationId xmlns:a16="http://schemas.microsoft.com/office/drawing/2014/main" xmlns="" id="{BFC03B59-572A-495B-8C47-EE55A8A10AED}"/>
              </a:ext>
            </a:extLst>
          </p:cNvPr>
          <p:cNvPicPr>
            <a:picLocks noChangeAspect="1"/>
          </p:cNvPicPr>
          <p:nvPr/>
        </p:nvPicPr>
        <p:blipFill>
          <a:blip r:embed="rId2"/>
          <a:stretch>
            <a:fillRect/>
          </a:stretch>
        </p:blipFill>
        <p:spPr>
          <a:xfrm>
            <a:off x="283435" y="174988"/>
            <a:ext cx="3204434" cy="4039203"/>
          </a:xfrm>
          <a:prstGeom prst="rect">
            <a:avLst/>
          </a:prstGeom>
        </p:spPr>
      </p:pic>
      <p:pic>
        <p:nvPicPr>
          <p:cNvPr id="10" name="Picture 9" descr="A person posing for a photo&#10;&#10;Description generated with high confidence">
            <a:extLst>
              <a:ext uri="{FF2B5EF4-FFF2-40B4-BE49-F238E27FC236}">
                <a16:creationId xmlns:a16="http://schemas.microsoft.com/office/drawing/2014/main" xmlns="" id="{4ACB01A1-6AA4-45FD-AE5A-37AE9FF68FAC}"/>
              </a:ext>
            </a:extLst>
          </p:cNvPr>
          <p:cNvPicPr>
            <a:picLocks noChangeAspect="1"/>
          </p:cNvPicPr>
          <p:nvPr/>
        </p:nvPicPr>
        <p:blipFill>
          <a:blip r:embed="rId3"/>
          <a:stretch>
            <a:fillRect/>
          </a:stretch>
        </p:blipFill>
        <p:spPr>
          <a:xfrm>
            <a:off x="8704133" y="1314676"/>
            <a:ext cx="3255944" cy="4688559"/>
          </a:xfrm>
          <a:prstGeom prst="rect">
            <a:avLst/>
          </a:prstGeom>
        </p:spPr>
      </p:pic>
      <p:sp>
        <p:nvSpPr>
          <p:cNvPr id="11" name="TextBox 10">
            <a:extLst>
              <a:ext uri="{FF2B5EF4-FFF2-40B4-BE49-F238E27FC236}">
                <a16:creationId xmlns:a16="http://schemas.microsoft.com/office/drawing/2014/main" xmlns="" id="{043A645E-A0A5-4C06-8884-5D69FBDF076C}"/>
              </a:ext>
            </a:extLst>
          </p:cNvPr>
          <p:cNvSpPr txBox="1"/>
          <p:nvPr/>
        </p:nvSpPr>
        <p:spPr>
          <a:xfrm>
            <a:off x="6824870" y="6096001"/>
            <a:ext cx="5658678" cy="646331"/>
          </a:xfrm>
          <a:prstGeom prst="rect">
            <a:avLst/>
          </a:prstGeom>
          <a:noFill/>
        </p:spPr>
        <p:txBody>
          <a:bodyPr wrap="square" rtlCol="0">
            <a:spAutoFit/>
          </a:bodyPr>
          <a:lstStyle/>
          <a:p>
            <a:r>
              <a:rPr lang="en-US" dirty="0"/>
              <a:t>Youth Serves the Leader: All 10-Year-Olds into the [Hitler Youth]</a:t>
            </a:r>
          </a:p>
        </p:txBody>
      </p:sp>
      <p:pic>
        <p:nvPicPr>
          <p:cNvPr id="13" name="Picture 12" descr="A group of people standing in front of a fence&#10;&#10;Description generated with very high confidence">
            <a:extLst>
              <a:ext uri="{FF2B5EF4-FFF2-40B4-BE49-F238E27FC236}">
                <a16:creationId xmlns:a16="http://schemas.microsoft.com/office/drawing/2014/main" xmlns="" id="{400F29A5-BC14-4D53-8A89-3FBDB53599E3}"/>
              </a:ext>
            </a:extLst>
          </p:cNvPr>
          <p:cNvPicPr>
            <a:picLocks noChangeAspect="1"/>
          </p:cNvPicPr>
          <p:nvPr/>
        </p:nvPicPr>
        <p:blipFill>
          <a:blip r:embed="rId4"/>
          <a:stretch>
            <a:fillRect/>
          </a:stretch>
        </p:blipFill>
        <p:spPr>
          <a:xfrm>
            <a:off x="3663491" y="174988"/>
            <a:ext cx="4865020" cy="2736574"/>
          </a:xfrm>
          <a:prstGeom prst="rect">
            <a:avLst/>
          </a:prstGeom>
        </p:spPr>
      </p:pic>
      <p:pic>
        <p:nvPicPr>
          <p:cNvPr id="15" name="Picture 14" descr="A group of people standing next to a fence&#10;&#10;Description generated with very high confidence">
            <a:extLst>
              <a:ext uri="{FF2B5EF4-FFF2-40B4-BE49-F238E27FC236}">
                <a16:creationId xmlns:a16="http://schemas.microsoft.com/office/drawing/2014/main" xmlns="" id="{EB64D432-1C09-44E6-8813-7B491D72E7B7}"/>
              </a:ext>
            </a:extLst>
          </p:cNvPr>
          <p:cNvPicPr>
            <a:picLocks noChangeAspect="1"/>
          </p:cNvPicPr>
          <p:nvPr/>
        </p:nvPicPr>
        <p:blipFill>
          <a:blip r:embed="rId5"/>
          <a:stretch>
            <a:fillRect/>
          </a:stretch>
        </p:blipFill>
        <p:spPr>
          <a:xfrm>
            <a:off x="3873351" y="3013877"/>
            <a:ext cx="4180258" cy="3082124"/>
          </a:xfrm>
          <a:prstGeom prst="rect">
            <a:avLst/>
          </a:prstGeom>
        </p:spPr>
      </p:pic>
    </p:spTree>
    <p:extLst>
      <p:ext uri="{BB962C8B-B14F-4D97-AF65-F5344CB8AC3E}">
        <p14:creationId xmlns:p14="http://schemas.microsoft.com/office/powerpoint/2010/main" val="132973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FD3379-35F1-414B-8124-FACF0417EC9A}"/>
              </a:ext>
            </a:extLst>
          </p:cNvPr>
          <p:cNvSpPr>
            <a:spLocks noGrp="1"/>
          </p:cNvSpPr>
          <p:nvPr>
            <p:ph type="title"/>
          </p:nvPr>
        </p:nvSpPr>
        <p:spPr>
          <a:xfrm>
            <a:off x="790049" y="156238"/>
            <a:ext cx="8596668" cy="1320800"/>
          </a:xfrm>
        </p:spPr>
        <p:txBody>
          <a:bodyPr/>
          <a:lstStyle/>
          <a:p>
            <a:pPr algn="ctr"/>
            <a:r>
              <a:rPr lang="en-US" dirty="0"/>
              <a:t>GREAT COMMUNICATORS</a:t>
            </a:r>
          </a:p>
        </p:txBody>
      </p:sp>
      <p:sp>
        <p:nvSpPr>
          <p:cNvPr id="3" name="Text Placeholder 2">
            <a:extLst>
              <a:ext uri="{FF2B5EF4-FFF2-40B4-BE49-F238E27FC236}">
                <a16:creationId xmlns:a16="http://schemas.microsoft.com/office/drawing/2014/main" xmlns="" id="{1A9DC354-D1B8-4121-A3FA-2EFF614E1A91}"/>
              </a:ext>
            </a:extLst>
          </p:cNvPr>
          <p:cNvSpPr>
            <a:spLocks noGrp="1"/>
          </p:cNvSpPr>
          <p:nvPr>
            <p:ph type="body" idx="1"/>
          </p:nvPr>
        </p:nvSpPr>
        <p:spPr>
          <a:xfrm>
            <a:off x="675744" y="1477038"/>
            <a:ext cx="4185623" cy="576262"/>
          </a:xfrm>
        </p:spPr>
        <p:txBody>
          <a:bodyPr/>
          <a:lstStyle/>
          <a:p>
            <a:pPr algn="ctr"/>
            <a:r>
              <a:rPr lang="en-US" dirty="0"/>
              <a:t>FDR</a:t>
            </a:r>
          </a:p>
        </p:txBody>
      </p:sp>
      <p:sp>
        <p:nvSpPr>
          <p:cNvPr id="4" name="Content Placeholder 3">
            <a:extLst>
              <a:ext uri="{FF2B5EF4-FFF2-40B4-BE49-F238E27FC236}">
                <a16:creationId xmlns:a16="http://schemas.microsoft.com/office/drawing/2014/main" xmlns="" id="{F5C0ABC9-57C4-46EA-A062-FEB580BB576F}"/>
              </a:ext>
            </a:extLst>
          </p:cNvPr>
          <p:cNvSpPr>
            <a:spLocks noGrp="1"/>
          </p:cNvSpPr>
          <p:nvPr>
            <p:ph sz="half" idx="2"/>
          </p:nvPr>
        </p:nvSpPr>
        <p:spPr>
          <a:xfrm>
            <a:off x="675744" y="2140943"/>
            <a:ext cx="4185623" cy="3304117"/>
          </a:xfrm>
        </p:spPr>
        <p:txBody>
          <a:bodyPr/>
          <a:lstStyle/>
          <a:p>
            <a:r>
              <a:rPr lang="en-US" dirty="0"/>
              <a:t>Fireside Chats (30)</a:t>
            </a:r>
          </a:p>
          <a:p>
            <a:pPr lvl="1"/>
            <a:r>
              <a:rPr lang="en-US" dirty="0"/>
              <a:t>Allowed him to be more relatable to Americans</a:t>
            </a:r>
          </a:p>
          <a:p>
            <a:pPr lvl="1"/>
            <a:r>
              <a:rPr lang="en-US" dirty="0"/>
              <a:t>Regained trust of the people</a:t>
            </a:r>
          </a:p>
          <a:p>
            <a:pPr indent="-285750"/>
            <a:r>
              <a:rPr lang="en-US" dirty="0"/>
              <a:t>Precision of language</a:t>
            </a:r>
          </a:p>
          <a:p>
            <a:pPr indent="-285750"/>
            <a:r>
              <a:rPr lang="en-US" dirty="0"/>
              <a:t>Set rules as to what could be printed and what could not</a:t>
            </a:r>
          </a:p>
          <a:p>
            <a:pPr indent="-285750"/>
            <a:endParaRPr lang="en-US" dirty="0"/>
          </a:p>
          <a:p>
            <a:pPr indent="-285750"/>
            <a:endParaRPr lang="en-US" dirty="0"/>
          </a:p>
          <a:p>
            <a:pPr lvl="1"/>
            <a:endParaRPr lang="en-US" dirty="0"/>
          </a:p>
        </p:txBody>
      </p:sp>
      <p:sp>
        <p:nvSpPr>
          <p:cNvPr id="5" name="Text Placeholder 4">
            <a:extLst>
              <a:ext uri="{FF2B5EF4-FFF2-40B4-BE49-F238E27FC236}">
                <a16:creationId xmlns:a16="http://schemas.microsoft.com/office/drawing/2014/main" xmlns="" id="{5D2604A6-A984-432D-9D67-731D08DC1FBB}"/>
              </a:ext>
            </a:extLst>
          </p:cNvPr>
          <p:cNvSpPr>
            <a:spLocks noGrp="1"/>
          </p:cNvSpPr>
          <p:nvPr>
            <p:ph type="body" sz="quarter" idx="3"/>
          </p:nvPr>
        </p:nvSpPr>
        <p:spPr>
          <a:xfrm>
            <a:off x="5088383" y="1530879"/>
            <a:ext cx="4185618" cy="576262"/>
          </a:xfrm>
        </p:spPr>
        <p:txBody>
          <a:bodyPr/>
          <a:lstStyle/>
          <a:p>
            <a:pPr algn="ctr"/>
            <a:r>
              <a:rPr lang="en-US" dirty="0"/>
              <a:t>HITLER</a:t>
            </a:r>
          </a:p>
        </p:txBody>
      </p:sp>
      <p:sp>
        <p:nvSpPr>
          <p:cNvPr id="6" name="Content Placeholder 5">
            <a:extLst>
              <a:ext uri="{FF2B5EF4-FFF2-40B4-BE49-F238E27FC236}">
                <a16:creationId xmlns:a16="http://schemas.microsoft.com/office/drawing/2014/main" xmlns="" id="{1619215F-BBF6-4F5F-8832-03B3939B55B9}"/>
              </a:ext>
            </a:extLst>
          </p:cNvPr>
          <p:cNvSpPr>
            <a:spLocks noGrp="1"/>
          </p:cNvSpPr>
          <p:nvPr>
            <p:ph sz="quarter" idx="4"/>
          </p:nvPr>
        </p:nvSpPr>
        <p:spPr>
          <a:xfrm>
            <a:off x="5088384" y="2160982"/>
            <a:ext cx="4185617" cy="3304117"/>
          </a:xfrm>
        </p:spPr>
        <p:txBody>
          <a:bodyPr/>
          <a:lstStyle/>
          <a:p>
            <a:r>
              <a:rPr lang="en-US" dirty="0"/>
              <a:t>Nazi Rallies </a:t>
            </a:r>
          </a:p>
          <a:p>
            <a:pPr lvl="1"/>
            <a:r>
              <a:rPr lang="en-US" dirty="0"/>
              <a:t>Charisma</a:t>
            </a:r>
          </a:p>
          <a:p>
            <a:pPr lvl="1"/>
            <a:r>
              <a:rPr lang="en-US" dirty="0"/>
              <a:t>Motivating</a:t>
            </a:r>
          </a:p>
          <a:p>
            <a:r>
              <a:rPr lang="en-US" dirty="0"/>
              <a:t>Complete control of all forms of media</a:t>
            </a:r>
          </a:p>
          <a:p>
            <a:pPr lvl="1"/>
            <a:r>
              <a:rPr lang="en-US" dirty="0"/>
              <a:t>Newspapers</a:t>
            </a:r>
          </a:p>
          <a:p>
            <a:pPr lvl="1"/>
            <a:r>
              <a:rPr lang="en-US" dirty="0"/>
              <a:t>Radio Broadcast</a:t>
            </a:r>
          </a:p>
          <a:p>
            <a:endParaRPr lang="en-US" dirty="0"/>
          </a:p>
        </p:txBody>
      </p:sp>
      <p:sp>
        <p:nvSpPr>
          <p:cNvPr id="7" name="TextBox 6">
            <a:extLst>
              <a:ext uri="{FF2B5EF4-FFF2-40B4-BE49-F238E27FC236}">
                <a16:creationId xmlns:a16="http://schemas.microsoft.com/office/drawing/2014/main" xmlns="" id="{2F0ED005-B1EA-4F77-8D44-E11FFA94DDE8}"/>
              </a:ext>
            </a:extLst>
          </p:cNvPr>
          <p:cNvSpPr txBox="1"/>
          <p:nvPr/>
        </p:nvSpPr>
        <p:spPr>
          <a:xfrm>
            <a:off x="1722330" y="5498901"/>
            <a:ext cx="6732105" cy="923330"/>
          </a:xfrm>
          <a:prstGeom prst="rect">
            <a:avLst/>
          </a:prstGeom>
          <a:noFill/>
        </p:spPr>
        <p:txBody>
          <a:bodyPr wrap="square" rtlCol="0">
            <a:spAutoFit/>
          </a:bodyPr>
          <a:lstStyle/>
          <a:p>
            <a:pPr algn="ctr"/>
            <a:r>
              <a:rPr lang="en-US" dirty="0"/>
              <a:t>Political Socialization- the process through which individuals acquire their beliefs and values about the political world (</a:t>
            </a:r>
            <a:r>
              <a:rPr lang="en-US" dirty="0" err="1"/>
              <a:t>Danzinger</a:t>
            </a:r>
            <a:r>
              <a:rPr lang="en-US" dirty="0"/>
              <a:t>, 2013)</a:t>
            </a:r>
          </a:p>
        </p:txBody>
      </p:sp>
    </p:spTree>
    <p:extLst>
      <p:ext uri="{BB962C8B-B14F-4D97-AF65-F5344CB8AC3E}">
        <p14:creationId xmlns:p14="http://schemas.microsoft.com/office/powerpoint/2010/main" val="576249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table&#10;&#10;Description generated with very high confidence">
            <a:extLst>
              <a:ext uri="{FF2B5EF4-FFF2-40B4-BE49-F238E27FC236}">
                <a16:creationId xmlns:a16="http://schemas.microsoft.com/office/drawing/2014/main" xmlns="" id="{3365C20F-1DB8-4809-B8E1-46379E14CB28}"/>
              </a:ext>
            </a:extLst>
          </p:cNvPr>
          <p:cNvPicPr>
            <a:picLocks noChangeAspect="1"/>
          </p:cNvPicPr>
          <p:nvPr/>
        </p:nvPicPr>
        <p:blipFill>
          <a:blip r:embed="rId2"/>
          <a:stretch>
            <a:fillRect/>
          </a:stretch>
        </p:blipFill>
        <p:spPr>
          <a:xfrm>
            <a:off x="155436" y="225286"/>
            <a:ext cx="5675830" cy="4290391"/>
          </a:xfrm>
          <a:prstGeom prst="rect">
            <a:avLst/>
          </a:prstGeom>
        </p:spPr>
      </p:pic>
      <p:pic>
        <p:nvPicPr>
          <p:cNvPr id="5" name="Picture 4" descr="A crowd of people&#10;&#10;Description generated with very high confidence">
            <a:extLst>
              <a:ext uri="{FF2B5EF4-FFF2-40B4-BE49-F238E27FC236}">
                <a16:creationId xmlns:a16="http://schemas.microsoft.com/office/drawing/2014/main" xmlns="" id="{3AC93A57-6229-4430-BA97-7EB988E94ABB}"/>
              </a:ext>
            </a:extLst>
          </p:cNvPr>
          <p:cNvPicPr>
            <a:picLocks noChangeAspect="1"/>
          </p:cNvPicPr>
          <p:nvPr/>
        </p:nvPicPr>
        <p:blipFill>
          <a:blip r:embed="rId3"/>
          <a:stretch>
            <a:fillRect/>
          </a:stretch>
        </p:blipFill>
        <p:spPr>
          <a:xfrm>
            <a:off x="6360736" y="2337577"/>
            <a:ext cx="5675831" cy="4356200"/>
          </a:xfrm>
          <a:prstGeom prst="rect">
            <a:avLst/>
          </a:prstGeom>
        </p:spPr>
      </p:pic>
    </p:spTree>
    <p:extLst>
      <p:ext uri="{BB962C8B-B14F-4D97-AF65-F5344CB8AC3E}">
        <p14:creationId xmlns:p14="http://schemas.microsoft.com/office/powerpoint/2010/main" val="3224275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D8CF3C-9C14-409C-8FA2-77261A634E07}"/>
              </a:ext>
            </a:extLst>
          </p:cNvPr>
          <p:cNvSpPr>
            <a:spLocks noGrp="1"/>
          </p:cNvSpPr>
          <p:nvPr>
            <p:ph type="title"/>
          </p:nvPr>
        </p:nvSpPr>
        <p:spPr>
          <a:xfrm>
            <a:off x="677333" y="278296"/>
            <a:ext cx="8596668" cy="1320800"/>
          </a:xfrm>
        </p:spPr>
        <p:txBody>
          <a:bodyPr/>
          <a:lstStyle/>
          <a:p>
            <a:pPr algn="ctr"/>
            <a:r>
              <a:rPr lang="en-US" dirty="0"/>
              <a:t>LASTING IMPACT</a:t>
            </a:r>
          </a:p>
        </p:txBody>
      </p:sp>
      <p:sp>
        <p:nvSpPr>
          <p:cNvPr id="3" name="Text Placeholder 2">
            <a:extLst>
              <a:ext uri="{FF2B5EF4-FFF2-40B4-BE49-F238E27FC236}">
                <a16:creationId xmlns:a16="http://schemas.microsoft.com/office/drawing/2014/main" xmlns="" id="{9500BE21-5C67-4469-86C4-651C9BCC73F9}"/>
              </a:ext>
            </a:extLst>
          </p:cNvPr>
          <p:cNvSpPr>
            <a:spLocks noGrp="1"/>
          </p:cNvSpPr>
          <p:nvPr>
            <p:ph type="body" idx="1"/>
          </p:nvPr>
        </p:nvSpPr>
        <p:spPr>
          <a:xfrm>
            <a:off x="675744" y="1063469"/>
            <a:ext cx="4185623" cy="576262"/>
          </a:xfrm>
        </p:spPr>
        <p:txBody>
          <a:bodyPr/>
          <a:lstStyle/>
          <a:p>
            <a:pPr algn="ctr"/>
            <a:r>
              <a:rPr lang="en-US" dirty="0"/>
              <a:t>FDR</a:t>
            </a:r>
          </a:p>
        </p:txBody>
      </p:sp>
      <p:sp>
        <p:nvSpPr>
          <p:cNvPr id="4" name="Content Placeholder 3">
            <a:extLst>
              <a:ext uri="{FF2B5EF4-FFF2-40B4-BE49-F238E27FC236}">
                <a16:creationId xmlns:a16="http://schemas.microsoft.com/office/drawing/2014/main" xmlns="" id="{C66F4FE2-083F-42F4-84F5-B3E8FC95BA22}"/>
              </a:ext>
            </a:extLst>
          </p:cNvPr>
          <p:cNvSpPr>
            <a:spLocks noGrp="1"/>
          </p:cNvSpPr>
          <p:nvPr>
            <p:ph sz="half" idx="2"/>
          </p:nvPr>
        </p:nvSpPr>
        <p:spPr>
          <a:xfrm>
            <a:off x="675744" y="1928862"/>
            <a:ext cx="4185623" cy="3597295"/>
          </a:xfrm>
        </p:spPr>
        <p:txBody>
          <a:bodyPr>
            <a:normAutofit lnSpcReduction="10000"/>
          </a:bodyPr>
          <a:lstStyle/>
          <a:p>
            <a:r>
              <a:rPr lang="en-US" dirty="0"/>
              <a:t>Helped create the United Nations</a:t>
            </a:r>
          </a:p>
          <a:p>
            <a:r>
              <a:rPr lang="en-US" dirty="0"/>
              <a:t>New Deal programs still in effect</a:t>
            </a:r>
          </a:p>
          <a:p>
            <a:pPr lvl="1"/>
            <a:r>
              <a:rPr lang="en-US" dirty="0"/>
              <a:t>Social Security</a:t>
            </a:r>
          </a:p>
          <a:p>
            <a:pPr lvl="1"/>
            <a:r>
              <a:rPr lang="en-US" dirty="0"/>
              <a:t>Welfare Programs</a:t>
            </a:r>
          </a:p>
          <a:p>
            <a:pPr lvl="1"/>
            <a:r>
              <a:rPr lang="en-US" dirty="0"/>
              <a:t>FDIC</a:t>
            </a:r>
          </a:p>
          <a:p>
            <a:r>
              <a:rPr lang="en-US" dirty="0"/>
              <a:t>Pushed America to internationalism</a:t>
            </a:r>
          </a:p>
          <a:p>
            <a:r>
              <a:rPr lang="en-US" dirty="0"/>
              <a:t>Expanded the role of the President</a:t>
            </a:r>
          </a:p>
          <a:p>
            <a:pPr lvl="1"/>
            <a:r>
              <a:rPr lang="en-US" dirty="0"/>
              <a:t>Use of presidential war powers</a:t>
            </a:r>
          </a:p>
          <a:p>
            <a:pPr marL="0" indent="0">
              <a:buNone/>
            </a:pPr>
            <a:endParaRPr lang="en-US" dirty="0"/>
          </a:p>
          <a:p>
            <a:endParaRPr lang="en-US" dirty="0"/>
          </a:p>
          <a:p>
            <a:endParaRPr lang="en-US" dirty="0"/>
          </a:p>
        </p:txBody>
      </p:sp>
      <p:sp>
        <p:nvSpPr>
          <p:cNvPr id="5" name="Text Placeholder 4">
            <a:extLst>
              <a:ext uri="{FF2B5EF4-FFF2-40B4-BE49-F238E27FC236}">
                <a16:creationId xmlns:a16="http://schemas.microsoft.com/office/drawing/2014/main" xmlns="" id="{C18428FD-73FC-4046-AD64-BF4AB2B805B8}"/>
              </a:ext>
            </a:extLst>
          </p:cNvPr>
          <p:cNvSpPr>
            <a:spLocks noGrp="1"/>
          </p:cNvSpPr>
          <p:nvPr>
            <p:ph type="body" sz="quarter" idx="3"/>
          </p:nvPr>
        </p:nvSpPr>
        <p:spPr>
          <a:xfrm>
            <a:off x="5088383" y="1063469"/>
            <a:ext cx="4185618" cy="576262"/>
          </a:xfrm>
        </p:spPr>
        <p:txBody>
          <a:bodyPr/>
          <a:lstStyle/>
          <a:p>
            <a:pPr algn="ctr"/>
            <a:r>
              <a:rPr lang="en-US" dirty="0"/>
              <a:t>HITLER</a:t>
            </a:r>
          </a:p>
        </p:txBody>
      </p:sp>
      <p:sp>
        <p:nvSpPr>
          <p:cNvPr id="6" name="Content Placeholder 5">
            <a:extLst>
              <a:ext uri="{FF2B5EF4-FFF2-40B4-BE49-F238E27FC236}">
                <a16:creationId xmlns:a16="http://schemas.microsoft.com/office/drawing/2014/main" xmlns="" id="{DFD8A837-6242-4F3F-9334-37F67420BFAB}"/>
              </a:ext>
            </a:extLst>
          </p:cNvPr>
          <p:cNvSpPr>
            <a:spLocks noGrp="1"/>
          </p:cNvSpPr>
          <p:nvPr>
            <p:ph sz="quarter" idx="4"/>
          </p:nvPr>
        </p:nvSpPr>
        <p:spPr>
          <a:xfrm>
            <a:off x="5088384" y="1928862"/>
            <a:ext cx="4185617" cy="3597295"/>
          </a:xfrm>
        </p:spPr>
        <p:txBody>
          <a:bodyPr>
            <a:normAutofit lnSpcReduction="10000"/>
          </a:bodyPr>
          <a:lstStyle/>
          <a:p>
            <a:r>
              <a:rPr lang="en-US" dirty="0"/>
              <a:t>Germany forever changed</a:t>
            </a:r>
          </a:p>
          <a:p>
            <a:pPr lvl="1"/>
            <a:r>
              <a:rPr lang="en-US" dirty="0"/>
              <a:t>Lack of nationalism</a:t>
            </a:r>
          </a:p>
          <a:p>
            <a:pPr lvl="1"/>
            <a:r>
              <a:rPr lang="en-US" dirty="0"/>
              <a:t>Pacifism</a:t>
            </a:r>
          </a:p>
          <a:p>
            <a:pPr lvl="1"/>
            <a:r>
              <a:rPr lang="en-US" dirty="0"/>
              <a:t>Domestic Life</a:t>
            </a:r>
          </a:p>
          <a:p>
            <a:pPr lvl="1"/>
            <a:r>
              <a:rPr lang="en-US" dirty="0"/>
              <a:t>International efforts</a:t>
            </a:r>
          </a:p>
          <a:p>
            <a:r>
              <a:rPr lang="en-US" dirty="0"/>
              <a:t>Role with the European Union</a:t>
            </a:r>
          </a:p>
          <a:p>
            <a:r>
              <a:rPr lang="en-US" dirty="0"/>
              <a:t>American influence in Europe</a:t>
            </a:r>
          </a:p>
          <a:p>
            <a:r>
              <a:rPr lang="en-US" dirty="0"/>
              <a:t>Caused Europe to question democracy</a:t>
            </a:r>
          </a:p>
          <a:p>
            <a:r>
              <a:rPr lang="en-US" dirty="0"/>
              <a:t>Pro-Hitler governments</a:t>
            </a:r>
          </a:p>
          <a:p>
            <a:endParaRPr lang="en-US" dirty="0"/>
          </a:p>
          <a:p>
            <a:endParaRPr lang="en-US" dirty="0"/>
          </a:p>
          <a:p>
            <a:pPr lvl="1"/>
            <a:endParaRPr lang="en-US" dirty="0"/>
          </a:p>
        </p:txBody>
      </p:sp>
    </p:spTree>
    <p:extLst>
      <p:ext uri="{BB962C8B-B14F-4D97-AF65-F5344CB8AC3E}">
        <p14:creationId xmlns:p14="http://schemas.microsoft.com/office/powerpoint/2010/main" val="24964833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2777</TotalTime>
  <Words>660</Words>
  <Application>Microsoft Office PowerPoint</Application>
  <PresentationFormat>Custom</PresentationFormat>
  <Paragraphs>131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A COMPARISION OF  FRANKLIN DELANO ROOSEVELT AND ADOLF HITLER</vt:lpstr>
      <vt:lpstr>PowerPoint Presentation</vt:lpstr>
      <vt:lpstr>EARLY YEARS</vt:lpstr>
      <vt:lpstr>IDEOLOGIES Any idea or set of ideas that provide a prescriptive view of life.”  (Gonen, 2000) </vt:lpstr>
      <vt:lpstr>PowerPoint Presentation</vt:lpstr>
      <vt:lpstr>ECONOMIC POLICIES</vt:lpstr>
      <vt:lpstr>PowerPoint Presentation</vt:lpstr>
      <vt:lpstr>SOCIAL POLICIES</vt:lpstr>
      <vt:lpstr>PowerPoint Presentation</vt:lpstr>
      <vt:lpstr>GREAT COMMUNICATORS</vt:lpstr>
      <vt:lpstr>PowerPoint Presentation</vt:lpstr>
      <vt:lpstr>LASTING IMPACT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COMPARISION OF FDR AND HITLER</dc:title>
  <dc:creator>Trysha  Krasnosky</dc:creator>
  <cp:lastModifiedBy>Jaclyn Bunch</cp:lastModifiedBy>
  <cp:revision>52</cp:revision>
  <dcterms:created xsi:type="dcterms:W3CDTF">2017-11-27T20:39:17Z</dcterms:created>
  <dcterms:modified xsi:type="dcterms:W3CDTF">2017-11-29T23:09:33Z</dcterms:modified>
</cp:coreProperties>
</file>