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94343" autoAdjust="0"/>
  </p:normalViewPr>
  <p:slideViewPr>
    <p:cSldViewPr snapToGrid="0">
      <p:cViewPr varScale="1">
        <p:scale>
          <a:sx n="70" d="100"/>
          <a:sy n="70" d="100"/>
        </p:scale>
        <p:origin x="65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386783-13AB-42A9-B6E5-39590225B5BC}" type="datetimeFigureOut">
              <a:rPr lang="en-GB" smtClean="0"/>
              <a:t>15/04/2020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7B4B1C-A78D-4BA4-B5C6-5C9EF4FD35AB}" type="slidenum">
              <a:rPr lang="en-GB" smtClean="0"/>
              <a:t>‹#›</a:t>
            </a:fld>
            <a:endParaRPr lang="en-GB"/>
          </a:p>
        </p:txBody>
      </p:sp>
    </p:spTree>
    <p:extLst>
      <p:ext uri="{BB962C8B-B14F-4D97-AF65-F5344CB8AC3E}">
        <p14:creationId xmlns:p14="http://schemas.microsoft.com/office/powerpoint/2010/main" val="2894406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Computers normally use software or programs to perform tasks. Software can be categorized into three classes, which are utility, application, and system software. System software usually run hardware parts. The software usually acts as an interface user applications and hardware (Spencer, 2008).  System software include device drivers, language processors and an operating system. Application software usually help in performing single tasks; they include multimedia tools, spreadsheets, presentations, and word processing, among others (Spencer, 2008). Utility software usually work in conjunction with system software. They include antivirus software, backup tools, and disk management tools, among others. Computer software usually comprise of instructions that tell computer hardware on how to perform specific tasks. </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37B4B1C-A78D-4BA4-B5C6-5C9EF4FD35AB}" type="slidenum">
              <a:rPr lang="en-GB" smtClean="0"/>
              <a:t>2</a:t>
            </a:fld>
            <a:endParaRPr lang="en-GB"/>
          </a:p>
        </p:txBody>
      </p:sp>
    </p:spTree>
    <p:extLst>
      <p:ext uri="{BB962C8B-B14F-4D97-AF65-F5344CB8AC3E}">
        <p14:creationId xmlns:p14="http://schemas.microsoft.com/office/powerpoint/2010/main" val="1548487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Word is normally designed to help users to write or organize documents appropriately. When creating a word document one can start with a blank page or a template. After opening a word document, the next step would be to save it by clicking on the File tab, followed by ‘save as’ (West, 2018). The user will then be prompted to choose the location after which he or she will click save. </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37B4B1C-A78D-4BA4-B5C6-5C9EF4FD35AB}" type="slidenum">
              <a:rPr lang="en-GB" smtClean="0"/>
              <a:t>3</a:t>
            </a:fld>
            <a:endParaRPr lang="en-GB"/>
          </a:p>
        </p:txBody>
      </p:sp>
    </p:spTree>
    <p:extLst>
      <p:ext uri="{BB962C8B-B14F-4D97-AF65-F5344CB8AC3E}">
        <p14:creationId xmlns:p14="http://schemas.microsoft.com/office/powerpoint/2010/main" val="3692878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Editing a word document usually implies changing certain aspects in the file. Editing a word document may mean copying text, deleting text, moving text, adding text, formatting text, or pasting text. To add new text, one needs to place the cursor in the desired place after which they can start typing (West, 2018). To delete certain words in the documents, one can place the cursor at the end and press backspace. To copy a text, a user is required to select the portion that needs to be copied then they can right-click and select the ‘copy’ option (West, 2018). To move text, a user can select the text and drag the information to the desire location. Lastly, pasting text that has been copied is done by right-clicking and selecting the paste option. </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37B4B1C-A78D-4BA4-B5C6-5C9EF4FD35AB}" type="slidenum">
              <a:rPr lang="en-GB" smtClean="0"/>
              <a:t>4</a:t>
            </a:fld>
            <a:endParaRPr lang="en-GB"/>
          </a:p>
        </p:txBody>
      </p:sp>
    </p:spTree>
    <p:extLst>
      <p:ext uri="{BB962C8B-B14F-4D97-AF65-F5344CB8AC3E}">
        <p14:creationId xmlns:p14="http://schemas.microsoft.com/office/powerpoint/2010/main" val="3321931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latin typeface="Times New Roman" panose="02020603050405020304" pitchFamily="18" charset="0"/>
                <a:cs typeface="Times New Roman" panose="02020603050405020304" pitchFamily="18" charset="0"/>
              </a:rPr>
              <a:t>Powerpoint</a:t>
            </a:r>
            <a:r>
              <a:rPr lang="en-GB" dirty="0" smtClean="0">
                <a:latin typeface="Times New Roman" panose="02020603050405020304" pitchFamily="18" charset="0"/>
                <a:cs typeface="Times New Roman" panose="02020603050405020304" pitchFamily="18" charset="0"/>
              </a:rPr>
              <a:t> presentations usually offer a convenient way of presenting graphical information. To create aesthetically pleasing presentations, it is important to keep the slides simple. The other strategy would be to limit bullet points or text in the slides (NCSL, 2017). The other tip is to use slide transitions or object builds judiciously. The fourth tip is to use high-quality graphics. For example, it is advisable to use high-quality photographs (NCSL, 2017). The other tip would be to avoid using templates because they have been seen by many people. </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37B4B1C-A78D-4BA4-B5C6-5C9EF4FD35AB}" type="slidenum">
              <a:rPr lang="en-GB" smtClean="0"/>
              <a:t>5</a:t>
            </a:fld>
            <a:endParaRPr lang="en-GB"/>
          </a:p>
        </p:txBody>
      </p:sp>
    </p:spTree>
    <p:extLst>
      <p:ext uri="{BB962C8B-B14F-4D97-AF65-F5344CB8AC3E}">
        <p14:creationId xmlns:p14="http://schemas.microsoft.com/office/powerpoint/2010/main" val="2466554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When creating PowerPoint presentations, it is important to ensure that </a:t>
            </a:r>
            <a:r>
              <a:rPr lang="en-GB" dirty="0" err="1" smtClean="0">
                <a:latin typeface="Times New Roman" panose="02020603050405020304" pitchFamily="18" charset="0"/>
                <a:cs typeface="Times New Roman" panose="02020603050405020304" pitchFamily="18" charset="0"/>
              </a:rPr>
              <a:t>colors</a:t>
            </a:r>
            <a:r>
              <a:rPr lang="en-GB" dirty="0" smtClean="0">
                <a:latin typeface="Times New Roman" panose="02020603050405020304" pitchFamily="18" charset="0"/>
                <a:cs typeface="Times New Roman" panose="02020603050405020304" pitchFamily="18" charset="0"/>
              </a:rPr>
              <a:t> are used effectively. </a:t>
            </a:r>
            <a:r>
              <a:rPr lang="en-GB" dirty="0" err="1" smtClean="0">
                <a:latin typeface="Times New Roman" panose="02020603050405020304" pitchFamily="18" charset="0"/>
                <a:cs typeface="Times New Roman" panose="02020603050405020304" pitchFamily="18" charset="0"/>
              </a:rPr>
              <a:t>Colors</a:t>
            </a:r>
            <a:r>
              <a:rPr lang="en-GB" dirty="0" smtClean="0">
                <a:latin typeface="Times New Roman" panose="02020603050405020304" pitchFamily="18" charset="0"/>
                <a:cs typeface="Times New Roman" panose="02020603050405020304" pitchFamily="18" charset="0"/>
              </a:rPr>
              <a:t> evoke feelings or emotions. Therefore, choosing the right </a:t>
            </a:r>
            <a:r>
              <a:rPr lang="en-GB" dirty="0" err="1" smtClean="0">
                <a:latin typeface="Times New Roman" panose="02020603050405020304" pitchFamily="18" charset="0"/>
                <a:cs typeface="Times New Roman" panose="02020603050405020304" pitchFamily="18" charset="0"/>
              </a:rPr>
              <a:t>color</a:t>
            </a:r>
            <a:r>
              <a:rPr lang="en-GB" dirty="0" smtClean="0">
                <a:latin typeface="Times New Roman" panose="02020603050405020304" pitchFamily="18" charset="0"/>
                <a:cs typeface="Times New Roman" panose="02020603050405020304" pitchFamily="18" charset="0"/>
              </a:rPr>
              <a:t> can motivate or persuade the audience (NCSL, 2017). It is also advisable to use fonts properly. The whole presentation should be in one font. The other tip is to incorporate audio or video when necessary to enhance active cognitive processing (NCSL, 2017). </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37B4B1C-A78D-4BA4-B5C6-5C9EF4FD35AB}" type="slidenum">
              <a:rPr lang="en-GB" smtClean="0"/>
              <a:t>6</a:t>
            </a:fld>
            <a:endParaRPr lang="en-GB"/>
          </a:p>
        </p:txBody>
      </p:sp>
    </p:spTree>
    <p:extLst>
      <p:ext uri="{BB962C8B-B14F-4D97-AF65-F5344CB8AC3E}">
        <p14:creationId xmlns:p14="http://schemas.microsoft.com/office/powerpoint/2010/main" val="868206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Workbooks normally have more than one worksheet, and they help with the organization of data. To open a blank workbook one can start by opening excel followed by selecting ‘blank workbook’ after which they can start entering text (Microsoft, 2020). To use formulas in Microsoft Excel, it is important to start with an equal sign to show that other characters that follow form the formula and they are not just words or numbers in cells. The next step would be to press ‘enter’ to obtain the results in a cell (French, 2020). Cell references help to improve formulas in excel. Cells form sections of rows or columns. Columns are usually denoted using letters while rows use numbers. </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37B4B1C-A78D-4BA4-B5C6-5C9EF4FD35AB}" type="slidenum">
              <a:rPr lang="en-GB" smtClean="0"/>
              <a:t>7</a:t>
            </a:fld>
            <a:endParaRPr lang="en-GB"/>
          </a:p>
        </p:txBody>
      </p:sp>
    </p:spTree>
    <p:extLst>
      <p:ext uri="{BB962C8B-B14F-4D97-AF65-F5344CB8AC3E}">
        <p14:creationId xmlns:p14="http://schemas.microsoft.com/office/powerpoint/2010/main" val="2821393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Microsoft Access helps with the creation or management of data. The basic features of this application include data entry features, such as tables. The other feature is the report wizard, which helps with the creation of reports from selected tables. The other basic feature is the query grid, which can enable one to fetch data from a table that has been created (</a:t>
            </a:r>
            <a:r>
              <a:rPr lang="en-GB" dirty="0" err="1" smtClean="0">
                <a:latin typeface="Times New Roman" panose="02020603050405020304" pitchFamily="18" charset="0"/>
                <a:cs typeface="Times New Roman" panose="02020603050405020304" pitchFamily="18" charset="0"/>
              </a:rPr>
              <a:t>Koltow</a:t>
            </a:r>
            <a:r>
              <a:rPr lang="en-GB" dirty="0" smtClean="0">
                <a:latin typeface="Times New Roman" panose="02020603050405020304" pitchFamily="18" charset="0"/>
                <a:cs typeface="Times New Roman" panose="02020603050405020304" pitchFamily="18" charset="0"/>
              </a:rPr>
              <a:t>, 2020). Employees can use Microsoft Access to track production by customizing the necessary fields and populating the tables with the required data (Doe, 2020). Customizing the fields involves adding details such as products and suppliers, among others. The next step entails populating the product tables with existing information. The product table will need to be updated to monitor the product levels. </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37B4B1C-A78D-4BA4-B5C6-5C9EF4FD35AB}" type="slidenum">
              <a:rPr lang="en-GB" smtClean="0"/>
              <a:t>8</a:t>
            </a:fld>
            <a:endParaRPr lang="en-GB"/>
          </a:p>
        </p:txBody>
      </p:sp>
    </p:spTree>
    <p:extLst>
      <p:ext uri="{BB962C8B-B14F-4D97-AF65-F5344CB8AC3E}">
        <p14:creationId xmlns:p14="http://schemas.microsoft.com/office/powerpoint/2010/main" val="1085641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C4B196D-F373-4929-B83E-20EABFC93B2A}" type="datetimeFigureOut">
              <a:rPr lang="en-GB" smtClean="0"/>
              <a:t>15/04/2020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9FA6D7-4A9A-4449-A8D0-8A91B47AEE9C}" type="slidenum">
              <a:rPr lang="en-GB" smtClean="0"/>
              <a:t>‹#›</a:t>
            </a:fld>
            <a:endParaRPr lang="en-GB"/>
          </a:p>
        </p:txBody>
      </p:sp>
    </p:spTree>
    <p:extLst>
      <p:ext uri="{BB962C8B-B14F-4D97-AF65-F5344CB8AC3E}">
        <p14:creationId xmlns:p14="http://schemas.microsoft.com/office/powerpoint/2010/main" val="3052846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C4B196D-F373-4929-B83E-20EABFC93B2A}" type="datetimeFigureOut">
              <a:rPr lang="en-GB" smtClean="0"/>
              <a:t>15/04/2020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9FA6D7-4A9A-4449-A8D0-8A91B47AEE9C}" type="slidenum">
              <a:rPr lang="en-GB" smtClean="0"/>
              <a:t>‹#›</a:t>
            </a:fld>
            <a:endParaRPr lang="en-GB"/>
          </a:p>
        </p:txBody>
      </p:sp>
    </p:spTree>
    <p:extLst>
      <p:ext uri="{BB962C8B-B14F-4D97-AF65-F5344CB8AC3E}">
        <p14:creationId xmlns:p14="http://schemas.microsoft.com/office/powerpoint/2010/main" val="2354492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C4B196D-F373-4929-B83E-20EABFC93B2A}" type="datetimeFigureOut">
              <a:rPr lang="en-GB" smtClean="0"/>
              <a:t>15/04/2020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9FA6D7-4A9A-4449-A8D0-8A91B47AEE9C}" type="slidenum">
              <a:rPr lang="en-GB" smtClean="0"/>
              <a:t>‹#›</a:t>
            </a:fld>
            <a:endParaRPr lang="en-GB"/>
          </a:p>
        </p:txBody>
      </p:sp>
    </p:spTree>
    <p:extLst>
      <p:ext uri="{BB962C8B-B14F-4D97-AF65-F5344CB8AC3E}">
        <p14:creationId xmlns:p14="http://schemas.microsoft.com/office/powerpoint/2010/main" val="980130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C4B196D-F373-4929-B83E-20EABFC93B2A}" type="datetimeFigureOut">
              <a:rPr lang="en-GB" smtClean="0"/>
              <a:t>15/04/2020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9FA6D7-4A9A-4449-A8D0-8A91B47AEE9C}" type="slidenum">
              <a:rPr lang="en-GB" smtClean="0"/>
              <a:t>‹#›</a:t>
            </a:fld>
            <a:endParaRPr lang="en-GB"/>
          </a:p>
        </p:txBody>
      </p:sp>
    </p:spTree>
    <p:extLst>
      <p:ext uri="{BB962C8B-B14F-4D97-AF65-F5344CB8AC3E}">
        <p14:creationId xmlns:p14="http://schemas.microsoft.com/office/powerpoint/2010/main" val="4130940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C4B196D-F373-4929-B83E-20EABFC93B2A}" type="datetimeFigureOut">
              <a:rPr lang="en-GB" smtClean="0"/>
              <a:t>15/04/2020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B9FA6D7-4A9A-4449-A8D0-8A91B47AEE9C}" type="slidenum">
              <a:rPr lang="en-GB" smtClean="0"/>
              <a:t>‹#›</a:t>
            </a:fld>
            <a:endParaRPr lang="en-GB"/>
          </a:p>
        </p:txBody>
      </p:sp>
    </p:spTree>
    <p:extLst>
      <p:ext uri="{BB962C8B-B14F-4D97-AF65-F5344CB8AC3E}">
        <p14:creationId xmlns:p14="http://schemas.microsoft.com/office/powerpoint/2010/main" val="85552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C4B196D-F373-4929-B83E-20EABFC93B2A}" type="datetimeFigureOut">
              <a:rPr lang="en-GB" smtClean="0"/>
              <a:t>15/04/2020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B9FA6D7-4A9A-4449-A8D0-8A91B47AEE9C}" type="slidenum">
              <a:rPr lang="en-GB" smtClean="0"/>
              <a:t>‹#›</a:t>
            </a:fld>
            <a:endParaRPr lang="en-GB"/>
          </a:p>
        </p:txBody>
      </p:sp>
    </p:spTree>
    <p:extLst>
      <p:ext uri="{BB962C8B-B14F-4D97-AF65-F5344CB8AC3E}">
        <p14:creationId xmlns:p14="http://schemas.microsoft.com/office/powerpoint/2010/main" val="1642962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4B196D-F373-4929-B83E-20EABFC93B2A}" type="datetimeFigureOut">
              <a:rPr lang="en-GB" smtClean="0"/>
              <a:t>15/04/2020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B9FA6D7-4A9A-4449-A8D0-8A91B47AEE9C}" type="slidenum">
              <a:rPr lang="en-GB" smtClean="0"/>
              <a:t>‹#›</a:t>
            </a:fld>
            <a:endParaRPr lang="en-GB"/>
          </a:p>
        </p:txBody>
      </p:sp>
    </p:spTree>
    <p:extLst>
      <p:ext uri="{BB962C8B-B14F-4D97-AF65-F5344CB8AC3E}">
        <p14:creationId xmlns:p14="http://schemas.microsoft.com/office/powerpoint/2010/main" val="490074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C4B196D-F373-4929-B83E-20EABFC93B2A}" type="datetimeFigureOut">
              <a:rPr lang="en-GB" smtClean="0"/>
              <a:t>15/04/2020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9FA6D7-4A9A-4449-A8D0-8A91B47AEE9C}" type="slidenum">
              <a:rPr lang="en-GB" smtClean="0"/>
              <a:t>‹#›</a:t>
            </a:fld>
            <a:endParaRPr lang="en-GB"/>
          </a:p>
        </p:txBody>
      </p:sp>
    </p:spTree>
    <p:extLst>
      <p:ext uri="{BB962C8B-B14F-4D97-AF65-F5344CB8AC3E}">
        <p14:creationId xmlns:p14="http://schemas.microsoft.com/office/powerpoint/2010/main" val="2319529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C4B196D-F373-4929-B83E-20EABFC93B2A}" type="datetimeFigureOut">
              <a:rPr lang="en-GB" smtClean="0"/>
              <a:t>15/04/2020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B9FA6D7-4A9A-4449-A8D0-8A91B47AEE9C}" type="slidenum">
              <a:rPr lang="en-GB" smtClean="0"/>
              <a:t>‹#›</a:t>
            </a:fld>
            <a:endParaRPr lang="en-GB"/>
          </a:p>
        </p:txBody>
      </p:sp>
    </p:spTree>
    <p:extLst>
      <p:ext uri="{BB962C8B-B14F-4D97-AF65-F5344CB8AC3E}">
        <p14:creationId xmlns:p14="http://schemas.microsoft.com/office/powerpoint/2010/main" val="999327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C4B196D-F373-4929-B83E-20EABFC93B2A}" type="datetimeFigureOut">
              <a:rPr lang="en-GB" smtClean="0"/>
              <a:t>15/04/2020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9FA6D7-4A9A-4449-A8D0-8A91B47AEE9C}" type="slidenum">
              <a:rPr lang="en-GB" smtClean="0"/>
              <a:t>‹#›</a:t>
            </a:fld>
            <a:endParaRPr lang="en-GB"/>
          </a:p>
        </p:txBody>
      </p:sp>
    </p:spTree>
    <p:extLst>
      <p:ext uri="{BB962C8B-B14F-4D97-AF65-F5344CB8AC3E}">
        <p14:creationId xmlns:p14="http://schemas.microsoft.com/office/powerpoint/2010/main" val="1110659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C4B196D-F373-4929-B83E-20EABFC93B2A}" type="datetimeFigureOut">
              <a:rPr lang="en-GB" smtClean="0"/>
              <a:t>15/04/2020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9FA6D7-4A9A-4449-A8D0-8A91B47AEE9C}"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46182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C4B196D-F373-4929-B83E-20EABFC93B2A}" type="datetimeFigureOut">
              <a:rPr lang="en-GB" smtClean="0"/>
              <a:t>15/04/2020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9FA6D7-4A9A-4449-A8D0-8A91B47AEE9C}" type="slidenum">
              <a:rPr lang="en-GB" smtClean="0"/>
              <a:t>‹#›</a:t>
            </a:fld>
            <a:endParaRPr lang="en-GB"/>
          </a:p>
        </p:txBody>
      </p:sp>
    </p:spTree>
    <p:extLst>
      <p:ext uri="{BB962C8B-B14F-4D97-AF65-F5344CB8AC3E}">
        <p14:creationId xmlns:p14="http://schemas.microsoft.com/office/powerpoint/2010/main" val="2840726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C4B196D-F373-4929-B83E-20EABFC93B2A}" type="datetimeFigureOut">
              <a:rPr lang="en-GB" smtClean="0"/>
              <a:t>15/04/2020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9FA6D7-4A9A-4449-A8D0-8A91B47AEE9C}"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00079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C4B196D-F373-4929-B83E-20EABFC93B2A}" type="datetimeFigureOut">
              <a:rPr lang="en-GB" smtClean="0"/>
              <a:t>15/04/2020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9FA6D7-4A9A-4449-A8D0-8A91B47AEE9C}" type="slidenum">
              <a:rPr lang="en-GB" smtClean="0"/>
              <a:t>‹#›</a:t>
            </a:fld>
            <a:endParaRPr lang="en-GB"/>
          </a:p>
        </p:txBody>
      </p:sp>
    </p:spTree>
    <p:extLst>
      <p:ext uri="{BB962C8B-B14F-4D97-AF65-F5344CB8AC3E}">
        <p14:creationId xmlns:p14="http://schemas.microsoft.com/office/powerpoint/2010/main" val="709569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C4B196D-F373-4929-B83E-20EABFC93B2A}" type="datetimeFigureOut">
              <a:rPr lang="en-GB" smtClean="0"/>
              <a:t>15/04/2020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9FA6D7-4A9A-4449-A8D0-8A91B47AEE9C}" type="slidenum">
              <a:rPr lang="en-GB" smtClean="0"/>
              <a:t>‹#›</a:t>
            </a:fld>
            <a:endParaRPr lang="en-GB"/>
          </a:p>
        </p:txBody>
      </p:sp>
    </p:spTree>
    <p:extLst>
      <p:ext uri="{BB962C8B-B14F-4D97-AF65-F5344CB8AC3E}">
        <p14:creationId xmlns:p14="http://schemas.microsoft.com/office/powerpoint/2010/main" val="40607683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C4B196D-F373-4929-B83E-20EABFC93B2A}" type="datetimeFigureOut">
              <a:rPr lang="en-GB" smtClean="0"/>
              <a:t>15/04/2020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B9FA6D7-4A9A-4449-A8D0-8A91B47AEE9C}" type="slidenum">
              <a:rPr lang="en-GB" smtClean="0"/>
              <a:t>‹#›</a:t>
            </a:fld>
            <a:endParaRPr lang="en-GB"/>
          </a:p>
        </p:txBody>
      </p:sp>
    </p:spTree>
    <p:extLst>
      <p:ext uri="{BB962C8B-B14F-4D97-AF65-F5344CB8AC3E}">
        <p14:creationId xmlns:p14="http://schemas.microsoft.com/office/powerpoint/2010/main" val="570731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4B196D-F373-4929-B83E-20EABFC93B2A}" type="datetimeFigureOut">
              <a:rPr lang="en-GB" smtClean="0"/>
              <a:t>15/04/2020</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B9FA6D7-4A9A-4449-A8D0-8A91B47AEE9C}" type="slidenum">
              <a:rPr lang="en-GB" smtClean="0"/>
              <a:t>‹#›</a:t>
            </a:fld>
            <a:endParaRPr lang="en-GB"/>
          </a:p>
        </p:txBody>
      </p:sp>
    </p:spTree>
    <p:extLst>
      <p:ext uri="{BB962C8B-B14F-4D97-AF65-F5344CB8AC3E}">
        <p14:creationId xmlns:p14="http://schemas.microsoft.com/office/powerpoint/2010/main" val="1680936247"/>
      </p:ext>
    </p:extLst>
  </p:cSld>
  <p:clrMap bg1="dk1" tx1="lt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599"/>
            <a:ext cx="8596668" cy="4798423"/>
          </a:xfrm>
        </p:spPr>
        <p:txBody>
          <a:bodyPr>
            <a:normAutofit/>
          </a:bodyPr>
          <a:lstStyle/>
          <a:p>
            <a:pPr algn="ctr"/>
            <a:r>
              <a:rPr lang="en-GB" dirty="0" smtClean="0">
                <a:latin typeface="Times New Roman" panose="02020603050405020304" pitchFamily="18" charset="0"/>
                <a:cs typeface="Times New Roman" panose="02020603050405020304" pitchFamily="18" charset="0"/>
              </a:rPr>
              <a:t/>
            </a:r>
            <a:br>
              <a:rPr lang="en-GB" dirty="0" smtClean="0">
                <a:latin typeface="Times New Roman" panose="02020603050405020304" pitchFamily="18" charset="0"/>
                <a:cs typeface="Times New Roman" panose="02020603050405020304" pitchFamily="18" charset="0"/>
              </a:rPr>
            </a:br>
            <a:r>
              <a:rPr lang="en-GB" dirty="0">
                <a:latin typeface="Times New Roman" panose="02020603050405020304" pitchFamily="18" charset="0"/>
                <a:cs typeface="Times New Roman" panose="02020603050405020304" pitchFamily="18" charset="0"/>
              </a:rPr>
              <a:t/>
            </a:r>
            <a:br>
              <a:rPr lang="en-GB" dirty="0">
                <a:latin typeface="Times New Roman" panose="02020603050405020304" pitchFamily="18" charset="0"/>
                <a:cs typeface="Times New Roman" panose="02020603050405020304" pitchFamily="18" charset="0"/>
              </a:rPr>
            </a:br>
            <a:r>
              <a:rPr lang="en-GB" dirty="0" smtClean="0">
                <a:latin typeface="Times New Roman" panose="02020603050405020304" pitchFamily="18" charset="0"/>
                <a:cs typeface="Times New Roman" panose="02020603050405020304" pitchFamily="18" charset="0"/>
              </a:rPr>
              <a:t/>
            </a:r>
            <a:br>
              <a:rPr lang="en-GB" dirty="0" smtClean="0">
                <a:latin typeface="Times New Roman" panose="02020603050405020304" pitchFamily="18" charset="0"/>
                <a:cs typeface="Times New Roman" panose="02020603050405020304" pitchFamily="18" charset="0"/>
              </a:rPr>
            </a:br>
            <a:r>
              <a:rPr lang="en-GB" dirty="0" smtClean="0">
                <a:latin typeface="Times New Roman" panose="02020603050405020304" pitchFamily="18" charset="0"/>
                <a:cs typeface="Times New Roman" panose="02020603050405020304" pitchFamily="18" charset="0"/>
              </a:rPr>
              <a:t>Introduction to Computers</a:t>
            </a:r>
            <a:br>
              <a:rPr lang="en-GB" dirty="0" smtClean="0">
                <a:latin typeface="Times New Roman" panose="02020603050405020304" pitchFamily="18" charset="0"/>
                <a:cs typeface="Times New Roman" panose="02020603050405020304" pitchFamily="18" charset="0"/>
              </a:rPr>
            </a:br>
            <a:r>
              <a:rPr lang="en-GB" dirty="0" smtClean="0">
                <a:latin typeface="Times New Roman" panose="02020603050405020304" pitchFamily="18" charset="0"/>
                <a:cs typeface="Times New Roman" panose="02020603050405020304" pitchFamily="18" charset="0"/>
              </a:rPr>
              <a:t>Student’s Name</a:t>
            </a:r>
            <a:br>
              <a:rPr lang="en-GB" dirty="0" smtClean="0">
                <a:latin typeface="Times New Roman" panose="02020603050405020304" pitchFamily="18" charset="0"/>
                <a:cs typeface="Times New Roman" panose="02020603050405020304" pitchFamily="18" charset="0"/>
              </a:rPr>
            </a:br>
            <a:r>
              <a:rPr lang="en-GB" dirty="0" smtClean="0">
                <a:latin typeface="Times New Roman" panose="02020603050405020304" pitchFamily="18" charset="0"/>
                <a:cs typeface="Times New Roman" panose="02020603050405020304" pitchFamily="18" charset="0"/>
              </a:rPr>
              <a:t>Institutional Affiliation </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9332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a:latin typeface="Times New Roman" panose="02020603050405020304" pitchFamily="18" charset="0"/>
                <a:cs typeface="Times New Roman" panose="02020603050405020304" pitchFamily="18" charset="0"/>
              </a:rPr>
              <a:t>The Basics </a:t>
            </a:r>
            <a:r>
              <a:rPr lang="en-GB" sz="3200" dirty="0" smtClean="0">
                <a:latin typeface="Times New Roman" panose="02020603050405020304" pitchFamily="18" charset="0"/>
                <a:cs typeface="Times New Roman" panose="02020603050405020304" pitchFamily="18" charset="0"/>
              </a:rPr>
              <a:t>of </a:t>
            </a:r>
            <a:r>
              <a:rPr lang="en-GB" sz="3200" dirty="0">
                <a:latin typeface="Times New Roman" panose="02020603050405020304" pitchFamily="18" charset="0"/>
                <a:cs typeface="Times New Roman" panose="02020603050405020304" pitchFamily="18" charset="0"/>
              </a:rPr>
              <a:t>Computer Software </a:t>
            </a:r>
            <a:r>
              <a:rPr lang="en-GB" sz="3200" dirty="0" smtClean="0">
                <a:latin typeface="Times New Roman" panose="02020603050405020304" pitchFamily="18" charset="0"/>
                <a:cs typeface="Times New Roman" panose="02020603050405020304" pitchFamily="18" charset="0"/>
              </a:rPr>
              <a:t>and </a:t>
            </a:r>
            <a:r>
              <a:rPr lang="en-GB" sz="3200" dirty="0">
                <a:latin typeface="Times New Roman" panose="02020603050405020304" pitchFamily="18" charset="0"/>
                <a:cs typeface="Times New Roman" panose="02020603050405020304" pitchFamily="18" charset="0"/>
              </a:rPr>
              <a:t>What Software Does </a:t>
            </a:r>
          </a:p>
        </p:txBody>
      </p:sp>
      <p:sp>
        <p:nvSpPr>
          <p:cNvPr id="3" name="Content Placeholder 2"/>
          <p:cNvSpPr>
            <a:spLocks noGrp="1"/>
          </p:cNvSpPr>
          <p:nvPr>
            <p:ph idx="1"/>
          </p:nvPr>
        </p:nvSpPr>
        <p:spPr/>
        <p:txBody>
          <a:bodyPr>
            <a:noAutofit/>
          </a:bodyPr>
          <a:lstStyle/>
          <a:p>
            <a:r>
              <a:rPr lang="en-GB" sz="2400" dirty="0" smtClean="0">
                <a:latin typeface="Times New Roman" panose="02020603050405020304" pitchFamily="18" charset="0"/>
                <a:cs typeface="Times New Roman" panose="02020603050405020304" pitchFamily="18" charset="0"/>
              </a:rPr>
              <a:t>Computers </a:t>
            </a:r>
            <a:r>
              <a:rPr lang="en-GB" sz="2400" dirty="0">
                <a:latin typeface="Times New Roman" panose="02020603050405020304" pitchFamily="18" charset="0"/>
                <a:cs typeface="Times New Roman" panose="02020603050405020304" pitchFamily="18" charset="0"/>
              </a:rPr>
              <a:t>use software or programs to perform </a:t>
            </a:r>
            <a:r>
              <a:rPr lang="en-GB" sz="2400" dirty="0" smtClean="0">
                <a:latin typeface="Times New Roman" panose="02020603050405020304" pitchFamily="18" charset="0"/>
                <a:cs typeface="Times New Roman" panose="02020603050405020304" pitchFamily="18" charset="0"/>
              </a:rPr>
              <a:t>tasks</a:t>
            </a:r>
          </a:p>
          <a:p>
            <a:r>
              <a:rPr lang="en-GB" sz="2400" dirty="0">
                <a:latin typeface="Times New Roman" panose="02020603050405020304" pitchFamily="18" charset="0"/>
                <a:cs typeface="Times New Roman" panose="02020603050405020304" pitchFamily="18" charset="0"/>
              </a:rPr>
              <a:t>System software usually run hardware parts. </a:t>
            </a:r>
            <a:endParaRPr lang="en-GB" sz="2400" dirty="0" smtClean="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System software include device drivers, language processors and an operating system</a:t>
            </a:r>
            <a:r>
              <a:rPr lang="en-GB" sz="2400" dirty="0" smtClean="0">
                <a:latin typeface="Times New Roman" panose="02020603050405020304" pitchFamily="18" charset="0"/>
                <a:cs typeface="Times New Roman" panose="02020603050405020304" pitchFamily="18" charset="0"/>
              </a:rPr>
              <a:t>.</a:t>
            </a:r>
          </a:p>
          <a:p>
            <a:r>
              <a:rPr lang="en-GB" sz="2400" dirty="0" smtClean="0">
                <a:latin typeface="Times New Roman" panose="02020603050405020304" pitchFamily="18" charset="0"/>
                <a:cs typeface="Times New Roman" panose="02020603050405020304" pitchFamily="18" charset="0"/>
              </a:rPr>
              <a:t>Application </a:t>
            </a:r>
            <a:r>
              <a:rPr lang="en-GB" sz="2400" dirty="0">
                <a:latin typeface="Times New Roman" panose="02020603050405020304" pitchFamily="18" charset="0"/>
                <a:cs typeface="Times New Roman" panose="02020603050405020304" pitchFamily="18" charset="0"/>
              </a:rPr>
              <a:t>software usually help in performing single tasks; they include multimedia tools, spreadsheets, presentations, and word processing, among others (Spencer, 2008</a:t>
            </a:r>
            <a:r>
              <a:rPr lang="en-GB" sz="2400" dirty="0" smtClean="0">
                <a:latin typeface="Times New Roman" panose="02020603050405020304" pitchFamily="18" charset="0"/>
                <a:cs typeface="Times New Roman" panose="02020603050405020304" pitchFamily="18" charset="0"/>
              </a:rPr>
              <a:t>).</a:t>
            </a:r>
          </a:p>
          <a:p>
            <a:r>
              <a:rPr lang="en-GB" sz="2400" dirty="0">
                <a:latin typeface="Times New Roman" panose="02020603050405020304" pitchFamily="18" charset="0"/>
                <a:cs typeface="Times New Roman" panose="02020603050405020304" pitchFamily="18" charset="0"/>
              </a:rPr>
              <a:t>Utility software usually work in conjunction with system software. </a:t>
            </a:r>
          </a:p>
        </p:txBody>
      </p:sp>
    </p:spTree>
    <p:extLst>
      <p:ext uri="{BB962C8B-B14F-4D97-AF65-F5344CB8AC3E}">
        <p14:creationId xmlns:p14="http://schemas.microsoft.com/office/powerpoint/2010/main" val="1732137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a:latin typeface="Times New Roman" panose="02020603050405020304" pitchFamily="18" charset="0"/>
                <a:cs typeface="Times New Roman" panose="02020603050405020304" pitchFamily="18" charset="0"/>
              </a:rPr>
              <a:t>Basic Functions </a:t>
            </a:r>
            <a:r>
              <a:rPr lang="en-GB" sz="3200" dirty="0" smtClean="0">
                <a:latin typeface="Times New Roman" panose="02020603050405020304" pitchFamily="18" charset="0"/>
                <a:cs typeface="Times New Roman" panose="02020603050405020304" pitchFamily="18" charset="0"/>
              </a:rPr>
              <a:t>and </a:t>
            </a:r>
            <a:r>
              <a:rPr lang="en-GB" sz="3200" dirty="0">
                <a:latin typeface="Times New Roman" panose="02020603050405020304" pitchFamily="18" charset="0"/>
                <a:cs typeface="Times New Roman" panose="02020603050405020304" pitchFamily="18" charset="0"/>
              </a:rPr>
              <a:t>Techniques Used </a:t>
            </a:r>
            <a:r>
              <a:rPr lang="en-GB" sz="3200" dirty="0" smtClean="0">
                <a:latin typeface="Times New Roman" panose="02020603050405020304" pitchFamily="18" charset="0"/>
                <a:cs typeface="Times New Roman" panose="02020603050405020304" pitchFamily="18" charset="0"/>
              </a:rPr>
              <a:t>to </a:t>
            </a:r>
            <a:r>
              <a:rPr lang="en-GB" sz="3200" dirty="0">
                <a:latin typeface="Times New Roman" panose="02020603050405020304" pitchFamily="18" charset="0"/>
                <a:cs typeface="Times New Roman" panose="02020603050405020304" pitchFamily="18" charset="0"/>
              </a:rPr>
              <a:t>Create </a:t>
            </a:r>
            <a:r>
              <a:rPr lang="en-GB" sz="3200" dirty="0" smtClean="0">
                <a:latin typeface="Times New Roman" panose="02020603050405020304" pitchFamily="18" charset="0"/>
                <a:cs typeface="Times New Roman" panose="02020603050405020304" pitchFamily="18" charset="0"/>
              </a:rPr>
              <a:t>and </a:t>
            </a:r>
            <a:r>
              <a:rPr lang="en-GB" sz="3200" dirty="0">
                <a:latin typeface="Times New Roman" panose="02020603050405020304" pitchFamily="18" charset="0"/>
                <a:cs typeface="Times New Roman" panose="02020603050405020304" pitchFamily="18" charset="0"/>
              </a:rPr>
              <a:t>Edit Documents </a:t>
            </a:r>
            <a:r>
              <a:rPr lang="en-GB" sz="3200" dirty="0" smtClean="0">
                <a:latin typeface="Times New Roman" panose="02020603050405020304" pitchFamily="18" charset="0"/>
                <a:cs typeface="Times New Roman" panose="02020603050405020304" pitchFamily="18" charset="0"/>
              </a:rPr>
              <a:t>in </a:t>
            </a:r>
            <a:r>
              <a:rPr lang="en-GB" sz="3200" dirty="0">
                <a:latin typeface="Times New Roman" panose="02020603050405020304" pitchFamily="18" charset="0"/>
                <a:cs typeface="Times New Roman" panose="02020603050405020304" pitchFamily="18" charset="0"/>
              </a:rPr>
              <a:t>Word </a:t>
            </a:r>
          </a:p>
        </p:txBody>
      </p:sp>
      <p:sp>
        <p:nvSpPr>
          <p:cNvPr id="3" name="Content Placeholder 2"/>
          <p:cNvSpPr>
            <a:spLocks noGrp="1"/>
          </p:cNvSpPr>
          <p:nvPr>
            <p:ph idx="1"/>
          </p:nvPr>
        </p:nvSpPr>
        <p:spPr/>
        <p:txBody>
          <a:bodyPr>
            <a:normAutofit/>
          </a:bodyPr>
          <a:lstStyle/>
          <a:p>
            <a:r>
              <a:rPr lang="en-GB" sz="2400" dirty="0">
                <a:latin typeface="Times New Roman" panose="02020603050405020304" pitchFamily="18" charset="0"/>
                <a:cs typeface="Times New Roman" panose="02020603050405020304" pitchFamily="18" charset="0"/>
              </a:rPr>
              <a:t>Word is normally designed to help users to write or organize documents appropriately. </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When </a:t>
            </a:r>
            <a:r>
              <a:rPr lang="en-GB" sz="2400" dirty="0">
                <a:latin typeface="Times New Roman" panose="02020603050405020304" pitchFamily="18" charset="0"/>
                <a:cs typeface="Times New Roman" panose="02020603050405020304" pitchFamily="18" charset="0"/>
              </a:rPr>
              <a:t>creating a word document one can start with a blank page or a template. </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After </a:t>
            </a:r>
            <a:r>
              <a:rPr lang="en-GB" sz="2400" dirty="0">
                <a:latin typeface="Times New Roman" panose="02020603050405020304" pitchFamily="18" charset="0"/>
                <a:cs typeface="Times New Roman" panose="02020603050405020304" pitchFamily="18" charset="0"/>
              </a:rPr>
              <a:t>opening a word document, the next step would be to save it by clicking on the File tab, followed by ‘save as’ (West, 2018). </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The </a:t>
            </a:r>
            <a:r>
              <a:rPr lang="en-GB" sz="2400" dirty="0">
                <a:latin typeface="Times New Roman" panose="02020603050405020304" pitchFamily="18" charset="0"/>
                <a:cs typeface="Times New Roman" panose="02020603050405020304" pitchFamily="18" charset="0"/>
              </a:rPr>
              <a:t>user will then be prompted to choose the location after which he or she will click save. </a:t>
            </a:r>
          </a:p>
        </p:txBody>
      </p:sp>
    </p:spTree>
    <p:extLst>
      <p:ext uri="{BB962C8B-B14F-4D97-AF65-F5344CB8AC3E}">
        <p14:creationId xmlns:p14="http://schemas.microsoft.com/office/powerpoint/2010/main" val="3159127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a:latin typeface="Times New Roman" panose="02020603050405020304" pitchFamily="18" charset="0"/>
                <a:cs typeface="Times New Roman" panose="02020603050405020304" pitchFamily="18" charset="0"/>
              </a:rPr>
              <a:t>Basic Functions and Techniques Used to Create and Edit Documents in Word </a:t>
            </a:r>
          </a:p>
        </p:txBody>
      </p:sp>
      <p:sp>
        <p:nvSpPr>
          <p:cNvPr id="3" name="Content Placeholder 2"/>
          <p:cNvSpPr>
            <a:spLocks noGrp="1"/>
          </p:cNvSpPr>
          <p:nvPr>
            <p:ph idx="1"/>
          </p:nvPr>
        </p:nvSpPr>
        <p:spPr>
          <a:xfrm>
            <a:off x="411326" y="1645199"/>
            <a:ext cx="9879829" cy="4755601"/>
          </a:xfrm>
        </p:spPr>
        <p:txBody>
          <a:bodyPr>
            <a:noAutofit/>
          </a:bodyPr>
          <a:lstStyle/>
          <a:p>
            <a:pPr marL="0" indent="0">
              <a:buNone/>
            </a:pPr>
            <a:endParaRPr lang="en-GB" sz="2400" dirty="0" smtClean="0">
              <a:latin typeface="Times New Roman" panose="02020603050405020304" pitchFamily="18" charset="0"/>
              <a:cs typeface="Times New Roman" panose="02020603050405020304" pitchFamily="18" charset="0"/>
            </a:endParaRPr>
          </a:p>
          <a:p>
            <a:r>
              <a:rPr lang="en-GB" sz="2400" dirty="0">
                <a:latin typeface="Times New Roman" panose="02020603050405020304" pitchFamily="18" charset="0"/>
                <a:cs typeface="Times New Roman" panose="02020603050405020304" pitchFamily="18" charset="0"/>
              </a:rPr>
              <a:t>To add new text, one needs to place the cursor in the desired place after which they can start typing (West, 2018</a:t>
            </a:r>
            <a:r>
              <a:rPr lang="en-GB" sz="2400" dirty="0" smtClean="0">
                <a:latin typeface="Times New Roman" panose="02020603050405020304" pitchFamily="18" charset="0"/>
                <a:cs typeface="Times New Roman" panose="02020603050405020304" pitchFamily="18" charset="0"/>
              </a:rPr>
              <a:t>).</a:t>
            </a:r>
          </a:p>
          <a:p>
            <a:r>
              <a:rPr lang="en-GB" sz="2400" dirty="0" smtClean="0">
                <a:latin typeface="Times New Roman" panose="02020603050405020304" pitchFamily="18" charset="0"/>
                <a:cs typeface="Times New Roman" panose="02020603050405020304" pitchFamily="18" charset="0"/>
              </a:rPr>
              <a:t>To </a:t>
            </a:r>
            <a:r>
              <a:rPr lang="en-GB" sz="2400" dirty="0">
                <a:latin typeface="Times New Roman" panose="02020603050405020304" pitchFamily="18" charset="0"/>
                <a:cs typeface="Times New Roman" panose="02020603050405020304" pitchFamily="18" charset="0"/>
              </a:rPr>
              <a:t>delete certain words in the documents, one can place the cursor at the end and press backspace. </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To </a:t>
            </a:r>
            <a:r>
              <a:rPr lang="en-GB" sz="2400" dirty="0">
                <a:latin typeface="Times New Roman" panose="02020603050405020304" pitchFamily="18" charset="0"/>
                <a:cs typeface="Times New Roman" panose="02020603050405020304" pitchFamily="18" charset="0"/>
              </a:rPr>
              <a:t>copy a text, a user is required to select the portion that needs to be copied then they can right-click and select the ‘copy’ option (West, 2018). </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To </a:t>
            </a:r>
            <a:r>
              <a:rPr lang="en-GB" sz="2400" dirty="0">
                <a:latin typeface="Times New Roman" panose="02020603050405020304" pitchFamily="18" charset="0"/>
                <a:cs typeface="Times New Roman" panose="02020603050405020304" pitchFamily="18" charset="0"/>
              </a:rPr>
              <a:t>move text, a user can select the text and drag the information to the desire location. </a:t>
            </a:r>
          </a:p>
          <a:p>
            <a:r>
              <a:rPr lang="en-GB" sz="2400" dirty="0" smtClean="0">
                <a:latin typeface="Times New Roman" panose="02020603050405020304" pitchFamily="18" charset="0"/>
                <a:cs typeface="Times New Roman" panose="02020603050405020304" pitchFamily="18" charset="0"/>
              </a:rPr>
              <a:t>Pasting </a:t>
            </a:r>
            <a:r>
              <a:rPr lang="en-GB" sz="2400" dirty="0">
                <a:latin typeface="Times New Roman" panose="02020603050405020304" pitchFamily="18" charset="0"/>
                <a:cs typeface="Times New Roman" panose="02020603050405020304" pitchFamily="18" charset="0"/>
              </a:rPr>
              <a:t>text that has been copied is done by right-clicking and selecting the paste option. </a:t>
            </a:r>
          </a:p>
        </p:txBody>
      </p:sp>
    </p:spTree>
    <p:extLst>
      <p:ext uri="{BB962C8B-B14F-4D97-AF65-F5344CB8AC3E}">
        <p14:creationId xmlns:p14="http://schemas.microsoft.com/office/powerpoint/2010/main" val="3846783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smtClean="0">
                <a:latin typeface="Times New Roman" panose="02020603050405020304" pitchFamily="18" charset="0"/>
                <a:cs typeface="Times New Roman" panose="02020603050405020304" pitchFamily="18" charset="0"/>
              </a:rPr>
              <a:t>Tips </a:t>
            </a:r>
            <a:r>
              <a:rPr lang="en-GB" sz="3200" dirty="0">
                <a:latin typeface="Times New Roman" panose="02020603050405020304" pitchFamily="18" charset="0"/>
                <a:cs typeface="Times New Roman" panose="02020603050405020304" pitchFamily="18" charset="0"/>
              </a:rPr>
              <a:t>For Creating Aesthetically Pleasing </a:t>
            </a:r>
            <a:r>
              <a:rPr lang="en-GB" sz="3200" dirty="0" err="1">
                <a:latin typeface="Times New Roman" panose="02020603050405020304" pitchFamily="18" charset="0"/>
                <a:cs typeface="Times New Roman" panose="02020603050405020304" pitchFamily="18" charset="0"/>
              </a:rPr>
              <a:t>Powerpoint</a:t>
            </a:r>
            <a:r>
              <a:rPr lang="en-GB" sz="3200" dirty="0">
                <a:latin typeface="Times New Roman" panose="02020603050405020304" pitchFamily="18" charset="0"/>
                <a:cs typeface="Times New Roman" panose="02020603050405020304" pitchFamily="18" charset="0"/>
              </a:rPr>
              <a:t> Presentations.</a:t>
            </a:r>
          </a:p>
        </p:txBody>
      </p:sp>
      <p:sp>
        <p:nvSpPr>
          <p:cNvPr id="3" name="Content Placeholder 2"/>
          <p:cNvSpPr>
            <a:spLocks noGrp="1"/>
          </p:cNvSpPr>
          <p:nvPr>
            <p:ph idx="1"/>
          </p:nvPr>
        </p:nvSpPr>
        <p:spPr/>
        <p:txBody>
          <a:bodyPr>
            <a:normAutofit/>
          </a:bodyPr>
          <a:lstStyle/>
          <a:p>
            <a:pPr marL="0" indent="0">
              <a:buNone/>
            </a:pPr>
            <a:r>
              <a:rPr lang="en-GB" sz="2400" dirty="0">
                <a:latin typeface="Times New Roman" panose="02020603050405020304" pitchFamily="18" charset="0"/>
                <a:cs typeface="Times New Roman" panose="02020603050405020304" pitchFamily="18" charset="0"/>
              </a:rPr>
              <a:t>To create aesthetically pleasing </a:t>
            </a:r>
            <a:r>
              <a:rPr lang="en-GB" sz="2400" dirty="0" smtClean="0">
                <a:latin typeface="Times New Roman" panose="02020603050405020304" pitchFamily="18" charset="0"/>
                <a:cs typeface="Times New Roman" panose="02020603050405020304" pitchFamily="18" charset="0"/>
              </a:rPr>
              <a:t>presentations;</a:t>
            </a:r>
          </a:p>
          <a:p>
            <a:r>
              <a:rPr lang="en-GB" sz="2400" dirty="0" smtClean="0">
                <a:latin typeface="Times New Roman" panose="02020603050405020304" pitchFamily="18" charset="0"/>
                <a:cs typeface="Times New Roman" panose="02020603050405020304" pitchFamily="18" charset="0"/>
              </a:rPr>
              <a:t>keep </a:t>
            </a:r>
            <a:r>
              <a:rPr lang="en-GB" sz="2400" dirty="0">
                <a:latin typeface="Times New Roman" panose="02020603050405020304" pitchFamily="18" charset="0"/>
                <a:cs typeface="Times New Roman" panose="02020603050405020304" pitchFamily="18" charset="0"/>
              </a:rPr>
              <a:t>the slides </a:t>
            </a:r>
            <a:r>
              <a:rPr lang="en-GB" sz="2400" dirty="0" smtClean="0">
                <a:latin typeface="Times New Roman" panose="02020603050405020304" pitchFamily="18" charset="0"/>
                <a:cs typeface="Times New Roman" panose="02020603050405020304" pitchFamily="18" charset="0"/>
              </a:rPr>
              <a:t>simple.</a:t>
            </a:r>
          </a:p>
          <a:p>
            <a:r>
              <a:rPr lang="en-GB" sz="2400" dirty="0" smtClean="0">
                <a:latin typeface="Times New Roman" panose="02020603050405020304" pitchFamily="18" charset="0"/>
                <a:cs typeface="Times New Roman" panose="02020603050405020304" pitchFamily="18" charset="0"/>
              </a:rPr>
              <a:t>Limit </a:t>
            </a:r>
            <a:r>
              <a:rPr lang="en-GB" sz="2400" dirty="0">
                <a:latin typeface="Times New Roman" panose="02020603050405020304" pitchFamily="18" charset="0"/>
                <a:cs typeface="Times New Roman" panose="02020603050405020304" pitchFamily="18" charset="0"/>
              </a:rPr>
              <a:t>bullet points or text in the slides (NCSL, 2017). </a:t>
            </a:r>
          </a:p>
          <a:p>
            <a:r>
              <a:rPr lang="en-GB" sz="2400" dirty="0" smtClean="0">
                <a:latin typeface="Times New Roman" panose="02020603050405020304" pitchFamily="18" charset="0"/>
                <a:cs typeface="Times New Roman" panose="02020603050405020304" pitchFamily="18" charset="0"/>
              </a:rPr>
              <a:t>Use </a:t>
            </a:r>
            <a:r>
              <a:rPr lang="en-GB" sz="2400" dirty="0">
                <a:latin typeface="Times New Roman" panose="02020603050405020304" pitchFamily="18" charset="0"/>
                <a:cs typeface="Times New Roman" panose="02020603050405020304" pitchFamily="18" charset="0"/>
              </a:rPr>
              <a:t>slide transitions or object builds judiciously. </a:t>
            </a:r>
          </a:p>
          <a:p>
            <a:r>
              <a:rPr lang="en-GB" sz="2400" dirty="0" smtClean="0">
                <a:latin typeface="Times New Roman" panose="02020603050405020304" pitchFamily="18" charset="0"/>
                <a:cs typeface="Times New Roman" panose="02020603050405020304" pitchFamily="18" charset="0"/>
              </a:rPr>
              <a:t>Use </a:t>
            </a:r>
            <a:r>
              <a:rPr lang="en-GB" sz="2400" dirty="0">
                <a:latin typeface="Times New Roman" panose="02020603050405020304" pitchFamily="18" charset="0"/>
                <a:cs typeface="Times New Roman" panose="02020603050405020304" pitchFamily="18" charset="0"/>
              </a:rPr>
              <a:t>high-quality graphics. </a:t>
            </a:r>
          </a:p>
          <a:p>
            <a:r>
              <a:rPr lang="en-GB" sz="2400" dirty="0" smtClean="0">
                <a:latin typeface="Times New Roman" panose="02020603050405020304" pitchFamily="18" charset="0"/>
                <a:cs typeface="Times New Roman" panose="02020603050405020304" pitchFamily="18" charset="0"/>
              </a:rPr>
              <a:t>Avoid </a:t>
            </a:r>
            <a:r>
              <a:rPr lang="en-GB" sz="2400" dirty="0">
                <a:latin typeface="Times New Roman" panose="02020603050405020304" pitchFamily="18" charset="0"/>
                <a:cs typeface="Times New Roman" panose="02020603050405020304" pitchFamily="18" charset="0"/>
              </a:rPr>
              <a:t>using templates because they have been seen by many people. </a:t>
            </a:r>
          </a:p>
        </p:txBody>
      </p:sp>
    </p:spTree>
    <p:extLst>
      <p:ext uri="{BB962C8B-B14F-4D97-AF65-F5344CB8AC3E}">
        <p14:creationId xmlns:p14="http://schemas.microsoft.com/office/powerpoint/2010/main" val="3172694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a:latin typeface="Times New Roman" panose="02020603050405020304" pitchFamily="18" charset="0"/>
                <a:cs typeface="Times New Roman" panose="02020603050405020304" pitchFamily="18" charset="0"/>
              </a:rPr>
              <a:t>Tips For Creating Aesthetically Pleasing </a:t>
            </a:r>
            <a:r>
              <a:rPr lang="en-GB" sz="3200" dirty="0" err="1">
                <a:latin typeface="Times New Roman" panose="02020603050405020304" pitchFamily="18" charset="0"/>
                <a:cs typeface="Times New Roman" panose="02020603050405020304" pitchFamily="18" charset="0"/>
              </a:rPr>
              <a:t>Powerpoint</a:t>
            </a:r>
            <a:r>
              <a:rPr lang="en-GB" sz="3200" dirty="0">
                <a:latin typeface="Times New Roman" panose="02020603050405020304" pitchFamily="18" charset="0"/>
                <a:cs typeface="Times New Roman" panose="02020603050405020304" pitchFamily="18" charset="0"/>
              </a:rPr>
              <a:t> Presentations.</a:t>
            </a:r>
          </a:p>
        </p:txBody>
      </p:sp>
      <p:sp>
        <p:nvSpPr>
          <p:cNvPr id="3" name="Content Placeholder 2"/>
          <p:cNvSpPr>
            <a:spLocks noGrp="1"/>
          </p:cNvSpPr>
          <p:nvPr>
            <p:ph idx="1"/>
          </p:nvPr>
        </p:nvSpPr>
        <p:spPr/>
        <p:txBody>
          <a:bodyPr>
            <a:normAutofit/>
          </a:bodyPr>
          <a:lstStyle/>
          <a:p>
            <a:pPr marL="0" indent="0">
              <a:buNone/>
            </a:pPr>
            <a:r>
              <a:rPr lang="en-GB" sz="2400" dirty="0">
                <a:latin typeface="Times New Roman" panose="02020603050405020304" pitchFamily="18" charset="0"/>
                <a:cs typeface="Times New Roman" panose="02020603050405020304" pitchFamily="18" charset="0"/>
              </a:rPr>
              <a:t>To create aesthetically pleasing </a:t>
            </a:r>
            <a:r>
              <a:rPr lang="en-GB" sz="2400" dirty="0" smtClean="0">
                <a:latin typeface="Times New Roman" panose="02020603050405020304" pitchFamily="18" charset="0"/>
                <a:cs typeface="Times New Roman" panose="02020603050405020304" pitchFamily="18" charset="0"/>
              </a:rPr>
              <a:t>presentations;</a:t>
            </a:r>
          </a:p>
          <a:p>
            <a:r>
              <a:rPr lang="en-GB" sz="2400" dirty="0" smtClean="0">
                <a:latin typeface="Times New Roman" panose="02020603050405020304" pitchFamily="18" charset="0"/>
                <a:cs typeface="Times New Roman" panose="02020603050405020304" pitchFamily="18" charset="0"/>
              </a:rPr>
              <a:t>Ensure </a:t>
            </a:r>
            <a:r>
              <a:rPr lang="en-GB" sz="2400" dirty="0">
                <a:latin typeface="Times New Roman" panose="02020603050405020304" pitchFamily="18" charset="0"/>
                <a:cs typeface="Times New Roman" panose="02020603050405020304" pitchFamily="18" charset="0"/>
              </a:rPr>
              <a:t>that </a:t>
            </a:r>
            <a:r>
              <a:rPr lang="en-GB" sz="2400" dirty="0" err="1">
                <a:latin typeface="Times New Roman" panose="02020603050405020304" pitchFamily="18" charset="0"/>
                <a:cs typeface="Times New Roman" panose="02020603050405020304" pitchFamily="18" charset="0"/>
              </a:rPr>
              <a:t>colors</a:t>
            </a:r>
            <a:r>
              <a:rPr lang="en-GB" sz="2400" dirty="0">
                <a:latin typeface="Times New Roman" panose="02020603050405020304" pitchFamily="18" charset="0"/>
                <a:cs typeface="Times New Roman" panose="02020603050405020304" pitchFamily="18" charset="0"/>
              </a:rPr>
              <a:t> are used effectively. </a:t>
            </a:r>
            <a:endParaRPr lang="en-GB" sz="2400" dirty="0" smtClean="0">
              <a:latin typeface="Times New Roman" panose="02020603050405020304" pitchFamily="18" charset="0"/>
              <a:cs typeface="Times New Roman" panose="02020603050405020304" pitchFamily="18" charset="0"/>
            </a:endParaRPr>
          </a:p>
          <a:p>
            <a:r>
              <a:rPr lang="en-GB" sz="2400" dirty="0" err="1" smtClean="0">
                <a:latin typeface="Times New Roman" panose="02020603050405020304" pitchFamily="18" charset="0"/>
                <a:cs typeface="Times New Roman" panose="02020603050405020304" pitchFamily="18" charset="0"/>
              </a:rPr>
              <a:t>Colors</a:t>
            </a:r>
            <a:r>
              <a:rPr lang="en-GB" sz="2400" dirty="0" smtClean="0">
                <a:latin typeface="Times New Roman" panose="020206030504050203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evoke feelings or emotions. </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Use </a:t>
            </a:r>
            <a:r>
              <a:rPr lang="en-GB" sz="2400" dirty="0">
                <a:latin typeface="Times New Roman" panose="02020603050405020304" pitchFamily="18" charset="0"/>
                <a:cs typeface="Times New Roman" panose="02020603050405020304" pitchFamily="18" charset="0"/>
              </a:rPr>
              <a:t>fonts </a:t>
            </a:r>
            <a:r>
              <a:rPr lang="en-GB" sz="2400" dirty="0" smtClean="0">
                <a:latin typeface="Times New Roman" panose="02020603050405020304" pitchFamily="18" charset="0"/>
                <a:cs typeface="Times New Roman" panose="02020603050405020304" pitchFamily="18" charset="0"/>
              </a:rPr>
              <a:t>properly.</a:t>
            </a:r>
          </a:p>
          <a:p>
            <a:r>
              <a:rPr lang="en-GB" sz="2400" dirty="0">
                <a:latin typeface="Times New Roman" panose="02020603050405020304" pitchFamily="18" charset="0"/>
                <a:cs typeface="Times New Roman" panose="02020603050405020304" pitchFamily="18" charset="0"/>
              </a:rPr>
              <a:t>I</a:t>
            </a:r>
            <a:r>
              <a:rPr lang="en-GB" sz="2400" dirty="0" smtClean="0">
                <a:latin typeface="Times New Roman" panose="02020603050405020304" pitchFamily="18" charset="0"/>
                <a:cs typeface="Times New Roman" panose="02020603050405020304" pitchFamily="18" charset="0"/>
              </a:rPr>
              <a:t>ncorporate </a:t>
            </a:r>
            <a:r>
              <a:rPr lang="en-GB" sz="2400" dirty="0">
                <a:latin typeface="Times New Roman" panose="02020603050405020304" pitchFamily="18" charset="0"/>
                <a:cs typeface="Times New Roman" panose="02020603050405020304" pitchFamily="18" charset="0"/>
              </a:rPr>
              <a:t>audio or video when necessary </a:t>
            </a:r>
          </a:p>
        </p:txBody>
      </p:sp>
    </p:spTree>
    <p:extLst>
      <p:ext uri="{BB962C8B-B14F-4D97-AF65-F5344CB8AC3E}">
        <p14:creationId xmlns:p14="http://schemas.microsoft.com/office/powerpoint/2010/main" val="2313029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a:latin typeface="Times New Roman" panose="02020603050405020304" pitchFamily="18" charset="0"/>
                <a:cs typeface="Times New Roman" panose="02020603050405020304" pitchFamily="18" charset="0"/>
              </a:rPr>
              <a:t>Opening a Blank Workbook and Using Formulas to Work with Data in Microsoft Excel</a:t>
            </a:r>
          </a:p>
        </p:txBody>
      </p:sp>
      <p:sp>
        <p:nvSpPr>
          <p:cNvPr id="3" name="Content Placeholder 2"/>
          <p:cNvSpPr>
            <a:spLocks noGrp="1"/>
          </p:cNvSpPr>
          <p:nvPr>
            <p:ph idx="1"/>
          </p:nvPr>
        </p:nvSpPr>
        <p:spPr>
          <a:xfrm>
            <a:off x="677334" y="2160589"/>
            <a:ext cx="8596668" cy="4389840"/>
          </a:xfrm>
        </p:spPr>
        <p:txBody>
          <a:bodyPr>
            <a:noAutofit/>
          </a:bodyPr>
          <a:lstStyle/>
          <a:p>
            <a:r>
              <a:rPr lang="en-GB" sz="2400" dirty="0" smtClean="0">
                <a:latin typeface="Times New Roman" panose="020206030504050203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To open a blank workbook one can start by opening excel followed by selecting ‘blank workbook’ after which they can start entering text (Microsoft, 2020). </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To </a:t>
            </a:r>
            <a:r>
              <a:rPr lang="en-GB" sz="2400" dirty="0">
                <a:latin typeface="Times New Roman" panose="02020603050405020304" pitchFamily="18" charset="0"/>
                <a:cs typeface="Times New Roman" panose="02020603050405020304" pitchFamily="18" charset="0"/>
              </a:rPr>
              <a:t>use formulas in Microsoft Excel, it is important to start with an equal sign to show that other characters that follow form the formula and they are not just words or numbers in </a:t>
            </a:r>
            <a:r>
              <a:rPr lang="en-GB" sz="2400" dirty="0" smtClean="0">
                <a:latin typeface="Times New Roman" panose="02020603050405020304" pitchFamily="18" charset="0"/>
                <a:cs typeface="Times New Roman" panose="02020603050405020304" pitchFamily="18" charset="0"/>
              </a:rPr>
              <a:t>cells.</a:t>
            </a:r>
          </a:p>
          <a:p>
            <a:r>
              <a:rPr lang="en-GB" sz="2400" dirty="0">
                <a:latin typeface="Times New Roman" panose="02020603050405020304" pitchFamily="18" charset="0"/>
                <a:cs typeface="Times New Roman" panose="02020603050405020304" pitchFamily="18" charset="0"/>
              </a:rPr>
              <a:t>T</a:t>
            </a:r>
            <a:r>
              <a:rPr lang="en-GB" sz="2400" dirty="0" smtClean="0">
                <a:latin typeface="Times New Roman" panose="02020603050405020304" pitchFamily="18" charset="0"/>
                <a:cs typeface="Times New Roman" panose="02020603050405020304" pitchFamily="18" charset="0"/>
              </a:rPr>
              <a:t>he </a:t>
            </a:r>
            <a:r>
              <a:rPr lang="en-GB" sz="2400" dirty="0">
                <a:latin typeface="Times New Roman" panose="02020603050405020304" pitchFamily="18" charset="0"/>
                <a:cs typeface="Times New Roman" panose="02020603050405020304" pitchFamily="18" charset="0"/>
              </a:rPr>
              <a:t>next step would be to press ‘enter’ to obtain the results in a cell (French, 2020). </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Cell </a:t>
            </a:r>
            <a:r>
              <a:rPr lang="en-GB" sz="2400" dirty="0">
                <a:latin typeface="Times New Roman" panose="02020603050405020304" pitchFamily="18" charset="0"/>
                <a:cs typeface="Times New Roman" panose="02020603050405020304" pitchFamily="18" charset="0"/>
              </a:rPr>
              <a:t>references help to improve formulas in excel. </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Cells </a:t>
            </a:r>
            <a:r>
              <a:rPr lang="en-GB" sz="2400" dirty="0">
                <a:latin typeface="Times New Roman" panose="02020603050405020304" pitchFamily="18" charset="0"/>
                <a:cs typeface="Times New Roman" panose="02020603050405020304" pitchFamily="18" charset="0"/>
              </a:rPr>
              <a:t>form sections of rows or columns. </a:t>
            </a:r>
          </a:p>
        </p:txBody>
      </p:sp>
    </p:spTree>
    <p:extLst>
      <p:ext uri="{BB962C8B-B14F-4D97-AF65-F5344CB8AC3E}">
        <p14:creationId xmlns:p14="http://schemas.microsoft.com/office/powerpoint/2010/main" val="3321468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dirty="0">
                <a:latin typeface="Times New Roman" panose="02020603050405020304" pitchFamily="18" charset="0"/>
                <a:cs typeface="Times New Roman" panose="02020603050405020304" pitchFamily="18" charset="0"/>
              </a:rPr>
              <a:t>Basic Features of Microsoft Access</a:t>
            </a:r>
          </a:p>
        </p:txBody>
      </p:sp>
      <p:sp>
        <p:nvSpPr>
          <p:cNvPr id="3" name="Content Placeholder 2"/>
          <p:cNvSpPr>
            <a:spLocks noGrp="1"/>
          </p:cNvSpPr>
          <p:nvPr>
            <p:ph idx="1"/>
          </p:nvPr>
        </p:nvSpPr>
        <p:spPr/>
        <p:txBody>
          <a:bodyPr>
            <a:normAutofit/>
          </a:bodyPr>
          <a:lstStyle/>
          <a:p>
            <a:r>
              <a:rPr lang="en-GB" sz="2400" dirty="0">
                <a:latin typeface="Times New Roman" panose="02020603050405020304" pitchFamily="18" charset="0"/>
                <a:cs typeface="Times New Roman" panose="02020603050405020304" pitchFamily="18" charset="0"/>
              </a:rPr>
              <a:t>The basic features of this application include data entry features, such as tables. </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The </a:t>
            </a:r>
            <a:r>
              <a:rPr lang="en-GB" sz="2400" dirty="0">
                <a:latin typeface="Times New Roman" panose="02020603050405020304" pitchFamily="18" charset="0"/>
                <a:cs typeface="Times New Roman" panose="02020603050405020304" pitchFamily="18" charset="0"/>
              </a:rPr>
              <a:t>other feature is the report wizard, which helps with the creation of reports from selected tables. </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The </a:t>
            </a:r>
            <a:r>
              <a:rPr lang="en-GB" sz="2400" dirty="0">
                <a:latin typeface="Times New Roman" panose="02020603050405020304" pitchFamily="18" charset="0"/>
                <a:cs typeface="Times New Roman" panose="02020603050405020304" pitchFamily="18" charset="0"/>
              </a:rPr>
              <a:t>other basic feature is the query grid, which can enable one to fetch data from a table that has been created (</a:t>
            </a:r>
            <a:r>
              <a:rPr lang="en-GB" sz="2400" dirty="0" err="1">
                <a:latin typeface="Times New Roman" panose="02020603050405020304" pitchFamily="18" charset="0"/>
                <a:cs typeface="Times New Roman" panose="02020603050405020304" pitchFamily="18" charset="0"/>
              </a:rPr>
              <a:t>Koltow</a:t>
            </a:r>
            <a:r>
              <a:rPr lang="en-GB" sz="2400" dirty="0">
                <a:latin typeface="Times New Roman" panose="02020603050405020304" pitchFamily="18" charset="0"/>
                <a:cs typeface="Times New Roman" panose="02020603050405020304" pitchFamily="18" charset="0"/>
              </a:rPr>
              <a:t>, 2020). </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Employees </a:t>
            </a:r>
            <a:r>
              <a:rPr lang="en-GB" sz="2400" dirty="0">
                <a:latin typeface="Times New Roman" panose="02020603050405020304" pitchFamily="18" charset="0"/>
                <a:cs typeface="Times New Roman" panose="02020603050405020304" pitchFamily="18" charset="0"/>
              </a:rPr>
              <a:t>can use Microsoft Access to track production by customizing the necessary fields and populating the tables with the required data (Doe, 2020). </a:t>
            </a:r>
          </a:p>
        </p:txBody>
      </p:sp>
    </p:spTree>
    <p:extLst>
      <p:ext uri="{BB962C8B-B14F-4D97-AF65-F5344CB8AC3E}">
        <p14:creationId xmlns:p14="http://schemas.microsoft.com/office/powerpoint/2010/main" val="2931440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92727"/>
          </a:xfrm>
        </p:spPr>
        <p:txBody>
          <a:bodyPr>
            <a:normAutofit/>
          </a:bodyPr>
          <a:lstStyle/>
          <a:p>
            <a:pPr algn="ctr"/>
            <a:r>
              <a:rPr lang="en-GB" sz="3200" dirty="0" smtClean="0">
                <a:latin typeface="Times New Roman" panose="02020603050405020304" pitchFamily="18" charset="0"/>
                <a:cs typeface="Times New Roman" panose="02020603050405020304" pitchFamily="18" charset="0"/>
              </a:rPr>
              <a:t>References </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64843"/>
            <a:ext cx="9644302" cy="5140757"/>
          </a:xfrm>
        </p:spPr>
        <p:txBody>
          <a:bodyPr>
            <a:noAutofit/>
          </a:bodyPr>
          <a:lstStyle/>
          <a:p>
            <a:r>
              <a:rPr lang="en-GB" sz="1600" dirty="0">
                <a:latin typeface="Times New Roman" panose="02020603050405020304" pitchFamily="18" charset="0"/>
                <a:cs typeface="Times New Roman" panose="02020603050405020304" pitchFamily="18" charset="0"/>
              </a:rPr>
              <a:t>Doe, G. (2020). </a:t>
            </a:r>
            <a:r>
              <a:rPr lang="en-GB" sz="1600" i="1" dirty="0">
                <a:latin typeface="Times New Roman" panose="02020603050405020304" pitchFamily="18" charset="0"/>
                <a:cs typeface="Times New Roman" panose="02020603050405020304" pitchFamily="18" charset="0"/>
              </a:rPr>
              <a:t>Microsoft access inventory production management tutorial</a:t>
            </a:r>
            <a:r>
              <a:rPr lang="en-GB" sz="1600" dirty="0">
                <a:latin typeface="Times New Roman" panose="02020603050405020304" pitchFamily="18" charset="0"/>
                <a:cs typeface="Times New Roman" panose="02020603050405020304" pitchFamily="18" charset="0"/>
              </a:rPr>
              <a:t>. Small Business - Chron.com. https://smallbusiness.chron.com/microsoft-access-inventory-production-management-tutorial-43958.html</a:t>
            </a:r>
          </a:p>
          <a:p>
            <a:r>
              <a:rPr lang="en-GB" sz="1600" dirty="0">
                <a:latin typeface="Times New Roman" panose="02020603050405020304" pitchFamily="18" charset="0"/>
                <a:cs typeface="Times New Roman" panose="02020603050405020304" pitchFamily="18" charset="0"/>
              </a:rPr>
              <a:t>French, T. (2020, January 12). </a:t>
            </a:r>
            <a:r>
              <a:rPr lang="en-GB" sz="1600" i="1" dirty="0">
                <a:latin typeface="Times New Roman" panose="02020603050405020304" pitchFamily="18" charset="0"/>
                <a:cs typeface="Times New Roman" panose="02020603050405020304" pitchFamily="18" charset="0"/>
              </a:rPr>
              <a:t>Get started using formulas in Excel</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Lifewire</a:t>
            </a:r>
            <a:r>
              <a:rPr lang="en-GB" sz="1600" dirty="0">
                <a:latin typeface="Times New Roman" panose="02020603050405020304" pitchFamily="18" charset="0"/>
                <a:cs typeface="Times New Roman" panose="02020603050405020304" pitchFamily="18" charset="0"/>
              </a:rPr>
              <a:t>. https://www.lifewire.com/excel-formulas-step-by-step-tutorial-3123636</a:t>
            </a:r>
          </a:p>
          <a:p>
            <a:r>
              <a:rPr lang="en-GB" sz="1600" dirty="0" err="1">
                <a:latin typeface="Times New Roman" panose="02020603050405020304" pitchFamily="18" charset="0"/>
                <a:cs typeface="Times New Roman" panose="02020603050405020304" pitchFamily="18" charset="0"/>
              </a:rPr>
              <a:t>Koltow</a:t>
            </a:r>
            <a:r>
              <a:rPr lang="en-GB" sz="1600" dirty="0">
                <a:latin typeface="Times New Roman" panose="02020603050405020304" pitchFamily="18" charset="0"/>
                <a:cs typeface="Times New Roman" panose="02020603050405020304" pitchFamily="18" charset="0"/>
              </a:rPr>
              <a:t>, D. (2020). </a:t>
            </a:r>
            <a:r>
              <a:rPr lang="en-GB" sz="1600" i="1" dirty="0">
                <a:latin typeface="Times New Roman" panose="02020603050405020304" pitchFamily="18" charset="0"/>
                <a:cs typeface="Times New Roman" panose="02020603050405020304" pitchFamily="18" charset="0"/>
              </a:rPr>
              <a:t>What are the key features of Microsoft access?</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Techwalla</a:t>
            </a:r>
            <a:r>
              <a:rPr lang="en-GB" sz="1600" dirty="0">
                <a:latin typeface="Times New Roman" panose="02020603050405020304" pitchFamily="18" charset="0"/>
                <a:cs typeface="Times New Roman" panose="02020603050405020304" pitchFamily="18" charset="0"/>
              </a:rPr>
              <a:t>. https://www.techwalla.com/articles/what-are-the-key-features-of-microsoft-access</a:t>
            </a:r>
          </a:p>
          <a:p>
            <a:r>
              <a:rPr lang="en-GB" sz="1600" dirty="0">
                <a:latin typeface="Times New Roman" panose="02020603050405020304" pitchFamily="18" charset="0"/>
                <a:cs typeface="Times New Roman" panose="02020603050405020304" pitchFamily="18" charset="0"/>
              </a:rPr>
              <a:t>Microsoft. (2020). </a:t>
            </a:r>
            <a:r>
              <a:rPr lang="en-GB" sz="1600" i="1" dirty="0">
                <a:latin typeface="Times New Roman" panose="02020603050405020304" pitchFamily="18" charset="0"/>
                <a:cs typeface="Times New Roman" panose="02020603050405020304" pitchFamily="18" charset="0"/>
              </a:rPr>
              <a:t>Create a new workbook</a:t>
            </a:r>
            <a:r>
              <a:rPr lang="en-GB" sz="1600" dirty="0">
                <a:latin typeface="Times New Roman" panose="02020603050405020304" pitchFamily="18" charset="0"/>
                <a:cs typeface="Times New Roman" panose="02020603050405020304" pitchFamily="18" charset="0"/>
              </a:rPr>
              <a:t>. Microsoft Office help and training - Office Support. https://support.office.com/en-us/article/create-a-new-workbook-ae99f19b-cecb-4aa0-92c8-7126d6212a83</a:t>
            </a:r>
          </a:p>
          <a:p>
            <a:r>
              <a:rPr lang="en-GB" sz="1600" dirty="0">
                <a:latin typeface="Times New Roman" panose="02020603050405020304" pitchFamily="18" charset="0"/>
                <a:cs typeface="Times New Roman" panose="02020603050405020304" pitchFamily="18" charset="0"/>
              </a:rPr>
              <a:t>NCSL. (2017, August 8). </a:t>
            </a:r>
            <a:r>
              <a:rPr lang="en-GB" sz="1600" i="1" dirty="0">
                <a:latin typeface="Times New Roman" panose="02020603050405020304" pitchFamily="18" charset="0"/>
                <a:cs typeface="Times New Roman" panose="02020603050405020304" pitchFamily="18" charset="0"/>
              </a:rPr>
              <a:t>Tips for making effective PowerPoint presentations</a:t>
            </a:r>
            <a:r>
              <a:rPr lang="en-GB" sz="1600" dirty="0">
                <a:latin typeface="Times New Roman" panose="02020603050405020304" pitchFamily="18" charset="0"/>
                <a:cs typeface="Times New Roman" panose="02020603050405020304" pitchFamily="18" charset="0"/>
              </a:rPr>
              <a:t>. Legislative News, Studies and Analysis | National Conference of State Legislatures. https://www.ncsl.org/legislators-staff/legislative-staff/legislative-staff-coordinating-committee/tips-for-making-effective-powerpoint-presentations.aspx</a:t>
            </a:r>
          </a:p>
          <a:p>
            <a:r>
              <a:rPr lang="en-GB" sz="1600" dirty="0">
                <a:latin typeface="Times New Roman" panose="02020603050405020304" pitchFamily="18" charset="0"/>
                <a:cs typeface="Times New Roman" panose="02020603050405020304" pitchFamily="18" charset="0"/>
              </a:rPr>
              <a:t>Spencer, S. (2008, October 8). </a:t>
            </a:r>
            <a:r>
              <a:rPr lang="en-GB" sz="1600" i="1" dirty="0">
                <a:latin typeface="Times New Roman" panose="02020603050405020304" pitchFamily="18" charset="0"/>
                <a:cs typeface="Times New Roman" panose="02020603050405020304" pitchFamily="18" charset="0"/>
              </a:rPr>
              <a:t>Computer basics for beginners</a:t>
            </a:r>
            <a:r>
              <a:rPr lang="en-GB" sz="1600" dirty="0">
                <a:latin typeface="Times New Roman" panose="02020603050405020304" pitchFamily="18" charset="0"/>
                <a:cs typeface="Times New Roman" panose="02020603050405020304" pitchFamily="18" charset="0"/>
              </a:rPr>
              <a:t>. </a:t>
            </a:r>
            <a:r>
              <a:rPr lang="en-GB" sz="1600" dirty="0" err="1">
                <a:latin typeface="Times New Roman" panose="02020603050405020304" pitchFamily="18" charset="0"/>
                <a:cs typeface="Times New Roman" panose="02020603050405020304" pitchFamily="18" charset="0"/>
              </a:rPr>
              <a:t>Mapcon</a:t>
            </a:r>
            <a:r>
              <a:rPr lang="en-GB" sz="1600" dirty="0">
                <a:latin typeface="Times New Roman" panose="02020603050405020304" pitchFamily="18" charset="0"/>
                <a:cs typeface="Times New Roman" panose="02020603050405020304" pitchFamily="18" charset="0"/>
              </a:rPr>
              <a:t> Technologies, Inc. | Maintenance Software Products. https://www.mapcon.com/us-en/computer-and-software-basics-for-beginners</a:t>
            </a:r>
          </a:p>
          <a:p>
            <a:r>
              <a:rPr lang="en-GB" sz="1600" dirty="0">
                <a:latin typeface="Times New Roman" panose="02020603050405020304" pitchFamily="18" charset="0"/>
                <a:cs typeface="Times New Roman" panose="02020603050405020304" pitchFamily="18" charset="0"/>
              </a:rPr>
              <a:t>West, L. (2018, January 9). </a:t>
            </a:r>
            <a:r>
              <a:rPr lang="en-GB" sz="1600" i="1" dirty="0">
                <a:latin typeface="Times New Roman" panose="02020603050405020304" pitchFamily="18" charset="0"/>
                <a:cs typeface="Times New Roman" panose="02020603050405020304" pitchFamily="18" charset="0"/>
              </a:rPr>
              <a:t>Basic Microsoft word – Creating, formatting, printing and saving documents</a:t>
            </a:r>
            <a:r>
              <a:rPr lang="en-GB" sz="1600" dirty="0">
                <a:latin typeface="Times New Roman" panose="02020603050405020304" pitchFamily="18" charset="0"/>
                <a:cs typeface="Times New Roman" panose="02020603050405020304" pitchFamily="18" charset="0"/>
              </a:rPr>
              <a:t>. Online Computer Tips . https://www.onlinecomputertips.com/support-categories/microsoft-office/648-basic-microsoft-word</a:t>
            </a:r>
          </a:p>
          <a:p>
            <a:endParaRPr lang="en-GB"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3847867"/>
      </p:ext>
    </p:extLst>
  </p:cSld>
  <p:clrMapOvr>
    <a:masterClrMapping/>
  </p:clrMapOvr>
</p:sld>
</file>

<file path=ppt/theme/theme1.xml><?xml version="1.0" encoding="utf-8"?>
<a:theme xmlns:a="http://schemas.openxmlformats.org/drawingml/2006/main" name="Facet">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24</TotalTime>
  <Words>1438</Words>
  <Application>Microsoft Office PowerPoint</Application>
  <PresentationFormat>Widescreen</PresentationFormat>
  <Paragraphs>65</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Times New Roman</vt:lpstr>
      <vt:lpstr>Trebuchet MS</vt:lpstr>
      <vt:lpstr>Wingdings 3</vt:lpstr>
      <vt:lpstr>Facet</vt:lpstr>
      <vt:lpstr>   Introduction to Computers Student’s Name Institutional Affiliation </vt:lpstr>
      <vt:lpstr>The Basics of Computer Software and What Software Does </vt:lpstr>
      <vt:lpstr>Basic Functions and Techniques Used to Create and Edit Documents in Word </vt:lpstr>
      <vt:lpstr>Basic Functions and Techniques Used to Create and Edit Documents in Word </vt:lpstr>
      <vt:lpstr>Tips For Creating Aesthetically Pleasing Powerpoint Presentations.</vt:lpstr>
      <vt:lpstr>Tips For Creating Aesthetically Pleasing Powerpoint Presentations.</vt:lpstr>
      <vt:lpstr>Opening a Blank Workbook and Using Formulas to Work with Data in Microsoft Excel</vt:lpstr>
      <vt:lpstr>Basic Features of Microsoft Access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Computers Student’s Name Institutional Affiliation</dc:title>
  <dc:creator>TRIZZER</dc:creator>
  <cp:lastModifiedBy>Vinnie</cp:lastModifiedBy>
  <cp:revision>5</cp:revision>
  <dcterms:created xsi:type="dcterms:W3CDTF">2020-04-14T21:43:25Z</dcterms:created>
  <dcterms:modified xsi:type="dcterms:W3CDTF">2020-04-14T22:12:48Z</dcterms:modified>
</cp:coreProperties>
</file>