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5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4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DB9F4-F618-4111-80DF-5423EBB198E4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F753-1FB3-4E56-91DD-EC1FD9799CD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DB9F4-F618-4111-80DF-5423EBB198E4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F753-1FB3-4E56-91DD-EC1FD9799C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DB9F4-F618-4111-80DF-5423EBB198E4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4C7F753-1FB3-4E56-91DD-EC1FD9799CD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DB9F4-F618-4111-80DF-5423EBB198E4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F753-1FB3-4E56-91DD-EC1FD9799C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DB9F4-F618-4111-80DF-5423EBB198E4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F753-1FB3-4E56-91DD-EC1FD9799C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DB9F4-F618-4111-80DF-5423EBB198E4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F753-1FB3-4E56-91DD-EC1FD9799C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DB9F4-F618-4111-80DF-5423EBB198E4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F753-1FB3-4E56-91DD-EC1FD9799C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DB9F4-F618-4111-80DF-5423EBB198E4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F753-1FB3-4E56-91DD-EC1FD9799C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DB9F4-F618-4111-80DF-5423EBB198E4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F753-1FB3-4E56-91DD-EC1FD9799C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DB9F4-F618-4111-80DF-5423EBB198E4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F753-1FB3-4E56-91DD-EC1FD9799C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DB9F4-F618-4111-80DF-5423EBB198E4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F753-1FB3-4E56-91DD-EC1FD9799C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C5DB9F4-F618-4111-80DF-5423EBB198E4}" type="datetimeFigureOut">
              <a:rPr lang="en-US" smtClean="0"/>
              <a:t>7/27/2015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4C7F753-1FB3-4E56-91DD-EC1FD9799CD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iminaljusticeusa.com/blog/2011/10-stats-you-should-know-about-our-prison-syste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time.com/3972717/watch-john-oliver-last-week-tonight-mandatory-minimum-laws/" TargetMode="External"/><Relationship Id="rId2" Type="http://schemas.openxmlformats.org/officeDocument/2006/relationships/hyperlink" Target="http://www.youtube.com/watch?v=alcK_QBE7h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sZwfNs1pqG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Corrections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569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United States currently has the largest inmate population in the </a:t>
            </a:r>
            <a:r>
              <a:rPr lang="en-US" dirty="0" smtClean="0"/>
              <a:t>world</a:t>
            </a:r>
          </a:p>
          <a:p>
            <a:r>
              <a:rPr lang="en-US" b="1" u="sng" dirty="0">
                <a:hlinkClick r:id="rId2"/>
              </a:rPr>
              <a:t>http://www.criminaljusticeusa.com/blog/2011/10-stats-you-should-know-about-our-prison-system/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606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Sentencing Factors and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Attributions</a:t>
            </a:r>
            <a:r>
              <a:rPr lang="en-US" dirty="0" smtClean="0"/>
              <a:t>: causes of behavior as internal or external</a:t>
            </a:r>
            <a:endParaRPr lang="en-US" dirty="0"/>
          </a:p>
          <a:p>
            <a:r>
              <a:rPr lang="en-US" u="sng" dirty="0"/>
              <a:t>Controllability</a:t>
            </a:r>
            <a:r>
              <a:rPr lang="en-US" dirty="0"/>
              <a:t>: whether individual could have controlled behavior</a:t>
            </a:r>
          </a:p>
          <a:p>
            <a:r>
              <a:rPr lang="en-US" u="sng" dirty="0"/>
              <a:t>Stability</a:t>
            </a:r>
            <a:r>
              <a:rPr lang="en-US" dirty="0"/>
              <a:t>: whether cause appears to be temporary or permanent</a:t>
            </a:r>
          </a:p>
          <a:p>
            <a:r>
              <a:rPr lang="en-US" dirty="0"/>
              <a:t>Behaviors attributed to internal, controllable and stable causes elicit harshest punishments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67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Sentencing Factors and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Most states have </a:t>
            </a:r>
            <a:r>
              <a:rPr lang="en-US" u="sng" dirty="0"/>
              <a:t>sentencing guidelines</a:t>
            </a:r>
            <a:r>
              <a:rPr lang="en-US" dirty="0"/>
              <a:t> </a:t>
            </a:r>
            <a:r>
              <a:rPr lang="en-US" dirty="0" smtClean="0"/>
              <a:t>based </a:t>
            </a:r>
            <a:r>
              <a:rPr lang="en-US" dirty="0"/>
              <a:t>on type of crime, how vicious/violent, prior criminal record, other circumstances, and average sentence. </a:t>
            </a:r>
            <a:endParaRPr lang="en-US" dirty="0" smtClean="0"/>
          </a:p>
          <a:p>
            <a:r>
              <a:rPr lang="en-US" dirty="0"/>
              <a:t>Some states use </a:t>
            </a:r>
            <a:r>
              <a:rPr lang="en-US" u="sng" dirty="0"/>
              <a:t>determinate sentencing</a:t>
            </a:r>
            <a:r>
              <a:rPr lang="en-US" dirty="0"/>
              <a:t>, which sets stricter guidelines, with judges being required to give a sentence within a certain available </a:t>
            </a:r>
            <a:r>
              <a:rPr lang="en-US" dirty="0" smtClean="0"/>
              <a:t>range</a:t>
            </a:r>
          </a:p>
          <a:p>
            <a:r>
              <a:rPr lang="en-US" u="sng" dirty="0"/>
              <a:t>Three Strikes Laws</a:t>
            </a:r>
            <a:r>
              <a:rPr lang="en-US" dirty="0"/>
              <a:t>: require longer sentences for a third offense, typically a felony</a:t>
            </a:r>
            <a:r>
              <a:rPr lang="en-US" dirty="0" smtClean="0"/>
              <a:t>.</a:t>
            </a:r>
          </a:p>
          <a:p>
            <a:r>
              <a:rPr lang="en-US" u="sng" dirty="0">
                <a:hlinkClick r:id="rId2"/>
              </a:rPr>
              <a:t>http://</a:t>
            </a:r>
            <a:r>
              <a:rPr lang="en-US" u="sng" dirty="0" smtClean="0">
                <a:hlinkClick r:id="rId2"/>
              </a:rPr>
              <a:t>www.youtube.com/watch?v=alcK_QBE7h8</a:t>
            </a:r>
            <a:endParaRPr lang="en-US" u="sng" dirty="0" smtClean="0"/>
          </a:p>
          <a:p>
            <a:r>
              <a:rPr lang="en-US" dirty="0">
                <a:hlinkClick r:id="rId3"/>
              </a:rPr>
              <a:t>http://time.com/3972717/watch-john-oliver-last-week-tonight-mandatory-minimum-laws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marL="13716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0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releasing inmates from prison before their sentence has been </a:t>
            </a:r>
            <a:r>
              <a:rPr lang="en-US" dirty="0" smtClean="0"/>
              <a:t>se</a:t>
            </a:r>
            <a:r>
              <a:rPr lang="en-US" dirty="0"/>
              <a:t>rved.</a:t>
            </a:r>
          </a:p>
          <a:p>
            <a:r>
              <a:rPr lang="en-US" dirty="0" smtClean="0"/>
              <a:t>Parole evaluations may be conducted by a psychologist, who writes a report for the parole board</a:t>
            </a:r>
          </a:p>
          <a:p>
            <a:r>
              <a:rPr lang="en-US" dirty="0" smtClean="0"/>
              <a:t>Parole board may or may not uphold the psychologist’s recommendations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43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Predictors of parole denial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200" dirty="0"/>
              <a:t>Bad behavior in prison</a:t>
            </a:r>
          </a:p>
          <a:p>
            <a:pPr lvl="0"/>
            <a:r>
              <a:rPr lang="en-US" sz="3200" dirty="0"/>
              <a:t>Initial sentence deemed as too lenient</a:t>
            </a:r>
          </a:p>
          <a:p>
            <a:pPr lvl="0"/>
            <a:r>
              <a:rPr lang="en-US" sz="3200" dirty="0"/>
              <a:t>Violent crime </a:t>
            </a:r>
          </a:p>
          <a:p>
            <a:pPr lvl="0"/>
            <a:r>
              <a:rPr lang="en-US" sz="3200" dirty="0"/>
              <a:t>Long criminal history</a:t>
            </a:r>
          </a:p>
          <a:p>
            <a:pPr lvl="0"/>
            <a:r>
              <a:rPr lang="en-US" sz="3200" dirty="0"/>
              <a:t>Presence of mental illness</a:t>
            </a:r>
          </a:p>
          <a:p>
            <a:pPr lvl="0"/>
            <a:r>
              <a:rPr lang="en-US" sz="3200" dirty="0"/>
              <a:t>Input from victims or families urging denial of parole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75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Types of </a:t>
            </a:r>
            <a:r>
              <a:rPr lang="en-US" dirty="0" smtClean="0">
                <a:effectLst/>
              </a:rPr>
              <a:t>Imprisonment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Jails</a:t>
            </a:r>
            <a:r>
              <a:rPr lang="en-US" dirty="0"/>
              <a:t>: typically short-term holding cells operated by cities or counties and run by local law enforcement.</a:t>
            </a:r>
          </a:p>
          <a:p>
            <a:r>
              <a:rPr lang="en-US" u="sng" dirty="0"/>
              <a:t>Prisons</a:t>
            </a:r>
            <a:r>
              <a:rPr lang="en-US" dirty="0"/>
              <a:t>: typically hold offenders for a long period of time, administered by the state and state law enforcement.</a:t>
            </a:r>
          </a:p>
          <a:p>
            <a:r>
              <a:rPr lang="en-US" u="sng" dirty="0"/>
              <a:t>Federal prisons</a:t>
            </a:r>
            <a:r>
              <a:rPr lang="en-US" dirty="0"/>
              <a:t>: hold those who offend against federal law, administered by the US government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51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</a:rPr>
              <a:t>History of Prisons in the </a:t>
            </a:r>
            <a:r>
              <a:rPr lang="en-US" dirty="0" smtClean="0">
                <a:effectLst/>
              </a:rPr>
              <a:t>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709160"/>
          </a:xfrm>
        </p:spPr>
        <p:txBody>
          <a:bodyPr>
            <a:normAutofit/>
          </a:bodyPr>
          <a:lstStyle/>
          <a:p>
            <a:r>
              <a:rPr lang="en-US" dirty="0"/>
              <a:t>Early US history – public shaming in stocks or with beatings/whippings</a:t>
            </a:r>
          </a:p>
          <a:p>
            <a:r>
              <a:rPr lang="en-US" dirty="0"/>
              <a:t>The wealthy could pay a fine instead. </a:t>
            </a:r>
            <a:endParaRPr lang="en-US" dirty="0" smtClean="0"/>
          </a:p>
          <a:p>
            <a:r>
              <a:rPr lang="en-US" dirty="0"/>
              <a:t>Late 1700s most states abolished whippings and the death penalty, instead relying on </a:t>
            </a:r>
            <a:r>
              <a:rPr lang="en-US" dirty="0" smtClean="0"/>
              <a:t>incarceration. </a:t>
            </a:r>
          </a:p>
          <a:p>
            <a:r>
              <a:rPr lang="en-US" dirty="0" smtClean="0"/>
              <a:t>1800s: Pennsylvania Plan: rehabilitation through isolation; criticized by many as torture</a:t>
            </a:r>
          </a:p>
          <a:p>
            <a:r>
              <a:rPr lang="en-US" dirty="0" smtClean="0"/>
              <a:t>1900s: rehabilitation popular into 1970s, then public sentiment turned to being “tough on </a:t>
            </a:r>
            <a:r>
              <a:rPr lang="en-US" smtClean="0"/>
              <a:t>crime”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55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/>
              </a:rPr>
              <a:t>Rehabilitation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interventions designed to bring about changes in behavior. </a:t>
            </a:r>
            <a:endParaRPr lang="en-US" dirty="0" smtClean="0"/>
          </a:p>
          <a:p>
            <a:r>
              <a:rPr lang="en-US" dirty="0" smtClean="0"/>
              <a:t>Poor outcome due to:</a:t>
            </a:r>
          </a:p>
          <a:p>
            <a:r>
              <a:rPr lang="en-US" u="sng" dirty="0"/>
              <a:t>Coercion</a:t>
            </a:r>
            <a:r>
              <a:rPr lang="en-US" dirty="0"/>
              <a:t>: psychological treatment </a:t>
            </a:r>
            <a:r>
              <a:rPr lang="en-US" dirty="0" smtClean="0"/>
              <a:t>is </a:t>
            </a:r>
            <a:r>
              <a:rPr lang="en-US" dirty="0"/>
              <a:t>more effective with motivated, willing </a:t>
            </a:r>
            <a:r>
              <a:rPr lang="en-US" dirty="0" smtClean="0"/>
              <a:t>participants, which is atypical among inmates.</a:t>
            </a:r>
          </a:p>
          <a:p>
            <a:r>
              <a:rPr lang="en-US" u="sng" dirty="0"/>
              <a:t>Environment</a:t>
            </a:r>
            <a:r>
              <a:rPr lang="en-US" dirty="0"/>
              <a:t>: the prison environment itself is not conducive to a </a:t>
            </a:r>
            <a:r>
              <a:rPr lang="en-US" dirty="0" smtClean="0"/>
              <a:t>rehabili</a:t>
            </a:r>
            <a:r>
              <a:rPr lang="en-US" dirty="0"/>
              <a:t>tation </a:t>
            </a:r>
            <a:r>
              <a:rPr lang="en-US" dirty="0" smtClean="0"/>
              <a:t>philosophy</a:t>
            </a:r>
            <a:r>
              <a:rPr lang="en-US" dirty="0"/>
              <a:t> </a:t>
            </a:r>
            <a:r>
              <a:rPr lang="en-US" dirty="0" smtClean="0"/>
              <a:t>due to overcrowding, etc.</a:t>
            </a:r>
          </a:p>
          <a:p>
            <a:r>
              <a:rPr lang="en-US" u="sng" dirty="0"/>
              <a:t>The </a:t>
            </a:r>
            <a:r>
              <a:rPr lang="en-US" u="sng" dirty="0" smtClean="0"/>
              <a:t>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85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CBT (Cognitive Behavioral Therapy)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15400" cy="4876800"/>
          </a:xfrm>
        </p:spPr>
        <p:txBody>
          <a:bodyPr>
            <a:noAutofit/>
          </a:bodyPr>
          <a:lstStyle/>
          <a:p>
            <a:pPr lvl="0"/>
            <a:r>
              <a:rPr lang="en-US" sz="2400" u="sng" dirty="0"/>
              <a:t>Cognitive skills</a:t>
            </a:r>
            <a:r>
              <a:rPr lang="en-US" sz="2400" dirty="0"/>
              <a:t>: development of decision making skills including evaluating consequences and alternative solutions</a:t>
            </a:r>
          </a:p>
          <a:p>
            <a:pPr lvl="0"/>
            <a:r>
              <a:rPr lang="en-US" sz="2400" u="sng" dirty="0"/>
              <a:t>Cognitive restructuring</a:t>
            </a:r>
            <a:r>
              <a:rPr lang="en-US" sz="2400" dirty="0"/>
              <a:t>: changing distorted thinking that promotes criminality </a:t>
            </a:r>
            <a:endParaRPr lang="en-US" sz="2400" dirty="0" smtClean="0"/>
          </a:p>
          <a:p>
            <a:pPr lvl="0"/>
            <a:r>
              <a:rPr lang="en-US" sz="2400" u="sng" dirty="0" smtClean="0"/>
              <a:t>Interpersonal </a:t>
            </a:r>
            <a:r>
              <a:rPr lang="en-US" sz="2400" u="sng" dirty="0"/>
              <a:t>problem solving</a:t>
            </a:r>
            <a:r>
              <a:rPr lang="en-US" sz="2400" dirty="0"/>
              <a:t>: learning to deal with conflicts and peer pressure</a:t>
            </a:r>
          </a:p>
          <a:p>
            <a:pPr lvl="0"/>
            <a:r>
              <a:rPr lang="en-US" sz="2400" u="sng" dirty="0"/>
              <a:t>Anger control</a:t>
            </a:r>
            <a:r>
              <a:rPr lang="en-US" sz="2400" dirty="0"/>
              <a:t>: learning how to recognize cues that provoke anger and how to appropriately express anger under control</a:t>
            </a:r>
          </a:p>
          <a:p>
            <a:pPr lvl="0"/>
            <a:r>
              <a:rPr lang="en-US" sz="2400" u="sng" dirty="0"/>
              <a:t>Moral reasoning</a:t>
            </a:r>
            <a:r>
              <a:rPr lang="en-US" sz="2400" dirty="0"/>
              <a:t>: improving moral decision making, learning empathy skills</a:t>
            </a:r>
          </a:p>
          <a:p>
            <a:pPr lvl="0"/>
            <a:r>
              <a:rPr lang="en-US" sz="2400" u="sng" dirty="0"/>
              <a:t>Behavior modification</a:t>
            </a:r>
            <a:r>
              <a:rPr lang="en-US" sz="2400" dirty="0"/>
              <a:t>: through contingency management (rewards and punishments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358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Legal Rights of Inmates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Due-Process </a:t>
            </a:r>
            <a:r>
              <a:rPr lang="en-US" u="sng" dirty="0" smtClean="0"/>
              <a:t>Rights</a:t>
            </a:r>
            <a:r>
              <a:rPr lang="en-US" dirty="0" smtClean="0"/>
              <a:t> such as mounting defense when brought up on disciplinary charges and to refuse treatment</a:t>
            </a:r>
          </a:p>
          <a:p>
            <a:r>
              <a:rPr lang="en-US" u="sng" dirty="0"/>
              <a:t>Right to Free </a:t>
            </a:r>
            <a:r>
              <a:rPr lang="en-US" u="sng" dirty="0" smtClean="0"/>
              <a:t>Communication</a:t>
            </a:r>
            <a:r>
              <a:rPr lang="en-US" dirty="0" smtClean="0"/>
              <a:t>: </a:t>
            </a:r>
            <a:r>
              <a:rPr lang="en-US" dirty="0"/>
              <a:t>offenders have the right to communicate with attorneys and the court system. </a:t>
            </a:r>
            <a:r>
              <a:rPr lang="en-US" dirty="0" smtClean="0"/>
              <a:t>Mail </a:t>
            </a:r>
            <a:r>
              <a:rPr lang="en-US" dirty="0"/>
              <a:t>is </a:t>
            </a:r>
            <a:r>
              <a:rPr lang="en-US" dirty="0" smtClean="0"/>
              <a:t>screened </a:t>
            </a:r>
            <a:r>
              <a:rPr lang="en-US" dirty="0"/>
              <a:t>and sometimes </a:t>
            </a:r>
            <a:r>
              <a:rPr lang="en-US" dirty="0" smtClean="0"/>
              <a:t>censored.</a:t>
            </a:r>
          </a:p>
          <a:p>
            <a:r>
              <a:rPr lang="en-US" u="sng" dirty="0"/>
              <a:t>Religious </a:t>
            </a:r>
            <a:r>
              <a:rPr lang="en-US" u="sng" dirty="0" smtClean="0"/>
              <a:t>Rights</a:t>
            </a:r>
            <a:r>
              <a:rPr lang="en-US" dirty="0" smtClean="0"/>
              <a:t>: can be restricted if the warden deems them a security risk.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47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Prison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Prison life is stressful, with a high degree of victimization and a lack of </a:t>
            </a:r>
            <a:r>
              <a:rPr lang="en-US" dirty="0" smtClean="0"/>
              <a:t>control</a:t>
            </a:r>
          </a:p>
          <a:p>
            <a:r>
              <a:rPr lang="en-US" dirty="0"/>
              <a:t>Stanford Prison Experiment</a:t>
            </a:r>
          </a:p>
          <a:p>
            <a:r>
              <a:rPr lang="en-US" u="sng" dirty="0">
                <a:hlinkClick r:id="rId2"/>
              </a:rPr>
              <a:t>http://www.youtube.com/watch?v=sZwfNs1pqG0</a:t>
            </a:r>
            <a:endParaRPr lang="en-US" dirty="0"/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9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Alternatives to Prison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763000" cy="5334000"/>
          </a:xfrm>
        </p:spPr>
        <p:txBody>
          <a:bodyPr>
            <a:normAutofit fontScale="85000" lnSpcReduction="10000"/>
          </a:bodyPr>
          <a:lstStyle/>
          <a:p>
            <a:r>
              <a:rPr lang="en-US" sz="3100" u="sng" dirty="0" smtClean="0"/>
              <a:t>Restitution</a:t>
            </a:r>
            <a:r>
              <a:rPr lang="en-US" sz="3100" dirty="0"/>
              <a:t>: sentencing goal focused on making up for one’s crime, usually through money or community </a:t>
            </a:r>
            <a:r>
              <a:rPr lang="en-US" sz="3100" dirty="0" smtClean="0"/>
              <a:t>service</a:t>
            </a:r>
            <a:endParaRPr lang="en-US" sz="3100" dirty="0"/>
          </a:p>
          <a:p>
            <a:r>
              <a:rPr lang="en-US" sz="3100" u="sng" dirty="0"/>
              <a:t>Probation</a:t>
            </a:r>
            <a:r>
              <a:rPr lang="en-US" sz="3100" dirty="0"/>
              <a:t>: conditional suspension of a sentence under the supervision of a probation officer. Violation of the terms of probation may result in a prison term</a:t>
            </a:r>
            <a:r>
              <a:rPr lang="en-US" sz="3100" dirty="0" smtClean="0"/>
              <a:t>.</a:t>
            </a:r>
            <a:endParaRPr lang="en-US" sz="3100" dirty="0"/>
          </a:p>
          <a:p>
            <a:r>
              <a:rPr lang="en-US" sz="3100" u="sng" dirty="0"/>
              <a:t>House arrest</a:t>
            </a:r>
            <a:r>
              <a:rPr lang="en-US" sz="3100" dirty="0"/>
              <a:t>: similar to conditions of parole but with severe restrictions on movement outside the home, usually involving electronic monitoring</a:t>
            </a:r>
            <a:r>
              <a:rPr lang="en-US" sz="3100" dirty="0" smtClean="0"/>
              <a:t>.</a:t>
            </a:r>
            <a:endParaRPr lang="en-US" sz="3100" dirty="0"/>
          </a:p>
          <a:p>
            <a:r>
              <a:rPr lang="en-US" sz="3100" u="sng" dirty="0"/>
              <a:t>Residential community corrections centers</a:t>
            </a:r>
            <a:r>
              <a:rPr lang="en-US" sz="3100" dirty="0"/>
              <a:t>: residences for offenders to live together and find employment and do household chores and maintenance, designed to facilitate re-entry into society following a prison </a:t>
            </a:r>
            <a:r>
              <a:rPr lang="en-US" sz="3100" dirty="0" smtClean="0"/>
              <a:t>sentence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120061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282</TotalTime>
  <Words>663</Words>
  <Application>Microsoft Office PowerPoint</Application>
  <PresentationFormat>On-screen Show (4:3)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Book Antiqua</vt:lpstr>
      <vt:lpstr>Lucida Sans</vt:lpstr>
      <vt:lpstr>Wingdings</vt:lpstr>
      <vt:lpstr>Wingdings 2</vt:lpstr>
      <vt:lpstr>Wingdings 3</vt:lpstr>
      <vt:lpstr>Apex</vt:lpstr>
      <vt:lpstr>Corrections</vt:lpstr>
      <vt:lpstr>Data</vt:lpstr>
      <vt:lpstr>Sentencing Factors and Rules</vt:lpstr>
      <vt:lpstr>Sentencing Factors and Rules</vt:lpstr>
      <vt:lpstr>Parole</vt:lpstr>
      <vt:lpstr>Predictors of parole denial</vt:lpstr>
      <vt:lpstr>Types of Imprisonment</vt:lpstr>
      <vt:lpstr>History of Prisons in the US</vt:lpstr>
      <vt:lpstr>Rehabilitation</vt:lpstr>
      <vt:lpstr>CBT (Cognitive Behavioral Therapy)</vt:lpstr>
      <vt:lpstr>Legal Rights of Inmates</vt:lpstr>
      <vt:lpstr>Prison Conditions</vt:lpstr>
      <vt:lpstr>Alternatives to Prison</vt:lpstr>
    </vt:vector>
  </TitlesOfParts>
  <Company>Valdosta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T Wasieleski</dc:creator>
  <cp:lastModifiedBy>David T Wasieleski</cp:lastModifiedBy>
  <cp:revision>13</cp:revision>
  <dcterms:created xsi:type="dcterms:W3CDTF">2013-04-10T15:19:45Z</dcterms:created>
  <dcterms:modified xsi:type="dcterms:W3CDTF">2015-07-27T16:26:33Z</dcterms:modified>
</cp:coreProperties>
</file>