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86" r:id="rId11"/>
    <p:sldId id="287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4" r:id="rId20"/>
    <p:sldId id="282" r:id="rId21"/>
    <p:sldId id="283" r:id="rId22"/>
    <p:sldId id="285" r:id="rId23"/>
  </p:sldIdLst>
  <p:sldSz cx="9144000" cy="5143500" type="screen16x9"/>
  <p:notesSz cx="7010400" cy="9296400"/>
  <p:defaultTextStyle>
    <a:defPPr>
      <a:defRPr lang="en-ca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nia Béliveau" initials="SB" lastIdx="1" clrIdx="0">
    <p:extLst>
      <p:ext uri="{19B8F6BF-5375-455C-9EA6-DF929625EA0E}">
        <p15:presenceInfo xmlns:p15="http://schemas.microsoft.com/office/powerpoint/2012/main" userId="S-1-5-21-45967694-939857297-17523355-108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23" end="45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821F"/>
    <a:srgbClr val="376092"/>
    <a:srgbClr val="5941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47" autoAdjust="0"/>
    <p:restoredTop sz="94660"/>
  </p:normalViewPr>
  <p:slideViewPr>
    <p:cSldViewPr snapToGrid="0" snapToObjects="1">
      <p:cViewPr varScale="1">
        <p:scale>
          <a:sx n="120" d="100"/>
          <a:sy n="120" d="100"/>
        </p:scale>
        <p:origin x="78" y="279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8" d="100"/>
          <a:sy n="68" d="100"/>
        </p:scale>
        <p:origin x="2592" y="5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4C629588-D8C9-2C4F-99C8-19DA4EBE9347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8F2A6070-140D-2A47-B8C8-E54A1672A3F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2413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B7D4D4E3-DE1C-8744-8D5D-AF159F21906D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fr-CA"/>
              <a:t>Click to edit Master text styles</a:t>
            </a:r>
          </a:p>
          <a:p>
            <a:pPr lvl="1"/>
            <a:r>
              <a:rPr lang="fr-CA"/>
              <a:t>Second level</a:t>
            </a:r>
          </a:p>
          <a:p>
            <a:pPr lvl="2"/>
            <a:r>
              <a:rPr lang="fr-CA"/>
              <a:t>Third level</a:t>
            </a:r>
          </a:p>
          <a:p>
            <a:pPr lvl="3"/>
            <a:r>
              <a:rPr lang="fr-CA"/>
              <a:t>Fourth level</a:t>
            </a:r>
          </a:p>
          <a:p>
            <a:pPr lvl="4"/>
            <a:r>
              <a:rPr lang="fr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4FC97D9C-86CF-DB4E-ACF1-3B70B2B03B4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385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3571" y="1577581"/>
            <a:ext cx="8088086" cy="1737121"/>
          </a:xfrm>
        </p:spPr>
        <p:txBody>
          <a:bodyPr>
            <a:noAutofit/>
          </a:bodyPr>
          <a:lstStyle>
            <a:lvl1pPr algn="l">
              <a:defRPr sz="4800" b="1" spc="-15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fr-CA"/>
              <a:t>Click to edit Master title style</a:t>
            </a:r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90700" y="4767264"/>
            <a:ext cx="5562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Tous droits réservés. © 2020 Collège de l’immobilier du Québec</a:t>
            </a:r>
          </a:p>
        </p:txBody>
      </p:sp>
    </p:spTree>
    <p:extLst>
      <p:ext uri="{BB962C8B-B14F-4D97-AF65-F5344CB8AC3E}">
        <p14:creationId xmlns:p14="http://schemas.microsoft.com/office/powerpoint/2010/main" val="3012545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V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3571" y="1577581"/>
            <a:ext cx="8088086" cy="1737121"/>
          </a:xfrm>
        </p:spPr>
        <p:txBody>
          <a:bodyPr>
            <a:noAutofit/>
          </a:bodyPr>
          <a:lstStyle>
            <a:lvl1pPr algn="l">
              <a:defRPr sz="4800" b="1" spc="-15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fr-CA"/>
              <a:t>Click to edit Master title style</a:t>
            </a:r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90700" y="4767264"/>
            <a:ext cx="5562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Tous droits réservés. © 2020 Collège de l’immobilier du Québec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47678" y="149529"/>
            <a:ext cx="1498926" cy="5538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9694" y="100757"/>
            <a:ext cx="1777216" cy="6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237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/>
          <a:srcRect l="-1" t="18004" r="4512" b="13883"/>
          <a:stretch/>
        </p:blipFill>
        <p:spPr>
          <a:xfrm>
            <a:off x="0" y="4594623"/>
            <a:ext cx="9144000" cy="55967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text</a:t>
            </a:r>
            <a:r>
              <a:rPr lang="fr-CA" dirty="0"/>
              <a:t> styles</a:t>
            </a:r>
          </a:p>
          <a:p>
            <a:pPr lvl="1"/>
            <a:r>
              <a:rPr lang="fr-CA" dirty="0"/>
              <a:t>Second </a:t>
            </a:r>
            <a:r>
              <a:rPr lang="fr-CA" dirty="0" err="1"/>
              <a:t>level</a:t>
            </a:r>
            <a:endParaRPr lang="fr-CA" dirty="0"/>
          </a:p>
          <a:p>
            <a:pPr lvl="2"/>
            <a:r>
              <a:rPr lang="fr-CA" dirty="0" err="1"/>
              <a:t>Third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fr-CA" dirty="0"/>
          </a:p>
          <a:p>
            <a:pPr lvl="3"/>
            <a:r>
              <a:rPr lang="fr-CA" dirty="0" err="1"/>
              <a:t>Fourth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fr-CA" dirty="0"/>
          </a:p>
          <a:p>
            <a:pPr lvl="4"/>
            <a:r>
              <a:rPr lang="fr-CA" dirty="0" err="1"/>
              <a:t>Fifth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8091" y="4767264"/>
            <a:ext cx="2133600" cy="273844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fld id="{2833BF77-6CED-E040-8DCF-30BBE28A9512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4"/>
            <a:ext cx="5562600" cy="27384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 dirty="0"/>
              <a:t>Tous droits réservés. © 2020 Collège de l’immobilier du Québec</a:t>
            </a:r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1741714" y="178764"/>
            <a:ext cx="6945086" cy="6703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957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A">
    <p:bg>
      <p:bgPr>
        <a:blipFill rotWithShape="1">
          <a:blip r:embed="rId2">
            <a:alphaModFix amt="6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/>
          <a:srcRect l="-1" t="18004" r="4512" b="13883"/>
          <a:stretch/>
        </p:blipFill>
        <p:spPr>
          <a:xfrm>
            <a:off x="0" y="4594623"/>
            <a:ext cx="9144000" cy="5596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996009"/>
            <a:ext cx="9144000" cy="10926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997721"/>
            <a:ext cx="8229600" cy="1090945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fr-CA" dirty="0"/>
              <a:t>CLICK TO EDIT SECTION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368972"/>
            <a:ext cx="8229600" cy="1314450"/>
          </a:xfrm>
        </p:spPr>
        <p:txBody>
          <a:bodyPr/>
          <a:lstStyle>
            <a:lvl1pPr marL="0" indent="0" algn="l">
              <a:buNone/>
              <a:defRPr>
                <a:solidFill>
                  <a:srgbClr val="37609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/>
              <a:t>Click to edit Master subtitle style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4"/>
            <a:ext cx="5562600" cy="27384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 dirty="0"/>
              <a:t>Tous droits réservés. © 2020 Collège de l’immobilier du Québec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8091" y="4767264"/>
            <a:ext cx="2133600" cy="273844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fld id="{2833BF77-6CED-E040-8DCF-30BBE28A951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330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">
    <p:bg>
      <p:bgPr>
        <a:blipFill rotWithShape="1">
          <a:blip r:embed="rId2">
            <a:alphaModFix amt="6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mplatePPT_CIQ_Collabo_v2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41" t="15750" r="-67741" b="-15750"/>
          <a:stretch/>
        </p:blipFill>
        <p:spPr>
          <a:xfrm>
            <a:off x="-443" y="999786"/>
            <a:ext cx="7531543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7926" y="1184548"/>
            <a:ext cx="2240694" cy="3344568"/>
          </a:xfrm>
        </p:spPr>
        <p:txBody>
          <a:bodyPr anchor="t">
            <a:normAutofit/>
          </a:bodyPr>
          <a:lstStyle>
            <a:lvl1pPr algn="l">
              <a:defRPr sz="3200" b="1" baseline="0">
                <a:solidFill>
                  <a:schemeClr val="bg1"/>
                </a:solidFill>
              </a:defRPr>
            </a:lvl1pPr>
          </a:lstStyle>
          <a:p>
            <a:r>
              <a:rPr lang="fr-CA" dirty="0"/>
              <a:t>TITRE</a:t>
            </a:r>
            <a:br>
              <a:rPr lang="fr-CA" dirty="0"/>
            </a:br>
            <a:r>
              <a:rPr lang="fr-CA" dirty="0"/>
              <a:t>SECTION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" y="4814000"/>
            <a:ext cx="2378619" cy="220538"/>
          </a:xfrm>
        </p:spPr>
        <p:txBody>
          <a:bodyPr/>
          <a:lstStyle>
            <a:lvl1pPr algn="ctr">
              <a:defRPr sz="600"/>
            </a:lvl1pPr>
          </a:lstStyle>
          <a:p>
            <a:r>
              <a:rPr lang="fr-FR" dirty="0"/>
              <a:t>© Tous droits réservés Collège de l’immobilier du Québec 2020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2565400" y="1007761"/>
            <a:ext cx="6291229" cy="439074"/>
          </a:xfrm>
        </p:spPr>
        <p:txBody>
          <a:bodyPr/>
          <a:lstStyle>
            <a:lvl1pPr marL="0" indent="0" algn="l">
              <a:buNone/>
              <a:defRPr baseline="0">
                <a:solidFill>
                  <a:srgbClr val="37609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subtitle</a:t>
            </a:r>
            <a:r>
              <a:rPr lang="fr-CA" dirty="0"/>
              <a:t> style</a:t>
            </a:r>
          </a:p>
        </p:txBody>
      </p:sp>
      <p:sp>
        <p:nvSpPr>
          <p:cNvPr id="14" name="Subtitle 2"/>
          <p:cNvSpPr txBox="1">
            <a:spLocks/>
          </p:cNvSpPr>
          <p:nvPr userDrawn="1"/>
        </p:nvSpPr>
        <p:spPr>
          <a:xfrm>
            <a:off x="2565400" y="1561137"/>
            <a:ext cx="6291229" cy="2987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75000"/>
              <a:buFont typeface="Wingdings" charset="2"/>
              <a:buNone/>
              <a:defRPr sz="2800" kern="1200" baseline="0">
                <a:solidFill>
                  <a:srgbClr val="376092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75000"/>
              <a:buFont typeface="Wingdings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5"/>
              </a:buClr>
              <a:buSzPct val="75000"/>
              <a:buFont typeface="Wingdings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accent6"/>
              </a:buClr>
              <a:buSzPct val="75000"/>
              <a:buFont typeface="Wingdings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rgbClr val="FF0000"/>
              </a:buClr>
              <a:buSzPct val="75000"/>
              <a:buFont typeface="Wingdings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2000" dirty="0">
                <a:solidFill>
                  <a:srgbClr val="000000"/>
                </a:solidFill>
              </a:rPr>
              <a:t>Click to </a:t>
            </a:r>
            <a:r>
              <a:rPr lang="fr-CA" sz="2000" dirty="0" err="1">
                <a:solidFill>
                  <a:srgbClr val="000000"/>
                </a:solidFill>
              </a:rPr>
              <a:t>edit</a:t>
            </a:r>
            <a:r>
              <a:rPr lang="fr-CA" sz="2000" dirty="0">
                <a:solidFill>
                  <a:srgbClr val="000000"/>
                </a:solidFill>
              </a:rPr>
              <a:t> Master </a:t>
            </a:r>
            <a:r>
              <a:rPr lang="fr-CA" sz="2000" dirty="0" err="1">
                <a:solidFill>
                  <a:srgbClr val="000000"/>
                </a:solidFill>
              </a:rPr>
              <a:t>subtitle</a:t>
            </a:r>
            <a:r>
              <a:rPr lang="fr-CA" sz="2000" dirty="0">
                <a:solidFill>
                  <a:srgbClr val="000000"/>
                </a:solidFill>
              </a:rPr>
              <a:t>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8091" y="4767264"/>
            <a:ext cx="2133600" cy="273844"/>
          </a:xfrm>
        </p:spPr>
        <p:txBody>
          <a:bodyPr/>
          <a:lstStyle>
            <a:lvl1pPr>
              <a:defRPr sz="1000" b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fld id="{2833BF77-6CED-E040-8DCF-30BBE28A951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468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/>
          <a:srcRect l="-1" t="18004" r="4512" b="13883"/>
          <a:stretch/>
        </p:blipFill>
        <p:spPr>
          <a:xfrm>
            <a:off x="0" y="4749300"/>
            <a:ext cx="9144000" cy="40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CA" dirty="0"/>
              <a:t>CLICK TO EDIT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/>
              <a:t>Click to edit Master text styles</a:t>
            </a:r>
          </a:p>
          <a:p>
            <a:pPr lvl="1"/>
            <a:r>
              <a:rPr lang="fr-CA"/>
              <a:t>Second level</a:t>
            </a:r>
          </a:p>
          <a:p>
            <a:pPr lvl="2"/>
            <a:r>
              <a:rPr lang="fr-CA"/>
              <a:t>Third level</a:t>
            </a:r>
          </a:p>
          <a:p>
            <a:pPr lvl="3"/>
            <a:r>
              <a:rPr lang="fr-CA"/>
              <a:t>Fourth level</a:t>
            </a:r>
          </a:p>
          <a:p>
            <a:pPr lvl="4"/>
            <a:r>
              <a:rPr lang="fr-CA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/>
              <a:t>Click to edit Master text styles</a:t>
            </a:r>
          </a:p>
          <a:p>
            <a:pPr lvl="1"/>
            <a:r>
              <a:rPr lang="fr-CA"/>
              <a:t>Second level</a:t>
            </a:r>
          </a:p>
          <a:p>
            <a:pPr lvl="2"/>
            <a:r>
              <a:rPr lang="fr-CA"/>
              <a:t>Third level</a:t>
            </a:r>
          </a:p>
          <a:p>
            <a:pPr lvl="3"/>
            <a:r>
              <a:rPr lang="fr-CA"/>
              <a:t>Fourth level</a:t>
            </a:r>
          </a:p>
          <a:p>
            <a:pPr lvl="4"/>
            <a:r>
              <a:rPr lang="fr-CA"/>
              <a:t>Fifth level</a:t>
            </a: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4"/>
            <a:ext cx="5562600" cy="27384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 dirty="0"/>
              <a:t>Tous droits réservés. © 2020 Collège de l’immobilier du Québec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8091" y="4767264"/>
            <a:ext cx="2133600" cy="273844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fld id="{2833BF77-6CED-E040-8DCF-30BBE28A951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437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/>
          <a:srcRect l="-1" t="18004" r="4512" b="13883"/>
          <a:stretch/>
        </p:blipFill>
        <p:spPr>
          <a:xfrm>
            <a:off x="0" y="4749300"/>
            <a:ext cx="9144000" cy="40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Click to edit Master title style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4"/>
            <a:ext cx="5562600" cy="27384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 dirty="0"/>
              <a:t>Tous droits réservés. © 2020 Collège de l’immobilier du Québec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8091" y="4767264"/>
            <a:ext cx="2133600" cy="273844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fld id="{2833BF77-6CED-E040-8DCF-30BBE28A951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023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+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/>
          <a:srcRect l="-1" t="18004" r="4512" b="13883"/>
          <a:stretch/>
        </p:blipFill>
        <p:spPr>
          <a:xfrm>
            <a:off x="0" y="4749300"/>
            <a:ext cx="9144000" cy="40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702130"/>
            <a:ext cx="3008313" cy="6844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Click to edit Master text styles</a:t>
            </a:r>
          </a:p>
          <a:p>
            <a:pPr lvl="1"/>
            <a:r>
              <a:rPr lang="fr-CA"/>
              <a:t>Second level</a:t>
            </a:r>
          </a:p>
          <a:p>
            <a:pPr lvl="2"/>
            <a:r>
              <a:rPr lang="fr-CA"/>
              <a:t>Third level</a:t>
            </a:r>
          </a:p>
          <a:p>
            <a:pPr lvl="3"/>
            <a:r>
              <a:rPr lang="fr-CA"/>
              <a:t>Fourth level</a:t>
            </a:r>
          </a:p>
          <a:p>
            <a:pPr lvl="4"/>
            <a:r>
              <a:rPr lang="fr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75016"/>
            <a:ext cx="3008313" cy="311960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/>
              <a:t>Click to edit Master text styles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4"/>
            <a:ext cx="5562600" cy="27384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 dirty="0"/>
              <a:t>Tous droits réservés. © 2020 Collège de l’immobilier du Québec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8091" y="4767264"/>
            <a:ext cx="2133600" cy="273844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fld id="{2833BF77-6CED-E040-8DCF-30BBE28A951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928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HOTO+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/>
          <a:srcRect l="-1" t="18004" r="4512" b="13883"/>
          <a:stretch/>
        </p:blipFill>
        <p:spPr>
          <a:xfrm>
            <a:off x="0" y="4749300"/>
            <a:ext cx="9144000" cy="40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1486" y="4204096"/>
            <a:ext cx="5486400" cy="425054"/>
          </a:xfrm>
        </p:spPr>
        <p:txBody>
          <a:bodyPr anchor="t"/>
          <a:lstStyle>
            <a:lvl1pPr algn="l">
              <a:defRPr sz="1600" b="0"/>
            </a:lvl1pPr>
          </a:lstStyle>
          <a:p>
            <a:r>
              <a:rPr lang="fr-CA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61486" y="459584"/>
            <a:ext cx="6325692" cy="36783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048261"/>
            <a:ext cx="1778000" cy="1439126"/>
          </a:xfrm>
        </p:spPr>
        <p:txBody>
          <a:bodyPr>
            <a:norm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dirty="0" err="1"/>
              <a:t>Lorem</a:t>
            </a:r>
            <a:r>
              <a:rPr lang="fr-CA" dirty="0"/>
              <a:t> </a:t>
            </a:r>
            <a:r>
              <a:rPr lang="fr-CA" dirty="0" err="1"/>
              <a:t>ipsum</a:t>
            </a:r>
            <a:r>
              <a:rPr lang="fr-CA" dirty="0"/>
              <a:t> </a:t>
            </a:r>
            <a:r>
              <a:rPr lang="fr-CA" dirty="0" err="1"/>
              <a:t>dolor</a:t>
            </a:r>
            <a:r>
              <a:rPr lang="fr-CA" dirty="0"/>
              <a:t> </a:t>
            </a:r>
            <a:r>
              <a:rPr lang="fr-CA" dirty="0" err="1"/>
              <a:t>sit</a:t>
            </a:r>
            <a:r>
              <a:rPr lang="fr-CA" dirty="0"/>
              <a:t> </a:t>
            </a:r>
            <a:r>
              <a:rPr lang="fr-CA" dirty="0" err="1"/>
              <a:t>amet</a:t>
            </a:r>
            <a:r>
              <a:rPr lang="fr-CA" dirty="0"/>
              <a:t>. </a:t>
            </a:r>
            <a:r>
              <a:rPr lang="fr-CA"/>
              <a:t>Nunquam</a:t>
            </a:r>
            <a:endParaRPr lang="fr-CA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4"/>
            <a:ext cx="5562600" cy="273844"/>
          </a:xfrm>
        </p:spPr>
        <p:txBody>
          <a:bodyPr/>
          <a:lstStyle>
            <a:lvl1pPr>
              <a:defRPr sz="800"/>
            </a:lvl1pPr>
          </a:lstStyle>
          <a:p>
            <a:r>
              <a:rPr lang="fr-FR" dirty="0"/>
              <a:t>Tous droits réservés. © 2020 Collège de l’immobilier du Québec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8091" y="4767264"/>
            <a:ext cx="2133600" cy="273844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fld id="{2833BF77-6CED-E040-8DCF-30BBE28A951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77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_COLLAB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3571" y="1444667"/>
            <a:ext cx="8088086" cy="1737121"/>
          </a:xfrm>
        </p:spPr>
        <p:txBody>
          <a:bodyPr>
            <a:noAutofit/>
          </a:bodyPr>
          <a:lstStyle>
            <a:lvl1pPr algn="l">
              <a:defRPr sz="4800" b="1" spc="-15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fr-CA"/>
              <a:t>Click to edit Master title style</a:t>
            </a:r>
            <a:endParaRPr lang="en-US" dirty="0"/>
          </a:p>
        </p:txBody>
      </p:sp>
      <p:sp>
        <p:nvSpPr>
          <p:cNvPr id="12" name="Title 8"/>
          <p:cNvSpPr txBox="1">
            <a:spLocks/>
          </p:cNvSpPr>
          <p:nvPr userDrawn="1"/>
        </p:nvSpPr>
        <p:spPr>
          <a:xfrm>
            <a:off x="3352277" y="3309926"/>
            <a:ext cx="5189380" cy="7162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spc="-150">
                <a:solidFill>
                  <a:srgbClr val="FFFFFF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r"/>
            <a:r>
              <a:rPr lang="fr-CA" sz="2400" spc="0" dirty="0">
                <a:latin typeface="Arial"/>
                <a:cs typeface="Arial"/>
              </a:rPr>
              <a:t>Click to </a:t>
            </a:r>
            <a:r>
              <a:rPr lang="fr-CA" sz="2400" spc="0" dirty="0" err="1">
                <a:latin typeface="Arial"/>
                <a:cs typeface="Arial"/>
              </a:rPr>
              <a:t>edit</a:t>
            </a:r>
            <a:r>
              <a:rPr lang="fr-CA" sz="2400" spc="0" dirty="0">
                <a:latin typeface="Arial"/>
                <a:cs typeface="Arial"/>
              </a:rPr>
              <a:t> Master </a:t>
            </a:r>
            <a:r>
              <a:rPr lang="fr-CA" sz="2400" spc="0" dirty="0" err="1">
                <a:latin typeface="Arial"/>
                <a:cs typeface="Arial"/>
              </a:rPr>
              <a:t>subtitle</a:t>
            </a:r>
            <a:r>
              <a:rPr lang="fr-CA" sz="2400" spc="0" dirty="0">
                <a:latin typeface="Arial"/>
                <a:cs typeface="Arial"/>
              </a:rPr>
              <a:t> style</a:t>
            </a:r>
            <a:endParaRPr lang="en-US" sz="2400" spc="0" dirty="0">
              <a:latin typeface="Arial"/>
              <a:cs typeface="Arial"/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14287" y="4767264"/>
            <a:ext cx="41265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Tous droits réservés. © 2020 Collège de l’immobilier du Québec</a:t>
            </a:r>
          </a:p>
        </p:txBody>
      </p:sp>
      <p:sp>
        <p:nvSpPr>
          <p:cNvPr id="6" name="Footer Placeholder 4"/>
          <p:cNvSpPr txBox="1">
            <a:spLocks/>
          </p:cNvSpPr>
          <p:nvPr userDrawn="1"/>
        </p:nvSpPr>
        <p:spPr>
          <a:xfrm>
            <a:off x="122864" y="3304515"/>
            <a:ext cx="1058556" cy="45031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En</a:t>
            </a:r>
            <a:r>
              <a:rPr lang="en-US" baseline="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</a:p>
          <a:p>
            <a:pPr algn="l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collaboration </a:t>
            </a:r>
          </a:p>
          <a:p>
            <a:pPr algn="l"/>
            <a:r>
              <a:rPr lang="en-US" baseline="0" dirty="0">
                <a:solidFill>
                  <a:schemeClr val="tx1"/>
                </a:solidFill>
                <a:latin typeface="Arial"/>
                <a:cs typeface="Arial"/>
              </a:rPr>
              <a:t>avec :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037948" y="485136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47678" y="149529"/>
            <a:ext cx="1498926" cy="5538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9694" y="100757"/>
            <a:ext cx="1777216" cy="6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660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COLLAB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/>
          <a:srcRect l="2" t="14808" r="6017" b="15173"/>
          <a:stretch/>
        </p:blipFill>
        <p:spPr>
          <a:xfrm>
            <a:off x="1838680" y="4644138"/>
            <a:ext cx="7333200" cy="5049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Click to edit Master text styles</a:t>
            </a:r>
          </a:p>
          <a:p>
            <a:pPr lvl="1"/>
            <a:r>
              <a:rPr lang="fr-CA"/>
              <a:t>Second level</a:t>
            </a:r>
          </a:p>
          <a:p>
            <a:pPr lvl="2"/>
            <a:r>
              <a:rPr lang="fr-CA"/>
              <a:t>Third level</a:t>
            </a:r>
          </a:p>
          <a:p>
            <a:pPr lvl="3"/>
            <a:r>
              <a:rPr lang="fr-CA"/>
              <a:t>Fourth level</a:t>
            </a:r>
          </a:p>
          <a:p>
            <a:pPr lvl="4"/>
            <a:r>
              <a:rPr lang="fr-CA"/>
              <a:t>Fifth level</a:t>
            </a:r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1741714" y="178764"/>
            <a:ext cx="6945086" cy="6703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/>
              <a:t>Click to edit Master title style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0393" y="4767264"/>
            <a:ext cx="4245726" cy="273844"/>
          </a:xfrm>
        </p:spPr>
        <p:txBody>
          <a:bodyPr/>
          <a:lstStyle>
            <a:lvl1pPr algn="r">
              <a:defRPr sz="800"/>
            </a:lvl1pPr>
          </a:lstStyle>
          <a:p>
            <a:r>
              <a:rPr lang="fr-FR" dirty="0"/>
              <a:t>© Tous droits réservés Collège de l’immobilier du Québec 2020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177213" y="4039109"/>
            <a:ext cx="1761108" cy="1024071"/>
          </a:xfrm>
        </p:spPr>
        <p:txBody>
          <a:bodyPr anchor="b"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err="1"/>
              <a:t>Insérer</a:t>
            </a:r>
            <a:r>
              <a:rPr lang="en-US" dirty="0"/>
              <a:t> logo </a:t>
            </a:r>
            <a:r>
              <a:rPr lang="en-US" dirty="0" err="1"/>
              <a:t>collaborateur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8091" y="4767264"/>
            <a:ext cx="2133600" cy="273844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fld id="{2833BF77-6CED-E040-8DCF-30BBE28A951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5443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COLLABO">
    <p:bg>
      <p:bgPr>
        <a:blipFill rotWithShape="1">
          <a:blip r:embed="rId2">
            <a:alphaModFix amt="6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996009"/>
            <a:ext cx="9144000" cy="10926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997721"/>
            <a:ext cx="8229600" cy="1090945"/>
          </a:xfrm>
        </p:spPr>
        <p:txBody>
          <a:bodyPr>
            <a:normAutofit/>
          </a:bodyPr>
          <a:lstStyle>
            <a:lvl1pPr algn="l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fr-CA" dirty="0"/>
              <a:t>CLICK TO EDIT SECTION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368972"/>
            <a:ext cx="8229600" cy="1314450"/>
          </a:xfrm>
        </p:spPr>
        <p:txBody>
          <a:bodyPr/>
          <a:lstStyle>
            <a:lvl1pPr marL="0" indent="0" algn="l">
              <a:buNone/>
              <a:defRPr>
                <a:solidFill>
                  <a:srgbClr val="37609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/>
              <a:t>Click to edit Master subtitle style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177213" y="4039109"/>
            <a:ext cx="1761108" cy="1024071"/>
          </a:xfrm>
        </p:spPr>
        <p:txBody>
          <a:bodyPr anchor="b"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err="1"/>
              <a:t>Insérer</a:t>
            </a:r>
            <a:r>
              <a:rPr lang="en-US" dirty="0"/>
              <a:t> logo </a:t>
            </a:r>
            <a:r>
              <a:rPr lang="en-US" dirty="0" err="1"/>
              <a:t>collaborateur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3034771" y="4231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/>
          <a:srcRect l="2" t="14808" r="6017" b="15173"/>
          <a:stretch/>
        </p:blipFill>
        <p:spPr>
          <a:xfrm>
            <a:off x="1838680" y="4644138"/>
            <a:ext cx="7333200" cy="504900"/>
          </a:xfrm>
          <a:prstGeom prst="rect">
            <a:avLst/>
          </a:prstGeom>
        </p:spPr>
      </p:pic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0393" y="4767264"/>
            <a:ext cx="4245726" cy="273844"/>
          </a:xfrm>
        </p:spPr>
        <p:txBody>
          <a:bodyPr/>
          <a:lstStyle>
            <a:lvl1pPr algn="r">
              <a:defRPr sz="800"/>
            </a:lvl1pPr>
          </a:lstStyle>
          <a:p>
            <a:r>
              <a:rPr lang="fr-FR" dirty="0"/>
              <a:t>© Tous droits réservés Collège de l’immobilier du Québec 2020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8091" y="4767264"/>
            <a:ext cx="2133600" cy="273844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fld id="{2833BF77-6CED-E040-8DCF-30BBE28A951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832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_COLLABO">
    <p:bg>
      <p:bgPr>
        <a:blipFill rotWithShape="1">
          <a:blip r:embed="rId2">
            <a:alphaModFix amt="6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mplatePPT_CIQ_Collabo_v2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41" t="15750" r="-67741" b="-15750"/>
          <a:stretch/>
        </p:blipFill>
        <p:spPr>
          <a:xfrm>
            <a:off x="-443" y="815636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3826" y="803170"/>
            <a:ext cx="2385590" cy="3560846"/>
          </a:xfrm>
        </p:spPr>
        <p:txBody>
          <a:bodyPr anchor="t">
            <a:normAutofit/>
          </a:bodyPr>
          <a:lstStyle>
            <a:lvl1pPr algn="l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fr-CA" dirty="0"/>
              <a:t>TITRE</a:t>
            </a:r>
            <a:br>
              <a:rPr lang="fr-CA" dirty="0"/>
            </a:br>
            <a:r>
              <a:rPr lang="fr-CA" dirty="0"/>
              <a:t>SECTION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" y="4760694"/>
            <a:ext cx="3101225" cy="273844"/>
          </a:xfrm>
        </p:spPr>
        <p:txBody>
          <a:bodyPr/>
          <a:lstStyle>
            <a:lvl1pPr algn="ctr">
              <a:defRPr sz="800"/>
            </a:lvl1pPr>
          </a:lstStyle>
          <a:p>
            <a:r>
              <a:rPr lang="fr-FR" dirty="0"/>
              <a:t>© Tous droits réservés Collège de l’immobilier du Québec 2020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3367045" y="823611"/>
            <a:ext cx="5489584" cy="439074"/>
          </a:xfrm>
        </p:spPr>
        <p:txBody>
          <a:bodyPr/>
          <a:lstStyle>
            <a:lvl1pPr marL="0" indent="0" algn="l">
              <a:buNone/>
              <a:defRPr baseline="0">
                <a:solidFill>
                  <a:srgbClr val="37609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/>
              <a:t>Click to edit Master subtitle style</a:t>
            </a:r>
            <a:endParaRPr lang="fr-CA" dirty="0"/>
          </a:p>
        </p:txBody>
      </p:sp>
      <p:sp>
        <p:nvSpPr>
          <p:cNvPr id="14" name="Subtitle 2"/>
          <p:cNvSpPr txBox="1">
            <a:spLocks/>
          </p:cNvSpPr>
          <p:nvPr userDrawn="1"/>
        </p:nvSpPr>
        <p:spPr>
          <a:xfrm>
            <a:off x="3367045" y="1376987"/>
            <a:ext cx="5489584" cy="2987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75000"/>
              <a:buFont typeface="Wingdings" charset="2"/>
              <a:buNone/>
              <a:defRPr sz="2800" kern="1200" baseline="0">
                <a:solidFill>
                  <a:srgbClr val="376092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75000"/>
              <a:buFont typeface="Wingdings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5"/>
              </a:buClr>
              <a:buSzPct val="75000"/>
              <a:buFont typeface="Wingdings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accent6"/>
              </a:buClr>
              <a:buSzPct val="75000"/>
              <a:buFont typeface="Wingdings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rgbClr val="FF0000"/>
              </a:buClr>
              <a:buSzPct val="75000"/>
              <a:buFont typeface="Wingdings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2000" dirty="0">
                <a:solidFill>
                  <a:srgbClr val="000000"/>
                </a:solidFill>
              </a:rPr>
              <a:t>Click to </a:t>
            </a:r>
            <a:r>
              <a:rPr lang="fr-CA" sz="2000" dirty="0" err="1">
                <a:solidFill>
                  <a:srgbClr val="000000"/>
                </a:solidFill>
              </a:rPr>
              <a:t>edit</a:t>
            </a:r>
            <a:r>
              <a:rPr lang="fr-CA" sz="2000" dirty="0">
                <a:solidFill>
                  <a:srgbClr val="000000"/>
                </a:solidFill>
              </a:rPr>
              <a:t> Master </a:t>
            </a:r>
            <a:r>
              <a:rPr lang="fr-CA" sz="2000" dirty="0" err="1">
                <a:solidFill>
                  <a:srgbClr val="000000"/>
                </a:solidFill>
              </a:rPr>
              <a:t>subtitle</a:t>
            </a:r>
            <a:r>
              <a:rPr lang="fr-CA" sz="2000" dirty="0">
                <a:solidFill>
                  <a:srgbClr val="000000"/>
                </a:solidFill>
              </a:rPr>
              <a:t> style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7095521" y="4039109"/>
            <a:ext cx="1761108" cy="1024071"/>
          </a:xfrm>
        </p:spPr>
        <p:txBody>
          <a:bodyPr anchor="b"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err="1"/>
              <a:t>Insérer</a:t>
            </a:r>
            <a:r>
              <a:rPr lang="en-US" dirty="0"/>
              <a:t> logo </a:t>
            </a:r>
            <a:r>
              <a:rPr lang="en-US" dirty="0" err="1"/>
              <a:t>collaborateur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4602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_COLLAB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CA" dirty="0"/>
              <a:t>CLICK TO EDIT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/>
              <a:t>Click to edit Master text styles</a:t>
            </a:r>
          </a:p>
          <a:p>
            <a:pPr lvl="1"/>
            <a:r>
              <a:rPr lang="fr-CA"/>
              <a:t>Second level</a:t>
            </a:r>
          </a:p>
          <a:p>
            <a:pPr lvl="2"/>
            <a:r>
              <a:rPr lang="fr-CA"/>
              <a:t>Third level</a:t>
            </a:r>
          </a:p>
          <a:p>
            <a:pPr lvl="3"/>
            <a:r>
              <a:rPr lang="fr-CA"/>
              <a:t>Fourth level</a:t>
            </a:r>
          </a:p>
          <a:p>
            <a:pPr lvl="4"/>
            <a:r>
              <a:rPr lang="fr-CA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/>
              <a:t>Click to edit Master text styles</a:t>
            </a:r>
          </a:p>
          <a:p>
            <a:pPr lvl="1"/>
            <a:r>
              <a:rPr lang="fr-CA"/>
              <a:t>Second level</a:t>
            </a:r>
          </a:p>
          <a:p>
            <a:pPr lvl="2"/>
            <a:r>
              <a:rPr lang="fr-CA"/>
              <a:t>Third level</a:t>
            </a:r>
          </a:p>
          <a:p>
            <a:pPr lvl="3"/>
            <a:r>
              <a:rPr lang="fr-CA"/>
              <a:t>Fourth level</a:t>
            </a:r>
          </a:p>
          <a:p>
            <a:pPr lvl="4"/>
            <a:r>
              <a:rPr lang="fr-CA"/>
              <a:t>Fifth level</a:t>
            </a:r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177213" y="4039109"/>
            <a:ext cx="1761108" cy="1024071"/>
          </a:xfrm>
        </p:spPr>
        <p:txBody>
          <a:bodyPr anchor="b"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err="1"/>
              <a:t>Insérer</a:t>
            </a:r>
            <a:r>
              <a:rPr lang="en-US" dirty="0"/>
              <a:t> logo </a:t>
            </a:r>
            <a:r>
              <a:rPr lang="en-US" dirty="0" err="1"/>
              <a:t>collaborateur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/>
          <a:srcRect l="2" t="14808" r="6017" b="15173"/>
          <a:stretch/>
        </p:blipFill>
        <p:spPr>
          <a:xfrm>
            <a:off x="1838680" y="4644138"/>
            <a:ext cx="7333200" cy="50490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0393" y="4767264"/>
            <a:ext cx="4245726" cy="273844"/>
          </a:xfrm>
        </p:spPr>
        <p:txBody>
          <a:bodyPr/>
          <a:lstStyle>
            <a:lvl1pPr algn="r">
              <a:defRPr sz="800"/>
            </a:lvl1pPr>
          </a:lstStyle>
          <a:p>
            <a:r>
              <a:rPr lang="fr-FR" dirty="0"/>
              <a:t>© Tous droits réservés Collège de l’immobilier du Québec 2020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8091" y="4767264"/>
            <a:ext cx="2133600" cy="273844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fld id="{2833BF77-6CED-E040-8DCF-30BBE28A951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320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COLLAB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Click to edit Master 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177213" y="4039109"/>
            <a:ext cx="1761108" cy="1024071"/>
          </a:xfrm>
        </p:spPr>
        <p:txBody>
          <a:bodyPr anchor="b"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err="1"/>
              <a:t>Insérer</a:t>
            </a:r>
            <a:r>
              <a:rPr lang="en-US" dirty="0"/>
              <a:t> logo </a:t>
            </a:r>
            <a:r>
              <a:rPr lang="en-US" dirty="0" err="1"/>
              <a:t>collaborateur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/>
          <a:srcRect l="2" t="14808" r="6017" b="15173"/>
          <a:stretch/>
        </p:blipFill>
        <p:spPr>
          <a:xfrm>
            <a:off x="1838680" y="4644138"/>
            <a:ext cx="7333200" cy="504900"/>
          </a:xfrm>
          <a:prstGeom prst="rect">
            <a:avLst/>
          </a:prstGeom>
        </p:spPr>
      </p:pic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0393" y="4767264"/>
            <a:ext cx="4245726" cy="273844"/>
          </a:xfrm>
        </p:spPr>
        <p:txBody>
          <a:bodyPr/>
          <a:lstStyle>
            <a:lvl1pPr algn="r">
              <a:defRPr sz="800"/>
            </a:lvl1pPr>
          </a:lstStyle>
          <a:p>
            <a:r>
              <a:rPr lang="fr-FR" dirty="0"/>
              <a:t>© Tous droits réservés Collège de l’immobilier du Québec 2020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8091" y="4767264"/>
            <a:ext cx="2133600" cy="273844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fld id="{2833BF77-6CED-E040-8DCF-30BBE28A951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514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DESCRIPTION_COLLAB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702130"/>
            <a:ext cx="3008313" cy="6844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Click to edit Master text styles</a:t>
            </a:r>
          </a:p>
          <a:p>
            <a:pPr lvl="1"/>
            <a:r>
              <a:rPr lang="fr-CA"/>
              <a:t>Second level</a:t>
            </a:r>
          </a:p>
          <a:p>
            <a:pPr lvl="2"/>
            <a:r>
              <a:rPr lang="fr-CA"/>
              <a:t>Third level</a:t>
            </a:r>
          </a:p>
          <a:p>
            <a:pPr lvl="3"/>
            <a:r>
              <a:rPr lang="fr-CA"/>
              <a:t>Fourth level</a:t>
            </a:r>
          </a:p>
          <a:p>
            <a:pPr lvl="4"/>
            <a:r>
              <a:rPr lang="fr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75016"/>
            <a:ext cx="3008313" cy="311960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/>
              <a:t>Click to edit Master text styles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177213" y="4039109"/>
            <a:ext cx="1761108" cy="1024071"/>
          </a:xfrm>
        </p:spPr>
        <p:txBody>
          <a:bodyPr anchor="b"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err="1"/>
              <a:t>Insérer</a:t>
            </a:r>
            <a:r>
              <a:rPr lang="en-US" dirty="0"/>
              <a:t> logo </a:t>
            </a:r>
            <a:r>
              <a:rPr lang="en-US" dirty="0" err="1"/>
              <a:t>collaborateur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/>
          <a:srcRect l="2" t="14808" r="6017" b="15173"/>
          <a:stretch/>
        </p:blipFill>
        <p:spPr>
          <a:xfrm>
            <a:off x="1838680" y="4644138"/>
            <a:ext cx="7333200" cy="50490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0393" y="4767264"/>
            <a:ext cx="4245726" cy="273844"/>
          </a:xfrm>
        </p:spPr>
        <p:txBody>
          <a:bodyPr/>
          <a:lstStyle>
            <a:lvl1pPr algn="r">
              <a:defRPr sz="800"/>
            </a:lvl1pPr>
          </a:lstStyle>
          <a:p>
            <a:r>
              <a:rPr lang="fr-FR" dirty="0"/>
              <a:t>© Tous droits réservés Collège de l’immobilier du Québec 2020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8091" y="4767264"/>
            <a:ext cx="2133600" cy="273844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fld id="{2833BF77-6CED-E040-8DCF-30BBE28A951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827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+DESCRIPTION_COLLAB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1486" y="4204096"/>
            <a:ext cx="5486400" cy="425054"/>
          </a:xfrm>
        </p:spPr>
        <p:txBody>
          <a:bodyPr anchor="t"/>
          <a:lstStyle>
            <a:lvl1pPr algn="l">
              <a:defRPr sz="1600" b="0"/>
            </a:lvl1pPr>
          </a:lstStyle>
          <a:p>
            <a:r>
              <a:rPr lang="fr-CA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61486" y="459584"/>
            <a:ext cx="6325692" cy="36783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048261"/>
            <a:ext cx="1778000" cy="1439126"/>
          </a:xfrm>
        </p:spPr>
        <p:txBody>
          <a:bodyPr>
            <a:norm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dirty="0" err="1"/>
              <a:t>Lorem</a:t>
            </a:r>
            <a:r>
              <a:rPr lang="fr-CA" dirty="0"/>
              <a:t> </a:t>
            </a:r>
            <a:r>
              <a:rPr lang="fr-CA" dirty="0" err="1"/>
              <a:t>ipsum</a:t>
            </a:r>
            <a:r>
              <a:rPr lang="fr-CA" dirty="0"/>
              <a:t> </a:t>
            </a:r>
            <a:r>
              <a:rPr lang="fr-CA" dirty="0" err="1"/>
              <a:t>dolor</a:t>
            </a:r>
            <a:r>
              <a:rPr lang="fr-CA" dirty="0"/>
              <a:t> </a:t>
            </a:r>
            <a:r>
              <a:rPr lang="fr-CA" dirty="0" err="1"/>
              <a:t>sit</a:t>
            </a:r>
            <a:r>
              <a:rPr lang="fr-CA" dirty="0"/>
              <a:t> </a:t>
            </a:r>
            <a:r>
              <a:rPr lang="fr-CA" dirty="0" err="1"/>
              <a:t>amet</a:t>
            </a:r>
            <a:r>
              <a:rPr lang="fr-CA" dirty="0"/>
              <a:t>. </a:t>
            </a:r>
            <a:r>
              <a:rPr lang="fr-CA"/>
              <a:t>Nunquam</a:t>
            </a:r>
            <a:endParaRPr lang="fr-CA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177213" y="4039109"/>
            <a:ext cx="1761108" cy="1024071"/>
          </a:xfrm>
        </p:spPr>
        <p:txBody>
          <a:bodyPr anchor="b"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err="1"/>
              <a:t>Insérer</a:t>
            </a:r>
            <a:r>
              <a:rPr lang="en-US" dirty="0"/>
              <a:t> logo </a:t>
            </a:r>
            <a:r>
              <a:rPr lang="en-US" dirty="0" err="1"/>
              <a:t>collaborateur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/>
          <a:srcRect l="2" t="14808" r="6017" b="15173"/>
          <a:stretch/>
        </p:blipFill>
        <p:spPr>
          <a:xfrm>
            <a:off x="1838680" y="4644138"/>
            <a:ext cx="7333200" cy="504900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0393" y="4767264"/>
            <a:ext cx="4245726" cy="273844"/>
          </a:xfrm>
        </p:spPr>
        <p:txBody>
          <a:bodyPr/>
          <a:lstStyle>
            <a:lvl1pPr algn="r">
              <a:defRPr sz="800"/>
            </a:lvl1pPr>
          </a:lstStyle>
          <a:p>
            <a:r>
              <a:rPr lang="fr-FR" dirty="0"/>
              <a:t>© Tous droits réservés Collège de l’immobilier du Québec 2020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8091" y="4767264"/>
            <a:ext cx="2133600" cy="273844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fld id="{2833BF77-6CED-E040-8DCF-30BBE28A951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8602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A6148-5AF8-4B42-B940-A375C2A275F7}" type="datetimeFigureOut">
              <a:rPr lang="fr-CA" smtClean="0"/>
              <a:t>2020-09-16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9373E-E019-42A9-B80D-6DD3CE913DD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360226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/>
          <a:srcRect l="-1" t="18004" r="4512" b="13883"/>
          <a:stretch/>
        </p:blipFill>
        <p:spPr>
          <a:xfrm>
            <a:off x="0" y="4749300"/>
            <a:ext cx="9144000" cy="405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8091" y="4767264"/>
            <a:ext cx="2133600" cy="273844"/>
          </a:xfrm>
        </p:spPr>
        <p:txBody>
          <a:bodyPr/>
          <a:lstStyle>
            <a:lvl1pPr>
              <a:defRPr sz="750" b="1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1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4767264"/>
            <a:ext cx="5562600" cy="273844"/>
          </a:xfrm>
        </p:spPr>
        <p:txBody>
          <a:bodyPr/>
          <a:lstStyle>
            <a:lvl1pPr>
              <a:defRPr sz="600"/>
            </a:lvl1pPr>
          </a:lstStyle>
          <a:p>
            <a:r>
              <a:rPr lang="fr-FR" dirty="0"/>
              <a:t>Tous droits réservés. © 2017 Collège de l’immobilier du Québec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152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41714" y="178764"/>
            <a:ext cx="6945086" cy="6703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CA" dirty="0"/>
              <a:t>CLICK TO EDIT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01486"/>
            <a:ext cx="8229600" cy="3593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Click to edit Master text styles</a:t>
            </a:r>
          </a:p>
          <a:p>
            <a:pPr lvl="1"/>
            <a:r>
              <a:rPr lang="fr-CA"/>
              <a:t>Second level</a:t>
            </a:r>
          </a:p>
          <a:p>
            <a:pPr lvl="2"/>
            <a:r>
              <a:rPr lang="fr-CA"/>
              <a:t>Third level</a:t>
            </a:r>
          </a:p>
          <a:p>
            <a:pPr lvl="3"/>
            <a:r>
              <a:rPr lang="fr-CA"/>
              <a:t>Fourth level</a:t>
            </a:r>
          </a:p>
          <a:p>
            <a:pPr lvl="4"/>
            <a:r>
              <a:rPr lang="fr-CA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5562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</a:t>
            </a:r>
            <a:r>
              <a:rPr lang="en-US" dirty="0" err="1"/>
              <a:t>Tous</a:t>
            </a:r>
            <a:r>
              <a:rPr lang="en-US" dirty="0"/>
              <a:t> droits </a:t>
            </a:r>
            <a:r>
              <a:rPr lang="en-US" dirty="0" err="1"/>
              <a:t>réservés</a:t>
            </a:r>
            <a:r>
              <a:rPr lang="en-US" dirty="0"/>
              <a:t> Collège de </a:t>
            </a:r>
            <a:r>
              <a:rPr lang="en-US" dirty="0" err="1"/>
              <a:t>l’immobilier</a:t>
            </a:r>
            <a:r>
              <a:rPr lang="en-US" dirty="0"/>
              <a:t> du Québec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2833BF77-6CED-E040-8DCF-30BBE28A9512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9" name="Picture 8" descr="CIQ_logo_CMYK_4_sanstexte.png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16" y="178764"/>
            <a:ext cx="1472777" cy="74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644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8" r:id="rId2"/>
    <p:sldLayoutId id="2147483650" r:id="rId3"/>
    <p:sldLayoutId id="2147483649" r:id="rId4"/>
    <p:sldLayoutId id="2147483667" r:id="rId5"/>
    <p:sldLayoutId id="2147483652" r:id="rId6"/>
    <p:sldLayoutId id="2147483654" r:id="rId7"/>
    <p:sldLayoutId id="2147483656" r:id="rId8"/>
    <p:sldLayoutId id="2147483657" r:id="rId9"/>
    <p:sldLayoutId id="2147483655" r:id="rId10"/>
    <p:sldLayoutId id="2147483659" r:id="rId11"/>
    <p:sldLayoutId id="2147483658" r:id="rId12"/>
    <p:sldLayoutId id="2147483666" r:id="rId13"/>
    <p:sldLayoutId id="2147483661" r:id="rId14"/>
    <p:sldLayoutId id="2147483662" r:id="rId15"/>
    <p:sldLayoutId id="2147483663" r:id="rId16"/>
    <p:sldLayoutId id="2147483664" r:id="rId17"/>
    <p:sldLayoutId id="2147483669" r:id="rId18"/>
    <p:sldLayoutId id="2147483670" r:id="rId19"/>
  </p:sldLayoutIdLst>
  <p:hf hdr="0" dt="0"/>
  <p:txStyles>
    <p:titleStyle>
      <a:lvl1pPr algn="r" defTabSz="457200" rtl="0" eaLnBrk="1" latinLnBrk="0" hangingPunct="1">
        <a:spcBef>
          <a:spcPct val="0"/>
        </a:spcBef>
        <a:buNone/>
        <a:defRPr sz="3200" b="1" kern="1200" spc="0">
          <a:solidFill>
            <a:srgbClr val="37609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accent1">
            <a:lumMod val="75000"/>
          </a:schemeClr>
        </a:buClr>
        <a:buSzPct val="75000"/>
        <a:buFont typeface="Wingdings" charset="2"/>
        <a:buChar char="q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1">
            <a:lumMod val="75000"/>
          </a:schemeClr>
        </a:buClr>
        <a:buSzPct val="75000"/>
        <a:buFont typeface="Wingdings" charset="2"/>
        <a:buChar char="§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5"/>
        </a:buClr>
        <a:buSzPct val="75000"/>
        <a:buFont typeface="Wingdings" charset="2"/>
        <a:buChar char="§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6"/>
        </a:buClr>
        <a:buSzPct val="75000"/>
        <a:buFont typeface="Wingdings" charset="2"/>
        <a:buChar char="§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FF0000"/>
        </a:buClr>
        <a:buSzPct val="75000"/>
        <a:buFont typeface="Wingdings" charset="2"/>
        <a:buChar char="§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3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4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4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5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5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5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6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6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7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7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7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8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136A0A6F-FA9E-4E08-A9CC-FD9FA77166FC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38049" y="2158718"/>
            <a:ext cx="8088086" cy="1737121"/>
          </a:xfrm>
        </p:spPr>
        <p:txBody>
          <a:bodyPr/>
          <a:lstStyle/>
          <a:p>
            <a:pPr algn="l" rtl="0"/>
            <a:r>
              <a:rPr lang="en-ca" sz="4200" b="1" i="0" u="none" baseline="0" dirty="0"/>
              <a:t>Career Analysis and Business Management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AF659C8-E0F2-4723-94D6-09C9D487FE01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/>
        <p:txBody>
          <a:bodyPr/>
          <a:lstStyle/>
          <a:p>
            <a:pPr rtl="0"/>
            <a:r>
              <a:rPr lang="en-ca" b="0" i="0" u="none" baseline="0"/>
              <a:t>All right reserved. © 2020 Collège de l’immobilier du Québec</a:t>
            </a:r>
            <a:endParaRPr lang="en-ca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63F2EBD-32FA-4184-833B-F86D999FA7E3}"/>
              </a:ext>
            </a:extLst>
          </p:cNvPr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pPr algn="r" rtl="0"/>
            <a:fld id="{2833BF77-6CED-E040-8DCF-30BBE28A9512}" type="slidenum">
              <a:rPr/>
              <a:pPr/>
              <a:t>1</a:t>
            </a:fld>
            <a:endParaRPr lang="en-ca" dirty="0"/>
          </a:p>
        </p:txBody>
      </p:sp>
      <p:sp>
        <p:nvSpPr>
          <p:cNvPr id="7" name="Titre 5">
            <a:extLst>
              <a:ext uri="{FF2B5EF4-FFF2-40B4-BE49-F238E27FC236}">
                <a16:creationId xmlns:a16="http://schemas.microsoft.com/office/drawing/2014/main" id="{11E54136-AA44-4BCB-9515-F9D08EB7E1FC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438049" y="3895839"/>
            <a:ext cx="8088086" cy="3787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b="1" kern="1200" spc="-150">
                <a:solidFill>
                  <a:srgbClr val="FFFFFF"/>
                </a:solidFill>
                <a:latin typeface="Arial"/>
                <a:ea typeface="+mj-ea"/>
                <a:cs typeface="Arial"/>
              </a:defRPr>
            </a:lvl1pPr>
          </a:lstStyle>
          <a:p>
            <a:pPr algn="l" rtl="0"/>
            <a:r>
              <a:rPr lang="en-ca" sz="2400" b="0" i="0" u="none" baseline="0">
                <a:solidFill>
                  <a:schemeClr val="bg1">
                    <a:lumMod val="85000"/>
                  </a:schemeClr>
                </a:solidFill>
              </a:rPr>
              <a:t>Course Presentation</a:t>
            </a:r>
          </a:p>
        </p:txBody>
      </p:sp>
    </p:spTree>
    <p:extLst>
      <p:ext uri="{BB962C8B-B14F-4D97-AF65-F5344CB8AC3E}">
        <p14:creationId xmlns:p14="http://schemas.microsoft.com/office/powerpoint/2010/main" val="4247689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D4F4A40-98F8-475E-B57F-45AE9658C8B0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marL="0" indent="0" algn="just" rtl="0">
              <a:buNone/>
            </a:pPr>
            <a:r>
              <a:rPr lang="en-ca" sz="2200" b="1" i="0" u="none" baseline="0" dirty="0"/>
              <a:t>This 45-hour course covers the various aspects of the real estate broker profession: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sz="2200" b="0" i="0" u="none" baseline="0" dirty="0"/>
              <a:t>Understanding the regulatory framework of the real estate broker profession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sz="2200" b="0" i="0" u="none" baseline="0" dirty="0"/>
              <a:t>Becoming familiar with arbitration and competition policies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sz="2200" b="0" i="0" u="none" baseline="0" dirty="0"/>
              <a:t>Managing your business and developing a business plan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sz="2200" b="0" i="0" u="none" baseline="0" dirty="0"/>
              <a:t>Recognizing your skills and client expectations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sz="2200" b="0" i="0" u="none" baseline="0" dirty="0"/>
              <a:t>Planning your work (daily, weekly, monthly, quarterly, annually)</a:t>
            </a:r>
          </a:p>
          <a:p>
            <a:endParaRPr lang="en-ca" sz="2200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759939E-A5A8-4E7F-9629-CD93FFF1342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All right reserved. © 2020 Collège de l’immobilier du Québec</a:t>
            </a:r>
            <a:endParaRPr lang="en-c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79B1067-A0A1-4CA5-AF5F-AB716DAF30B2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pPr algn="r" rtl="0"/>
            <a:r>
              <a:rPr lang="en-ca" b="1" i="0" u="none" baseline="0"/>
              <a:t>Course Objectives</a:t>
            </a:r>
          </a:p>
        </p:txBody>
      </p:sp>
    </p:spTree>
    <p:extLst>
      <p:ext uri="{BB962C8B-B14F-4D97-AF65-F5344CB8AC3E}">
        <p14:creationId xmlns:p14="http://schemas.microsoft.com/office/powerpoint/2010/main" val="2824661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DA691CB-B7B9-4E33-89E8-9BF670563D89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>
            <a:normAutofit fontScale="77500" lnSpcReduction="20000"/>
          </a:bodyPr>
          <a:lstStyle/>
          <a:p>
            <a:pPr marL="0" indent="0" algn="l" rtl="0">
              <a:buNone/>
            </a:pPr>
            <a:r>
              <a:rPr lang="en-ca" sz="3100" b="1" i="0" u="none" baseline="0" dirty="0"/>
              <a:t>The three competencies covered in this course are:</a:t>
            </a:r>
          </a:p>
          <a:p>
            <a:pPr algn="l" rtl="0">
              <a:buFont typeface="Wingdings" panose="05000000000000000000" pitchFamily="2" charset="2"/>
              <a:buChar char="q"/>
            </a:pPr>
            <a:endParaRPr lang="en-CA" sz="2900" b="1" i="0" u="none" baseline="0" dirty="0"/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sz="2900" b="1" i="0" u="none" baseline="0" dirty="0"/>
              <a:t>Competency 1</a:t>
            </a:r>
            <a:r>
              <a:rPr lang="en-ca" sz="2900" b="0" i="0" u="none" baseline="0" dirty="0"/>
              <a:t>: Acting ethically and responsibly as a broker (all webinars)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sz="2900" b="1" i="0" u="none" baseline="0" dirty="0"/>
              <a:t>Competency 2</a:t>
            </a:r>
            <a:r>
              <a:rPr lang="en-ca" sz="2900" b="0" i="0" u="none" baseline="0" dirty="0"/>
              <a:t>: Managing one’s professional activities in the field of real estate (all webinars)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sz="2900" b="1" i="0" u="none" baseline="0" dirty="0"/>
              <a:t>Competency 3</a:t>
            </a:r>
            <a:r>
              <a:rPr lang="en-ca" sz="2900" b="0" i="0" u="none" baseline="0" dirty="0"/>
              <a:t>: Making use of general and special rules of law in brokerage transactions (in the following webinars) </a:t>
            </a:r>
          </a:p>
          <a:p>
            <a:pPr lvl="1" algn="l" rtl="0"/>
            <a:r>
              <a:rPr lang="en-ca" sz="2600" b="0" i="0" u="none" baseline="0" dirty="0"/>
              <a:t>	Webinar 2: Arbitration and Competition</a:t>
            </a:r>
          </a:p>
          <a:p>
            <a:pPr lvl="1" algn="l" rtl="0"/>
            <a:r>
              <a:rPr lang="en-ca" sz="2600" b="0" i="0" u="none" baseline="0" dirty="0"/>
              <a:t>	Webinar 3: Business Plans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A0F085-FFC9-4DE3-AF7C-FD700A6D3C9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pPr algn="r" rtl="0"/>
            <a:fld id="{2833BF77-6CED-E040-8DCF-30BBE28A9512}" type="slidenum">
              <a:rPr/>
              <a:pPr/>
              <a:t>3</a:t>
            </a:fld>
            <a:endParaRPr lang="en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E6A5993-91B8-4B00-A611-8F7D69CED881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All right reserved. © 2020 Collège de l’immobilier du Québec</a:t>
            </a:r>
            <a:endParaRPr lang="en-ca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5ECD476B-4EA8-4BFA-9717-EB914CADC4C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r" rtl="0"/>
            <a:r>
              <a:rPr lang="en-ca" b="1" i="0" u="none" baseline="0"/>
              <a:t>Competency Framework (OACIQ)</a:t>
            </a:r>
          </a:p>
        </p:txBody>
      </p:sp>
    </p:spTree>
    <p:extLst>
      <p:ext uri="{BB962C8B-B14F-4D97-AF65-F5344CB8AC3E}">
        <p14:creationId xmlns:p14="http://schemas.microsoft.com/office/powerpoint/2010/main" val="1612613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DF500852-DA9C-41C0-82DC-427754A2E97A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>
            <a:noAutofit/>
          </a:bodyPr>
          <a:lstStyle/>
          <a:p>
            <a:pPr marL="0" indent="0" rtl="0">
              <a:lnSpc>
                <a:spcPct val="80000"/>
              </a:lnSpc>
              <a:buNone/>
            </a:pPr>
            <a:r>
              <a:rPr lang="en-ca" sz="2400" b="0" i="0" u="none" baseline="0" dirty="0"/>
              <a:t>This course is designed so that you can study independently. </a:t>
            </a:r>
          </a:p>
          <a:p>
            <a:pPr marL="0" indent="0" algn="just" rtl="0">
              <a:lnSpc>
                <a:spcPct val="80000"/>
              </a:lnSpc>
              <a:buNone/>
            </a:pPr>
            <a:endParaRPr lang="en-ca" sz="2400" dirty="0"/>
          </a:p>
          <a:p>
            <a:pPr marL="0" indent="0" algn="just" rtl="0">
              <a:lnSpc>
                <a:spcPct val="80000"/>
              </a:lnSpc>
              <a:buNone/>
            </a:pPr>
            <a:r>
              <a:rPr lang="en-ca" sz="2400" b="0" i="0" u="none" baseline="0" dirty="0"/>
              <a:t>The five sections or </a:t>
            </a:r>
            <a:r>
              <a:rPr lang="en-ca" sz="2400" b="1" i="0" u="none" baseline="0" dirty="0"/>
              <a:t>webinars</a:t>
            </a:r>
            <a:r>
              <a:rPr lang="en-ca" sz="2400" b="0" i="0" u="none" baseline="0" dirty="0"/>
              <a:t> consist of presentations and videos that you can</a:t>
            </a:r>
            <a:r>
              <a:rPr lang="en-CA" sz="2400" b="0" i="0" u="none" baseline="0" dirty="0"/>
              <a:t> watch</a:t>
            </a:r>
            <a:r>
              <a:rPr lang="en-ca" sz="2400" b="0" i="0" u="none" baseline="0" dirty="0"/>
              <a:t> on the VIA learning platform. </a:t>
            </a:r>
          </a:p>
          <a:p>
            <a:pPr marL="0" indent="0" algn="l" rtl="0">
              <a:lnSpc>
                <a:spcPct val="80000"/>
              </a:lnSpc>
              <a:buNone/>
            </a:pPr>
            <a:endParaRPr lang="en-ca" sz="2400" dirty="0"/>
          </a:p>
          <a:p>
            <a:pPr marL="0" indent="0" algn="l" rtl="0">
              <a:lnSpc>
                <a:spcPct val="80000"/>
              </a:lnSpc>
              <a:buNone/>
            </a:pPr>
            <a:r>
              <a:rPr lang="en-ca" sz="2400" b="1" i="0" u="none" baseline="0" dirty="0"/>
              <a:t>Tip: </a:t>
            </a:r>
            <a:r>
              <a:rPr lang="en-ca" sz="2400" b="0" i="0" u="none" baseline="0" dirty="0">
                <a:solidFill>
                  <a:srgbClr val="C00000"/>
                </a:solidFill>
              </a:rPr>
              <a:t>Watch the webinars in order and complete the assignments as you progress, following your course outline and Learning Guide.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1FB76E2-D326-4D05-AF86-C1D07AF3198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pPr algn="r" rtl="0"/>
            <a:fld id="{2833BF77-6CED-E040-8DCF-30BBE28A9512}" type="slidenum">
              <a:rPr/>
              <a:pPr/>
              <a:t>4</a:t>
            </a:fld>
            <a:endParaRPr lang="en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AA5DA07-D80B-4A75-BE03-FCCDB371D83B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All right reserved. © 2020 Collège de l’immobilier du Québec</a:t>
            </a:r>
            <a:endParaRPr lang="en-ca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5F432C2D-3E71-49C3-BE0B-B02A645FECA7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r" rtl="0"/>
            <a:r>
              <a:rPr lang="en-ca" b="1" i="0" u="none" baseline="0"/>
              <a:t>Course Structure</a:t>
            </a:r>
          </a:p>
        </p:txBody>
      </p:sp>
    </p:spTree>
    <p:extLst>
      <p:ext uri="{BB962C8B-B14F-4D97-AF65-F5344CB8AC3E}">
        <p14:creationId xmlns:p14="http://schemas.microsoft.com/office/powerpoint/2010/main" val="2325466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A73074A-7B60-40E7-AB23-4986178BB662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57200" y="1001486"/>
            <a:ext cx="7478889" cy="3593137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ca" sz="2400" b="1" i="0" u="none" baseline="0"/>
              <a:t>Each webinar includes: </a:t>
            </a:r>
          </a:p>
          <a:p>
            <a:pPr marL="457200" indent="-457200" algn="l" rtl="0">
              <a:buFont typeface="Wingdings" panose="05000000000000000000" pitchFamily="2" charset="2"/>
              <a:buChar char="q"/>
            </a:pPr>
            <a:r>
              <a:rPr lang="en-ca" sz="2400" b="0" i="0" u="none" baseline="0"/>
              <a:t>A PowerPoint presentation</a:t>
            </a:r>
          </a:p>
          <a:p>
            <a:pPr marL="457200" indent="-457200" algn="l" rtl="0">
              <a:buFont typeface="Wingdings" panose="05000000000000000000" pitchFamily="2" charset="2"/>
              <a:buChar char="q"/>
            </a:pPr>
            <a:r>
              <a:rPr lang="en-ca" sz="2400" b="0" i="0" u="none" baseline="0"/>
              <a:t>Between one and three videos (ranging from 10 to 35 minutes each)</a:t>
            </a:r>
          </a:p>
          <a:p>
            <a:pPr marL="457200" indent="-457200" algn="l" rtl="0">
              <a:buFont typeface="Wingdings" panose="05000000000000000000" pitchFamily="2" charset="2"/>
              <a:buChar char="q"/>
            </a:pPr>
            <a:r>
              <a:rPr lang="en-ca" sz="2400" b="0" i="0" u="none" baseline="0"/>
              <a:t>Documents to read or case studies to complete</a:t>
            </a:r>
          </a:p>
          <a:p>
            <a:pPr marL="457200" indent="-457200" algn="l" rtl="0">
              <a:buFont typeface="Wingdings" panose="05000000000000000000" pitchFamily="2" charset="2"/>
              <a:buChar char="q"/>
            </a:pPr>
            <a:r>
              <a:rPr lang="en-ca" sz="2400" b="1" i="0" u="none" baseline="0"/>
              <a:t>You can download all the documents from the VIA platform.</a:t>
            </a:r>
          </a:p>
          <a:p>
            <a:endParaRPr lang="en-ca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36F91BE-1C95-430C-A033-7EEA183D1F1F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pPr algn="r" rtl="0"/>
            <a:fld id="{2833BF77-6CED-E040-8DCF-30BBE28A9512}" type="slidenum">
              <a:rPr/>
              <a:pPr/>
              <a:t>5</a:t>
            </a:fld>
            <a:endParaRPr lang="en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77015AF-763C-428E-BFF9-F74A24EF64D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All right reserved. © 2020 Collège de l’immobilier du Québec</a:t>
            </a:r>
            <a:endParaRPr lang="en-ca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C4A49533-9F47-4520-8544-763E96D92845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3813858" y="178764"/>
            <a:ext cx="4872942" cy="670322"/>
          </a:xfrm>
        </p:spPr>
        <p:txBody>
          <a:bodyPr/>
          <a:lstStyle/>
          <a:p>
            <a:pPr algn="r" rtl="0"/>
            <a:r>
              <a:rPr lang="en-ca" b="1" i="0" u="none" baseline="0" dirty="0"/>
              <a:t>Course Content and Teaching Method</a:t>
            </a:r>
          </a:p>
        </p:txBody>
      </p:sp>
    </p:spTree>
    <p:extLst>
      <p:ext uri="{BB962C8B-B14F-4D97-AF65-F5344CB8AC3E}">
        <p14:creationId xmlns:p14="http://schemas.microsoft.com/office/powerpoint/2010/main" val="322566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1439D55-5A39-43D2-9E5F-A607E1389885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/>
          <a:lstStyle/>
          <a:p>
            <a:pPr algn="just" rtl="0">
              <a:buFont typeface="Wingdings" panose="05000000000000000000" pitchFamily="2" charset="2"/>
              <a:buChar char="q"/>
            </a:pPr>
            <a:r>
              <a:rPr lang="en-ca" sz="2400" b="0" i="0" u="none" baseline="0" dirty="0"/>
              <a:t>Don’t wait until the end of your program to start studying — there’s a lot to learn, research to do and even people to meet!</a:t>
            </a:r>
          </a:p>
          <a:p>
            <a:pPr algn="just" rtl="0">
              <a:buFont typeface="Wingdings" panose="05000000000000000000" pitchFamily="2" charset="2"/>
              <a:buChar char="q"/>
            </a:pPr>
            <a:endParaRPr lang="en-ca" sz="2400" dirty="0"/>
          </a:p>
          <a:p>
            <a:pPr algn="just" rtl="0">
              <a:buFont typeface="Wingdings" panose="05000000000000000000" pitchFamily="2" charset="2"/>
              <a:buChar char="q"/>
            </a:pPr>
            <a:r>
              <a:rPr lang="en-ca" sz="2400" b="0" i="0" u="none" baseline="0" dirty="0"/>
              <a:t>You have </a:t>
            </a:r>
            <a:r>
              <a:rPr lang="en-ca" sz="2400" b="0" i="0" u="none" baseline="0" dirty="0">
                <a:solidFill>
                  <a:srgbClr val="C00000"/>
                </a:solidFill>
              </a:rPr>
              <a:t>three graded assignments</a:t>
            </a:r>
            <a:r>
              <a:rPr lang="en-ca" sz="2400" b="0" i="0" u="none" baseline="0" dirty="0"/>
              <a:t> (20%, 25% and 15%) to submit and </a:t>
            </a:r>
            <a:r>
              <a:rPr lang="en-ca" sz="2400" b="0" i="0" u="none" baseline="0" dirty="0">
                <a:solidFill>
                  <a:srgbClr val="C00000"/>
                </a:solidFill>
              </a:rPr>
              <a:t>one final assignment </a:t>
            </a:r>
            <a:r>
              <a:rPr lang="en-ca" sz="2400" b="0" i="0" u="none" baseline="0" dirty="0"/>
              <a:t>(40%) to complete!</a:t>
            </a:r>
          </a:p>
          <a:p>
            <a:endParaRPr lang="en-ca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6639E57-CAE0-490C-84A8-D181B51BC0F3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pPr algn="r" rtl="0"/>
            <a:fld id="{2833BF77-6CED-E040-8DCF-30BBE28A9512}" type="slidenum">
              <a:rPr/>
              <a:pPr/>
              <a:t>6</a:t>
            </a:fld>
            <a:endParaRPr lang="en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7EBFF12-1CCF-411A-9F44-03041675CB37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All right reserved. © 2020 Collège de l’immobilier du Québec</a:t>
            </a:r>
            <a:endParaRPr lang="en-ca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6EA2478C-D16D-4B5A-9C7F-2827155EF6F2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r" rtl="0"/>
            <a:r>
              <a:rPr lang="en-ca" b="1" i="0" u="none" baseline="0"/>
              <a:t>Be Careful!</a:t>
            </a:r>
          </a:p>
        </p:txBody>
      </p:sp>
    </p:spTree>
    <p:extLst>
      <p:ext uri="{BB962C8B-B14F-4D97-AF65-F5344CB8AC3E}">
        <p14:creationId xmlns:p14="http://schemas.microsoft.com/office/powerpoint/2010/main" val="3077890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0AFA3580-C452-49F0-9C21-068D82B2D4BD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57200" y="1163677"/>
            <a:ext cx="8229600" cy="3593137"/>
          </a:xfrm>
        </p:spPr>
        <p:txBody>
          <a:bodyPr>
            <a:normAutofit/>
          </a:bodyPr>
          <a:lstStyle/>
          <a:p>
            <a:pPr marL="514350" indent="-514350" algn="l" rtl="0">
              <a:buFont typeface="+mj-lt"/>
              <a:buAutoNum type="arabicParenR"/>
            </a:pPr>
            <a:r>
              <a:rPr lang="en-ca" sz="2400" b="0" i="0" u="none" baseline="0"/>
              <a:t>Overview of the industry and regulations: a brief history of real estate in North America, Canada and Quebec</a:t>
            </a:r>
          </a:p>
          <a:p>
            <a:pPr marL="514350" indent="-514350" algn="l" rtl="0">
              <a:buFont typeface="+mj-lt"/>
              <a:buAutoNum type="arabicParenR"/>
            </a:pPr>
            <a:r>
              <a:rPr lang="en-ca" sz="2400" b="0" i="0" u="none" baseline="0"/>
              <a:t>Introduction to the QPAREB: role, responsibilities, policies and bylaws</a:t>
            </a:r>
          </a:p>
          <a:p>
            <a:pPr marL="514350" indent="-514350" algn="l" rtl="0">
              <a:buFont typeface="+mj-lt"/>
              <a:buAutoNum type="arabicParenR"/>
            </a:pPr>
            <a:r>
              <a:rPr lang="en-ca" sz="2400" b="0" i="0" u="none" baseline="0"/>
              <a:t>Introduction to the Centris system and tools</a:t>
            </a:r>
          </a:p>
          <a:p>
            <a:endParaRPr lang="en-ca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E0B930B-B595-4BD0-ACE5-26FE744EBD0B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pPr algn="r" rtl="0"/>
            <a:fld id="{2833BF77-6CED-E040-8DCF-30BBE28A9512}" type="slidenum">
              <a:rPr/>
              <a:pPr/>
              <a:t>7</a:t>
            </a:fld>
            <a:endParaRPr lang="en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55ED2B4-CF84-4623-9D20-831C5A5EB11E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All right reserved. © 2020 Collège de l’immobilier du Québec</a:t>
            </a:r>
            <a:endParaRPr lang="en-ca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EF19FDEB-1078-46A7-9ED7-448E637BEFA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r" rtl="0"/>
            <a:r>
              <a:rPr lang="en-ca" b="1" i="0" u="none" baseline="0"/>
              <a:t>Webinar 1: Real Estate Industry and Regulations</a:t>
            </a:r>
          </a:p>
        </p:txBody>
      </p:sp>
    </p:spTree>
    <p:extLst>
      <p:ext uri="{BB962C8B-B14F-4D97-AF65-F5344CB8AC3E}">
        <p14:creationId xmlns:p14="http://schemas.microsoft.com/office/powerpoint/2010/main" val="871961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1EC0659-F28B-4A6B-82C1-63D632AA607F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ca" sz="2400" b="1" i="0" u="none" baseline="0" dirty="0"/>
              <a:t>Module 1: </a:t>
            </a:r>
            <a:r>
              <a:rPr lang="en-ca" sz="2400" b="0" i="0" u="none" baseline="0" dirty="0"/>
              <a:t>Ethics and Professionalism – A few reminders: general duties and duties to other licensees </a:t>
            </a:r>
          </a:p>
          <a:p>
            <a:pPr marL="0" indent="0" algn="l" rtl="0">
              <a:buNone/>
            </a:pPr>
            <a:r>
              <a:rPr lang="en-ca" sz="2400" b="1" i="0" u="none" baseline="0" dirty="0"/>
              <a:t>Module 2: </a:t>
            </a:r>
            <a:r>
              <a:rPr lang="en-ca" sz="2400" b="0" i="0" u="none" baseline="0" dirty="0"/>
              <a:t>Conciliation and Arbitration – </a:t>
            </a:r>
            <a:r>
              <a:rPr lang="en-ca" sz="2400" b="0" i="0" u="none" baseline="0" dirty="0" err="1"/>
              <a:t>QPAREB</a:t>
            </a:r>
            <a:r>
              <a:rPr lang="en-ca" sz="2400" b="0" i="0" u="none" baseline="0" dirty="0"/>
              <a:t> conciliation and arbitration bylaws and examples from the case law</a:t>
            </a:r>
          </a:p>
          <a:p>
            <a:pPr marL="0" indent="0" algn="l" rtl="0">
              <a:buNone/>
            </a:pPr>
            <a:r>
              <a:rPr lang="en-ca" sz="2400" b="1" i="0" u="none" baseline="0" dirty="0"/>
              <a:t>Module 3: </a:t>
            </a:r>
            <a:r>
              <a:rPr lang="en-ca" sz="2400" b="0" i="1" u="none" baseline="0" dirty="0"/>
              <a:t>Competition Act</a:t>
            </a:r>
            <a:r>
              <a:rPr lang="en-ca" sz="2400" b="0" i="0" u="none" baseline="0" dirty="0"/>
              <a:t> of Canada – Overview and real estate brokerage applications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E410AA0-3661-49E4-853B-8A4AE3D59B2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pPr algn="r" rtl="0"/>
            <a:fld id="{2833BF77-6CED-E040-8DCF-30BBE28A9512}" type="slidenum">
              <a:rPr/>
              <a:pPr/>
              <a:t>8</a:t>
            </a:fld>
            <a:endParaRPr lang="en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7278119-D98A-4F94-8F39-6808B64EB7C7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All right reserved. © 2020 Collège de l’immobilier du Québec</a:t>
            </a:r>
            <a:endParaRPr lang="en-ca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D2F2C3FF-39CF-41A0-9C61-E774618B5E0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r" rtl="0"/>
            <a:r>
              <a:rPr lang="en-ca" b="1" i="0" u="none" baseline="0"/>
              <a:t>Webinar 2: Arbitration and Competition</a:t>
            </a:r>
          </a:p>
        </p:txBody>
      </p:sp>
    </p:spTree>
    <p:extLst>
      <p:ext uri="{BB962C8B-B14F-4D97-AF65-F5344CB8AC3E}">
        <p14:creationId xmlns:p14="http://schemas.microsoft.com/office/powerpoint/2010/main" val="1890894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489CBA35-DA23-4FF6-AA53-A1B9C0DD1646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ca" b="1" i="0" u="none" baseline="0" dirty="0"/>
              <a:t>Module 1: Introduction to Business Plans 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b="0" i="0" u="none" baseline="0" dirty="0"/>
              <a:t>Objectives, elements and steps in developing a business plan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b="0" i="0" u="none" baseline="0" dirty="0"/>
              <a:t>Agency selection and self-employed brokers: agency business model, as well as rules and specific items for brokers working on their own account </a:t>
            </a:r>
          </a:p>
          <a:p>
            <a:endParaRPr lang="en-ca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74EAED8-2C29-4FB2-812F-A2A9A5B05383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pPr algn="r" rtl="0"/>
            <a:fld id="{2833BF77-6CED-E040-8DCF-30BBE28A9512}" type="slidenum">
              <a:rPr/>
              <a:pPr/>
              <a:t>9</a:t>
            </a:fld>
            <a:endParaRPr lang="en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28A3B7A-AA38-4678-84B8-5EB0C3BA1DE0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All right reserved. © 2020 Collège de l’immobilier du Québec</a:t>
            </a:r>
            <a:endParaRPr lang="en-ca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4C11BD38-9FD6-4EC8-8D8D-AC39DB788FB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r" rtl="0"/>
            <a:r>
              <a:rPr lang="en-ca" b="1" i="0" u="none" baseline="0" dirty="0"/>
              <a:t>Webinar 3: Business Plan</a:t>
            </a:r>
          </a:p>
        </p:txBody>
      </p:sp>
    </p:spTree>
    <p:extLst>
      <p:ext uri="{BB962C8B-B14F-4D97-AF65-F5344CB8AC3E}">
        <p14:creationId xmlns:p14="http://schemas.microsoft.com/office/powerpoint/2010/main" val="995910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489CBA35-DA23-4FF6-AA53-A1B9C0DD1646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57199" y="1001486"/>
            <a:ext cx="8380071" cy="3593137"/>
          </a:xfrm>
        </p:spPr>
        <p:txBody>
          <a:bodyPr>
            <a:normAutofit fontScale="92500"/>
          </a:bodyPr>
          <a:lstStyle/>
          <a:p>
            <a:pPr marL="0" indent="0" algn="l" rtl="0">
              <a:buNone/>
            </a:pPr>
            <a:r>
              <a:rPr lang="en-ca" b="1" i="0" u="none" baseline="0" dirty="0"/>
              <a:t>Module 2: Identifying Financial and Business Needs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b="0" i="0" u="none" baseline="0" dirty="0"/>
              <a:t>Establishing a budget: market research, risk analysis and cash flow 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b="0" i="0" u="none" baseline="0" dirty="0"/>
              <a:t>Advertising and marketing plan: research and finding clients, as well as related laws and regulations 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b="0" i="0" u="none" baseline="0" dirty="0"/>
              <a:t>Real estate broker tax obligations: information on GST/</a:t>
            </a:r>
            <a:r>
              <a:rPr lang="en-ca" b="0" i="0" u="none" baseline="0" dirty="0" err="1"/>
              <a:t>QST</a:t>
            </a:r>
            <a:r>
              <a:rPr lang="en-ca" b="0" i="0" u="none" baseline="0" dirty="0"/>
              <a:t>, remuneration and taxes</a:t>
            </a:r>
          </a:p>
          <a:p>
            <a:endParaRPr lang="en-ca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74EAED8-2C29-4FB2-812F-A2A9A5B05383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pPr algn="r" rtl="0"/>
            <a:fld id="{2833BF77-6CED-E040-8DCF-30BBE28A9512}" type="slidenum">
              <a:rPr/>
              <a:pPr/>
              <a:t>10</a:t>
            </a:fld>
            <a:endParaRPr lang="en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28A3B7A-AA38-4678-84B8-5EB0C3BA1DE0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All right reserved. © 2020 Collège de l’immobilier du Québec</a:t>
            </a:r>
            <a:endParaRPr lang="en-ca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4C11BD38-9FD6-4EC8-8D8D-AC39DB788FB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r" rtl="0"/>
            <a:r>
              <a:rPr lang="en-ca" b="1" i="0" u="none" baseline="0" dirty="0"/>
              <a:t>Webinar 3: Business Plan</a:t>
            </a:r>
          </a:p>
        </p:txBody>
      </p:sp>
    </p:spTree>
    <p:extLst>
      <p:ext uri="{BB962C8B-B14F-4D97-AF65-F5344CB8AC3E}">
        <p14:creationId xmlns:p14="http://schemas.microsoft.com/office/powerpoint/2010/main" val="1009242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489CBA35-DA23-4FF6-AA53-A1B9C0DD1646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lstStyle/>
          <a:p>
            <a:pPr marL="0" indent="0" algn="l" rtl="0">
              <a:buNone/>
            </a:pPr>
            <a:r>
              <a:rPr lang="en-ca" b="1" i="0" u="none" baseline="0" dirty="0"/>
              <a:t>Module 3: Putting It All Together</a:t>
            </a:r>
          </a:p>
          <a:p>
            <a:pPr algn="l" rtl="0"/>
            <a:r>
              <a:rPr lang="en-ca" b="0" i="0" u="none" baseline="0" dirty="0"/>
              <a:t>Complete, finalized business plan</a:t>
            </a:r>
          </a:p>
          <a:p>
            <a:pPr lvl="1" algn="l" rtl="0"/>
            <a:r>
              <a:rPr lang="en-ca" b="0" i="0" u="none" baseline="0" dirty="0"/>
              <a:t>Summary description</a:t>
            </a:r>
          </a:p>
          <a:p>
            <a:pPr lvl="1" algn="l" rtl="0"/>
            <a:r>
              <a:rPr lang="en-ca" b="0" i="0" u="none" baseline="0" dirty="0"/>
              <a:t>Final version</a:t>
            </a:r>
          </a:p>
          <a:p>
            <a:endParaRPr lang="en-ca" dirty="0"/>
          </a:p>
          <a:p>
            <a:pPr marL="0" indent="0" algn="l" rtl="0">
              <a:buNone/>
            </a:pPr>
            <a:r>
              <a:rPr lang="en-ca" b="0" i="0" u="none" baseline="0" dirty="0"/>
              <a:t>Tip: </a:t>
            </a:r>
            <a:r>
              <a:rPr lang="en-ca" b="0" i="0" u="none" baseline="0" dirty="0">
                <a:solidFill>
                  <a:srgbClr val="FF0000"/>
                </a:solidFill>
              </a:rPr>
              <a:t>Don’t forget to watch the </a:t>
            </a:r>
            <a:r>
              <a:rPr lang="en-CA" b="0" i="0" u="none" baseline="0" dirty="0">
                <a:solidFill>
                  <a:srgbClr val="FF0000"/>
                </a:solidFill>
              </a:rPr>
              <a:t>“</a:t>
            </a:r>
            <a:r>
              <a:rPr lang="en-ca" b="0" i="0" u="none" baseline="0" dirty="0">
                <a:solidFill>
                  <a:srgbClr val="FF0000"/>
                </a:solidFill>
              </a:rPr>
              <a:t>How to Use the Reference Documents</a:t>
            </a:r>
            <a:r>
              <a:rPr lang="en-CA" b="0" i="0" u="none" baseline="0" dirty="0">
                <a:solidFill>
                  <a:srgbClr val="FF0000"/>
                </a:solidFill>
              </a:rPr>
              <a:t>”</a:t>
            </a:r>
            <a:r>
              <a:rPr lang="en-ca" b="0" i="0" u="none" baseline="0" dirty="0">
                <a:solidFill>
                  <a:srgbClr val="FF0000"/>
                </a:solidFill>
              </a:rPr>
              <a:t> video for guidance on writing your business plan!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74EAED8-2C29-4FB2-812F-A2A9A5B05383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pPr algn="r" rtl="0"/>
            <a:fld id="{2833BF77-6CED-E040-8DCF-30BBE28A9512}" type="slidenum">
              <a:rPr/>
              <a:pPr/>
              <a:t>11</a:t>
            </a:fld>
            <a:endParaRPr lang="en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28A3B7A-AA38-4678-84B8-5EB0C3BA1DE0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All right reserved. © 2020 Collège de l’immobilier du Québec</a:t>
            </a:r>
            <a:endParaRPr lang="en-ca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4C11BD38-9FD6-4EC8-8D8D-AC39DB788FB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r" rtl="0"/>
            <a:r>
              <a:rPr lang="en-ca" b="1" i="0" u="none" baseline="0" dirty="0"/>
              <a:t>Webinar 3: Business Plan</a:t>
            </a:r>
          </a:p>
        </p:txBody>
      </p:sp>
    </p:spTree>
    <p:extLst>
      <p:ext uri="{BB962C8B-B14F-4D97-AF65-F5344CB8AC3E}">
        <p14:creationId xmlns:p14="http://schemas.microsoft.com/office/powerpoint/2010/main" val="3720765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C7FD69E2-A85E-4FDC-8193-D7DED6454762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marL="514350" indent="-514350" algn="l" rtl="0">
              <a:buFont typeface="+mj-lt"/>
              <a:buAutoNum type="arabicParenR"/>
            </a:pPr>
            <a:endParaRPr lang="en-ca" sz="2400" dirty="0"/>
          </a:p>
          <a:p>
            <a:pPr marL="514350" indent="-514350" algn="l" rtl="0">
              <a:buFont typeface="+mj-lt"/>
              <a:buAutoNum type="arabicParenR"/>
            </a:pPr>
            <a:r>
              <a:rPr lang="en-ca" b="0" i="0" u="none" baseline="0"/>
              <a:t>Case studies: Who are your competitors?</a:t>
            </a:r>
          </a:p>
          <a:p>
            <a:pPr marL="514350" lvl="0" indent="-514350" algn="l" rtl="0">
              <a:buFont typeface="+mj-lt"/>
              <a:buAutoNum type="arabicParenR"/>
            </a:pPr>
            <a:r>
              <a:rPr lang="en-ca" b="0" i="0" u="none" baseline="0"/>
              <a:t>Unique advantages of a real estate broker</a:t>
            </a:r>
          </a:p>
          <a:p>
            <a:pPr marL="514350" lvl="0" indent="-514350" algn="l" rtl="0">
              <a:buFont typeface="+mj-lt"/>
              <a:buAutoNum type="arabicParenR"/>
            </a:pPr>
            <a:r>
              <a:rPr lang="en-ca" b="0" i="0" u="none" baseline="0"/>
              <a:t>Skills a real estate broker should have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2C71526-F311-4119-ACED-AD0620E4ED64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pPr algn="r" rtl="0"/>
            <a:fld id="{2833BF77-6CED-E040-8DCF-30BBE28A9512}" type="slidenum">
              <a:rPr/>
              <a:pPr/>
              <a:t>12</a:t>
            </a:fld>
            <a:endParaRPr lang="en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0559FA9-6E10-40DA-A07C-DF34C6C2CB40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All right reserved. © 2020 Collège de l’immobilier du Québec</a:t>
            </a:r>
            <a:endParaRPr lang="en-ca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7FC9C1EB-C697-4F7D-9462-E42F2E1F3309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185333" y="178764"/>
            <a:ext cx="7501468" cy="670322"/>
          </a:xfrm>
        </p:spPr>
        <p:txBody>
          <a:bodyPr/>
          <a:lstStyle/>
          <a:p>
            <a:pPr algn="r" rtl="0"/>
            <a:r>
              <a:rPr lang="en-ca" sz="3100" b="1" i="0" u="none" baseline="0" dirty="0"/>
              <a:t>Webinar 4: Clients and the Skills They Need From a Real Estate Broker</a:t>
            </a:r>
          </a:p>
        </p:txBody>
      </p:sp>
    </p:spTree>
    <p:extLst>
      <p:ext uri="{BB962C8B-B14F-4D97-AF65-F5344CB8AC3E}">
        <p14:creationId xmlns:p14="http://schemas.microsoft.com/office/powerpoint/2010/main" val="2986985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C1BF7D7A-D41F-4B83-99D5-2D9211108BD2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ca" sz="2400" b="1" i="0" u="none" baseline="0"/>
              <a:t>Work structure and planning: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sz="2400" b="0" i="0" u="none" baseline="0"/>
              <a:t>Starting your business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sz="2400" b="0" i="0" u="none" baseline="0"/>
              <a:t>Daily planning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sz="2400" b="0" i="0" u="none" baseline="0"/>
              <a:t>Weekly planning 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sz="2400" b="0" i="0" u="none" baseline="0"/>
              <a:t>Monthly planning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sz="2400" b="0" i="0" u="none" baseline="0"/>
              <a:t>Quarterly planning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sz="2400" b="0" i="0" u="none" baseline="0"/>
              <a:t>Annual planning</a:t>
            </a:r>
          </a:p>
          <a:p>
            <a:endParaRPr lang="en-ca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17C2BB6-B604-42D7-BCB8-6ED95F56AC36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pPr algn="r" rtl="0"/>
            <a:fld id="{2833BF77-6CED-E040-8DCF-30BBE28A9512}" type="slidenum">
              <a:rPr/>
              <a:pPr/>
              <a:t>13</a:t>
            </a:fld>
            <a:endParaRPr lang="en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322081F-EDB3-4657-A35C-AF75BD91593F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All right reserved. © 2020 Collège de l’immobilier du Québec</a:t>
            </a:r>
            <a:endParaRPr lang="en-ca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E1178DC6-5FBE-4317-A75F-E17E29B545B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r" rtl="0"/>
            <a:r>
              <a:rPr lang="en-ca" b="1" i="0" u="none" baseline="0"/>
              <a:t>Webinar 5: The Work of a Real Estate Broker</a:t>
            </a:r>
          </a:p>
        </p:txBody>
      </p:sp>
    </p:spTree>
    <p:extLst>
      <p:ext uri="{BB962C8B-B14F-4D97-AF65-F5344CB8AC3E}">
        <p14:creationId xmlns:p14="http://schemas.microsoft.com/office/powerpoint/2010/main" val="3587611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4BC927DD-6D18-4B2F-AD73-D042A19FE265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57200" y="1001486"/>
            <a:ext cx="8229600" cy="3593137"/>
          </a:xfrm>
        </p:spPr>
        <p:txBody>
          <a:bodyPr>
            <a:normAutofit fontScale="70000" lnSpcReduction="20000"/>
          </a:bodyPr>
          <a:lstStyle/>
          <a:p>
            <a:pPr marL="0" indent="0" algn="l" rtl="0">
              <a:buNone/>
            </a:pPr>
            <a:r>
              <a:rPr lang="en-ca" sz="3400" b="1" i="0" u="none" baseline="0" dirty="0"/>
              <a:t>Graded Assignment 1 (20%) Webinars 1, 2 and 3 (Module 1)</a:t>
            </a:r>
          </a:p>
          <a:p>
            <a:pPr marL="0" indent="0" algn="l" rtl="0">
              <a:buNone/>
            </a:pPr>
            <a:r>
              <a:rPr lang="en-ca" sz="3400" b="1" i="0" u="none" baseline="0" dirty="0"/>
              <a:t>Market Research and Marketing Plan</a:t>
            </a:r>
          </a:p>
          <a:p>
            <a:endParaRPr lang="en-ca" sz="3400" b="1" dirty="0"/>
          </a:p>
          <a:p>
            <a:pPr marL="0" indent="0" algn="l" rtl="0">
              <a:buNone/>
            </a:pPr>
            <a:r>
              <a:rPr lang="en-ca" sz="3400" b="1" i="0" u="none" baseline="0" dirty="0"/>
              <a:t>Evaluation requirements: </a:t>
            </a:r>
            <a:endParaRPr lang="en-ca" sz="3400" dirty="0"/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sz="3400" b="0" i="0" u="none" baseline="0" dirty="0"/>
              <a:t>Complete Sections 1 and 2 of the Primary Working Draft file provided for the course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sz="3400" b="0" i="0" u="none" baseline="0" dirty="0"/>
              <a:t>Answer related questions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sz="3400" b="0" i="0" u="none" baseline="0" dirty="0"/>
              <a:t>Submit the document to your tutor via MIO by the end of the eighth week at the latest</a:t>
            </a:r>
          </a:p>
          <a:p>
            <a:endParaRPr lang="en-ca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84CBED6-F547-49AD-A304-5A56BCF42DBE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pPr algn="r" rtl="0"/>
            <a:fld id="{2833BF77-6CED-E040-8DCF-30BBE28A9512}" type="slidenum">
              <a:rPr/>
              <a:pPr/>
              <a:t>14</a:t>
            </a:fld>
            <a:endParaRPr lang="en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75D660B-0381-40F9-A033-162EE284BA0C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All right reserved. © 2020 Collège de l’immobilier du Québec</a:t>
            </a:r>
            <a:endParaRPr lang="en-ca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ADBED8DF-6593-48A3-8FC0-49FAB540D5D3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r" rtl="0"/>
            <a:r>
              <a:rPr lang="en-ca" b="1" i="0" u="none" baseline="0"/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2755210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4F8E96BB-71CD-465A-867F-E5FA12E4AD1C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>
            <a:normAutofit fontScale="70000" lnSpcReduction="20000"/>
          </a:bodyPr>
          <a:lstStyle/>
          <a:p>
            <a:pPr marL="0" indent="0" algn="l" rtl="0">
              <a:buNone/>
            </a:pPr>
            <a:r>
              <a:rPr lang="en-ca" sz="3400" b="1" i="0" u="none" baseline="0"/>
              <a:t>Graded Assignment 2 (25%): Webinars 3 (Modules 1 and 2) to 5</a:t>
            </a:r>
          </a:p>
          <a:p>
            <a:pPr marL="0" indent="0" algn="l" rtl="0">
              <a:buNone/>
            </a:pPr>
            <a:r>
              <a:rPr lang="en-ca" sz="3400" b="1" i="0" u="none" baseline="0"/>
              <a:t>Financial, Business and Operational Needs Planning</a:t>
            </a:r>
          </a:p>
          <a:p>
            <a:endParaRPr lang="en-ca" sz="3400" b="1" dirty="0"/>
          </a:p>
          <a:p>
            <a:pPr marL="0" indent="0" algn="l" rtl="0">
              <a:buNone/>
            </a:pPr>
            <a:r>
              <a:rPr lang="en-ca" sz="3400" b="1" i="0" u="none" baseline="0"/>
              <a:t>Evaluation requirements: </a:t>
            </a:r>
            <a:endParaRPr lang="en-ca" sz="3400" dirty="0"/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sz="3400" b="0" i="0" u="none" baseline="0"/>
              <a:t>Complete Sections 3, 4 and 5 of the Primary Working Draft file provided for the course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sz="3400" b="0" i="0" u="none" baseline="0"/>
              <a:t>Answer related questions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sz="3400" b="0" i="0" u="none" baseline="0"/>
              <a:t>Submit the document to your tutor via MIO by the end of the 11th week at the latest</a:t>
            </a:r>
          </a:p>
          <a:p>
            <a:endParaRPr lang="en-ca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6A8BC80-AC6F-411A-92B9-3A6C7F388B62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pPr algn="r" rtl="0"/>
            <a:fld id="{2833BF77-6CED-E040-8DCF-30BBE28A9512}" type="slidenum">
              <a:rPr/>
              <a:pPr/>
              <a:t>15</a:t>
            </a:fld>
            <a:endParaRPr lang="en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8100839-344E-411E-97AA-EE0C85715392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All right reserved. © 2020 Collège de l’immobilier du Québec</a:t>
            </a:r>
            <a:endParaRPr lang="en-ca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1D80920D-747A-460E-852B-E9D1E3E12C7A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r" rtl="0"/>
            <a:r>
              <a:rPr lang="en-ca" b="1" i="0" u="none" baseline="0"/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35349668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C5C9A04-6E91-4447-919D-EA44190C2B75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>
            <a:normAutofit fontScale="92500" lnSpcReduction="20000"/>
          </a:bodyPr>
          <a:lstStyle/>
          <a:p>
            <a:pPr marL="0" indent="0" algn="l" rtl="0">
              <a:buNone/>
            </a:pPr>
            <a:r>
              <a:rPr lang="en-ca" b="1" i="0" u="none" baseline="0" dirty="0"/>
              <a:t>Graded Assignment 3 (15%): Webinars 1 to 5</a:t>
            </a:r>
          </a:p>
          <a:p>
            <a:pPr marL="0" indent="0" algn="l" rtl="0">
              <a:buNone/>
            </a:pPr>
            <a:r>
              <a:rPr lang="en-ca" b="1" i="0" u="none" baseline="0" dirty="0"/>
              <a:t>Review Questions</a:t>
            </a:r>
          </a:p>
          <a:p>
            <a:pPr marL="0" indent="0" algn="l" rtl="0">
              <a:buNone/>
            </a:pPr>
            <a:endParaRPr lang="en-ca" b="1" dirty="0"/>
          </a:p>
          <a:p>
            <a:pPr marL="0" indent="0" algn="l" rtl="0">
              <a:buNone/>
            </a:pPr>
            <a:r>
              <a:rPr lang="en-ca" b="1" i="0" u="none" baseline="0" dirty="0"/>
              <a:t>Evaluation requirements: </a:t>
            </a:r>
            <a:endParaRPr lang="en-ca" dirty="0"/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b="0" i="0" u="none" baseline="0" dirty="0"/>
              <a:t>Review content from all webinars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b="0" i="0" u="none" baseline="0" dirty="0"/>
              <a:t>Complete multiple-choice quiz (40 questions)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b="0" i="0" u="none" baseline="0" dirty="0"/>
              <a:t>Submit the document </a:t>
            </a:r>
            <a:r>
              <a:rPr lang="en-ca" dirty="0"/>
              <a:t>onlin</a:t>
            </a:r>
            <a:r>
              <a:rPr lang="en-CA" dirty="0"/>
              <a:t>e</a:t>
            </a:r>
            <a:r>
              <a:rPr lang="en-ca" b="0" i="0" u="none" baseline="0" dirty="0"/>
              <a:t> by the end of the 14th week at the latest</a:t>
            </a:r>
            <a:endParaRPr lang="en-CA" b="0" i="0" u="none" baseline="0" dirty="0"/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dirty="0"/>
              <a:t>Link available with webinar 5</a:t>
            </a:r>
            <a:endParaRPr lang="en-ca" b="0" i="0" u="none" baseline="0" dirty="0"/>
          </a:p>
          <a:p>
            <a:endParaRPr lang="en-ca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EEBDF9C-7848-46A4-9395-608717877E06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pPr algn="r" rtl="0"/>
            <a:fld id="{2833BF77-6CED-E040-8DCF-30BBE28A9512}" type="slidenum">
              <a:rPr/>
              <a:pPr/>
              <a:t>16</a:t>
            </a:fld>
            <a:endParaRPr lang="en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9AB6D34-19BA-4105-998E-4180CF54CFEF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All right reserved. © 2020 Collège de l’immobilier du Québec</a:t>
            </a:r>
            <a:endParaRPr lang="en-ca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FB1D256E-AE2D-450E-BF41-FC3919A228B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r" rtl="0"/>
            <a:r>
              <a:rPr lang="en-ca" b="1" i="0" u="none" baseline="0"/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2852431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1D87833-C0D1-46C0-9590-399C18595960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57200" y="1001486"/>
            <a:ext cx="8382000" cy="3593137"/>
          </a:xfrm>
        </p:spPr>
        <p:txBody>
          <a:bodyPr>
            <a:noAutofit/>
          </a:bodyPr>
          <a:lstStyle/>
          <a:p>
            <a:pPr marL="0" indent="0" algn="l" rtl="0">
              <a:lnSpc>
                <a:spcPct val="80000"/>
              </a:lnSpc>
              <a:buNone/>
            </a:pPr>
            <a:r>
              <a:rPr lang="en-ca" sz="2200" b="1" i="0" u="none" baseline="0" dirty="0"/>
              <a:t>Final Assignment (40%) Business Plans</a:t>
            </a:r>
          </a:p>
          <a:p>
            <a:pPr marL="0" indent="0" algn="l" rtl="0">
              <a:lnSpc>
                <a:spcPct val="80000"/>
              </a:lnSpc>
              <a:buNone/>
            </a:pPr>
            <a:endParaRPr lang="en-ca" sz="2200" b="1" dirty="0"/>
          </a:p>
          <a:p>
            <a:pPr marL="0" indent="0" algn="l" rtl="0">
              <a:lnSpc>
                <a:spcPct val="80000"/>
              </a:lnSpc>
              <a:buNone/>
            </a:pPr>
            <a:r>
              <a:rPr lang="en-ca" sz="2200" b="1" i="0" u="none" baseline="0" dirty="0"/>
              <a:t>Evaluation requirements: </a:t>
            </a:r>
            <a:endParaRPr lang="en-ca" sz="2200" dirty="0"/>
          </a:p>
          <a:p>
            <a:pPr algn="l" rtl="0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n-ca" sz="2200" b="0" i="0" u="none" baseline="0" dirty="0"/>
              <a:t>Complete Section 6 of the Main Working Draft file</a:t>
            </a:r>
          </a:p>
          <a:p>
            <a:pPr algn="l" rtl="0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n-ca" sz="2200" b="0" i="0" u="none" baseline="0" dirty="0"/>
              <a:t>Review and finalize your business plan using the Business Plan Final Template</a:t>
            </a:r>
          </a:p>
          <a:p>
            <a:pPr algn="l" rtl="0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n-ca" sz="2200" b="0" i="0" u="none" baseline="0" dirty="0"/>
              <a:t>Produce an analysis and reflection report on the steps you took to create your business plan</a:t>
            </a:r>
          </a:p>
          <a:p>
            <a:pPr algn="l" rtl="0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n-ca" sz="2200" b="0" i="0" u="none" baseline="0" dirty="0"/>
              <a:t>Submit the document to your tutor via MIO before you hand in the final assignment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F061A52-152F-40BF-9467-4B117F397EC0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pPr algn="r" rtl="0"/>
            <a:fld id="{2833BF77-6CED-E040-8DCF-30BBE28A9512}" type="slidenum">
              <a:rPr/>
              <a:pPr/>
              <a:t>17</a:t>
            </a:fld>
            <a:endParaRPr lang="en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6DC6272-1140-4EE7-ABBC-D14DEAFC909A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All right reserved. © 2020 Collège de l’immobilier du Québec</a:t>
            </a:r>
            <a:endParaRPr lang="en-ca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A34D3643-2D65-491D-A22D-AC07AE318002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r" rtl="0"/>
            <a:r>
              <a:rPr lang="en-ca" b="1" i="0" u="none" baseline="0"/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402798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5B4C924-3DBB-4DFB-9D14-331210F81136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>
            <a:normAutofit fontScale="85000" lnSpcReduction="10000"/>
          </a:bodyPr>
          <a:lstStyle/>
          <a:p>
            <a:pPr algn="l" rtl="0">
              <a:buFont typeface="Wingdings" panose="05000000000000000000" pitchFamily="2" charset="2"/>
              <a:buChar char="q"/>
            </a:pPr>
            <a:r>
              <a:rPr lang="en-ca" b="0" i="0" u="none" baseline="0" dirty="0"/>
              <a:t>Graded assignments are mandatory and must be sent to your tutor through </a:t>
            </a:r>
            <a:r>
              <a:rPr lang="en-ca" b="0" i="0" u="none" baseline="0" dirty="0" err="1"/>
              <a:t>Omnivox</a:t>
            </a:r>
            <a:r>
              <a:rPr lang="en-ca" b="0" i="0" u="none" baseline="0" dirty="0"/>
              <a:t> (MIO) as per the instructions specified.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b="0" i="0" u="none" baseline="0" dirty="0"/>
              <a:t>Your tutor will correct and annotate each assignment and send it back to you within five business days. You can then view your grade in </a:t>
            </a:r>
            <a:r>
              <a:rPr lang="en-ca" b="0" i="0" u="none" baseline="0" dirty="0" err="1"/>
              <a:t>Omnivox</a:t>
            </a:r>
            <a:r>
              <a:rPr lang="en-ca" b="0" i="0" u="none" baseline="0" dirty="0"/>
              <a:t>.</a:t>
            </a:r>
          </a:p>
          <a:p>
            <a:pPr algn="l" rtl="0">
              <a:buFont typeface="Wingdings" panose="05000000000000000000" pitchFamily="2" charset="2"/>
              <a:buChar char="q"/>
            </a:pPr>
            <a:r>
              <a:rPr lang="en-ca" b="0" i="0" u="none" baseline="0" dirty="0">
                <a:solidFill>
                  <a:srgbClr val="C00000"/>
                </a:solidFill>
              </a:rPr>
              <a:t>There are several documents provided for this course to help you complete your assignments. We recommend that you watch the </a:t>
            </a:r>
            <a:r>
              <a:rPr lang="en-CA" b="0" i="0" u="none" baseline="0" dirty="0">
                <a:solidFill>
                  <a:srgbClr val="C00000"/>
                </a:solidFill>
              </a:rPr>
              <a:t>“</a:t>
            </a:r>
            <a:r>
              <a:rPr lang="en-ca" b="0" i="0" u="none" baseline="0" dirty="0">
                <a:solidFill>
                  <a:srgbClr val="C00000"/>
                </a:solidFill>
              </a:rPr>
              <a:t>How to Use the Reference Documents</a:t>
            </a:r>
            <a:r>
              <a:rPr lang="en-CA" b="0" i="0" u="none" baseline="0" dirty="0">
                <a:solidFill>
                  <a:srgbClr val="C00000"/>
                </a:solidFill>
              </a:rPr>
              <a:t>”</a:t>
            </a:r>
            <a:r>
              <a:rPr lang="en-ca" b="0" i="0" u="none" baseline="0" dirty="0">
                <a:solidFill>
                  <a:srgbClr val="C00000"/>
                </a:solidFill>
              </a:rPr>
              <a:t> video available with Webinar 3</a:t>
            </a:r>
            <a:r>
              <a:rPr lang="en-CA" b="0" i="0" u="none" baseline="0" dirty="0">
                <a:solidFill>
                  <a:srgbClr val="C00000"/>
                </a:solidFill>
              </a:rPr>
              <a:t> (Module 1)</a:t>
            </a:r>
            <a:r>
              <a:rPr lang="en-ca" b="0" i="0" u="none" baseline="0" dirty="0">
                <a:solidFill>
                  <a:srgbClr val="C00000"/>
                </a:solidFill>
              </a:rPr>
              <a:t>.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2D92407-0438-4905-AF01-DE4A580A348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pPr algn="r" rtl="0"/>
            <a:fld id="{2833BF77-6CED-E040-8DCF-30BBE28A9512}" type="slidenum">
              <a:rPr/>
              <a:pPr/>
              <a:t>18</a:t>
            </a:fld>
            <a:endParaRPr lang="en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DF1D79A-6D67-493A-92F2-83C7CBB34B63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All right reserved. © 2020 Collège de l’immobilier du Québec</a:t>
            </a:r>
            <a:endParaRPr lang="en-ca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B04D9C4-F5E2-4EDF-9F6E-2D491850049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r" rtl="0"/>
            <a:r>
              <a:rPr lang="en-ca" b="1" i="0" u="none" baseline="0"/>
              <a:t>Submitting Assignments</a:t>
            </a:r>
          </a:p>
        </p:txBody>
      </p:sp>
    </p:spTree>
    <p:extLst>
      <p:ext uri="{BB962C8B-B14F-4D97-AF65-F5344CB8AC3E}">
        <p14:creationId xmlns:p14="http://schemas.microsoft.com/office/powerpoint/2010/main" val="550965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436BFA01-4EAC-42C3-8EB5-1BF54C39F423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lstStyle/>
          <a:p>
            <a:pPr algn="l" rtl="0"/>
            <a:r>
              <a:rPr lang="en-ca" sz="2400" b="0" i="0" u="none" baseline="0"/>
              <a:t>All information on </a:t>
            </a:r>
            <a:r>
              <a:rPr lang="en-ca" sz="2400" b="1" i="0" u="none" baseline="0"/>
              <a:t>accessing the platform</a:t>
            </a:r>
            <a:r>
              <a:rPr lang="en-ca" sz="2400" b="0" i="0" u="none" baseline="0"/>
              <a:t> is provided in the body of the email message you received from your student services representative. </a:t>
            </a:r>
          </a:p>
          <a:p>
            <a:pPr marL="0" indent="0" algn="l" rtl="0">
              <a:buNone/>
            </a:pPr>
            <a:endParaRPr lang="en-ca" sz="2400" dirty="0"/>
          </a:p>
          <a:p>
            <a:pPr algn="l" rtl="0"/>
            <a:r>
              <a:rPr lang="en-ca" sz="2400" b="0" i="0" u="none" baseline="0"/>
              <a:t>All information regarding the course content was provided with your </a:t>
            </a:r>
            <a:r>
              <a:rPr lang="en-ca" sz="2400" b="1" i="0" u="none" baseline="0"/>
              <a:t>course outline</a:t>
            </a:r>
            <a:r>
              <a:rPr lang="en-ca" sz="2400" b="0" i="0" u="none" baseline="0"/>
              <a:t>.</a:t>
            </a:r>
          </a:p>
          <a:p>
            <a:pPr marL="0" indent="0" algn="l" rtl="0">
              <a:buNone/>
            </a:pPr>
            <a:endParaRPr lang="en-ca" sz="2400" dirty="0"/>
          </a:p>
          <a:p>
            <a:pPr algn="l" rtl="0"/>
            <a:r>
              <a:rPr lang="en-ca" sz="2400" b="0" i="0" u="none" baseline="0"/>
              <a:t>A study plan for your course is available in your </a:t>
            </a:r>
            <a:r>
              <a:rPr lang="en-ca" sz="2400" b="1" i="0" u="none" baseline="0"/>
              <a:t>Learning Guide</a:t>
            </a:r>
            <a:r>
              <a:rPr lang="en-ca" sz="2400" b="0" i="0" u="none" baseline="0"/>
              <a:t>.</a:t>
            </a:r>
          </a:p>
          <a:p>
            <a:pPr marL="0" indent="0" algn="l" rtl="0">
              <a:buNone/>
            </a:pPr>
            <a:endParaRPr lang="en-ca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D2D1EE4-692B-4E6E-A081-F7C22C84DDB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pPr algn="r" rtl="0"/>
            <a:fld id="{2833BF77-6CED-E040-8DCF-30BBE28A9512}" type="slidenum">
              <a:rPr/>
              <a:pPr algn="r" rtl="0"/>
              <a:t>19</a:t>
            </a:fld>
            <a:endParaRPr lang="en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3C43426-44D4-451E-AFD3-7657251BD938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All right reserved. © 2020 Collège de l’immobilier du Québec</a:t>
            </a:r>
            <a:endParaRPr lang="en-ca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AE71EDB7-0F3C-418E-B90B-8A853971F6D5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r" rtl="0"/>
            <a:r>
              <a:rPr lang="en-ca" b="1" i="0" u="none" baseline="0"/>
              <a:t>Don’t forget</a:t>
            </a:r>
          </a:p>
        </p:txBody>
      </p:sp>
    </p:spTree>
    <p:extLst>
      <p:ext uri="{BB962C8B-B14F-4D97-AF65-F5344CB8AC3E}">
        <p14:creationId xmlns:p14="http://schemas.microsoft.com/office/powerpoint/2010/main" val="2036093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475A4ED8-7B2B-483C-B62E-51460C048F8C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ca" sz="2400" b="0" i="0" u="none" baseline="0" dirty="0"/>
              <a:t>Available on </a:t>
            </a:r>
            <a:r>
              <a:rPr lang="en-ca" sz="2400" b="0" i="0" u="none" baseline="0" dirty="0" err="1"/>
              <a:t>Omnivox</a:t>
            </a:r>
            <a:r>
              <a:rPr lang="en-ca" sz="2400" b="0" i="0" u="none" baseline="0" dirty="0"/>
              <a:t> (MIO).</a:t>
            </a:r>
          </a:p>
          <a:p>
            <a:endParaRPr lang="en-ca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C67FAF9-FA45-4FE4-97ED-FFB236612F50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pPr algn="r" rtl="0"/>
            <a:fld id="{2833BF77-6CED-E040-8DCF-30BBE28A9512}" type="slidenum">
              <a:rPr/>
              <a:pPr algn="r" rtl="0"/>
              <a:t>20</a:t>
            </a:fld>
            <a:endParaRPr lang="en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C93E229-71BB-477C-8149-620C83699A77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All right reserved. © 2020 Collège de l’immobilier du Québec</a:t>
            </a:r>
            <a:endParaRPr lang="en-ca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411C4E8E-79B6-459A-BAA4-E01AC4A7CDE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r" rtl="0"/>
            <a:r>
              <a:rPr lang="en-ca" b="1" i="0" u="none" baseline="0"/>
              <a:t>Your Tutor </a:t>
            </a:r>
          </a:p>
        </p:txBody>
      </p:sp>
    </p:spTree>
    <p:extLst>
      <p:ext uri="{BB962C8B-B14F-4D97-AF65-F5344CB8AC3E}">
        <p14:creationId xmlns:p14="http://schemas.microsoft.com/office/powerpoint/2010/main" val="39193524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13467A0-C50E-4A8D-8F20-E4D152522526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ca" sz="2400" b="0" i="0" u="none" baseline="0" dirty="0"/>
              <a:t>Contact your student services </a:t>
            </a:r>
            <a:r>
              <a:rPr lang="en-ca" sz="2400" dirty="0"/>
              <a:t>agent</a:t>
            </a:r>
            <a:r>
              <a:rPr lang="en-ca" sz="2400" b="0" i="0" u="none" baseline="0" dirty="0"/>
              <a:t>:</a:t>
            </a:r>
          </a:p>
          <a:p>
            <a:pPr marL="0" indent="0" algn="l" rtl="0">
              <a:buNone/>
            </a:pPr>
            <a:endParaRPr lang="en-ca" sz="2400" dirty="0"/>
          </a:p>
          <a:p>
            <a:pPr marL="0" indent="0" algn="l" rtl="0">
              <a:buNone/>
            </a:pPr>
            <a:r>
              <a:rPr lang="en-ca" sz="2400" b="1" i="0" u="none" baseline="0" dirty="0"/>
              <a:t>Lynda Souverain</a:t>
            </a:r>
          </a:p>
          <a:p>
            <a:pPr marL="0" indent="0" algn="l" rtl="0">
              <a:buNone/>
            </a:pPr>
            <a:r>
              <a:rPr lang="en-ca" sz="2400" b="0" i="0" u="none" baseline="0" dirty="0"/>
              <a:t>514-762-1862 or 1-888-762-1862 ext. 270</a:t>
            </a:r>
          </a:p>
          <a:p>
            <a:pPr marL="0" indent="0" algn="l" rtl="0">
              <a:buNone/>
            </a:pPr>
            <a:r>
              <a:rPr lang="en-ca" sz="2400" b="0" i="0" u="none" baseline="0" dirty="0"/>
              <a:t>or via </a:t>
            </a:r>
            <a:r>
              <a:rPr lang="en-ca" sz="2400" b="0" i="0" u="none" baseline="0" dirty="0">
                <a:solidFill>
                  <a:srgbClr val="FF0000"/>
                </a:solidFill>
              </a:rPr>
              <a:t>MIO</a:t>
            </a:r>
          </a:p>
          <a:p>
            <a:endParaRPr lang="en-ca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0B9CB45-B1D6-444B-ABB6-14D82C35DA1D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pPr algn="r" rtl="0"/>
            <a:fld id="{2833BF77-6CED-E040-8DCF-30BBE28A9512}" type="slidenum">
              <a:rPr/>
              <a:pPr algn="r" rtl="0"/>
              <a:t>21</a:t>
            </a:fld>
            <a:endParaRPr lang="en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0254591-E925-41EB-998A-8D817A808CD0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All right reserved. © 2020 Collège de l’immobilier du Québec</a:t>
            </a:r>
            <a:endParaRPr lang="en-ca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CFA178C1-B0AD-4321-9EE4-635B55930242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r" rtl="0"/>
            <a:r>
              <a:rPr lang="en-ca" b="1" i="0" u="none" baseline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793153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74850006-C287-4B01-A74A-3B9B17ECCBE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algn="ctr" rtl="0"/>
            <a:r>
              <a:rPr lang="en-ca" b="1" i="0" u="none" baseline="0" dirty="0"/>
              <a:t>Best of </a:t>
            </a:r>
            <a:r>
              <a:rPr lang="en-ca" dirty="0"/>
              <a:t>success</a:t>
            </a:r>
            <a:r>
              <a:rPr lang="en-ca" b="1" i="0" u="none" baseline="0" dirty="0"/>
              <a:t>!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096DEDB-0EDA-4F41-8A8F-9FDF3A64C873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/>
        <p:txBody>
          <a:bodyPr/>
          <a:lstStyle/>
          <a:p>
            <a:pPr rtl="0"/>
            <a:r>
              <a:rPr lang="en-ca" b="0" i="0" u="none" baseline="0"/>
              <a:t>All right reserved. © 2020 Collège de l’immobilier du Québec</a:t>
            </a:r>
            <a:endParaRPr lang="en-ca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DB20E0D-221B-4EEC-A438-F966F16FA866}"/>
              </a:ext>
            </a:extLst>
          </p:cNvPr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pPr algn="r" rtl="0"/>
            <a:fld id="{2833BF77-6CED-E040-8DCF-30BBE28A9512}" type="slidenum">
              <a:rPr/>
              <a:pPr/>
              <a:t>22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3073830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IQ_Gabarit_PPT_20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IQ_Gabarit_PPT_2017_ver2 (002).potx [Lecture seule]" id="{02A807E0-98BA-4670-84B9-465D314F6E02}" vid="{65CFAF3E-F732-41C4-8466-145FC694AA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9743</TotalTime>
  <Words>1290</Words>
  <Application>Microsoft Office PowerPoint</Application>
  <PresentationFormat>Affichage à l'écran (16:9)</PresentationFormat>
  <Paragraphs>165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6" baseType="lpstr">
      <vt:lpstr>Arial</vt:lpstr>
      <vt:lpstr>Calibri</vt:lpstr>
      <vt:lpstr>Wingdings</vt:lpstr>
      <vt:lpstr>CIQ_Gabarit_PPT_2017</vt:lpstr>
      <vt:lpstr>Career Analysis and Business Management</vt:lpstr>
      <vt:lpstr>Course Objectives</vt:lpstr>
      <vt:lpstr>Competency Framework (OACIQ)</vt:lpstr>
      <vt:lpstr>Course Structure</vt:lpstr>
      <vt:lpstr>Course Content and Teaching Method</vt:lpstr>
      <vt:lpstr>Be Careful!</vt:lpstr>
      <vt:lpstr>Webinar 1: Real Estate Industry and Regulations</vt:lpstr>
      <vt:lpstr>Webinar 2: Arbitration and Competition</vt:lpstr>
      <vt:lpstr>Webinar 3: Business Plan</vt:lpstr>
      <vt:lpstr>Webinar 3: Business Plan</vt:lpstr>
      <vt:lpstr>Webinar 3: Business Plan</vt:lpstr>
      <vt:lpstr>Webinar 4: Clients and the Skills They Need From a Real Estate Broker</vt:lpstr>
      <vt:lpstr>Webinar 5: The Work of a Real Estate Broker</vt:lpstr>
      <vt:lpstr>Evaluation</vt:lpstr>
      <vt:lpstr>Evaluation</vt:lpstr>
      <vt:lpstr>Evaluation</vt:lpstr>
      <vt:lpstr>Evaluation</vt:lpstr>
      <vt:lpstr>Submitting Assignments</vt:lpstr>
      <vt:lpstr>Don’t forget</vt:lpstr>
      <vt:lpstr>Your Tutor </vt:lpstr>
      <vt:lpstr>Any questions?</vt:lpstr>
      <vt:lpstr>Best of success!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Pixel Daddy</dc:creator>
  <cp:lastModifiedBy>Francois Boutin</cp:lastModifiedBy>
  <cp:revision>476</cp:revision>
  <cp:lastPrinted>2019-11-18T14:16:21Z</cp:lastPrinted>
  <dcterms:created xsi:type="dcterms:W3CDTF">2017-03-31T13:25:06Z</dcterms:created>
  <dcterms:modified xsi:type="dcterms:W3CDTF">2020-09-16T12:55:14Z</dcterms:modified>
</cp:coreProperties>
</file>