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56" r:id="rId3"/>
    <p:sldId id="257" r:id="rId4"/>
    <p:sldId id="258" r:id="rId6"/>
    <p:sldId id="259" r:id="rId7"/>
    <p:sldId id="260" r:id="rId8"/>
    <p:sldId id="261" r:id="rId9"/>
    <p:sldId id="262" r:id="rId10"/>
    <p:sldId id="274" r:id="rId11"/>
    <p:sldId id="263" r:id="rId12"/>
    <p:sldId id="268" r:id="rId13"/>
    <p:sldId id="264" r:id="rId14"/>
    <p:sldId id="265" r:id="rId15"/>
    <p:sldId id="266" r:id="rId16"/>
    <p:sldId id="267"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 Type="http://schemas.openxmlformats.org/officeDocument/2006/relationships/slide" Target="slides/slide1.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r>
              <a:rPr lang="en-US"/>
              <a:t>The above list of products that I believe are creative and adopted creative designs. The reasons for choosing each product has been written against the point.</a:t>
            </a: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r>
              <a:rPr lang="en-US"/>
              <a:t>This is a continuation of the previous slide, listing creative products ever made. </a:t>
            </a: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r>
              <a:rPr lang="en-US"/>
              <a:t>Here, I have listed one of the annoyances and different innovations that can help resolve the issue. </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63A1C593-65D0-4073-BCC9-577B9352EA97}"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9B618960-8005-486C-9A75-10CB2AAC16F9}"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63A1C593-65D0-4073-BCC9-577B9352EA97}" type="datetimeFigureOut">
              <a:rPr lang="en-US" smtClean="0"/>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Creative Process and Creative Products </a:t>
            </a:r>
            <a:endParaRPr lang="en-US" dirty="0"/>
          </a:p>
        </p:txBody>
      </p:sp>
      <p:sp>
        <p:nvSpPr>
          <p:cNvPr id="3" name="Subtitle 2"/>
          <p:cNvSpPr>
            <a:spLocks noGrp="1"/>
          </p:cNvSpPr>
          <p:nvPr>
            <p:ph type="subTitle" idx="1"/>
          </p:nvPr>
        </p:nvSpPr>
        <p:spPr/>
        <p:txBody>
          <a:bodyPr/>
          <a:lstStyle/>
          <a:p>
            <a:r>
              <a:rPr lang="en-US"/>
              <a:t>Student’s Name </a:t>
            </a:r>
            <a:endParaRPr lang="en-US"/>
          </a:p>
          <a:p>
            <a:r>
              <a:rPr lang="en-US"/>
              <a:t>Institution </a:t>
            </a: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6. </a:t>
            </a:r>
            <a:endParaRPr lang="en-US"/>
          </a:p>
        </p:txBody>
      </p:sp>
      <p:graphicFrame>
        <p:nvGraphicFramePr>
          <p:cNvPr id="4" name="Content Placeholder 3"/>
          <p:cNvGraphicFramePr/>
          <p:nvPr>
            <p:ph idx="1"/>
          </p:nvPr>
        </p:nvGraphicFramePr>
        <p:xfrm>
          <a:off x="114300" y="894715"/>
          <a:ext cx="12077700" cy="6026150"/>
        </p:xfrm>
        <a:graphic>
          <a:graphicData uri="http://schemas.openxmlformats.org/drawingml/2006/table">
            <a:tbl>
              <a:tblPr firstRow="1" bandRow="1">
                <a:tableStyleId>{5C22544A-7EE6-4342-B048-85BDC9FD1C3A}</a:tableStyleId>
              </a:tblPr>
              <a:tblGrid>
                <a:gridCol w="6038850"/>
                <a:gridCol w="6038850"/>
              </a:tblGrid>
              <a:tr h="365760">
                <a:tc>
                  <a:txBody>
                    <a:bodyPr/>
                    <a:p>
                      <a:pPr>
                        <a:buNone/>
                      </a:pPr>
                      <a:r>
                        <a:rPr lang="en-US"/>
                        <a:t>List of Useful Products </a:t>
                      </a:r>
                      <a:endParaRPr lang="en-US"/>
                    </a:p>
                  </a:txBody>
                  <a:tcPr/>
                </a:tc>
                <a:tc>
                  <a:txBody>
                    <a:bodyPr/>
                    <a:p>
                      <a:pPr>
                        <a:buNone/>
                      </a:pPr>
                      <a:r>
                        <a:rPr lang="en-US"/>
                        <a:t>Improvement </a:t>
                      </a:r>
                      <a:endParaRPr lang="en-US"/>
                    </a:p>
                  </a:txBody>
                  <a:tcPr/>
                </a:tc>
              </a:tr>
              <a:tr h="4206240">
                <a:tc>
                  <a:txBody>
                    <a:bodyPr/>
                    <a:p>
                      <a:pPr>
                        <a:buNone/>
                      </a:pPr>
                      <a:r>
                        <a:rPr lang="en-US"/>
                        <a:t>1. Flouride-free chacoal toothpaste- Helps people whiten their teeth</a:t>
                      </a:r>
                      <a:endParaRPr lang="en-US"/>
                    </a:p>
                    <a:p>
                      <a:pPr>
                        <a:buNone/>
                      </a:pPr>
                      <a:endParaRPr lang="en-US"/>
                    </a:p>
                    <a:p>
                      <a:pPr>
                        <a:buNone/>
                      </a:pPr>
                      <a:endParaRPr lang="en-US"/>
                    </a:p>
                    <a:p>
                      <a:pPr>
                        <a:buNone/>
                      </a:pPr>
                      <a:r>
                        <a:rPr lang="en-US"/>
                        <a:t>2. Kindle Paperweight-Enable readers to read every anytime </a:t>
                      </a:r>
                      <a:endParaRPr lang="en-US"/>
                    </a:p>
                    <a:p>
                      <a:pPr>
                        <a:buNone/>
                      </a:pPr>
                      <a:r>
                        <a:rPr lang="en-US"/>
                        <a:t>3. Elecric shaver-Better and faster than razer </a:t>
                      </a:r>
                      <a:endParaRPr lang="en-US"/>
                    </a:p>
                    <a:p>
                      <a:pPr>
                        <a:buNone/>
                      </a:pPr>
                      <a:r>
                        <a:rPr lang="en-US"/>
                        <a:t>4. Hot air brush- convenient and faster</a:t>
                      </a:r>
                      <a:endParaRPr lang="en-US"/>
                    </a:p>
                    <a:p>
                      <a:pPr>
                        <a:buNone/>
                      </a:pPr>
                      <a:r>
                        <a:rPr lang="en-US"/>
                        <a:t>5. Smartwatch </a:t>
                      </a:r>
                      <a:endParaRPr lang="en-US"/>
                    </a:p>
                    <a:p>
                      <a:pPr>
                        <a:buNone/>
                      </a:pPr>
                      <a:r>
                        <a:rPr lang="en-US"/>
                        <a:t>6. Fire TV stick</a:t>
                      </a:r>
                      <a:endParaRPr lang="en-US"/>
                    </a:p>
                    <a:p>
                      <a:pPr>
                        <a:buNone/>
                      </a:pPr>
                      <a:r>
                        <a:rPr lang="en-US"/>
                        <a:t>7. Popsockets</a:t>
                      </a:r>
                      <a:endParaRPr lang="en-US"/>
                    </a:p>
                    <a:p>
                      <a:pPr>
                        <a:buNone/>
                      </a:pPr>
                      <a:endParaRPr lang="en-US"/>
                    </a:p>
                    <a:p>
                      <a:pPr>
                        <a:buNone/>
                      </a:pPr>
                      <a:r>
                        <a:rPr lang="en-US"/>
                        <a:t>8. Vacuum wter bottle</a:t>
                      </a:r>
                      <a:endParaRPr lang="en-US"/>
                    </a:p>
                    <a:p>
                      <a:pPr>
                        <a:buNone/>
                      </a:pPr>
                      <a:r>
                        <a:rPr lang="en-US"/>
                        <a:t>9. Ambiance smart bulb</a:t>
                      </a:r>
                      <a:endParaRPr lang="en-US"/>
                    </a:p>
                    <a:p>
                      <a:pPr>
                        <a:buNone/>
                      </a:pPr>
                      <a:r>
                        <a:rPr lang="en-US"/>
                        <a:t>10. Backflip </a:t>
                      </a:r>
                      <a:endParaRPr lang="en-US"/>
                    </a:p>
                  </a:txBody>
                  <a:tcPr/>
                </a:tc>
                <a:tc>
                  <a:txBody>
                    <a:bodyPr/>
                    <a:p>
                      <a:pPr>
                        <a:buNone/>
                      </a:pPr>
                      <a:r>
                        <a:rPr lang="en-US"/>
                        <a:t>-Improvement is make the price affordable. Currently, chacoal-based toothpaste are more expensive than contemporary toothpastes</a:t>
                      </a:r>
                      <a:endParaRPr lang="en-US"/>
                    </a:p>
                    <a:p>
                      <a:pPr>
                        <a:buNone/>
                      </a:pPr>
                      <a:endParaRPr lang="en-US"/>
                    </a:p>
                    <a:p>
                      <a:pPr>
                        <a:buNone/>
                      </a:pPr>
                      <a:r>
                        <a:rPr lang="en-US"/>
                        <a:t>-Improvement is to make it accessible</a:t>
                      </a:r>
                      <a:endParaRPr lang="en-US"/>
                    </a:p>
                    <a:p>
                      <a:pPr>
                        <a:buNone/>
                      </a:pPr>
                      <a:endParaRPr lang="en-US"/>
                    </a:p>
                    <a:p>
                      <a:pPr>
                        <a:buNone/>
                      </a:pPr>
                      <a:r>
                        <a:rPr lang="en-US"/>
                        <a:t>-Improvement involves making the product cheap</a:t>
                      </a:r>
                      <a:endParaRPr lang="en-US"/>
                    </a:p>
                    <a:p>
                      <a:pPr>
                        <a:buNone/>
                      </a:pPr>
                      <a:r>
                        <a:rPr lang="en-US"/>
                        <a:t>-Make the product smaller </a:t>
                      </a:r>
                      <a:endParaRPr lang="en-US"/>
                    </a:p>
                    <a:p>
                      <a:pPr>
                        <a:buNone/>
                      </a:pPr>
                      <a:r>
                        <a:rPr lang="en-US"/>
                        <a:t>-Make them avodable for people to access</a:t>
                      </a:r>
                      <a:endParaRPr lang="en-US"/>
                    </a:p>
                    <a:p>
                      <a:pPr>
                        <a:buNone/>
                      </a:pPr>
                      <a:r>
                        <a:rPr lang="en-US"/>
                        <a:t>-Make it to be usable offline </a:t>
                      </a:r>
                      <a:endParaRPr lang="en-US"/>
                    </a:p>
                    <a:p>
                      <a:pPr>
                        <a:buNone/>
                      </a:pPr>
                      <a:r>
                        <a:rPr lang="en-US"/>
                        <a:t>-Make them more durable- Use stronger and long-lasting gum</a:t>
                      </a:r>
                      <a:endParaRPr lang="en-US"/>
                    </a:p>
                    <a:p>
                      <a:pPr>
                        <a:buNone/>
                      </a:pPr>
                      <a:r>
                        <a:rPr lang="en-US"/>
                        <a:t>-Make them affordable and readily accessible </a:t>
                      </a:r>
                      <a:endParaRPr lang="en-US"/>
                    </a:p>
                    <a:p>
                      <a:pPr>
                        <a:buNone/>
                      </a:pPr>
                      <a:r>
                        <a:rPr lang="en-US"/>
                        <a:t>-Try to make them affordable </a:t>
                      </a:r>
                      <a:endParaRPr lang="en-US"/>
                    </a:p>
                    <a:p>
                      <a:pPr>
                        <a:buNone/>
                      </a:pPr>
                      <a:r>
                        <a:rPr lang="en-US"/>
                        <a:t>-Make it cheaper for people to access them</a:t>
                      </a:r>
                      <a:endParaRPr lang="en-US"/>
                    </a:p>
                  </a:txBody>
                  <a:tcPr/>
                </a:tc>
              </a:tr>
              <a:tr h="1454150">
                <a:tc gridSpan="2">
                  <a:txBody>
                    <a:bodyPr/>
                    <a:p>
                      <a:pPr>
                        <a:buNone/>
                      </a:pPr>
                      <a:r>
                        <a:rPr lang="en-US"/>
                        <a:t>Innovations formed in St. Pete/Tampa Bay</a:t>
                      </a:r>
                      <a:endParaRPr lang="en-US"/>
                    </a:p>
                    <a:p>
                      <a:pPr>
                        <a:buNone/>
                      </a:pPr>
                      <a:r>
                        <a:rPr lang="en-US" b="1"/>
                        <a:t>Grow Smarter: </a:t>
                      </a:r>
                      <a:r>
                        <a:rPr lang="en-US" b="0"/>
                        <a:t>This is a business innovation that brings together 90 organizations engaged in cross-sector collaboration</a:t>
                      </a:r>
                      <a:endParaRPr lang="en-US" b="0"/>
                    </a:p>
                    <a:p>
                      <a:pPr>
                        <a:buNone/>
                      </a:pPr>
                      <a:r>
                        <a:rPr lang="en-US" b="1"/>
                        <a:t>Artificial intelligence: </a:t>
                      </a:r>
                      <a:r>
                        <a:rPr lang="en-US" b="0"/>
                        <a:t>Tampa-based Scion Analytics is one of the first companies in Tampa Bay to deal with artifificial intelligence </a:t>
                      </a:r>
                      <a:r>
                        <a:rPr lang="en-US" b="1"/>
                        <a:t> </a:t>
                      </a:r>
                      <a:endParaRPr lang="en-US" b="1"/>
                    </a:p>
                  </a:txBody>
                  <a:tcPr/>
                </a:tc>
                <a:tc hMerge="1">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7. </a:t>
            </a:r>
            <a:endParaRPr lang="en-US"/>
          </a:p>
        </p:txBody>
      </p:sp>
      <p:graphicFrame>
        <p:nvGraphicFramePr>
          <p:cNvPr id="4" name="Content Placeholder 3"/>
          <p:cNvGraphicFramePr/>
          <p:nvPr>
            <p:ph idx="1"/>
          </p:nvPr>
        </p:nvGraphicFramePr>
        <p:xfrm>
          <a:off x="1219200" y="2167255"/>
          <a:ext cx="9918700" cy="4511675"/>
        </p:xfrm>
        <a:graphic>
          <a:graphicData uri="http://schemas.openxmlformats.org/drawingml/2006/table">
            <a:tbl>
              <a:tblPr firstRow="1" bandRow="1">
                <a:tableStyleId>{5940675A-B579-460E-94D1-54222C63F5DA}</a:tableStyleId>
              </a:tblPr>
              <a:tblGrid>
                <a:gridCol w="4959350"/>
                <a:gridCol w="4959350"/>
              </a:tblGrid>
              <a:tr h="4511675">
                <a:tc>
                  <a:txBody>
                    <a:bodyPr/>
                    <a:p>
                      <a:pPr>
                        <a:buNone/>
                      </a:pPr>
                      <a:r>
                        <a:rPr lang="en-US" sz="2000" b="1"/>
                        <a:t>Goals:</a:t>
                      </a:r>
                      <a:endParaRPr lang="en-US" sz="2000" b="1"/>
                    </a:p>
                    <a:p>
                      <a:pPr>
                        <a:buNone/>
                      </a:pPr>
                      <a:r>
                        <a:rPr lang="en-US" sz="2000"/>
                        <a:t>1. Learn how to manage time </a:t>
                      </a:r>
                      <a:endParaRPr lang="en-US" sz="2000"/>
                    </a:p>
                    <a:p>
                      <a:pPr>
                        <a:buNone/>
                      </a:pPr>
                      <a:r>
                        <a:rPr lang="en-US" sz="2000"/>
                        <a:t>2. Focus on being proactive rather than reactive </a:t>
                      </a:r>
                      <a:endParaRPr lang="en-US" sz="2000"/>
                    </a:p>
                    <a:p>
                      <a:pPr>
                        <a:buNone/>
                      </a:pPr>
                      <a:r>
                        <a:rPr lang="en-US" sz="2000"/>
                        <a:t>3. Be more creative </a:t>
                      </a:r>
                      <a:endParaRPr lang="en-US" sz="2000"/>
                    </a:p>
                    <a:p>
                      <a:pPr>
                        <a:buNone/>
                      </a:pPr>
                      <a:r>
                        <a:rPr lang="en-US" sz="2000"/>
                        <a:t>4. Complete college </a:t>
                      </a:r>
                      <a:endParaRPr lang="en-US" sz="2000"/>
                    </a:p>
                    <a:p>
                      <a:pPr>
                        <a:buNone/>
                      </a:pPr>
                      <a:r>
                        <a:rPr lang="en-US" sz="2000"/>
                        <a:t>5. Be a good listener</a:t>
                      </a:r>
                      <a:endParaRPr lang="en-US" sz="2000"/>
                    </a:p>
                    <a:p>
                      <a:pPr>
                        <a:buNone/>
                      </a:pPr>
                      <a:r>
                        <a:rPr lang="en-US" sz="2000"/>
                        <a:t>6. Wake up early </a:t>
                      </a:r>
                      <a:endParaRPr lang="en-US" sz="200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buNone/>
                      </a:pPr>
                      <a:r>
                        <a:rPr lang="en-US" sz="2000" b="1"/>
                        <a:t>How am I going to do this?</a:t>
                      </a:r>
                      <a:endParaRPr lang="en-US" sz="2000" b="1"/>
                    </a:p>
                    <a:p>
                      <a:pPr>
                        <a:buNone/>
                      </a:pPr>
                      <a:r>
                        <a:rPr lang="en-US" sz="2000"/>
                        <a:t>1. Set schedules and have a diary to list my events </a:t>
                      </a:r>
                      <a:endParaRPr lang="en-US" sz="2000"/>
                    </a:p>
                    <a:p>
                      <a:pPr>
                        <a:buNone/>
                      </a:pPr>
                      <a:r>
                        <a:rPr lang="en-US" sz="2000"/>
                        <a:t>2. Have all the facts before making decisions on judgments </a:t>
                      </a:r>
                      <a:endParaRPr lang="en-US" sz="2000"/>
                    </a:p>
                    <a:p>
                      <a:pPr>
                        <a:buNone/>
                      </a:pPr>
                      <a:r>
                        <a:rPr lang="en-US" sz="2000"/>
                        <a:t>3. Research and learn more about events before make any decision</a:t>
                      </a:r>
                      <a:endParaRPr lang="en-US" sz="2000"/>
                    </a:p>
                    <a:p>
                      <a:pPr>
                        <a:buNone/>
                      </a:pPr>
                      <a:r>
                        <a:rPr lang="en-US" sz="2000"/>
                        <a:t>4. Attend classes and complete assignments in time</a:t>
                      </a:r>
                      <a:endParaRPr lang="en-US" sz="2000"/>
                    </a:p>
                    <a:p>
                      <a:pPr>
                        <a:buNone/>
                      </a:pPr>
                      <a:r>
                        <a:rPr lang="en-US" sz="2000"/>
                        <a:t>5. Learn and practice to give other people time to talk </a:t>
                      </a:r>
                      <a:endParaRPr lang="en-US" sz="2000"/>
                    </a:p>
                    <a:p>
                      <a:pPr>
                        <a:buNone/>
                      </a:pPr>
                      <a:r>
                        <a:rPr lang="en-US" sz="2000"/>
                        <a:t>6.  Set an alarm to ensure that I wake up early everyday</a:t>
                      </a:r>
                      <a:endParaRPr lang="en-US" sz="200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sp>
        <p:nvSpPr>
          <p:cNvPr id="5" name="Text Box 4"/>
          <p:cNvSpPr txBox="1"/>
          <p:nvPr/>
        </p:nvSpPr>
        <p:spPr>
          <a:xfrm>
            <a:off x="1219200" y="1522095"/>
            <a:ext cx="10441305" cy="706755"/>
          </a:xfrm>
          <a:prstGeom prst="rect">
            <a:avLst/>
          </a:prstGeom>
          <a:noFill/>
        </p:spPr>
        <p:txBody>
          <a:bodyPr wrap="square" rtlCol="0">
            <a:spAutoFit/>
          </a:bodyPr>
          <a:p>
            <a:pPr algn="ctr"/>
            <a:r>
              <a:rPr lang="en-US" sz="2000"/>
              <a:t>What I see Myself Doing (WIDMID)</a:t>
            </a:r>
            <a:endParaRPr lang="en-US" sz="2000"/>
          </a:p>
          <a:p>
            <a:pPr algn="ctr"/>
            <a:r>
              <a:rPr lang="en-US" sz="2000"/>
              <a:t>I see myself havign a well-paying job in the next seven years.</a:t>
            </a:r>
            <a:endParaRPr lang="en-US" sz="20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8.</a:t>
            </a:r>
            <a:endParaRPr lang="en-US"/>
          </a:p>
        </p:txBody>
      </p:sp>
      <p:graphicFrame>
        <p:nvGraphicFramePr>
          <p:cNvPr id="4" name="Content Placeholder 3"/>
          <p:cNvGraphicFramePr/>
          <p:nvPr>
            <p:ph idx="1"/>
          </p:nvPr>
        </p:nvGraphicFramePr>
        <p:xfrm>
          <a:off x="609600" y="1613535"/>
          <a:ext cx="11582400" cy="5090160"/>
        </p:xfrm>
        <a:graphic>
          <a:graphicData uri="http://schemas.openxmlformats.org/drawingml/2006/table">
            <a:tbl>
              <a:tblPr firstRow="1" bandRow="1">
                <a:tableStyleId>{5940675A-B579-460E-94D1-54222C63F5DA}</a:tableStyleId>
              </a:tblPr>
              <a:tblGrid>
                <a:gridCol w="5791200"/>
                <a:gridCol w="5791200"/>
              </a:tblGrid>
              <a:tr h="5090160">
                <a:tc>
                  <a:txBody>
                    <a:bodyPr/>
                    <a:p>
                      <a:pPr>
                        <a:buNone/>
                      </a:pPr>
                      <a:r>
                        <a:rPr lang="en-US" sz="2000" b="1"/>
                        <a:t>Goals:</a:t>
                      </a:r>
                      <a:endParaRPr lang="en-US" sz="2000" b="1"/>
                    </a:p>
                    <a:p>
                      <a:pPr>
                        <a:buNone/>
                      </a:pPr>
                      <a:r>
                        <a:rPr lang="en-US" sz="2000" b="1"/>
                        <a:t>A. Short-Term Goals </a:t>
                      </a:r>
                      <a:endParaRPr lang="en-US" sz="2000" b="1"/>
                    </a:p>
                    <a:p>
                      <a:pPr>
                        <a:buNone/>
                      </a:pPr>
                      <a:r>
                        <a:rPr lang="en-US" sz="2000" b="1"/>
                        <a:t>1. </a:t>
                      </a:r>
                      <a:r>
                        <a:rPr lang="en-US" sz="2000" b="0"/>
                        <a:t>Wake up early </a:t>
                      </a:r>
                      <a:endParaRPr lang="en-US" sz="2000" b="0"/>
                    </a:p>
                    <a:p>
                      <a:pPr>
                        <a:buNone/>
                      </a:pPr>
                      <a:r>
                        <a:rPr lang="en-US" sz="2000" b="0"/>
                        <a:t>2. Be good listener </a:t>
                      </a:r>
                      <a:endParaRPr lang="en-US" sz="2000" b="1"/>
                    </a:p>
                    <a:p>
                      <a:pPr>
                        <a:buNone/>
                      </a:pPr>
                      <a:endParaRPr lang="en-US" sz="2000" b="1"/>
                    </a:p>
                    <a:p>
                      <a:pPr>
                        <a:buNone/>
                      </a:pPr>
                      <a:r>
                        <a:rPr lang="en-US" sz="2000" b="1"/>
                        <a:t>B. Mid-Term Goals </a:t>
                      </a:r>
                      <a:endParaRPr lang="en-US" sz="2000" b="1"/>
                    </a:p>
                    <a:p>
                      <a:pPr>
                        <a:buNone/>
                      </a:pPr>
                      <a:r>
                        <a:rPr lang="en-US" sz="2000" b="1"/>
                        <a:t>1. </a:t>
                      </a:r>
                      <a:r>
                        <a:rPr lang="en-US" sz="2000" b="0"/>
                        <a:t> Learn to manage time </a:t>
                      </a:r>
                      <a:endParaRPr lang="en-US" sz="2000" b="1"/>
                    </a:p>
                    <a:p>
                      <a:pPr>
                        <a:buNone/>
                      </a:pPr>
                      <a:r>
                        <a:rPr lang="en-US" sz="2000" b="1"/>
                        <a:t>2. </a:t>
                      </a:r>
                      <a:r>
                        <a:rPr lang="en-US" sz="2000" b="0"/>
                        <a:t>Be creative </a:t>
                      </a:r>
                      <a:endParaRPr lang="en-US" sz="2000" b="0"/>
                    </a:p>
                    <a:p>
                      <a:pPr>
                        <a:buNone/>
                      </a:pPr>
                      <a:r>
                        <a:rPr lang="en-US" sz="2000" b="1"/>
                        <a:t>3. </a:t>
                      </a:r>
                      <a:r>
                        <a:rPr lang="en-US" sz="2000" b="0"/>
                        <a:t>Complete college </a:t>
                      </a:r>
                      <a:endParaRPr lang="en-US" sz="2000" b="0"/>
                    </a:p>
                    <a:p>
                      <a:pPr>
                        <a:buNone/>
                      </a:pPr>
                      <a:endParaRPr lang="en-US" sz="2000" b="0"/>
                    </a:p>
                    <a:p>
                      <a:pPr>
                        <a:buNone/>
                      </a:pPr>
                      <a:endParaRPr lang="en-US" sz="2000" b="0"/>
                    </a:p>
                    <a:p>
                      <a:pPr>
                        <a:buNone/>
                      </a:pPr>
                      <a:r>
                        <a:rPr lang="en-US" sz="2000" b="1"/>
                        <a:t>C. Long-Term Goals</a:t>
                      </a:r>
                      <a:endParaRPr lang="en-US" sz="2000" b="1"/>
                    </a:p>
                    <a:p>
                      <a:pPr>
                        <a:buNone/>
                      </a:pPr>
                      <a:r>
                        <a:rPr lang="en-US" sz="2000" b="0"/>
                        <a:t>1.Focus on being proactive rathern than reactive </a:t>
                      </a:r>
                      <a:endParaRPr lang="en-US" sz="2000" b="0"/>
                    </a:p>
                    <a:p>
                      <a:pPr>
                        <a:buNone/>
                      </a:pPr>
                      <a:endParaRPr lang="en-US" sz="2000" b="0"/>
                    </a:p>
                    <a:p>
                      <a:pPr>
                        <a:buNone/>
                      </a:pPr>
                      <a:endParaRPr lang="en-US" sz="2000" b="1"/>
                    </a:p>
                    <a:p>
                      <a:pPr>
                        <a:buNone/>
                      </a:pPr>
                      <a:endParaRPr lang="en-US" sz="200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buNone/>
                      </a:pPr>
                      <a:r>
                        <a:rPr lang="en-US" sz="2000" b="1"/>
                        <a:t>How am I going to do this?</a:t>
                      </a:r>
                      <a:endParaRPr lang="en-US" sz="2000" b="1"/>
                    </a:p>
                    <a:p>
                      <a:pPr>
                        <a:buNone/>
                      </a:pPr>
                      <a:r>
                        <a:rPr lang="en-US" sz="2000"/>
                        <a:t>1. </a:t>
                      </a:r>
                      <a:r>
                        <a:rPr lang="en-US" sz="2000">
                          <a:sym typeface="+mn-ea"/>
                        </a:rPr>
                        <a:t>Set an alarm to ensure that I wake up early everyday</a:t>
                      </a:r>
                      <a:endParaRPr lang="en-US" sz="2000"/>
                    </a:p>
                    <a:p>
                      <a:pPr>
                        <a:buNone/>
                      </a:pPr>
                      <a:r>
                        <a:rPr lang="en-US" sz="2000"/>
                        <a:t>2. </a:t>
                      </a:r>
                      <a:r>
                        <a:rPr lang="en-US" sz="2000">
                          <a:sym typeface="+mn-ea"/>
                        </a:rPr>
                        <a:t> Learn and practice to give other people time to talk </a:t>
                      </a:r>
                      <a:endParaRPr lang="en-US" sz="2000"/>
                    </a:p>
                    <a:p>
                      <a:pPr>
                        <a:buNone/>
                      </a:pPr>
                      <a:endParaRPr lang="en-US" sz="2000"/>
                    </a:p>
                    <a:p>
                      <a:pPr>
                        <a:buNone/>
                      </a:pPr>
                      <a:r>
                        <a:rPr lang="en-US" sz="2000"/>
                        <a:t>1. Set schedules and have a diary to list my events </a:t>
                      </a:r>
                      <a:endParaRPr lang="en-US" sz="2000"/>
                    </a:p>
                    <a:p>
                      <a:pPr>
                        <a:buNone/>
                      </a:pPr>
                      <a:r>
                        <a:rPr lang="en-US" sz="2000"/>
                        <a:t>2. </a:t>
                      </a:r>
                      <a:r>
                        <a:rPr lang="en-US" sz="2000">
                          <a:sym typeface="+mn-ea"/>
                        </a:rPr>
                        <a:t>Research and learn more about events before make any decision</a:t>
                      </a:r>
                      <a:endParaRPr lang="en-US" sz="2000">
                        <a:sym typeface="+mn-ea"/>
                      </a:endParaRPr>
                    </a:p>
                    <a:p>
                      <a:pPr>
                        <a:buNone/>
                      </a:pPr>
                      <a:r>
                        <a:rPr lang="en-US" sz="2000">
                          <a:sym typeface="+mn-ea"/>
                        </a:rPr>
                        <a:t>3. Attend classes and complete assignments in time</a:t>
                      </a:r>
                      <a:endParaRPr lang="en-US" sz="2000"/>
                    </a:p>
                    <a:p>
                      <a:pPr>
                        <a:buNone/>
                      </a:pPr>
                      <a:endParaRPr lang="en-US" sz="2000"/>
                    </a:p>
                    <a:p>
                      <a:pPr>
                        <a:buNone/>
                      </a:pPr>
                      <a:r>
                        <a:rPr lang="en-US" sz="2000"/>
                        <a:t>1. Have all the facts before making decisions on judgments </a:t>
                      </a:r>
                      <a:endParaRPr lang="en-US" sz="2000"/>
                    </a:p>
                    <a:p>
                      <a:pPr>
                        <a:buNone/>
                      </a:pPr>
                      <a:endParaRPr lang="en-US" sz="200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sp>
        <p:nvSpPr>
          <p:cNvPr id="5" name="Text Box 4"/>
          <p:cNvSpPr txBox="1"/>
          <p:nvPr/>
        </p:nvSpPr>
        <p:spPr>
          <a:xfrm>
            <a:off x="1141095" y="907415"/>
            <a:ext cx="10441305" cy="706755"/>
          </a:xfrm>
          <a:prstGeom prst="rect">
            <a:avLst/>
          </a:prstGeom>
          <a:noFill/>
        </p:spPr>
        <p:txBody>
          <a:bodyPr wrap="square" rtlCol="0">
            <a:spAutoFit/>
          </a:bodyPr>
          <a:p>
            <a:pPr algn="ctr"/>
            <a:r>
              <a:rPr lang="en-US" sz="2000"/>
              <a:t>What I see Myself Doing (WIDMID)</a:t>
            </a:r>
            <a:endParaRPr lang="en-US" sz="2000"/>
          </a:p>
          <a:p>
            <a:pPr algn="ctr"/>
            <a:r>
              <a:rPr lang="en-US" sz="2000"/>
              <a:t>I see myself havign a well-paying job in the next seven years.</a:t>
            </a:r>
            <a:endParaRPr lang="en-US" sz="20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9. </a:t>
            </a:r>
            <a:endParaRPr lang="en-US"/>
          </a:p>
        </p:txBody>
      </p:sp>
      <p:sp>
        <p:nvSpPr>
          <p:cNvPr id="3" name="Content Placeholder 2"/>
          <p:cNvSpPr>
            <a:spLocks noGrp="1"/>
          </p:cNvSpPr>
          <p:nvPr>
            <p:ph sz="half" idx="1"/>
          </p:nvPr>
        </p:nvSpPr>
        <p:spPr>
          <a:xfrm>
            <a:off x="317500" y="772795"/>
            <a:ext cx="5676900" cy="5354955"/>
          </a:xfrm>
        </p:spPr>
        <p:txBody>
          <a:bodyPr/>
          <a:p>
            <a:pPr marL="0" indent="0">
              <a:buNone/>
            </a:pPr>
            <a:r>
              <a:rPr lang="en-US" sz="2800"/>
              <a:t>After getting a well-paying job, I see myself </a:t>
            </a:r>
            <a:endParaRPr lang="en-US" sz="2800"/>
          </a:p>
          <a:p>
            <a:r>
              <a:rPr lang="en-US" sz="2800"/>
              <a:t>1. Buying a house </a:t>
            </a:r>
            <a:endParaRPr lang="en-US" sz="2800"/>
          </a:p>
          <a:p>
            <a:r>
              <a:rPr lang="en-US" sz="2800"/>
              <a:t>2. Getting a family </a:t>
            </a:r>
            <a:endParaRPr lang="en-US" sz="2800"/>
          </a:p>
          <a:p>
            <a:r>
              <a:rPr lang="en-US" sz="2800"/>
              <a:t>3. Buying a car </a:t>
            </a:r>
            <a:endParaRPr lang="en-US" sz="2800"/>
          </a:p>
          <a:p>
            <a:r>
              <a:rPr lang="en-US" sz="2800"/>
              <a:t>4. Creating an investment (establishing my own business) </a:t>
            </a:r>
            <a:endParaRPr lang="en-US" sz="2800"/>
          </a:p>
          <a:p>
            <a:r>
              <a:rPr lang="en-US" sz="2800"/>
              <a:t>5. Travelling with my family to see the world- go to places I always wanted to to go to like Paris (France) and Cairo (Egypt</a:t>
            </a:r>
            <a:endParaRPr lang="en-US" sz="2800"/>
          </a:p>
          <a:p>
            <a:endParaRPr lang="en-US" sz="2800"/>
          </a:p>
        </p:txBody>
      </p:sp>
      <p:pic>
        <p:nvPicPr>
          <p:cNvPr id="4" name="Content Placeholder 3" descr="Screenshot (3)"/>
          <p:cNvPicPr>
            <a:picLocks noChangeAspect="1"/>
          </p:cNvPicPr>
          <p:nvPr>
            <p:ph sz="half" idx="2"/>
          </p:nvPr>
        </p:nvPicPr>
        <p:blipFill>
          <a:blip r:embed="rId1"/>
          <a:stretch>
            <a:fillRect/>
          </a:stretch>
        </p:blipFill>
        <p:spPr>
          <a:xfrm>
            <a:off x="6435090" y="773430"/>
            <a:ext cx="5422265" cy="608457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10. </a:t>
            </a:r>
            <a:endParaRPr lang="en-US"/>
          </a:p>
        </p:txBody>
      </p:sp>
      <p:graphicFrame>
        <p:nvGraphicFramePr>
          <p:cNvPr id="4" name="Content Placeholder 3"/>
          <p:cNvGraphicFramePr/>
          <p:nvPr>
            <p:ph idx="1"/>
          </p:nvPr>
        </p:nvGraphicFramePr>
        <p:xfrm>
          <a:off x="0" y="772795"/>
          <a:ext cx="12192000" cy="6085205"/>
        </p:xfrm>
        <a:graphic>
          <a:graphicData uri="http://schemas.openxmlformats.org/drawingml/2006/table">
            <a:tbl>
              <a:tblPr firstRow="1" bandRow="1">
                <a:tableStyleId>{5C22544A-7EE6-4342-B048-85BDC9FD1C3A}</a:tableStyleId>
              </a:tblPr>
              <a:tblGrid>
                <a:gridCol w="6096000"/>
                <a:gridCol w="6096000"/>
              </a:tblGrid>
              <a:tr h="4434840">
                <a:tc>
                  <a:txBody>
                    <a:bodyPr/>
                    <a:p>
                      <a:pPr>
                        <a:buNone/>
                      </a:pPr>
                      <a:r>
                        <a:rPr lang="en-US" sz="2400"/>
                        <a:t>Explain a time where you faced a difficult situation:</a:t>
                      </a:r>
                      <a:endParaRPr lang="en-US" sz="2400"/>
                    </a:p>
                    <a:p>
                      <a:pPr>
                        <a:buNone/>
                      </a:pPr>
                      <a:r>
                        <a:rPr lang="en-US"/>
                        <a:t>There was a time I faced an unusual situation. I was part of the team assigned to do software upgrade for a company. The schedule was so tight that we had to push some activities to weekend. That weekend, my cousin was getting married and I had to be at the wedding. This was difficult and placed me in a dilemma. I did not want to miss my cousin’s wedding, while also did not want to miss my job . Even though the entire team was there, the manpower was not enough to complete the job on time so that I could make it to the wedding.</a:t>
                      </a:r>
                      <a:endParaRPr lang="en-US"/>
                    </a:p>
                  </a:txBody>
                  <a:tcPr/>
                </a:tc>
                <a:tc>
                  <a:txBody>
                    <a:bodyPr/>
                    <a:p>
                      <a:pPr>
                        <a:buNone/>
                      </a:pPr>
                      <a:r>
                        <a:rPr lang="en-US" sz="2400"/>
                        <a:t>Using creative thinking, how did you resolve the situation?</a:t>
                      </a:r>
                      <a:endParaRPr lang="en-US" sz="2400"/>
                    </a:p>
                    <a:p>
                      <a:pPr>
                        <a:buNone/>
                      </a:pPr>
                      <a:r>
                        <a:rPr lang="en-US"/>
                        <a:t>I talked with my supervisor if I could get someone to help me complete my duties. He agreed and I brought in one of my colleagues who was not part of the team. When I went home Friday evening, I kept thinking about how  I could make it to both wedding and also complete my job. Then, I thought of outsourcing strategy. I knew thaI had the solution and all I had to do is to convince my supervisor to allow me bring in someone. </a:t>
                      </a:r>
                      <a:endParaRPr lang="en-US"/>
                    </a:p>
                  </a:txBody>
                  <a:tcPr/>
                </a:tc>
              </a:tr>
              <a:tr h="1650365">
                <a:tc gridSpan="2">
                  <a:txBody>
                    <a:bodyPr/>
                    <a:p>
                      <a:pPr>
                        <a:buNone/>
                      </a:pPr>
                      <a:r>
                        <a:rPr lang="en-US" sz="2400"/>
                        <a:t>How was this situation different than the way you would typically approach a problem? </a:t>
                      </a:r>
                      <a:endParaRPr lang="en-US" sz="2400"/>
                    </a:p>
                    <a:p>
                      <a:pPr>
                        <a:buNone/>
                      </a:pPr>
                      <a:r>
                        <a:rPr lang="en-US"/>
                        <a:t>This situation was different because it placed me in a place that I had to choose one thing over the other and, one had a consequence to the other. Choosing to miss my cousin’s wedding to retain my job would have mean that I dissapoint my cousin. Going to the wedding and leaving my job undone would have mean I lose the job. I have never faced such kind of dilemma in my life and this was one of a kind. </a:t>
                      </a:r>
                      <a:endParaRPr lang="en-US"/>
                    </a:p>
                  </a:txBody>
                  <a:tcPr/>
                </a:tc>
                <a:tc hMerge="1">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Reference</a:t>
            </a:r>
            <a:endParaRPr lang="en-US"/>
          </a:p>
        </p:txBody>
      </p:sp>
      <p:sp>
        <p:nvSpPr>
          <p:cNvPr id="3" name="Content Placeholder 2"/>
          <p:cNvSpPr>
            <a:spLocks noGrp="1"/>
          </p:cNvSpPr>
          <p:nvPr>
            <p:ph idx="1"/>
          </p:nvPr>
        </p:nvSpPr>
        <p:spPr/>
        <p:txBody>
          <a:bodyPr/>
          <a:p>
            <a:r>
              <a:rPr lang="en-US"/>
              <a:t>Power Technology. (2021). “Aurora Solar Energy Project.” https://www.power-technology.com/projects/aurora-solar-energy-project/</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1.</a:t>
            </a:r>
            <a:endParaRPr lang="en-US"/>
          </a:p>
        </p:txBody>
      </p:sp>
      <p:sp>
        <p:nvSpPr>
          <p:cNvPr id="3" name="Content Placeholder 2"/>
          <p:cNvSpPr>
            <a:spLocks noGrp="1"/>
          </p:cNvSpPr>
          <p:nvPr>
            <p:ph idx="1"/>
          </p:nvPr>
        </p:nvSpPr>
        <p:spPr/>
        <p:txBody>
          <a:bodyPr/>
          <a:p>
            <a:r>
              <a:rPr lang="en-US"/>
              <a:t>Creative products:</a:t>
            </a:r>
            <a:endParaRPr lang="en-US"/>
          </a:p>
          <a:p>
            <a:r>
              <a:rPr lang="en-US"/>
              <a:t>1. Foldable bicycle: Easy to store or carry</a:t>
            </a:r>
            <a:endParaRPr lang="en-US"/>
          </a:p>
          <a:p>
            <a:r>
              <a:rPr lang="en-US"/>
              <a:t>2. Wine glas holder clip: Keeps the glass safe </a:t>
            </a:r>
            <a:endParaRPr lang="en-US"/>
          </a:p>
          <a:p>
            <a:r>
              <a:rPr lang="en-US"/>
              <a:t>3. Traffic signal with a hour glass timer: Provides real-time and exact time </a:t>
            </a:r>
            <a:endParaRPr lang="en-US"/>
          </a:p>
          <a:p>
            <a:r>
              <a:rPr lang="en-US"/>
              <a:t>4. Car solar charging station: Reduces the cost of energy </a:t>
            </a:r>
            <a:endParaRPr lang="en-US"/>
          </a:p>
          <a:p>
            <a:r>
              <a:rPr lang="en-US"/>
              <a:t>5. Rear view mirror: Provides clear image and eliminate blind spots</a:t>
            </a:r>
            <a:endParaRPr lang="en-US"/>
          </a:p>
          <a:p>
            <a:r>
              <a:rPr lang="en-US"/>
              <a:t>6. Cup holder clip: Helps to organize desk if there are no sufficient space</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1.</a:t>
            </a:r>
            <a:endParaRPr lang="en-US"/>
          </a:p>
        </p:txBody>
      </p:sp>
      <p:sp>
        <p:nvSpPr>
          <p:cNvPr id="3" name="Content Placeholder 2"/>
          <p:cNvSpPr>
            <a:spLocks noGrp="1"/>
          </p:cNvSpPr>
          <p:nvPr>
            <p:ph idx="1"/>
          </p:nvPr>
        </p:nvSpPr>
        <p:spPr/>
        <p:txBody>
          <a:bodyPr/>
          <a:p>
            <a:r>
              <a:rPr lang="en-US"/>
              <a:t>7. Self-locking bike: Enhances security </a:t>
            </a:r>
            <a:endParaRPr lang="en-US"/>
          </a:p>
          <a:p>
            <a:r>
              <a:rPr lang="en-US"/>
              <a:t>8. Liquid plastic melding tool: People can fix broken household items by themselves</a:t>
            </a:r>
            <a:endParaRPr lang="en-US"/>
          </a:p>
          <a:p>
            <a:r>
              <a:rPr lang="en-US"/>
              <a:t>9. Aerogarden: Ensure people can eat healthy by growing their vegetables </a:t>
            </a:r>
            <a:endParaRPr lang="en-US"/>
          </a:p>
          <a:p>
            <a:r>
              <a:rPr lang="en-US"/>
              <a:t>10. Temperature controlled insulated mug: One can keep their brages at the temperature they desire</a:t>
            </a:r>
            <a:endParaRPr lang="en-US"/>
          </a:p>
          <a:p>
            <a:r>
              <a:rPr lang="en-US"/>
              <a:t>11. Portable solar-powered light and charger: Making adventure easy </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2. </a:t>
            </a:r>
            <a:endParaRPr lang="en-US"/>
          </a:p>
        </p:txBody>
      </p:sp>
      <p:sp>
        <p:nvSpPr>
          <p:cNvPr id="3" name="Content Placeholder 2"/>
          <p:cNvSpPr>
            <a:spLocks noGrp="1"/>
          </p:cNvSpPr>
          <p:nvPr>
            <p:ph idx="1"/>
          </p:nvPr>
        </p:nvSpPr>
        <p:spPr/>
        <p:txBody>
          <a:bodyPr/>
          <a:p>
            <a:r>
              <a:rPr lang="en-US"/>
              <a:t>Annoyance: Getting the same message over and over again </a:t>
            </a:r>
            <a:endParaRPr lang="en-US"/>
          </a:p>
          <a:p>
            <a:r>
              <a:rPr lang="en-US"/>
              <a:t>How to reoslve it:</a:t>
            </a:r>
            <a:endParaRPr lang="en-US"/>
          </a:p>
          <a:p>
            <a:r>
              <a:rPr lang="en-US"/>
              <a:t>1. Use snapchat that deletes messages after sometime </a:t>
            </a:r>
            <a:endParaRPr lang="en-US"/>
          </a:p>
          <a:p>
            <a:r>
              <a:rPr lang="en-US"/>
              <a:t>2. Use Nomorobo app and Robokiller that blocks and filters spam messages</a:t>
            </a:r>
            <a:endParaRPr lang="en-US"/>
          </a:p>
          <a:p>
            <a:r>
              <a:rPr lang="en-US"/>
              <a:t>3. Use the setting on the phone to block such messages from reappearing </a:t>
            </a:r>
            <a:endParaRPr lang="en-US"/>
          </a:p>
          <a:p>
            <a:pPr marL="0" indent="0">
              <a:buNone/>
            </a:pP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3.</a:t>
            </a:r>
            <a:endParaRPr lang="en-US"/>
          </a:p>
        </p:txBody>
      </p:sp>
      <p:sp>
        <p:nvSpPr>
          <p:cNvPr id="3" name="Content Placeholder 2"/>
          <p:cNvSpPr>
            <a:spLocks noGrp="1"/>
          </p:cNvSpPr>
          <p:nvPr>
            <p:ph sz="half" idx="1"/>
          </p:nvPr>
        </p:nvSpPr>
        <p:spPr/>
        <p:txBody>
          <a:bodyPr/>
          <a:p>
            <a:r>
              <a:rPr lang="en-US"/>
              <a:t>Prompt 1:</a:t>
            </a:r>
            <a:endParaRPr lang="en-US"/>
          </a:p>
          <a:p>
            <a:r>
              <a:rPr lang="en-US" sz="2400"/>
              <a:t>A.) Pitch: </a:t>
            </a:r>
            <a:r>
              <a:rPr lang="en-US" sz="2400" i="1"/>
              <a:t>Me-N-U plays a huge role by providing people with a unique, authentic, and easy social interaction with peers. We provide customers with better guidance than traditional social platforms. At Me-N-U, we aim to be a trusted source that helps you socialize and interact with your peers in real-time anywhere in the world</a:t>
            </a:r>
            <a:r>
              <a:rPr lang="en-US" sz="2400"/>
              <a:t>’ </a:t>
            </a:r>
            <a:endParaRPr lang="en-US" sz="2400"/>
          </a:p>
          <a:p>
            <a:endParaRPr lang="en-US"/>
          </a:p>
        </p:txBody>
      </p:sp>
      <p:pic>
        <p:nvPicPr>
          <p:cNvPr id="100" name="Content Placeholder 99"/>
          <p:cNvPicPr/>
          <p:nvPr>
            <p:ph sz="half" idx="2"/>
          </p:nvPr>
        </p:nvPicPr>
        <p:blipFill>
          <a:blip r:embed="rId1"/>
          <a:stretch>
            <a:fillRect/>
          </a:stretch>
        </p:blipFill>
        <p:spPr>
          <a:xfrm>
            <a:off x="6673215" y="1925320"/>
            <a:ext cx="5384800" cy="4403725"/>
          </a:xfrm>
          <a:prstGeom prst="rect">
            <a:avLst/>
          </a:prstGeom>
          <a:noFill/>
          <a:ln w="9525">
            <a:noFill/>
          </a:ln>
        </p:spPr>
      </p:pic>
      <p:sp>
        <p:nvSpPr>
          <p:cNvPr id="4" name="Text Box 3"/>
          <p:cNvSpPr txBox="1"/>
          <p:nvPr/>
        </p:nvSpPr>
        <p:spPr>
          <a:xfrm>
            <a:off x="7973060" y="773430"/>
            <a:ext cx="3609340" cy="368300"/>
          </a:xfrm>
          <a:prstGeom prst="rect">
            <a:avLst/>
          </a:prstGeom>
          <a:noFill/>
        </p:spPr>
        <p:txBody>
          <a:bodyPr wrap="square" rtlCol="0">
            <a:spAutoFit/>
          </a:bodyPr>
          <a:p>
            <a:r>
              <a:rPr lang="en-US">
                <a:sym typeface="+mn-ea"/>
              </a:rPr>
              <a:t>B.) Product Prototype </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4. </a:t>
            </a:r>
            <a:endParaRPr lang="en-US"/>
          </a:p>
        </p:txBody>
      </p:sp>
      <p:graphicFrame>
        <p:nvGraphicFramePr>
          <p:cNvPr id="4" name="Content Placeholder 3"/>
          <p:cNvGraphicFramePr/>
          <p:nvPr>
            <p:ph idx="1"/>
          </p:nvPr>
        </p:nvGraphicFramePr>
        <p:xfrm>
          <a:off x="609600" y="1174750"/>
          <a:ext cx="10972800" cy="5683250"/>
        </p:xfrm>
        <a:graphic>
          <a:graphicData uri="http://schemas.openxmlformats.org/drawingml/2006/table">
            <a:tbl>
              <a:tblPr firstRow="1" bandRow="1">
                <a:tableStyleId>{5C22544A-7EE6-4342-B048-85BDC9FD1C3A}</a:tableStyleId>
              </a:tblPr>
              <a:tblGrid>
                <a:gridCol w="5486400"/>
                <a:gridCol w="5486400"/>
              </a:tblGrid>
              <a:tr h="3646170">
                <a:tc>
                  <a:txBody>
                    <a:bodyPr/>
                    <a:p>
                      <a:pPr>
                        <a:buNone/>
                      </a:pPr>
                      <a:r>
                        <a:rPr lang="en-US"/>
                        <a:t>Pluses:</a:t>
                      </a:r>
                      <a:endParaRPr lang="en-US"/>
                    </a:p>
                    <a:p>
                      <a:pPr marL="285750" indent="-285750">
                        <a:buFont typeface="Arial" panose="020B0604020202020204" pitchFamily="34" charset="0"/>
                        <a:buChar char="•"/>
                      </a:pPr>
                      <a:r>
                        <a:rPr lang="en-US"/>
                        <a:t>This product provides a real-time virtual communication </a:t>
                      </a:r>
                      <a:endParaRPr lang="en-US"/>
                    </a:p>
                    <a:p>
                      <a:pPr marL="285750" indent="-285750">
                        <a:buFont typeface="Arial" panose="020B0604020202020204" pitchFamily="34" charset="0"/>
                        <a:buChar char="•"/>
                      </a:pPr>
                      <a:r>
                        <a:rPr lang="en-US"/>
                        <a:t>Faster and easy to use </a:t>
                      </a:r>
                      <a:endParaRPr lang="en-US"/>
                    </a:p>
                    <a:p>
                      <a:pPr marL="285750" indent="-285750">
                        <a:buFont typeface="Arial" panose="020B0604020202020204" pitchFamily="34" charset="0"/>
                        <a:buChar char="•"/>
                      </a:pPr>
                      <a:r>
                        <a:rPr lang="en-US"/>
                        <a:t>Can be used offline (without video)</a:t>
                      </a:r>
                      <a:endParaRPr lang="en-US"/>
                    </a:p>
                    <a:p>
                      <a:pPr marL="285750" indent="-285750">
                        <a:buFont typeface="Arial" panose="020B0604020202020204" pitchFamily="34" charset="0"/>
                        <a:buChar char="•"/>
                      </a:pPr>
                      <a:r>
                        <a:rPr lang="en-US"/>
                        <a:t>Authenticates the person you are communicating with</a:t>
                      </a:r>
                      <a:endParaRPr lang="en-US"/>
                    </a:p>
                  </a:txBody>
                  <a:tcPr/>
                </a:tc>
                <a:tc>
                  <a:txBody>
                    <a:bodyPr/>
                    <a:p>
                      <a:pPr>
                        <a:buNone/>
                      </a:pPr>
                      <a:r>
                        <a:rPr lang="en-US"/>
                        <a:t>Concerns:</a:t>
                      </a:r>
                      <a:endParaRPr lang="en-US"/>
                    </a:p>
                    <a:p>
                      <a:pPr marL="285750" indent="-285750">
                        <a:buFont typeface="Arial" panose="020B0604020202020204" pitchFamily="34" charset="0"/>
                        <a:buChar char="•"/>
                      </a:pPr>
                      <a:r>
                        <a:rPr lang="en-US"/>
                        <a:t>How might we differentiate our key provisions with the other platforms-Most of the features here are available on the other major social platforms </a:t>
                      </a:r>
                      <a:endParaRPr lang="en-US"/>
                    </a:p>
                    <a:p>
                      <a:pPr marL="285750" indent="-285750">
                        <a:buFont typeface="Arial" panose="020B0604020202020204" pitchFamily="34" charset="0"/>
                        <a:buChar char="•"/>
                      </a:pPr>
                      <a:r>
                        <a:rPr lang="en-US"/>
                        <a:t>How might we convince people to use the technology-Difficult to convince people to adopt the technology </a:t>
                      </a:r>
                      <a:endParaRPr lang="en-US"/>
                    </a:p>
                    <a:p>
                      <a:pPr marL="285750" indent="-285750">
                        <a:buFont typeface="Arial" panose="020B0604020202020204" pitchFamily="34" charset="0"/>
                        <a:buChar char="•"/>
                      </a:pPr>
                      <a:r>
                        <a:rPr lang="en-US"/>
                        <a:t>How might it be used in large-scale communication-Still cannot support communication in big organizations </a:t>
                      </a:r>
                      <a:endParaRPr lang="en-US"/>
                    </a:p>
                  </a:txBody>
                  <a:tcPr/>
                </a:tc>
              </a:tr>
              <a:tr h="2037080">
                <a:tc>
                  <a:txBody>
                    <a:bodyPr/>
                    <a:p>
                      <a:pPr>
                        <a:buNone/>
                      </a:pPr>
                      <a:r>
                        <a:rPr lang="en-US"/>
                        <a:t>Potentials:</a:t>
                      </a:r>
                      <a:endParaRPr lang="en-US"/>
                    </a:p>
                    <a:p>
                      <a:pPr marL="285750" indent="-285750">
                        <a:buFont typeface="Arial" panose="020B0604020202020204" pitchFamily="34" charset="0"/>
                        <a:buChar char="•"/>
                      </a:pPr>
                      <a:r>
                        <a:rPr lang="en-US"/>
                        <a:t>It might help reduce online or cyberbullying </a:t>
                      </a:r>
                      <a:endParaRPr lang="en-US"/>
                    </a:p>
                    <a:p>
                      <a:pPr marL="285750" indent="-285750">
                        <a:buFont typeface="Arial" panose="020B0604020202020204" pitchFamily="34" charset="0"/>
                        <a:buChar char="•"/>
                      </a:pPr>
                      <a:r>
                        <a:rPr lang="en-US"/>
                        <a:t>It might help people embrace face-to-face communication again</a:t>
                      </a:r>
                      <a:endParaRPr lang="en-US"/>
                    </a:p>
                    <a:p>
                      <a:pPr marL="285750" indent="-285750">
                        <a:buFont typeface="Arial" panose="020B0604020202020204" pitchFamily="34" charset="0"/>
                        <a:buChar char="•"/>
                      </a:pPr>
                      <a:r>
                        <a:rPr lang="en-US"/>
                        <a:t>It might expand the concept of social interaction in communication </a:t>
                      </a:r>
                      <a:endParaRPr lang="en-US"/>
                    </a:p>
                  </a:txBody>
                  <a:tcPr/>
                </a:tc>
                <a:tc>
                  <a:txBody>
                    <a:bodyPr/>
                    <a:p>
                      <a:pPr>
                        <a:buNone/>
                      </a:pPr>
                      <a:r>
                        <a:rPr lang="en-US"/>
                        <a:t>Overcoming the key concerns:</a:t>
                      </a:r>
                      <a:endParaRPr lang="en-US"/>
                    </a:p>
                    <a:p>
                      <a:pPr marL="285750" indent="-285750">
                        <a:buFont typeface="Arial" panose="020B0604020202020204" pitchFamily="34" charset="0"/>
                        <a:buChar char="•"/>
                      </a:pPr>
                      <a:r>
                        <a:rPr lang="en-US"/>
                        <a:t>How might we convince people to adopt it: The solution to this is promotion and advertising in the market </a:t>
                      </a:r>
                      <a:endParaRPr lang="en-US"/>
                    </a:p>
                    <a:p>
                      <a:pPr marL="285750" indent="-285750">
                        <a:buFont typeface="Arial" panose="020B0604020202020204" pitchFamily="34" charset="0"/>
                        <a:buChar char="•"/>
                      </a:pPr>
                      <a:r>
                        <a:rPr lang="en-US"/>
                        <a:t>How might it be used in largescale: Continue introducing new features</a:t>
                      </a:r>
                      <a:endParaRPr lang="en-US"/>
                    </a:p>
                  </a:txBody>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5. </a:t>
            </a:r>
            <a:endParaRPr lang="en-US"/>
          </a:p>
        </p:txBody>
      </p:sp>
      <p:graphicFrame>
        <p:nvGraphicFramePr>
          <p:cNvPr id="4" name="Content Placeholder 3"/>
          <p:cNvGraphicFramePr/>
          <p:nvPr>
            <p:ph idx="1"/>
          </p:nvPr>
        </p:nvGraphicFramePr>
        <p:xfrm>
          <a:off x="609600" y="773430"/>
          <a:ext cx="11582400" cy="6024245"/>
        </p:xfrm>
        <a:graphic>
          <a:graphicData uri="http://schemas.openxmlformats.org/drawingml/2006/table">
            <a:tbl>
              <a:tblPr firstRow="1" bandRow="1">
                <a:tableStyleId>{5C22544A-7EE6-4342-B048-85BDC9FD1C3A}</a:tableStyleId>
              </a:tblPr>
              <a:tblGrid>
                <a:gridCol w="5791200"/>
                <a:gridCol w="5791200"/>
              </a:tblGrid>
              <a:tr h="3463925">
                <a:tc>
                  <a:txBody>
                    <a:bodyPr/>
                    <a:p>
                      <a:pPr>
                        <a:buNone/>
                      </a:pPr>
                      <a:r>
                        <a:rPr lang="en-US"/>
                        <a:t>The company: Aurora Solar Inc.</a:t>
                      </a:r>
                      <a:endParaRPr lang="en-US"/>
                    </a:p>
                    <a:p>
                      <a:pPr marL="285750" indent="-285750">
                        <a:buFont typeface="Arial" panose="020B0604020202020204" pitchFamily="34" charset="0"/>
                        <a:buChar char="•"/>
                      </a:pPr>
                      <a:r>
                        <a:rPr lang="en-US"/>
                        <a:t>A software company located in San Francisco, California. The company was founded by two collegemates who met at Stanford University. </a:t>
                      </a:r>
                      <a:endParaRPr lang="en-US"/>
                    </a:p>
                    <a:p>
                      <a:pPr marL="285750" indent="-285750">
                        <a:buFont typeface="Arial" panose="020B0604020202020204" pitchFamily="34" charset="0"/>
                        <a:buChar char="•"/>
                      </a:pPr>
                      <a:r>
                        <a:rPr lang="en-US"/>
                        <a:t>The company builds and designs digitalk platforms that powers solar industry</a:t>
                      </a:r>
                      <a:endParaRPr lang="en-US"/>
                    </a:p>
                    <a:p>
                      <a:pPr marL="285750" indent="-285750">
                        <a:buFont typeface="Arial" panose="020B0604020202020204" pitchFamily="34" charset="0"/>
                        <a:buChar char="•"/>
                      </a:pPr>
                      <a:r>
                        <a:rPr lang="en-US"/>
                        <a:t>The platforms that the company desings helps solar companies to streamline complex and manual processes</a:t>
                      </a:r>
                      <a:endParaRPr lang="en-US"/>
                    </a:p>
                  </a:txBody>
                  <a:tcPr/>
                </a:tc>
                <a:tc>
                  <a:txBody>
                    <a:bodyPr/>
                    <a:p>
                      <a:pPr>
                        <a:buNone/>
                      </a:pPr>
                      <a:r>
                        <a:rPr lang="en-US"/>
                        <a:t>What are they doing to help others?</a:t>
                      </a:r>
                      <a:endParaRPr lang="en-US"/>
                    </a:p>
                    <a:p>
                      <a:pPr marL="285750" indent="-285750">
                        <a:buFont typeface="Arial" panose="020B0604020202020204" pitchFamily="34" charset="0"/>
                        <a:buChar char="•"/>
                      </a:pPr>
                      <a:r>
                        <a:rPr lang="en-US"/>
                        <a:t>Solar energy is becoming the new way of getting cheaper and clearner energy</a:t>
                      </a:r>
                      <a:endParaRPr lang="en-US"/>
                    </a:p>
                    <a:p>
                      <a:pPr marL="285750" indent="-285750">
                        <a:buFont typeface="Arial" panose="020B0604020202020204" pitchFamily="34" charset="0"/>
                        <a:buChar char="•"/>
                      </a:pPr>
                      <a:r>
                        <a:rPr lang="en-US"/>
                        <a:t>However, there are still challenges with the installation and efficiency.</a:t>
                      </a:r>
                      <a:endParaRPr lang="en-US"/>
                    </a:p>
                    <a:p>
                      <a:pPr marL="285750" indent="-285750">
                        <a:buFont typeface="Arial" panose="020B0604020202020204" pitchFamily="34" charset="0"/>
                        <a:buChar char="•"/>
                      </a:pPr>
                      <a:r>
                        <a:rPr lang="en-US"/>
                        <a:t>Aurora Solar Inc. provides software technology that seek to ease the problems</a:t>
                      </a:r>
                      <a:endParaRPr lang="en-US"/>
                    </a:p>
                    <a:p>
                      <a:pPr marL="285750" indent="-285750">
                        <a:buFont typeface="Arial" panose="020B0604020202020204" pitchFamily="34" charset="0"/>
                        <a:buChar char="•"/>
                      </a:pPr>
                      <a:r>
                        <a:rPr lang="en-US"/>
                        <a:t>Recently, the company ventured in construction of solar power plant. I seeks to create a 150MW solar thermal power plant in South Australia</a:t>
                      </a:r>
                      <a:endParaRPr lang="en-US"/>
                    </a:p>
                    <a:p>
                      <a:pPr marL="285750" indent="-285750">
                        <a:buFont typeface="Arial" panose="020B0604020202020204" pitchFamily="34" charset="0"/>
                        <a:buChar char="•"/>
                      </a:pPr>
                      <a:r>
                        <a:rPr lang="en-US"/>
                        <a:t>This construction is set to produce about 500GWh of clean energy</a:t>
                      </a:r>
                      <a:endParaRPr lang="en-US"/>
                    </a:p>
                  </a:txBody>
                  <a:tcPr/>
                </a:tc>
              </a:tr>
              <a:tr h="2560320">
                <a:tc>
                  <a:txBody>
                    <a:bodyPr/>
                    <a:p>
                      <a:pPr>
                        <a:buNone/>
                      </a:pPr>
                      <a:r>
                        <a:rPr lang="en-US"/>
                        <a:t>WHat is creative about it?</a:t>
                      </a:r>
                      <a:endParaRPr lang="en-US"/>
                    </a:p>
                    <a:p>
                      <a:pPr marL="285750" indent="-285750">
                        <a:buFont typeface="Arial" panose="020B0604020202020204" pitchFamily="34" charset="0"/>
                        <a:buChar char="•"/>
                      </a:pPr>
                      <a:r>
                        <a:rPr lang="en-US"/>
                        <a:t>The idea is creative because, unlike the other solar energy sources, this one seeks to use moltne salt as the heat tranfer medium.</a:t>
                      </a:r>
                      <a:endParaRPr lang="en-US"/>
                    </a:p>
                    <a:p>
                      <a:pPr marL="285750" indent="-285750">
                        <a:buFont typeface="Arial" panose="020B0604020202020204" pitchFamily="34" charset="0"/>
                        <a:buChar char="•"/>
                      </a:pPr>
                      <a:r>
                        <a:rPr lang="en-US"/>
                        <a:t>Molten salt is known to have unique qualities, in terms of durability. There is no need to replace it for the entire lifespan of the project. Also, it ca be reused with minimal or no expected loss (Power Technology, 2021)</a:t>
                      </a:r>
                      <a:endParaRPr lang="en-US"/>
                    </a:p>
                  </a:txBody>
                  <a:tcPr/>
                </a:tc>
                <a:tc>
                  <a:txBody>
                    <a:bodyPr/>
                    <a:p>
                      <a:pPr>
                        <a:buNone/>
                      </a:pPr>
                      <a:r>
                        <a:rPr lang="en-US"/>
                        <a:t>How does it create additional value for stakeholders?</a:t>
                      </a:r>
                      <a:endParaRPr lang="en-US"/>
                    </a:p>
                    <a:p>
                      <a:pPr marL="285750" indent="-285750">
                        <a:buFont typeface="Arial" panose="020B0604020202020204" pitchFamily="34" charset="0"/>
                        <a:buChar char="•"/>
                      </a:pPr>
                      <a:r>
                        <a:rPr lang="en-US"/>
                        <a:t>Makes cheaper energy </a:t>
                      </a:r>
                      <a:endParaRPr lang="en-US"/>
                    </a:p>
                    <a:p>
                      <a:pPr marL="285750" indent="-285750">
                        <a:buFont typeface="Arial" panose="020B0604020202020204" pitchFamily="34" charset="0"/>
                        <a:buChar char="•"/>
                      </a:pPr>
                      <a:r>
                        <a:rPr lang="en-US"/>
                        <a:t>Long-lasting and efficient source of energy </a:t>
                      </a:r>
                      <a:endParaRPr lang="en-US"/>
                    </a:p>
                    <a:p>
                      <a:pPr marL="285750" indent="-285750">
                        <a:buFont typeface="Arial" panose="020B0604020202020204" pitchFamily="34" charset="0"/>
                        <a:buChar char="•"/>
                      </a:pPr>
                      <a:r>
                        <a:rPr lang="en-US"/>
                        <a:t>Cost-effective because of the materials used that do no need replacing (such as molten salt)</a:t>
                      </a:r>
                      <a:endParaRPr lang="en-US"/>
                    </a:p>
                    <a:p>
                      <a:pPr marL="285750" indent="-285750">
                        <a:buFont typeface="Arial" panose="020B0604020202020204" pitchFamily="34" charset="0"/>
                        <a:buChar char="•"/>
                      </a:pPr>
                      <a:r>
                        <a:rPr lang="en-US"/>
                        <a:t>Greaner and cleaner energy </a:t>
                      </a:r>
                      <a:endParaRPr lang="en-US"/>
                    </a:p>
                  </a:txBody>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5. </a:t>
            </a:r>
            <a:endParaRPr lang="en-US"/>
          </a:p>
        </p:txBody>
      </p:sp>
      <p:sp>
        <p:nvSpPr>
          <p:cNvPr id="3" name="Content Placeholder 2"/>
          <p:cNvSpPr>
            <a:spLocks noGrp="1"/>
          </p:cNvSpPr>
          <p:nvPr>
            <p:ph idx="1"/>
          </p:nvPr>
        </p:nvSpPr>
        <p:spPr/>
        <p:txBody>
          <a:bodyPr/>
          <a:p>
            <a:r>
              <a:rPr lang="en-US" sz="3000" b="1"/>
              <a:t>Creative Products </a:t>
            </a:r>
            <a:endParaRPr lang="en-US" sz="3000" b="1"/>
          </a:p>
          <a:p>
            <a:r>
              <a:rPr lang="en-US" sz="3000"/>
              <a:t>1. Electric metro bike: Very light (under 50 lbs) and powerful </a:t>
            </a:r>
            <a:endParaRPr lang="en-US" sz="3000"/>
          </a:p>
          <a:p>
            <a:r>
              <a:rPr lang="en-US" sz="3000"/>
              <a:t>2. Fitness tracker: Giving the user a 24/7 access to their health status snd progress. No need to constantly visit the doctor</a:t>
            </a:r>
            <a:endParaRPr lang="en-US" sz="3000"/>
          </a:p>
          <a:p>
            <a:r>
              <a:rPr lang="en-US" sz="3000"/>
              <a:t>3. Tempo studio home gym: Provides users with touc-screen TV housed in a cabinet that carries gym equipment </a:t>
            </a:r>
            <a:endParaRPr lang="en-US" sz="3000"/>
          </a:p>
          <a:p>
            <a:r>
              <a:rPr lang="en-US" sz="3000"/>
              <a:t>4. Sams galaxy earbuds: Convenient and noise cancelling</a:t>
            </a:r>
            <a:endParaRPr lang="en-US" sz="3000"/>
          </a:p>
          <a:p>
            <a:r>
              <a:rPr lang="en-US" sz="3000"/>
              <a:t>5. Moxie Robot: A child-friendly robot that tells stories and play games. Keeps the child busy and interactive</a:t>
            </a:r>
            <a:endParaRPr lang="en-US" sz="3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6. </a:t>
            </a:r>
            <a:endParaRPr lang="en-US"/>
          </a:p>
        </p:txBody>
      </p:sp>
      <p:graphicFrame>
        <p:nvGraphicFramePr>
          <p:cNvPr id="6" name="Content Placeholder 5"/>
          <p:cNvGraphicFramePr/>
          <p:nvPr>
            <p:ph idx="1"/>
          </p:nvPr>
        </p:nvGraphicFramePr>
        <p:xfrm>
          <a:off x="609600" y="1174750"/>
          <a:ext cx="10972800" cy="5561965"/>
        </p:xfrm>
        <a:graphic>
          <a:graphicData uri="http://schemas.openxmlformats.org/drawingml/2006/table">
            <a:tbl>
              <a:tblPr firstRow="1" bandRow="1">
                <a:tableStyleId>{5C22544A-7EE6-4342-B048-85BDC9FD1C3A}</a:tableStyleId>
              </a:tblPr>
              <a:tblGrid>
                <a:gridCol w="5486400"/>
                <a:gridCol w="5486400"/>
              </a:tblGrid>
              <a:tr h="884555">
                <a:tc>
                  <a:txBody>
                    <a:bodyPr/>
                    <a:p>
                      <a:pPr>
                        <a:buNone/>
                      </a:pPr>
                      <a:r>
                        <a:rPr lang="en-US"/>
                        <a:t>List of Annoyances:</a:t>
                      </a:r>
                      <a:endParaRPr lang="en-US"/>
                    </a:p>
                  </a:txBody>
                  <a:tcPr/>
                </a:tc>
                <a:tc>
                  <a:txBody>
                    <a:bodyPr/>
                    <a:p>
                      <a:pPr>
                        <a:buNone/>
                      </a:pPr>
                      <a:r>
                        <a:rPr lang="en-US"/>
                        <a:t>Annoyance to work on: Trying to sneeze and it does not come out</a:t>
                      </a:r>
                      <a:endParaRPr lang="en-US"/>
                    </a:p>
                  </a:txBody>
                  <a:tcPr/>
                </a:tc>
              </a:tr>
              <a:tr h="4677410">
                <a:tc>
                  <a:txBody>
                    <a:bodyPr/>
                    <a:p>
                      <a:pPr>
                        <a:buNone/>
                      </a:pPr>
                      <a:r>
                        <a:rPr lang="en-US"/>
                        <a:t>1. When a roommate leaves the house untidy</a:t>
                      </a:r>
                      <a:endParaRPr lang="en-US"/>
                    </a:p>
                    <a:p>
                      <a:pPr>
                        <a:buNone/>
                      </a:pPr>
                      <a:r>
                        <a:rPr lang="en-US"/>
                        <a:t>2. When I get message every minute the whole day</a:t>
                      </a:r>
                      <a:endParaRPr lang="en-US"/>
                    </a:p>
                    <a:p>
                      <a:pPr>
                        <a:buNone/>
                      </a:pPr>
                      <a:r>
                        <a:rPr lang="en-US"/>
                        <a:t>3. When trying to sneeze and it does not come out</a:t>
                      </a:r>
                      <a:endParaRPr lang="en-US"/>
                    </a:p>
                    <a:p>
                      <a:pPr>
                        <a:buNone/>
                      </a:pPr>
                      <a:r>
                        <a:rPr lang="en-US"/>
                        <a:t>4. When I can’t remember my password </a:t>
                      </a:r>
                      <a:endParaRPr lang="en-US"/>
                    </a:p>
                    <a:p>
                      <a:pPr>
                        <a:buNone/>
                      </a:pPr>
                      <a:r>
                        <a:rPr lang="en-US"/>
                        <a:t>5. When people repeatedly make mistakes </a:t>
                      </a:r>
                      <a:endParaRPr lang="en-US"/>
                    </a:p>
                    <a:p>
                      <a:pPr>
                        <a:buNone/>
                      </a:pPr>
                      <a:r>
                        <a:rPr lang="en-US"/>
                        <a:t>6. When getting to home and realize I forgot the keys at work</a:t>
                      </a:r>
                      <a:endParaRPr lang="en-US"/>
                    </a:p>
                    <a:p>
                      <a:pPr>
                        <a:buNone/>
                      </a:pPr>
                      <a:r>
                        <a:rPr lang="en-US"/>
                        <a:t>7. Waking up late and there are alot to do </a:t>
                      </a:r>
                      <a:endParaRPr lang="en-US"/>
                    </a:p>
                    <a:p>
                      <a:pPr>
                        <a:buNone/>
                      </a:pPr>
                      <a:r>
                        <a:rPr lang="en-US"/>
                        <a:t>8. When working and collegues keeps disrupting </a:t>
                      </a:r>
                      <a:endParaRPr lang="en-US"/>
                    </a:p>
                    <a:p>
                      <a:pPr>
                        <a:buNone/>
                      </a:pPr>
                      <a:r>
                        <a:rPr lang="en-US"/>
                        <a:t>9. Sending someone to get something then they claim they did not find it</a:t>
                      </a:r>
                      <a:endParaRPr lang="en-US"/>
                    </a:p>
                    <a:p>
                      <a:pPr>
                        <a:buNone/>
                      </a:pPr>
                      <a:r>
                        <a:rPr lang="en-US"/>
                        <a:t>10. When my phone hangs when I need to use it</a:t>
                      </a:r>
                      <a:endParaRPr lang="en-US"/>
                    </a:p>
                  </a:txBody>
                  <a:tcPr/>
                </a:tc>
                <a:tc>
                  <a:txBody>
                    <a:bodyPr/>
                    <a:p>
                      <a:pPr>
                        <a:buNone/>
                      </a:pPr>
                      <a:r>
                        <a:rPr lang="en-US" b="1"/>
                        <a:t>Reason</a:t>
                      </a:r>
                      <a:r>
                        <a:rPr lang="en-US"/>
                        <a:t>: There is nothing annoying like feeling that one wants to sneeze and it just dissappears. While the feeling may not be as bad as sneezing out loudly, it creates certain kind of discomfort. It can be embarrasing when it happens in a public place. </a:t>
                      </a:r>
                      <a:endParaRPr lang="en-US"/>
                    </a:p>
                    <a:p>
                      <a:pPr>
                        <a:buNone/>
                      </a:pPr>
                      <a:r>
                        <a:rPr lang="en-US" b="1"/>
                        <a:t>How I intend to work on this annoyance:</a:t>
                      </a:r>
                      <a:r>
                        <a:rPr lang="en-US"/>
                        <a:t> I intend to work on this annoyance by ensuring that I carry a handkerchief or acquire CTech’s innovative sneeze guard. </a:t>
                      </a:r>
                      <a:endParaRPr lang="en-US"/>
                    </a:p>
                  </a:txBody>
                  <a:tcPr/>
                </a:tc>
              </a:tr>
            </a:tbl>
          </a:graphicData>
        </a:graphic>
      </p:graphicFrame>
    </p:spTree>
  </p:cSld>
  <p:clrMapOvr>
    <a:masterClrMapping/>
  </p:clrMapOvr>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10454</Words>
  <Application>WPS Presentation</Application>
  <PresentationFormat>Widescreen</PresentationFormat>
  <Paragraphs>238</Paragraphs>
  <Slides>15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15</vt:i4>
      </vt:variant>
    </vt:vector>
  </HeadingPairs>
  <TitlesOfParts>
    <vt:vector size="22" baseType="lpstr">
      <vt:lpstr>Arial</vt:lpstr>
      <vt:lpstr>SimSun</vt:lpstr>
      <vt:lpstr>Wingdings</vt:lpstr>
      <vt:lpstr>Microsoft YaHei</vt:lpstr>
      <vt:lpstr>Arial Unicode MS</vt:lpstr>
      <vt:lpstr>Calibri</vt:lpstr>
      <vt:lpstr>Blue Waves</vt:lpstr>
      <vt:lpstr>Creative Process and Creative Products </vt:lpstr>
      <vt:lpstr>1.</vt:lpstr>
      <vt:lpstr>1.</vt:lpstr>
      <vt:lpstr>2. </vt:lpstr>
      <vt:lpstr>3.</vt:lpstr>
      <vt:lpstr>4. </vt:lpstr>
      <vt:lpstr>5. </vt:lpstr>
      <vt:lpstr>PowerPoint 演示文稿</vt:lpstr>
      <vt:lpstr>6. </vt:lpstr>
      <vt:lpstr>6. </vt:lpstr>
      <vt:lpstr>7. </vt:lpstr>
      <vt:lpstr>8.</vt:lpstr>
      <vt:lpstr>9. </vt:lpstr>
      <vt:lpstr>10. </vt:lpstr>
      <vt:lpstr>Reference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steve</cp:lastModifiedBy>
  <cp:revision>4</cp:revision>
  <dcterms:created xsi:type="dcterms:W3CDTF">2021-11-16T07:06:00Z</dcterms:created>
  <dcterms:modified xsi:type="dcterms:W3CDTF">2021-11-23T04:34:51Z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7BF0904CDD9D4C75961F8C9D91579822</vt:lpwstr>
  </property>
  <property fmtid="{D5CDD505-2E9C-101B-9397-08002B2CF9AE}" pid="3" name="KSOProductBuildVer">
    <vt:lpwstr>1033-11.2.0.10351</vt:lpwstr>
  </property>
</Properties>
</file>