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1"/>
  </p:sldMasterIdLst>
  <p:sldIdLst>
    <p:sldId id="256" r:id="rId2"/>
    <p:sldId id="257" r:id="rId3"/>
    <p:sldId id="268"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93" d="100"/>
          <a:sy n="93" d="100"/>
        </p:scale>
        <p:origin x="-197" y="1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ynthia Ascencio" userId="761339af5392cbda" providerId="LiveId" clId="{23F63C57-D655-4BC3-B4FD-2EAB563DEB42}"/>
    <pc:docChg chg="custSel addSld modSld">
      <pc:chgData name="Cynthia Ascencio" userId="761339af5392cbda" providerId="LiveId" clId="{23F63C57-D655-4BC3-B4FD-2EAB563DEB42}" dt="2017-08-28T02:30:15.637" v="126"/>
      <pc:docMkLst>
        <pc:docMk/>
      </pc:docMkLst>
      <pc:sldChg chg="modSp">
        <pc:chgData name="Cynthia Ascencio" userId="761339af5392cbda" providerId="LiveId" clId="{23F63C57-D655-4BC3-B4FD-2EAB563DEB42}" dt="2017-08-28T02:25:56.434" v="14" actId="20577"/>
        <pc:sldMkLst>
          <pc:docMk/>
          <pc:sldMk cId="1026113648" sldId="257"/>
        </pc:sldMkLst>
        <pc:spChg chg="mod">
          <ac:chgData name="Cynthia Ascencio" userId="761339af5392cbda" providerId="LiveId" clId="{23F63C57-D655-4BC3-B4FD-2EAB563DEB42}" dt="2017-08-28T02:25:56.434" v="14" actId="20577"/>
          <ac:spMkLst>
            <pc:docMk/>
            <pc:sldMk cId="1026113648" sldId="257"/>
            <ac:spMk id="3" creationId="{00000000-0000-0000-0000-000000000000}"/>
          </ac:spMkLst>
        </pc:spChg>
      </pc:sldChg>
      <pc:sldChg chg="modSp">
        <pc:chgData name="Cynthia Ascencio" userId="761339af5392cbda" providerId="LiveId" clId="{23F63C57-D655-4BC3-B4FD-2EAB563DEB42}" dt="2017-08-28T02:05:05.281" v="0" actId="20577"/>
        <pc:sldMkLst>
          <pc:docMk/>
          <pc:sldMk cId="2678927721" sldId="262"/>
        </pc:sldMkLst>
        <pc:spChg chg="mod">
          <ac:chgData name="Cynthia Ascencio" userId="761339af5392cbda" providerId="LiveId" clId="{23F63C57-D655-4BC3-B4FD-2EAB563DEB42}" dt="2017-08-28T02:05:05.281" v="0" actId="20577"/>
          <ac:spMkLst>
            <pc:docMk/>
            <pc:sldMk cId="2678927721" sldId="262"/>
            <ac:spMk id="3" creationId="{00000000-0000-0000-0000-000000000000}"/>
          </ac:spMkLst>
        </pc:spChg>
      </pc:sldChg>
      <pc:sldChg chg="modSp">
        <pc:chgData name="Cynthia Ascencio" userId="761339af5392cbda" providerId="LiveId" clId="{23F63C57-D655-4BC3-B4FD-2EAB563DEB42}" dt="2017-08-28T02:30:07.860" v="124" actId="20577"/>
        <pc:sldMkLst>
          <pc:docMk/>
          <pc:sldMk cId="3364518498" sldId="263"/>
        </pc:sldMkLst>
        <pc:spChg chg="mod">
          <ac:chgData name="Cynthia Ascencio" userId="761339af5392cbda" providerId="LiveId" clId="{23F63C57-D655-4BC3-B4FD-2EAB563DEB42}" dt="2017-08-28T02:30:07.860" v="124" actId="20577"/>
          <ac:spMkLst>
            <pc:docMk/>
            <pc:sldMk cId="3364518498" sldId="263"/>
            <ac:spMk id="4" creationId="{00000000-0000-0000-0000-000000000000}"/>
          </ac:spMkLst>
        </pc:spChg>
      </pc:sldChg>
      <pc:sldChg chg="modSp">
        <pc:chgData name="Cynthia Ascencio" userId="761339af5392cbda" providerId="LiveId" clId="{23F63C57-D655-4BC3-B4FD-2EAB563DEB42}" dt="2017-08-28T02:30:15.637" v="126"/>
        <pc:sldMkLst>
          <pc:docMk/>
          <pc:sldMk cId="1567068633" sldId="264"/>
        </pc:sldMkLst>
        <pc:spChg chg="mod">
          <ac:chgData name="Cynthia Ascencio" userId="761339af5392cbda" providerId="LiveId" clId="{23F63C57-D655-4BC3-B4FD-2EAB563DEB42}" dt="2017-08-28T02:30:15.637" v="126"/>
          <ac:spMkLst>
            <pc:docMk/>
            <pc:sldMk cId="1567068633" sldId="264"/>
            <ac:spMk id="3" creationId="{00000000-0000-0000-0000-000000000000}"/>
          </ac:spMkLst>
        </pc:spChg>
      </pc:sldChg>
      <pc:sldChg chg="modSp add">
        <pc:chgData name="Cynthia Ascencio" userId="761339af5392cbda" providerId="LiveId" clId="{23F63C57-D655-4BC3-B4FD-2EAB563DEB42}" dt="2017-08-28T02:26:28.895" v="118" actId="20577"/>
        <pc:sldMkLst>
          <pc:docMk/>
          <pc:sldMk cId="3916857340" sldId="268"/>
        </pc:sldMkLst>
        <pc:spChg chg="mod">
          <ac:chgData name="Cynthia Ascencio" userId="761339af5392cbda" providerId="LiveId" clId="{23F63C57-D655-4BC3-B4FD-2EAB563DEB42}" dt="2017-08-28T02:26:28.895" v="118" actId="20577"/>
          <ac:spMkLst>
            <pc:docMk/>
            <pc:sldMk cId="3916857340" sldId="268"/>
            <ac:spMk id="3" creationId="{3C0098AD-2CA4-4951-A68C-C6FF8A1023C5}"/>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8A87A34-81AB-432B-8DAE-1953F412C126}" type="datetimeFigureOut">
              <a:rPr lang="en-US" smtClean="0"/>
              <a:t>9/1/2019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D22F896-40B5-4ADD-8801-0D06FADFA09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D22F896-40B5-4ADD-8801-0D06FADFA095}"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D22F896-40B5-4ADD-8801-0D06FADFA095}" type="slidenum">
              <a:rPr lang="en-US" smtClean="0"/>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D22F896-40B5-4ADD-8801-0D06FADFA095}"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6D22F896-40B5-4ADD-8801-0D06FADFA09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6D22F896-40B5-4ADD-8801-0D06FADFA095}"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48A87A34-81AB-432B-8DAE-1953F412C126}" type="datetimeFigureOut">
              <a:rPr lang="en-US" smtClean="0"/>
              <a:t>9/1/2019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D22F896-40B5-4ADD-8801-0D06FADFA095}"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8A87A34-81AB-432B-8DAE-1953F412C126}" type="datetimeFigureOut">
              <a:rPr lang="en-US" smtClean="0"/>
              <a:pPr/>
              <a:t>9/1/2019</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D22F896-40B5-4ADD-8801-0D06FADFA095}" type="slidenum">
              <a:rPr lang="en-US" smtClean="0"/>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8A87A34-81AB-432B-8DAE-1953F412C126}" type="datetimeFigureOut">
              <a:rPr lang="en-US" smtClean="0"/>
              <a:t>9/1/2019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48A87A34-81AB-432B-8DAE-1953F412C126}" type="datetimeFigureOut">
              <a:rPr lang="en-US" smtClean="0"/>
              <a:pPr/>
              <a:t>9/1/2019</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89907" y="1583871"/>
            <a:ext cx="10363200" cy="1369842"/>
          </a:xfrm>
        </p:spPr>
        <p:txBody>
          <a:bodyPr/>
          <a:lstStyle/>
          <a:p>
            <a:pPr algn="l"/>
            <a:r>
              <a:rPr lang="en-US" dirty="0"/>
              <a:t>Critical/ evaluative thinking</a:t>
            </a:r>
          </a:p>
        </p:txBody>
      </p:sp>
      <p:sp>
        <p:nvSpPr>
          <p:cNvPr id="3" name="Subtitle 2"/>
          <p:cNvSpPr>
            <a:spLocks noGrp="1"/>
          </p:cNvSpPr>
          <p:nvPr>
            <p:ph type="subTitle" idx="1"/>
          </p:nvPr>
        </p:nvSpPr>
        <p:spPr>
          <a:xfrm>
            <a:off x="865415" y="3015615"/>
            <a:ext cx="10363200" cy="1199704"/>
          </a:xfrm>
        </p:spPr>
        <p:txBody>
          <a:bodyPr/>
          <a:lstStyle/>
          <a:p>
            <a:r>
              <a:rPr lang="en-US" dirty="0"/>
              <a:t>College </a:t>
            </a:r>
            <a:r>
              <a:rPr lang="en-US" dirty="0" smtClean="0"/>
              <a:t>Forum </a:t>
            </a:r>
            <a:r>
              <a:rPr lang="en-US" dirty="0"/>
              <a:t>W</a:t>
            </a:r>
            <a:r>
              <a:rPr lang="en-US" dirty="0" smtClean="0"/>
              <a:t>eek </a:t>
            </a:r>
            <a:r>
              <a:rPr lang="en-US" dirty="0"/>
              <a:t>2</a:t>
            </a:r>
          </a:p>
        </p:txBody>
      </p:sp>
    </p:spTree>
    <p:extLst>
      <p:ext uri="{BB962C8B-B14F-4D97-AF65-F5344CB8AC3E}">
        <p14:creationId xmlns:p14="http://schemas.microsoft.com/office/powerpoint/2010/main" val="3668346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There are 60-70 people at a New Year’s Eve party where there is fruit punch with ice in it and appetizers.  One person has all the food and drinks but leaves early.  The next morning, everyone is found dead of poisoning but the person who left early survived.  Why?</a:t>
            </a:r>
          </a:p>
          <a:p>
            <a:endParaRPr lang="en-US" dirty="0"/>
          </a:p>
          <a:p>
            <a:pPr marL="0" indent="0">
              <a:buNone/>
            </a:pPr>
            <a:endParaRPr lang="en-US" dirty="0"/>
          </a:p>
        </p:txBody>
      </p:sp>
      <p:sp>
        <p:nvSpPr>
          <p:cNvPr id="2" name="Title 1"/>
          <p:cNvSpPr>
            <a:spLocks noGrp="1"/>
          </p:cNvSpPr>
          <p:nvPr>
            <p:ph type="title"/>
          </p:nvPr>
        </p:nvSpPr>
        <p:spPr/>
        <p:txBody>
          <a:bodyPr/>
          <a:lstStyle/>
          <a:p>
            <a:r>
              <a:rPr lang="en-US" dirty="0"/>
              <a:t>Puzzler </a:t>
            </a:r>
          </a:p>
        </p:txBody>
      </p:sp>
    </p:spTree>
    <p:extLst>
      <p:ext uri="{BB962C8B-B14F-4D97-AF65-F5344CB8AC3E}">
        <p14:creationId xmlns:p14="http://schemas.microsoft.com/office/powerpoint/2010/main" val="1026113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C0098AD-2CA4-4951-A68C-C6FF8A1023C5}"/>
              </a:ext>
            </a:extLst>
          </p:cNvPr>
          <p:cNvSpPr>
            <a:spLocks noGrp="1"/>
          </p:cNvSpPr>
          <p:nvPr>
            <p:ph idx="1"/>
          </p:nvPr>
        </p:nvSpPr>
        <p:spPr/>
        <p:txBody>
          <a:bodyPr/>
          <a:lstStyle/>
          <a:p>
            <a:r>
              <a:rPr lang="en-US" dirty="0"/>
              <a:t>The poison was in the ice</a:t>
            </a:r>
          </a:p>
        </p:txBody>
      </p:sp>
      <p:sp>
        <p:nvSpPr>
          <p:cNvPr id="2" name="Title 1">
            <a:extLst>
              <a:ext uri="{FF2B5EF4-FFF2-40B4-BE49-F238E27FC236}">
                <a16:creationId xmlns:a16="http://schemas.microsoft.com/office/drawing/2014/main" xmlns="" id="{E67902FE-1076-4073-B1CA-3E69A815939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916857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421" y="803693"/>
            <a:ext cx="10763251" cy="4525963"/>
          </a:xfrm>
        </p:spPr>
        <p:txBody>
          <a:bodyPr>
            <a:normAutofit fontScale="92500" lnSpcReduction="20000"/>
          </a:bodyPr>
          <a:lstStyle/>
          <a:p>
            <a:r>
              <a:rPr lang="en-US" dirty="0"/>
              <a:t>A part of the learning process in college is learning to think critically and out of the </a:t>
            </a:r>
            <a:r>
              <a:rPr lang="en-US" dirty="0" smtClean="0"/>
              <a:t>box, </a:t>
            </a:r>
            <a:r>
              <a:rPr lang="en-US" dirty="0"/>
              <a:t>and as Christians we have discernment and </a:t>
            </a:r>
            <a:r>
              <a:rPr lang="en-US" dirty="0" smtClean="0"/>
              <a:t>wisdom, as well as the </a:t>
            </a:r>
            <a:r>
              <a:rPr lang="en-US" dirty="0"/>
              <a:t>leading of the Holy </a:t>
            </a:r>
            <a:r>
              <a:rPr lang="en-US" dirty="0" smtClean="0"/>
              <a:t>Spirit. </a:t>
            </a:r>
            <a:endParaRPr lang="en-US" dirty="0"/>
          </a:p>
          <a:p>
            <a:r>
              <a:rPr lang="en-US" u="sng" dirty="0"/>
              <a:t>I Corinthians 2:12-15</a:t>
            </a:r>
            <a:r>
              <a:rPr lang="en-US" dirty="0"/>
              <a:t>: There is an area of knowledge, spiritual truth or godly wisdom, which appears to be foolishness to those who do not have the Spirit of God.  As believers you have access to this information as an important aspect of what it means to be a critical thinker.</a:t>
            </a:r>
            <a:r>
              <a:rPr lang="en-US" u="sng" dirty="0"/>
              <a:t> </a:t>
            </a:r>
            <a:endParaRPr lang="en-US" dirty="0"/>
          </a:p>
          <a:p>
            <a:r>
              <a:rPr lang="en-US" u="sng" dirty="0"/>
              <a:t>I Kings 3:5, 9</a:t>
            </a:r>
            <a:r>
              <a:rPr lang="en-US" dirty="0"/>
              <a:t>: The request of Solomon.  The result of his request – Solomon was the wisest man who ever lived except for Jesus.</a:t>
            </a:r>
            <a:r>
              <a:rPr lang="en-US" u="sng" dirty="0"/>
              <a:t> </a:t>
            </a:r>
            <a:endParaRPr lang="en-US" dirty="0"/>
          </a:p>
          <a:p>
            <a:r>
              <a:rPr lang="en-US" u="sng" dirty="0"/>
              <a:t>Proverbs 16:21</a:t>
            </a:r>
            <a:r>
              <a:rPr lang="en-US" dirty="0"/>
              <a:t>: This ability to distinguish or discern is part of what we mean by critical thinking. [There are many other verses in Proverbs].</a:t>
            </a:r>
          </a:p>
          <a:p>
            <a:endParaRPr lang="en-US" dirty="0"/>
          </a:p>
        </p:txBody>
      </p:sp>
    </p:spTree>
    <p:extLst>
      <p:ext uri="{BB962C8B-B14F-4D97-AF65-F5344CB8AC3E}">
        <p14:creationId xmlns:p14="http://schemas.microsoft.com/office/powerpoint/2010/main" val="1586748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See page 26: Empower Yourself, Solving Problems with the four LTL Thinking Tools </a:t>
            </a:r>
          </a:p>
        </p:txBody>
      </p:sp>
      <p:sp>
        <p:nvSpPr>
          <p:cNvPr id="2" name="Title 1"/>
          <p:cNvSpPr>
            <a:spLocks noGrp="1"/>
          </p:cNvSpPr>
          <p:nvPr>
            <p:ph type="title"/>
          </p:nvPr>
        </p:nvSpPr>
        <p:spPr/>
        <p:txBody>
          <a:bodyPr/>
          <a:lstStyle/>
          <a:p>
            <a:r>
              <a:rPr lang="en-US" dirty="0"/>
              <a:t>Applying the thinking tools </a:t>
            </a:r>
          </a:p>
        </p:txBody>
      </p:sp>
    </p:spTree>
    <p:extLst>
      <p:ext uri="{BB962C8B-B14F-4D97-AF65-F5344CB8AC3E}">
        <p14:creationId xmlns:p14="http://schemas.microsoft.com/office/powerpoint/2010/main" val="66951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Ask questions: What do I have to study?  How much time will I need?  What resources do I need (books, etc.)?</a:t>
            </a:r>
          </a:p>
          <a:p>
            <a:r>
              <a:rPr lang="en-US" dirty="0"/>
              <a:t>Small parts: How will I schedule my study time (30 minute blocks with 10 minute breaks)?  What order will I study in?</a:t>
            </a:r>
          </a:p>
          <a:p>
            <a:r>
              <a:rPr lang="en-US" dirty="0"/>
              <a:t>Goals: What do I want to see accomplished by the end of this study time?  How can I stay on task?</a:t>
            </a:r>
          </a:p>
          <a:p>
            <a:r>
              <a:rPr lang="en-US" dirty="0"/>
              <a:t>Feedback: During breaks ask, “Am I making progress toward the goal?  Is my approach to the subject getting me where I want to go?”</a:t>
            </a:r>
          </a:p>
          <a:p>
            <a:endParaRPr lang="en-US" dirty="0"/>
          </a:p>
        </p:txBody>
      </p:sp>
      <p:sp>
        <p:nvSpPr>
          <p:cNvPr id="2" name="Title 1"/>
          <p:cNvSpPr>
            <a:spLocks noGrp="1"/>
          </p:cNvSpPr>
          <p:nvPr>
            <p:ph type="title"/>
          </p:nvPr>
        </p:nvSpPr>
        <p:spPr/>
        <p:txBody>
          <a:bodyPr/>
          <a:lstStyle/>
          <a:p>
            <a:r>
              <a:rPr lang="en-US" dirty="0"/>
              <a:t>Using the 4 thinking tools to study </a:t>
            </a:r>
          </a:p>
        </p:txBody>
      </p:sp>
    </p:spTree>
    <p:extLst>
      <p:ext uri="{BB962C8B-B14F-4D97-AF65-F5344CB8AC3E}">
        <p14:creationId xmlns:p14="http://schemas.microsoft.com/office/powerpoint/2010/main" val="3616663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The essence of critical thinking can be summed up in one statement: the skill of asking good questions and posing possible answers. When you read, ask questions such as:</a:t>
            </a:r>
          </a:p>
          <a:p>
            <a:pPr lvl="1"/>
            <a:r>
              <a:rPr lang="en-US" dirty="0"/>
              <a:t>Who is sending this message, and what is the author's purpose?</a:t>
            </a:r>
          </a:p>
          <a:p>
            <a:pPr lvl="1"/>
            <a:r>
              <a:rPr lang="en-US" dirty="0"/>
              <a:t>What techniques are used to attract and hold attention?</a:t>
            </a:r>
          </a:p>
          <a:p>
            <a:pPr lvl="1"/>
            <a:r>
              <a:rPr lang="en-US" dirty="0"/>
              <a:t>What points of view are represented in this message?</a:t>
            </a:r>
          </a:p>
          <a:p>
            <a:pPr lvl="1"/>
            <a:r>
              <a:rPr lang="en-US" dirty="0"/>
              <a:t>How might different people interpret this message differently?</a:t>
            </a:r>
          </a:p>
          <a:p>
            <a:pPr lvl="1"/>
            <a:r>
              <a:rPr lang="en-US" dirty="0"/>
              <a:t>What is omitted from this message?</a:t>
            </a:r>
          </a:p>
          <a:p>
            <a:pPr lvl="1"/>
            <a:r>
              <a:rPr lang="en-US" dirty="0"/>
              <a:t>Anything you read, listen to or watch communicates ideas and all ideas have intentions and consequences and many ideas seek to persuade.</a:t>
            </a:r>
            <a:r>
              <a:rPr lang="en-US" u="sng" dirty="0"/>
              <a:t> </a:t>
            </a:r>
            <a:endParaRPr lang="en-US" dirty="0"/>
          </a:p>
          <a:p>
            <a:endParaRPr lang="en-US" dirty="0"/>
          </a:p>
        </p:txBody>
      </p:sp>
      <p:sp>
        <p:nvSpPr>
          <p:cNvPr id="2" name="Title 1"/>
          <p:cNvSpPr>
            <a:spLocks noGrp="1"/>
          </p:cNvSpPr>
          <p:nvPr>
            <p:ph type="title"/>
          </p:nvPr>
        </p:nvSpPr>
        <p:spPr/>
        <p:txBody>
          <a:bodyPr/>
          <a:lstStyle/>
          <a:p>
            <a:r>
              <a:rPr lang="en-US" dirty="0"/>
              <a:t>Critical thinking</a:t>
            </a:r>
          </a:p>
        </p:txBody>
      </p:sp>
    </p:spTree>
    <p:extLst>
      <p:ext uri="{BB962C8B-B14F-4D97-AF65-F5344CB8AC3E}">
        <p14:creationId xmlns:p14="http://schemas.microsoft.com/office/powerpoint/2010/main" val="845189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What are types of persuasion in American culture?  Commercials, billboards</a:t>
            </a:r>
            <a:r>
              <a:rPr lang="en-US"/>
              <a:t>, talk </a:t>
            </a:r>
            <a:r>
              <a:rPr lang="en-US" dirty="0"/>
              <a:t>radio, political speeches, etc.</a:t>
            </a:r>
          </a:p>
          <a:p>
            <a:r>
              <a:rPr lang="en-US" dirty="0"/>
              <a:t>Critical thinking is the opposite of passively taking in or naively accepting the opinions, views and statements of others.  From an educational perspective, it means learning to think rather than merely learning facts. Since critical thinking is a skill, it can be learned, and like any skill (for example, playing a musical instrument or sport) it takes time and practice to develop.</a:t>
            </a:r>
          </a:p>
          <a:p>
            <a:pPr marL="0" indent="0">
              <a:buNone/>
            </a:pPr>
            <a:endParaRPr lang="en-US" dirty="0"/>
          </a:p>
        </p:txBody>
      </p:sp>
      <p:sp>
        <p:nvSpPr>
          <p:cNvPr id="2" name="Title 1"/>
          <p:cNvSpPr>
            <a:spLocks noGrp="1"/>
          </p:cNvSpPr>
          <p:nvPr>
            <p:ph type="title"/>
          </p:nvPr>
        </p:nvSpPr>
        <p:spPr/>
        <p:txBody>
          <a:bodyPr/>
          <a:lstStyle/>
          <a:p>
            <a:r>
              <a:rPr lang="en-US" dirty="0"/>
              <a:t>Critical thinking</a:t>
            </a:r>
          </a:p>
        </p:txBody>
      </p:sp>
    </p:spTree>
    <p:extLst>
      <p:ext uri="{BB962C8B-B14F-4D97-AF65-F5344CB8AC3E}">
        <p14:creationId xmlns:p14="http://schemas.microsoft.com/office/powerpoint/2010/main" val="2678927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710293" y="1508424"/>
            <a:ext cx="10865476"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defTabSz="914400" rtl="0" eaLnBrk="0" fontAlgn="base" latinLnBrk="0" hangingPunct="0">
              <a:lnSpc>
                <a:spcPct val="100000"/>
              </a:lnSpc>
              <a:spcBef>
                <a:spcPct val="0"/>
              </a:spcBef>
              <a:spcAft>
                <a:spcPct val="0"/>
              </a:spcAft>
              <a:buClrTx/>
              <a:buSzTx/>
              <a:buFontTx/>
              <a:buAutoNum type="arabicPeriod"/>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If there are 7 months that have 31 days in them and 11 months that have 30 days in them, </a:t>
            </a:r>
          </a:p>
          <a:p>
            <a:pPr marL="457200" lvl="1" indent="0" eaLnBrk="0" fontAlgn="base" hangingPunct="0">
              <a:lnSpc>
                <a:spcPct val="100000"/>
              </a:lnSpc>
              <a:spcBef>
                <a:spcPct val="0"/>
              </a:spcBef>
              <a:spcAft>
                <a:spcPct val="0"/>
              </a:spcAft>
              <a:buClrTx/>
              <a:buSzTx/>
              <a:buNone/>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how many months have 28 days in them?</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2. How many birthdays does the average man have?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3. What is boiled then cooled, sweetened then soured?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4. A woman gives a beggar 50 cents; the woman is the beggar's sister, </a:t>
            </a:r>
          </a:p>
          <a:p>
            <a:pPr marL="457200" lvl="1" indent="0" eaLnBrk="0" fontAlgn="base" hangingPunct="0">
              <a:lnSpc>
                <a:spcPct val="100000"/>
              </a:lnSpc>
              <a:spcBef>
                <a:spcPct val="0"/>
              </a:spcBef>
              <a:spcAft>
                <a:spcPct val="0"/>
              </a:spcAft>
              <a:buClrTx/>
              <a:buSzTx/>
              <a:buFontTx/>
              <a:buNone/>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but the beggar is not the woman's brother. How come</a:t>
            </a:r>
            <a:r>
              <a:rPr kumimoji="0" lang="en-US" altLang="en-US" sz="2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2" name="Title 1"/>
          <p:cNvSpPr>
            <a:spLocks noGrp="1"/>
          </p:cNvSpPr>
          <p:nvPr>
            <p:ph type="title"/>
          </p:nvPr>
        </p:nvSpPr>
        <p:spPr/>
        <p:txBody>
          <a:bodyPr/>
          <a:lstStyle/>
          <a:p>
            <a:r>
              <a:rPr lang="en-US" dirty="0"/>
              <a:t>Brain Teasers</a:t>
            </a:r>
          </a:p>
        </p:txBody>
      </p:sp>
    </p:spTree>
    <p:extLst>
      <p:ext uri="{BB962C8B-B14F-4D97-AF65-F5344CB8AC3E}">
        <p14:creationId xmlns:p14="http://schemas.microsoft.com/office/powerpoint/2010/main" val="3364518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eaLnBrk="0" fontAlgn="base" hangingPunct="0">
              <a:lnSpc>
                <a:spcPct val="100000"/>
              </a:lnSpc>
              <a:spcBef>
                <a:spcPct val="0"/>
              </a:spcBef>
              <a:spcAft>
                <a:spcPct val="0"/>
              </a:spcAft>
              <a:buClrTx/>
              <a:buSzTx/>
              <a:buNone/>
            </a:pPr>
            <a:r>
              <a:rPr lang="en-US" altLang="en-US" dirty="0">
                <a:latin typeface="Arial" panose="020B0604020202020204" pitchFamily="34" charset="0"/>
                <a:ea typeface="Times New Roman" panose="02020603050405020304" pitchFamily="18" charset="0"/>
              </a:rPr>
              <a:t>5. How many outs are there in an inning?</a:t>
            </a:r>
            <a:endParaRPr lang="en-US" altLang="en-US" dirty="0">
              <a:latin typeface="Arial" panose="020B0604020202020204" pitchFamily="34" charset="0"/>
            </a:endParaRPr>
          </a:p>
          <a:p>
            <a:pPr marL="0" lvl="0" indent="0" eaLnBrk="0" fontAlgn="base" hangingPunct="0">
              <a:lnSpc>
                <a:spcPct val="100000"/>
              </a:lnSpc>
              <a:spcBef>
                <a:spcPct val="0"/>
              </a:spcBef>
              <a:spcAft>
                <a:spcPct val="0"/>
              </a:spcAft>
              <a:buClrTx/>
              <a:buSzTx/>
              <a:buNone/>
            </a:pPr>
            <a:endParaRPr lang="en-US" altLang="en-US" dirty="0">
              <a:latin typeface="Arial" panose="020B0604020202020204" pitchFamily="34" charset="0"/>
              <a:ea typeface="Times New Roman" panose="02020603050405020304" pitchFamily="18" charset="0"/>
            </a:endParaRPr>
          </a:p>
          <a:p>
            <a:pPr marL="0" lvl="0" indent="0" eaLnBrk="0" fontAlgn="base" hangingPunct="0">
              <a:lnSpc>
                <a:spcPct val="100000"/>
              </a:lnSpc>
              <a:spcBef>
                <a:spcPct val="0"/>
              </a:spcBef>
              <a:spcAft>
                <a:spcPct val="0"/>
              </a:spcAft>
              <a:buClrTx/>
              <a:buSzTx/>
              <a:buNone/>
            </a:pPr>
            <a:r>
              <a:rPr lang="en-US" altLang="en-US" dirty="0">
                <a:latin typeface="Arial" panose="020B0604020202020204" pitchFamily="34" charset="0"/>
                <a:ea typeface="Times New Roman" panose="02020603050405020304" pitchFamily="18" charset="0"/>
              </a:rPr>
              <a:t>6. Is it legal for a man in California to marry his widow’s sister?</a:t>
            </a:r>
            <a:endParaRPr lang="en-US" altLang="en-US" sz="1600" dirty="0">
              <a:latin typeface="Arial" panose="020B0604020202020204" pitchFamily="34" charset="0"/>
            </a:endParaRPr>
          </a:p>
          <a:p>
            <a:pPr marL="0" lvl="0" indent="0" eaLnBrk="0" fontAlgn="base" hangingPunct="0">
              <a:lnSpc>
                <a:spcPct val="100000"/>
              </a:lnSpc>
              <a:spcBef>
                <a:spcPct val="0"/>
              </a:spcBef>
              <a:spcAft>
                <a:spcPct val="0"/>
              </a:spcAft>
              <a:buClrTx/>
              <a:buSzTx/>
              <a:buNone/>
            </a:pPr>
            <a:endParaRPr lang="en-US" altLang="en-US" dirty="0">
              <a:latin typeface="Arial" panose="020B0604020202020204" pitchFamily="34" charset="0"/>
              <a:ea typeface="Times New Roman" panose="02020603050405020304" pitchFamily="18" charset="0"/>
            </a:endParaRPr>
          </a:p>
          <a:p>
            <a:pPr marL="0" lvl="0" indent="0" eaLnBrk="0" fontAlgn="base" hangingPunct="0">
              <a:lnSpc>
                <a:spcPct val="100000"/>
              </a:lnSpc>
              <a:spcBef>
                <a:spcPct val="0"/>
              </a:spcBef>
              <a:spcAft>
                <a:spcPct val="0"/>
              </a:spcAft>
              <a:buClrTx/>
              <a:buSzTx/>
              <a:buNone/>
            </a:pPr>
            <a:r>
              <a:rPr lang="en-US" altLang="en-US" dirty="0">
                <a:latin typeface="Arial" panose="020B0604020202020204" pitchFamily="34" charset="0"/>
                <a:ea typeface="Times New Roman" panose="02020603050405020304" pitchFamily="18" charset="0"/>
              </a:rPr>
              <a:t>7. Two men play five games of checkers. Each man wins the same number of games. There are no ties. Explain this.</a:t>
            </a:r>
            <a:endParaRPr lang="en-US" altLang="en-US" sz="1600" dirty="0">
              <a:latin typeface="Arial" panose="020B0604020202020204" pitchFamily="34" charset="0"/>
            </a:endParaRPr>
          </a:p>
          <a:p>
            <a:pPr marL="0" lvl="0" indent="0" eaLnBrk="0" fontAlgn="base" hangingPunct="0">
              <a:lnSpc>
                <a:spcPct val="100000"/>
              </a:lnSpc>
              <a:spcBef>
                <a:spcPct val="0"/>
              </a:spcBef>
              <a:spcAft>
                <a:spcPct val="0"/>
              </a:spcAft>
              <a:buClrTx/>
              <a:buSzTx/>
              <a:buNone/>
            </a:pPr>
            <a:r>
              <a:rPr lang="en-US" altLang="en-US" dirty="0">
                <a:latin typeface="Arial" panose="020B0604020202020204" pitchFamily="34" charset="0"/>
                <a:ea typeface="Times New Roman" panose="02020603050405020304" pitchFamily="18" charset="0"/>
              </a:rPr>
              <a:t> </a:t>
            </a:r>
            <a:endParaRPr lang="en-US" altLang="en-US" sz="1600" dirty="0">
              <a:latin typeface="Arial" panose="020B0604020202020204" pitchFamily="34" charset="0"/>
            </a:endParaRPr>
          </a:p>
        </p:txBody>
      </p:sp>
      <p:sp>
        <p:nvSpPr>
          <p:cNvPr id="2" name="Title 1"/>
          <p:cNvSpPr>
            <a:spLocks noGrp="1"/>
          </p:cNvSpPr>
          <p:nvPr>
            <p:ph type="title"/>
          </p:nvPr>
        </p:nvSpPr>
        <p:spPr/>
        <p:txBody>
          <a:bodyPr/>
          <a:lstStyle/>
          <a:p>
            <a:r>
              <a:rPr lang="en-US" dirty="0"/>
              <a:t>Brain Teasers</a:t>
            </a:r>
          </a:p>
        </p:txBody>
      </p:sp>
    </p:spTree>
    <p:extLst>
      <p:ext uri="{BB962C8B-B14F-4D97-AF65-F5344CB8AC3E}">
        <p14:creationId xmlns:p14="http://schemas.microsoft.com/office/powerpoint/2010/main" val="1567068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3271" y="1285386"/>
            <a:ext cx="10972800" cy="4525963"/>
          </a:xfrm>
        </p:spPr>
        <p:txBody>
          <a:bodyPr>
            <a:normAutofit lnSpcReduction="10000"/>
          </a:bodyPr>
          <a:lstStyle/>
          <a:p>
            <a:r>
              <a:rPr lang="en-US" dirty="0"/>
              <a:t>skeptical: not naïve or gullible; they want to think things through themselves </a:t>
            </a:r>
          </a:p>
          <a:p>
            <a:r>
              <a:rPr lang="en-US" dirty="0"/>
              <a:t>active: ask questions and analyze; they do not passively receive information </a:t>
            </a:r>
          </a:p>
          <a:p>
            <a:r>
              <a:rPr lang="en-US" b="1" dirty="0"/>
              <a:t>open to new ideas and perspectives: not locked into pat answers or see their own ideas as the only important ones</a:t>
            </a:r>
            <a:endParaRPr lang="en-US" dirty="0"/>
          </a:p>
          <a:p>
            <a:r>
              <a:rPr lang="en-US" dirty="0" smtClean="0"/>
              <a:t>critical </a:t>
            </a:r>
            <a:r>
              <a:rPr lang="en-US" dirty="0"/>
              <a:t>thinking enables you to recognize a wide range of subjective analyses of otherwise objective data, and to evaluate how true each analysis might meet your needs. Facts may be facts, but Critical Thinkers want to know how we interpret them and apply them. </a:t>
            </a:r>
          </a:p>
          <a:p>
            <a:endParaRPr lang="en-US" dirty="0"/>
          </a:p>
        </p:txBody>
      </p:sp>
      <p:sp>
        <p:nvSpPr>
          <p:cNvPr id="2" name="Title 1"/>
          <p:cNvSpPr>
            <a:spLocks noGrp="1"/>
          </p:cNvSpPr>
          <p:nvPr>
            <p:ph type="title"/>
          </p:nvPr>
        </p:nvSpPr>
        <p:spPr/>
        <p:txBody>
          <a:bodyPr/>
          <a:lstStyle/>
          <a:p>
            <a:r>
              <a:rPr lang="en-US" dirty="0"/>
              <a:t>Critical thinkers</a:t>
            </a:r>
          </a:p>
        </p:txBody>
      </p:sp>
    </p:spTree>
    <p:extLst>
      <p:ext uri="{BB962C8B-B14F-4D97-AF65-F5344CB8AC3E}">
        <p14:creationId xmlns:p14="http://schemas.microsoft.com/office/powerpoint/2010/main" val="2824674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They see things in black and white, as either-or, rather than recognizing a variety of possible understandings.  They are unable to recognize or deal with subtleties (fine distinctions or things difficult to grasp); they fail to see linkages and complexities; they fail to recognize related elements.</a:t>
            </a:r>
          </a:p>
          <a:p>
            <a:r>
              <a:rPr lang="en-US" dirty="0"/>
              <a:t>If we were to summarize by images we could say that a non-critical thinker is like a sponge which absorbs everything without distinction; a critical thinker is like a filter which stops everything on the surface and only allows certain things in.</a:t>
            </a:r>
            <a:r>
              <a:rPr lang="en-US" i="1" dirty="0"/>
              <a:t> </a:t>
            </a:r>
            <a:endParaRPr lang="en-US" dirty="0"/>
          </a:p>
          <a:p>
            <a:endParaRPr lang="en-US" dirty="0"/>
          </a:p>
        </p:txBody>
      </p:sp>
      <p:sp>
        <p:nvSpPr>
          <p:cNvPr id="2" name="Title 1"/>
          <p:cNvSpPr>
            <a:spLocks noGrp="1"/>
          </p:cNvSpPr>
          <p:nvPr>
            <p:ph type="title"/>
          </p:nvPr>
        </p:nvSpPr>
        <p:spPr/>
        <p:txBody>
          <a:bodyPr/>
          <a:lstStyle/>
          <a:p>
            <a:r>
              <a:rPr lang="en-US" dirty="0" smtClean="0"/>
              <a:t>Non-critical </a:t>
            </a:r>
            <a:r>
              <a:rPr lang="en-US" dirty="0"/>
              <a:t>thinkers</a:t>
            </a:r>
          </a:p>
        </p:txBody>
      </p:sp>
    </p:spTree>
    <p:extLst>
      <p:ext uri="{BB962C8B-B14F-4D97-AF65-F5344CB8AC3E}">
        <p14:creationId xmlns:p14="http://schemas.microsoft.com/office/powerpoint/2010/main" val="2751866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81330"/>
            <a:ext cx="10972800" cy="4135700"/>
          </a:xfrm>
        </p:spPr>
        <p:txBody>
          <a:bodyPr/>
          <a:lstStyle/>
          <a:p>
            <a:r>
              <a:rPr lang="en-US" b="1" dirty="0"/>
              <a:t>The Laws of Logic are a reflection of the way God thinks.  He is never irrational or illogical but </a:t>
            </a:r>
            <a:r>
              <a:rPr lang="en-US" b="1" dirty="0" smtClean="0"/>
              <a:t>His </a:t>
            </a:r>
            <a:r>
              <a:rPr lang="en-US" b="1" dirty="0"/>
              <a:t>reasoning is according to </a:t>
            </a:r>
            <a:r>
              <a:rPr lang="en-US" b="1" dirty="0" smtClean="0"/>
              <a:t>logic. It </a:t>
            </a:r>
            <a:r>
              <a:rPr lang="en-US" b="1" dirty="0"/>
              <a:t>is a way of thinking which </a:t>
            </a:r>
            <a:r>
              <a:rPr lang="en-US" b="1" dirty="0" smtClean="0"/>
              <a:t>flows </a:t>
            </a:r>
            <a:r>
              <a:rPr lang="en-US" b="1" dirty="0"/>
              <a:t>out </a:t>
            </a:r>
            <a:r>
              <a:rPr lang="en-US" b="1" dirty="0" smtClean="0"/>
              <a:t>of His </a:t>
            </a:r>
            <a:r>
              <a:rPr lang="en-US" b="1" dirty="0"/>
              <a:t>nature.</a:t>
            </a:r>
            <a:endParaRPr lang="en-US" dirty="0"/>
          </a:p>
          <a:p>
            <a:pPr lvl="0"/>
            <a:r>
              <a:rPr lang="en-US" dirty="0"/>
              <a:t>In logic, an </a:t>
            </a:r>
            <a:r>
              <a:rPr lang="en-US" i="1" dirty="0"/>
              <a:t>argument</a:t>
            </a:r>
            <a:r>
              <a:rPr lang="en-US" dirty="0"/>
              <a:t> is a series of statements used to persuade someone of something. That "something" is called the </a:t>
            </a:r>
            <a:r>
              <a:rPr lang="en-US" i="1" dirty="0"/>
              <a:t>conclusion </a:t>
            </a:r>
            <a:r>
              <a:rPr lang="en-US" dirty="0"/>
              <a:t>or </a:t>
            </a:r>
            <a:r>
              <a:rPr lang="en-US" i="1" dirty="0"/>
              <a:t>main claim</a:t>
            </a:r>
            <a:r>
              <a:rPr lang="en-US" dirty="0"/>
              <a:t>. </a:t>
            </a:r>
          </a:p>
          <a:p>
            <a:pPr lvl="0"/>
            <a:r>
              <a:rPr lang="en-US" i="1" dirty="0"/>
              <a:t>Premises</a:t>
            </a:r>
            <a:r>
              <a:rPr lang="en-US" dirty="0"/>
              <a:t> are the statements that directly support the conclusion. A simple argument has two premises and a conclusion</a:t>
            </a:r>
            <a:r>
              <a:rPr lang="en-US" dirty="0" smtClean="0"/>
              <a:t>.</a:t>
            </a:r>
            <a:endParaRPr lang="en-US" dirty="0"/>
          </a:p>
        </p:txBody>
      </p:sp>
      <p:sp>
        <p:nvSpPr>
          <p:cNvPr id="2" name="Title 1"/>
          <p:cNvSpPr>
            <a:spLocks noGrp="1"/>
          </p:cNvSpPr>
          <p:nvPr>
            <p:ph type="title"/>
          </p:nvPr>
        </p:nvSpPr>
        <p:spPr/>
        <p:txBody>
          <a:bodyPr/>
          <a:lstStyle/>
          <a:p>
            <a:r>
              <a:rPr lang="en-US" dirty="0"/>
              <a:t>Logic </a:t>
            </a:r>
          </a:p>
        </p:txBody>
      </p:sp>
    </p:spTree>
    <p:extLst>
      <p:ext uri="{BB962C8B-B14F-4D97-AF65-F5344CB8AC3E}">
        <p14:creationId xmlns:p14="http://schemas.microsoft.com/office/powerpoint/2010/main" val="11926950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45</TotalTime>
  <Words>850</Words>
  <Application>Microsoft Office PowerPoint</Application>
  <PresentationFormat>Custom</PresentationFormat>
  <Paragraphs>56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Critical/ evaluative thinking</vt:lpstr>
      <vt:lpstr>Puzzler </vt:lpstr>
      <vt:lpstr>PowerPoint Presentation</vt:lpstr>
      <vt:lpstr>PowerPoint Presentation</vt:lpstr>
      <vt:lpstr>Applying the thinking tools </vt:lpstr>
      <vt:lpstr>Using the 4 thinking tools to study </vt:lpstr>
      <vt:lpstr>Critical thinking</vt:lpstr>
      <vt:lpstr>Critical thinking</vt:lpstr>
      <vt:lpstr>Brain Teasers</vt:lpstr>
      <vt:lpstr>Brain Teasers</vt:lpstr>
      <vt:lpstr>Critical thinkers</vt:lpstr>
      <vt:lpstr>Non-critical thinkers</vt:lpstr>
      <vt:lpstr>Logic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evaluatie thinking</dc:title>
  <dc:creator>Cynthia Ascencio</dc:creator>
  <cp:lastModifiedBy>MHB</cp:lastModifiedBy>
  <cp:revision>9</cp:revision>
  <dcterms:created xsi:type="dcterms:W3CDTF">2016-08-28T22:05:38Z</dcterms:created>
  <dcterms:modified xsi:type="dcterms:W3CDTF">2019-09-02T00:38:44Z</dcterms:modified>
</cp:coreProperties>
</file>