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71" r:id="rId2"/>
    <p:sldId id="269" r:id="rId3"/>
    <p:sldId id="270" r:id="rId4"/>
    <p:sldId id="265" r:id="rId5"/>
    <p:sldId id="258" r:id="rId6"/>
    <p:sldId id="257" r:id="rId7"/>
    <p:sldId id="256" r:id="rId8"/>
    <p:sldId id="261" r:id="rId9"/>
    <p:sldId id="268" r:id="rId10"/>
    <p:sldId id="259" r:id="rId11"/>
    <p:sldId id="262" r:id="rId12"/>
    <p:sldId id="264" r:id="rId13"/>
    <p:sldId id="266"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70782AA-DC8D-4BE4-AA58-0708B47C967D}" type="datetimeFigureOut">
              <a:rPr lang="en-US"/>
              <a:pPr>
                <a:defRPr/>
              </a:pPr>
              <a:t>9/2/2019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F733CC6-F495-4A39-B8D5-9995DB150630}" type="slidenum">
              <a:rPr lang="en-US"/>
              <a:pPr>
                <a:defRPr/>
              </a:pPr>
              <a:t>‹#›</a:t>
            </a:fld>
            <a:endParaRPr lang="en-US"/>
          </a:p>
        </p:txBody>
      </p:sp>
    </p:spTree>
    <p:extLst>
      <p:ext uri="{BB962C8B-B14F-4D97-AF65-F5344CB8AC3E}">
        <p14:creationId xmlns:p14="http://schemas.microsoft.com/office/powerpoint/2010/main" val="8018355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4C6530-39EF-4145-BCC8-36DDA73FF4FE}" type="slidenum">
              <a:rPr lang="en-US"/>
              <a:pPr fontAlgn="base">
                <a:spcBef>
                  <a:spcPct val="0"/>
                </a:spcBef>
                <a:spcAft>
                  <a:spcPct val="0"/>
                </a:spcAft>
              </a:pPr>
              <a:t>5</a:t>
            </a:fld>
            <a:endParaRPr lang="en-US"/>
          </a:p>
        </p:txBody>
      </p:sp>
    </p:spTree>
    <p:extLst>
      <p:ext uri="{BB962C8B-B14F-4D97-AF65-F5344CB8AC3E}">
        <p14:creationId xmlns:p14="http://schemas.microsoft.com/office/powerpoint/2010/main" val="3934727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420D0A-21B5-4D8B-BC63-BB8919EAA302}" type="slidenum">
              <a:rPr lang="en-US"/>
              <a:pPr fontAlgn="base">
                <a:spcBef>
                  <a:spcPct val="0"/>
                </a:spcBef>
                <a:spcAft>
                  <a:spcPct val="0"/>
                </a:spcAft>
              </a:pPr>
              <a:t>6</a:t>
            </a:fld>
            <a:endParaRPr lang="en-US"/>
          </a:p>
        </p:txBody>
      </p:sp>
    </p:spTree>
    <p:extLst>
      <p:ext uri="{BB962C8B-B14F-4D97-AF65-F5344CB8AC3E}">
        <p14:creationId xmlns:p14="http://schemas.microsoft.com/office/powerpoint/2010/main" val="37880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798E76-B9E7-4CD7-93F8-0FB2430D3F44}" type="slidenum">
              <a:rPr lang="en-US"/>
              <a:pPr fontAlgn="base">
                <a:spcBef>
                  <a:spcPct val="0"/>
                </a:spcBef>
                <a:spcAft>
                  <a:spcPct val="0"/>
                </a:spcAft>
              </a:pPr>
              <a:t>7</a:t>
            </a:fld>
            <a:endParaRPr lang="en-US"/>
          </a:p>
        </p:txBody>
      </p:sp>
    </p:spTree>
    <p:extLst>
      <p:ext uri="{BB962C8B-B14F-4D97-AF65-F5344CB8AC3E}">
        <p14:creationId xmlns:p14="http://schemas.microsoft.com/office/powerpoint/2010/main" val="2985388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F179ED-0E6F-419E-AFAE-3DD5CBFCF23D}" type="slidenum">
              <a:rPr lang="en-US"/>
              <a:pPr fontAlgn="base">
                <a:spcBef>
                  <a:spcPct val="0"/>
                </a:spcBef>
                <a:spcAft>
                  <a:spcPct val="0"/>
                </a:spcAft>
              </a:pPr>
              <a:t>8</a:t>
            </a:fld>
            <a:endParaRPr lang="en-US"/>
          </a:p>
        </p:txBody>
      </p:sp>
    </p:spTree>
    <p:extLst>
      <p:ext uri="{BB962C8B-B14F-4D97-AF65-F5344CB8AC3E}">
        <p14:creationId xmlns:p14="http://schemas.microsoft.com/office/powerpoint/2010/main" val="2645029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BF5E77-86AE-4300-BD36-49A6A7D148E2}" type="slidenum">
              <a:rPr lang="en-US"/>
              <a:pPr fontAlgn="base">
                <a:spcBef>
                  <a:spcPct val="0"/>
                </a:spcBef>
                <a:spcAft>
                  <a:spcPct val="0"/>
                </a:spcAft>
              </a:pPr>
              <a:t>10</a:t>
            </a:fld>
            <a:endParaRPr lang="en-US"/>
          </a:p>
        </p:txBody>
      </p:sp>
    </p:spTree>
    <p:extLst>
      <p:ext uri="{BB962C8B-B14F-4D97-AF65-F5344CB8AC3E}">
        <p14:creationId xmlns:p14="http://schemas.microsoft.com/office/powerpoint/2010/main" val="896851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DB8531-429A-46FB-870B-C1301E3FA31F}" type="slidenum">
              <a:rPr lang="en-US"/>
              <a:pPr fontAlgn="base">
                <a:spcBef>
                  <a:spcPct val="0"/>
                </a:spcBef>
                <a:spcAft>
                  <a:spcPct val="0"/>
                </a:spcAft>
              </a:pPr>
              <a:t>11</a:t>
            </a:fld>
            <a:endParaRPr lang="en-US"/>
          </a:p>
        </p:txBody>
      </p:sp>
    </p:spTree>
    <p:extLst>
      <p:ext uri="{BB962C8B-B14F-4D97-AF65-F5344CB8AC3E}">
        <p14:creationId xmlns:p14="http://schemas.microsoft.com/office/powerpoint/2010/main" val="2525506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733CC6-F495-4A39-B8D5-9995DB150630}" type="slidenum">
              <a:rPr lang="en-US" smtClean="0"/>
              <a:pPr>
                <a:defRPr/>
              </a:pPr>
              <a:t>12</a:t>
            </a:fld>
            <a:endParaRPr lang="en-US"/>
          </a:p>
        </p:txBody>
      </p:sp>
    </p:spTree>
    <p:extLst>
      <p:ext uri="{BB962C8B-B14F-4D97-AF65-F5344CB8AC3E}">
        <p14:creationId xmlns:p14="http://schemas.microsoft.com/office/powerpoint/2010/main" val="195151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18"/>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11"/>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Straight Connector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fld id="{2B9694A9-F9FD-4D2D-92C3-FC3912FFC54F}" type="datetimeFigureOut">
              <a:rPr lang="en-US"/>
              <a:pPr>
                <a:defRPr/>
              </a:pPr>
              <a:t>9/2/2019</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4FC8FE8F-2428-402C-A785-F8B9282AAE3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6F6CC9-CCAC-48D9-93A1-EF655286DE5D}" type="datetimeFigureOut">
              <a:rPr lang="en-US"/>
              <a:pPr>
                <a:defRPr/>
              </a:pPr>
              <a:t>9/2/2019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7904C0B6-8FE8-4353-942C-C6791ABBAC9A}"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18"/>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11"/>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12"/>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13"/>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7"/>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3EF51140-D947-4896-860E-918734ABB88B}" type="datetimeFigureOut">
              <a:rPr lang="en-US"/>
              <a:pPr>
                <a:defRPr/>
              </a:pPr>
              <a:t>9/2/2019</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57261ABC-B340-4169-B717-540E070EB86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7"/>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C1AE859C-FD2F-4020-9A0F-B3EF283331B4}" type="datetimeFigureOut">
              <a:rPr lang="en-US"/>
              <a:pPr>
                <a:defRPr/>
              </a:pPr>
              <a:t>9/2/2019</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D715F1A0-3954-47CB-A284-043B99D9537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Rectangle 10"/>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Straight Connector 14"/>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5" name="Rectangle 1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6" name="Oval 24"/>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2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pPr>
              <a:defRPr/>
            </a:pPr>
            <a:fld id="{0F984F43-17A3-426F-B11C-150A61075A80}" type="datetimeFigureOut">
              <a:rPr lang="en-US"/>
              <a:pPr>
                <a:defRPr/>
              </a:pPr>
              <a:t>9/2/2019</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smtClean="0"/>
            </a:lvl1pPr>
          </a:lstStyle>
          <a:p>
            <a:pPr>
              <a:defRPr/>
            </a:pPr>
            <a:fld id="{D367F463-17D7-4099-8706-278C393155D7}"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3F76C409-2F45-4AA4-A35A-A59A78DFE620}" type="datetimeFigureOut">
              <a:rPr lang="en-US"/>
              <a:pPr>
                <a:defRPr/>
              </a:pPr>
              <a:t>9/2/2019</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1173B43A-83A3-446A-AC73-00451CB2EF2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3" name="Rectangle 7"/>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4"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8" name="Date Placeholder 1"/>
          <p:cNvSpPr>
            <a:spLocks noGrp="1"/>
          </p:cNvSpPr>
          <p:nvPr>
            <p:ph type="dt" sz="half" idx="10"/>
          </p:nvPr>
        </p:nvSpPr>
        <p:spPr/>
        <p:txBody>
          <a:bodyPr/>
          <a:lstStyle>
            <a:lvl1pPr>
              <a:defRPr/>
            </a:lvl1pPr>
          </a:lstStyle>
          <a:p>
            <a:pPr>
              <a:defRPr/>
            </a:pPr>
            <a:fld id="{60A8069C-A068-4C41-B21A-A1D39D1ED42B}" type="datetimeFigureOut">
              <a:rPr lang="en-US"/>
              <a:pPr>
                <a:defRPr/>
              </a:pPr>
              <a:t>9/2/2019</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smtClean="0">
                <a:solidFill>
                  <a:srgbClr val="FFFFFF"/>
                </a:solidFill>
              </a:defRPr>
            </a:lvl1pPr>
          </a:lstStyle>
          <a:p>
            <a:pPr>
              <a:defRPr/>
            </a:pPr>
            <a:fld id="{EF4C54EE-DA93-4018-A9AE-0BC56488D6A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8"/>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15"/>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0"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2" name="Straight Connector 8"/>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3"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0"/>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2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smtClean="0">
                <a:solidFill>
                  <a:schemeClr val="accent3">
                    <a:shade val="75000"/>
                  </a:schemeClr>
                </a:solidFill>
              </a:defRPr>
            </a:lvl1pPr>
          </a:lstStyle>
          <a:p>
            <a:pPr>
              <a:defRPr/>
            </a:pPr>
            <a:fld id="{80D2A16C-AF4B-4D64-B958-2CA713FA2C4E}"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fld id="{51409F08-4CEB-42A3-AC73-521CB9C3C20C}" type="datetimeFigureOut">
              <a:rPr lang="en-US"/>
              <a:pPr>
                <a:defRPr/>
              </a:pPr>
              <a:t>9/2/2019</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20"/>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Rectangle 1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3"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2"/>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21"/>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AFD4B9E2-F0B9-49D3-B63E-9375A97200AE}"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1F47A0E4-E968-42E4-A1C3-367F65501713}" type="datetimeFigureOut">
              <a:rPr lang="en-US"/>
              <a:pPr>
                <a:defRPr/>
              </a:pPr>
              <a:t>9/2/2019</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34815AB-4011-41F6-9E52-8FEDD66FDE9D}" type="datetimeFigureOut">
              <a:rPr lang="en-US"/>
              <a:pPr>
                <a:defRPr/>
              </a:pPr>
              <a:t>9/2/2019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460D4E-DE69-4F82-842E-A4ED34F84AFF}"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5"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6" name="Rectangle 8"/>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7"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8" name="Rectangle 10"/>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12"/>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1" name="Oval 13"/>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4"/>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31052E06-9024-4703-A78B-5536D3D6A5BC}" type="slidenum">
              <a:rPr lang="en-US"/>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fld id="{9D24D294-3513-487F-8D3D-FD0E1EE424FE}" type="datetimeFigureOut">
              <a:rPr lang="en-US"/>
              <a:pPr>
                <a:defRPr/>
              </a:pPr>
              <a:t>9/2/2019</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smtClean="0">
                <a:solidFill>
                  <a:srgbClr val="FFFFFF"/>
                </a:solidFill>
                <a:latin typeface="+mn-lt"/>
              </a:defRPr>
            </a:lvl1pPr>
          </a:lstStyle>
          <a:p>
            <a:pPr>
              <a:defRPr/>
            </a:pPr>
            <a:fld id="{39D78690-4E30-4E52-B56E-7ED5C124BE25}" type="datetimeFigureOut">
              <a:rPr lang="en-US"/>
              <a:pPr>
                <a:defRPr/>
              </a:pPr>
              <a:t>9/2/2019</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smtClean="0">
                <a:solidFill>
                  <a:schemeClr val="accent3">
                    <a:shade val="75000"/>
                  </a:schemeClr>
                </a:solidFill>
                <a:latin typeface="+mn-lt"/>
              </a:defRPr>
            </a:lvl1pPr>
          </a:lstStyle>
          <a:p>
            <a:pPr>
              <a:defRPr/>
            </a:pPr>
            <a:fld id="{CC851ED9-3FD7-4210-B5B9-D0CDFECAE0FB}"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fontAlgn="base">
        <a:spcBef>
          <a:spcPct val="0"/>
        </a:spcBef>
        <a:spcAft>
          <a:spcPct val="0"/>
        </a:spcAft>
        <a:defRPr sz="3300" kern="1200">
          <a:solidFill>
            <a:srgbClr val="7B9899"/>
          </a:solidFill>
          <a:latin typeface="+mj-lt"/>
          <a:ea typeface="+mj-ea"/>
          <a:cs typeface="+mj-cs"/>
        </a:defRPr>
      </a:lvl1pPr>
      <a:lvl2pPr algn="ctr" rtl="0" fontAlgn="base">
        <a:spcBef>
          <a:spcPct val="0"/>
        </a:spcBef>
        <a:spcAft>
          <a:spcPct val="0"/>
        </a:spcAft>
        <a:defRPr sz="3300">
          <a:solidFill>
            <a:srgbClr val="7B9899"/>
          </a:solidFill>
          <a:latin typeface="Georgia" pitchFamily="18" charset="0"/>
        </a:defRPr>
      </a:lvl2pPr>
      <a:lvl3pPr algn="ctr" rtl="0" fontAlgn="base">
        <a:spcBef>
          <a:spcPct val="0"/>
        </a:spcBef>
        <a:spcAft>
          <a:spcPct val="0"/>
        </a:spcAft>
        <a:defRPr sz="3300">
          <a:solidFill>
            <a:srgbClr val="7B9899"/>
          </a:solidFill>
          <a:latin typeface="Georgia" pitchFamily="18" charset="0"/>
        </a:defRPr>
      </a:lvl3pPr>
      <a:lvl4pPr algn="ctr" rtl="0" fontAlgn="base">
        <a:spcBef>
          <a:spcPct val="0"/>
        </a:spcBef>
        <a:spcAft>
          <a:spcPct val="0"/>
        </a:spcAft>
        <a:defRPr sz="3300">
          <a:solidFill>
            <a:srgbClr val="7B9899"/>
          </a:solidFill>
          <a:latin typeface="Georgia" pitchFamily="18" charset="0"/>
        </a:defRPr>
      </a:lvl4pPr>
      <a:lvl5pPr algn="ctr" rtl="0" fontAlgn="base">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fontAlgn="base">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6676A-91A8-4FEF-BAEB-41837A7BD059}"/>
              </a:ext>
            </a:extLst>
          </p:cNvPr>
          <p:cNvSpPr>
            <a:spLocks noGrp="1"/>
          </p:cNvSpPr>
          <p:nvPr>
            <p:ph type="title"/>
          </p:nvPr>
        </p:nvSpPr>
        <p:spPr/>
        <p:txBody>
          <a:bodyPr/>
          <a:lstStyle/>
          <a:p>
            <a:r>
              <a:rPr lang="en-US" dirty="0"/>
              <a:t>Critique Essay</a:t>
            </a:r>
          </a:p>
        </p:txBody>
      </p:sp>
      <p:sp>
        <p:nvSpPr>
          <p:cNvPr id="3" name="Content Placeholder 2">
            <a:extLst>
              <a:ext uri="{FF2B5EF4-FFF2-40B4-BE49-F238E27FC236}">
                <a16:creationId xmlns:a16="http://schemas.microsoft.com/office/drawing/2014/main" id="{4B164D18-F713-4A9D-A919-09C4045043DE}"/>
              </a:ext>
            </a:extLst>
          </p:cNvPr>
          <p:cNvSpPr>
            <a:spLocks noGrp="1"/>
          </p:cNvSpPr>
          <p:nvPr>
            <p:ph sz="quarter" idx="1"/>
          </p:nvPr>
        </p:nvSpPr>
        <p:spPr/>
        <p:txBody>
          <a:bodyPr/>
          <a:lstStyle/>
          <a:p>
            <a:r>
              <a:rPr lang="en-US" dirty="0"/>
              <a:t>What is this?</a:t>
            </a:r>
          </a:p>
          <a:p>
            <a:endParaRPr lang="en-US" dirty="0"/>
          </a:p>
          <a:p>
            <a:pPr lvl="1"/>
            <a:r>
              <a:rPr lang="en-US" dirty="0"/>
              <a:t>You are evaluating one of the article by the author’s claim, credibility, appeals.</a:t>
            </a:r>
          </a:p>
          <a:p>
            <a:pPr lvl="1"/>
            <a:endParaRPr lang="en-US" dirty="0"/>
          </a:p>
          <a:p>
            <a:pPr lvl="1"/>
            <a:r>
              <a:rPr lang="en-US" dirty="0"/>
              <a:t>The length of the essay is determined by the author’s main points. The essay should be 700-750 words or 2 ½-3 pages.</a:t>
            </a:r>
          </a:p>
        </p:txBody>
      </p:sp>
    </p:spTree>
    <p:extLst>
      <p:ext uri="{BB962C8B-B14F-4D97-AF65-F5344CB8AC3E}">
        <p14:creationId xmlns:p14="http://schemas.microsoft.com/office/powerpoint/2010/main" val="270564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E47D-E127-4EA4-9D9A-DA5368DB2A39}"/>
              </a:ext>
            </a:extLst>
          </p:cNvPr>
          <p:cNvSpPr>
            <a:spLocks noGrp="1"/>
          </p:cNvSpPr>
          <p:nvPr>
            <p:ph type="title"/>
          </p:nvPr>
        </p:nvSpPr>
        <p:spPr/>
        <p:txBody>
          <a:bodyPr/>
          <a:lstStyle/>
          <a:p>
            <a:r>
              <a:rPr lang="en-US" dirty="0"/>
              <a:t>Critique Essay Components</a:t>
            </a:r>
          </a:p>
        </p:txBody>
      </p:sp>
      <p:sp>
        <p:nvSpPr>
          <p:cNvPr id="3" name="Content Placeholder 2">
            <a:extLst>
              <a:ext uri="{FF2B5EF4-FFF2-40B4-BE49-F238E27FC236}">
                <a16:creationId xmlns:a16="http://schemas.microsoft.com/office/drawing/2014/main" id="{0FCA1778-CF66-41DE-960E-E1BEBFF6BE82}"/>
              </a:ext>
            </a:extLst>
          </p:cNvPr>
          <p:cNvSpPr>
            <a:spLocks noGrp="1"/>
          </p:cNvSpPr>
          <p:nvPr>
            <p:ph sz="quarter" idx="1"/>
          </p:nvPr>
        </p:nvSpPr>
        <p:spPr/>
        <p:txBody>
          <a:bodyPr/>
          <a:lstStyle/>
          <a:p>
            <a:r>
              <a:rPr lang="en-US" dirty="0"/>
              <a:t>What is your job?</a:t>
            </a:r>
          </a:p>
          <a:p>
            <a:pPr lvl="1"/>
            <a:r>
              <a:rPr lang="en-US" dirty="0"/>
              <a:t>Your goal is to identify the strengths and weaknesses within an argumentative article.  Are you convinced about the stand? What is your stand over the article?</a:t>
            </a:r>
          </a:p>
          <a:p>
            <a:pPr lvl="1"/>
            <a:endParaRPr lang="en-US" dirty="0"/>
          </a:p>
          <a:p>
            <a:pPr lvl="1"/>
            <a:r>
              <a:rPr lang="en-US" dirty="0"/>
              <a:t>Don’t forget the components within an Argument such as:</a:t>
            </a:r>
          </a:p>
          <a:p>
            <a:pPr lvl="1"/>
            <a:endParaRPr lang="en-US" dirty="0"/>
          </a:p>
          <a:p>
            <a:pPr lvl="1"/>
            <a:r>
              <a:rPr lang="en-US" dirty="0"/>
              <a:t>What is the author’s claim?  </a:t>
            </a:r>
            <a:r>
              <a:rPr lang="en-US" dirty="0">
                <a:solidFill>
                  <a:schemeClr val="accent6"/>
                </a:solidFill>
              </a:rPr>
              <a:t>(</a:t>
            </a:r>
            <a:r>
              <a:rPr lang="en-US" b="1" dirty="0">
                <a:solidFill>
                  <a:schemeClr val="accent6"/>
                </a:solidFill>
              </a:rPr>
              <a:t>A claim is the primary debatable point to support or prove an argument. It can be based on ethical, social, political, and/or philosophical grounds.)</a:t>
            </a:r>
          </a:p>
          <a:p>
            <a:pPr lvl="1"/>
            <a:r>
              <a:rPr lang="en-US" dirty="0">
                <a:solidFill>
                  <a:schemeClr val="tx1"/>
                </a:solidFill>
              </a:rPr>
              <a:t>Does the author have a valid claim? This can be proven by the supporting examples/ reasoning.</a:t>
            </a:r>
          </a:p>
          <a:p>
            <a:pPr lvl="1"/>
            <a:endParaRPr lang="en-US" dirty="0">
              <a:solidFill>
                <a:schemeClr val="accent6"/>
              </a:solidFill>
            </a:endParaRPr>
          </a:p>
        </p:txBody>
      </p:sp>
    </p:spTree>
    <p:extLst>
      <p:ext uri="{BB962C8B-B14F-4D97-AF65-F5344CB8AC3E}">
        <p14:creationId xmlns:p14="http://schemas.microsoft.com/office/powerpoint/2010/main" val="2419816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CDC7-1A36-48A1-9C3D-0E65512361F3}"/>
              </a:ext>
            </a:extLst>
          </p:cNvPr>
          <p:cNvSpPr>
            <a:spLocks noGrp="1"/>
          </p:cNvSpPr>
          <p:nvPr>
            <p:ph type="title"/>
          </p:nvPr>
        </p:nvSpPr>
        <p:spPr/>
        <p:txBody>
          <a:bodyPr/>
          <a:lstStyle/>
          <a:p>
            <a:r>
              <a:rPr lang="en-US" dirty="0"/>
              <a:t>Know the Argumentative Appeals</a:t>
            </a:r>
          </a:p>
        </p:txBody>
      </p:sp>
      <p:sp>
        <p:nvSpPr>
          <p:cNvPr id="3" name="Content Placeholder 2">
            <a:extLst>
              <a:ext uri="{FF2B5EF4-FFF2-40B4-BE49-F238E27FC236}">
                <a16:creationId xmlns:a16="http://schemas.microsoft.com/office/drawing/2014/main" id="{2523E6E1-3C44-484A-9E24-88F2ED763572}"/>
              </a:ext>
            </a:extLst>
          </p:cNvPr>
          <p:cNvSpPr>
            <a:spLocks noGrp="1"/>
          </p:cNvSpPr>
          <p:nvPr>
            <p:ph sz="quarter" idx="1"/>
          </p:nvPr>
        </p:nvSpPr>
        <p:spPr/>
        <p:txBody>
          <a:bodyPr/>
          <a:lstStyle/>
          <a:p>
            <a:r>
              <a:rPr lang="en-US" dirty="0"/>
              <a:t>What appeals does the author use to convince his audience?</a:t>
            </a:r>
          </a:p>
          <a:p>
            <a:r>
              <a:rPr lang="en-US" b="1" dirty="0">
                <a:solidFill>
                  <a:schemeClr val="accent6"/>
                </a:solidFill>
              </a:rPr>
              <a:t>Logos</a:t>
            </a:r>
            <a:r>
              <a:rPr lang="en-US" dirty="0"/>
              <a:t>- (Logical Appeal) Convince the audience using logic or reason, facts, data, analogies, expert testimony.</a:t>
            </a:r>
          </a:p>
          <a:p>
            <a:r>
              <a:rPr lang="en-US" b="1" dirty="0">
                <a:solidFill>
                  <a:schemeClr val="accent6"/>
                </a:solidFill>
              </a:rPr>
              <a:t>Ethos</a:t>
            </a:r>
            <a:r>
              <a:rPr lang="en-US" dirty="0"/>
              <a:t>- (Ethical Appeal) Convince the audience by demonstrating credibility or authority.</a:t>
            </a:r>
          </a:p>
          <a:p>
            <a:pPr marL="0" indent="0">
              <a:buNone/>
            </a:pPr>
            <a:r>
              <a:rPr lang="en-US" dirty="0"/>
              <a:t>   </a:t>
            </a:r>
            <a:r>
              <a:rPr lang="en-US" b="1" dirty="0">
                <a:solidFill>
                  <a:schemeClr val="accent6"/>
                </a:solidFill>
              </a:rPr>
              <a:t>Pathos</a:t>
            </a:r>
            <a:r>
              <a:rPr lang="en-US" dirty="0"/>
              <a:t>- (Emotional Appeal) Convince the use of meaningful language, emotional tone, stories of emotional events.</a:t>
            </a:r>
          </a:p>
          <a:p>
            <a:endParaRPr lang="en-US" dirty="0"/>
          </a:p>
          <a:p>
            <a:pPr marL="0" indent="0">
              <a:buNone/>
            </a:pPr>
            <a:endParaRPr lang="en-US" dirty="0"/>
          </a:p>
        </p:txBody>
      </p:sp>
    </p:spTree>
    <p:extLst>
      <p:ext uri="{BB962C8B-B14F-4D97-AF65-F5344CB8AC3E}">
        <p14:creationId xmlns:p14="http://schemas.microsoft.com/office/powerpoint/2010/main" val="3750315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Critique Essay Preparation</a:t>
            </a:r>
          </a:p>
        </p:txBody>
      </p:sp>
      <p:sp>
        <p:nvSpPr>
          <p:cNvPr id="3" name="Content Placeholder 2"/>
          <p:cNvSpPr>
            <a:spLocks noGrp="1"/>
          </p:cNvSpPr>
          <p:nvPr>
            <p:ph sz="quarter" idx="1"/>
          </p:nvPr>
        </p:nvSpPr>
        <p:spPr/>
        <p:txBody>
          <a:bodyPr/>
          <a:lstStyle/>
          <a:p>
            <a:r>
              <a:rPr lang="en-US" dirty="0"/>
              <a:t>Key Elements: Planning for the Essay. You must plan first (Active Reading, Notes, Prewriting, Drafting)</a:t>
            </a:r>
          </a:p>
          <a:p>
            <a:r>
              <a:rPr lang="en-US" dirty="0"/>
              <a:t>Summary of the Text in the Introduction</a:t>
            </a:r>
          </a:p>
          <a:p>
            <a:pPr lvl="1"/>
            <a:r>
              <a:rPr lang="en-US" dirty="0"/>
              <a:t>Your reader may not know the text, so its your job to offer an overview of the text. It may need to be detailed.</a:t>
            </a:r>
          </a:p>
          <a:p>
            <a:pPr lvl="1"/>
            <a:endParaRPr lang="en-US" dirty="0"/>
          </a:p>
          <a:p>
            <a:r>
              <a:rPr lang="en-US" dirty="0"/>
              <a:t>Attention to the Text in the Introduction</a:t>
            </a:r>
          </a:p>
          <a:p>
            <a:pPr lvl="1"/>
            <a:r>
              <a:rPr lang="en-US" dirty="0"/>
              <a:t>All texts are part of a larger conversation or context. Consider debates, controversies surrounding the text as well.</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dirty="0">
                <a:solidFill>
                  <a:srgbClr val="7B9899"/>
                </a:solidFill>
              </a:rPr>
              <a:t>Your Thesis Statement: What is your Stand?</a:t>
            </a:r>
          </a:p>
        </p:txBody>
      </p:sp>
      <p:sp>
        <p:nvSpPr>
          <p:cNvPr id="3" name="Content Placeholder 2"/>
          <p:cNvSpPr>
            <a:spLocks noGrp="1"/>
          </p:cNvSpPr>
          <p:nvPr>
            <p:ph sz="quarter" idx="1"/>
          </p:nvPr>
        </p:nvSpPr>
        <p:spPr/>
        <p:txBody>
          <a:bodyPr>
            <a:normAutofit/>
          </a:bodyPr>
          <a:lstStyle/>
          <a:p>
            <a:pPr marL="0" lvl="8" indent="0">
              <a:buNone/>
              <a:defRPr/>
            </a:pPr>
            <a:r>
              <a:rPr lang="en-US" sz="3200" cap="none" dirty="0">
                <a:latin typeface="Arial" pitchFamily="34" charset="0"/>
                <a:cs typeface="Arial" pitchFamily="34" charset="0"/>
              </a:rPr>
              <a:t>This Argumentative thesis statement should not be a simple statement of fact: (Weak thesis Statement)</a:t>
            </a:r>
          </a:p>
          <a:p>
            <a:pPr marL="342900" lvl="8" indent="-342900">
              <a:defRPr/>
            </a:pPr>
            <a:r>
              <a:rPr lang="en-US" sz="3200" cap="none" dirty="0">
                <a:solidFill>
                  <a:srgbClr val="0070C0"/>
                </a:solidFill>
                <a:latin typeface="Arial" pitchFamily="34" charset="0"/>
                <a:cs typeface="Arial" pitchFamily="34" charset="0"/>
              </a:rPr>
              <a:t>Ex. Andrew Vachss’s “Sex Predators Can’t Be Saved” is an article about how sex predators’ see others in the world.</a:t>
            </a:r>
            <a:br>
              <a:rPr lang="en-US" sz="3200" cap="none" dirty="0">
                <a:latin typeface="Arial" charset="0"/>
                <a:cs typeface="Arial" charset="0"/>
              </a:rPr>
            </a:br>
            <a:endParaRPr lang="en-US" sz="3200" cap="none" dirty="0">
              <a:latin typeface="Arial" charset="0"/>
              <a:cs typeface="Arial" charset="0"/>
            </a:endParaRPr>
          </a:p>
          <a:p>
            <a:pPr marL="274320" indent="-274320" fontAlgn="auto">
              <a:spcAft>
                <a:spcPts val="0"/>
              </a:spcAft>
              <a:buFont typeface="Wingdings 2"/>
              <a:buChar char=""/>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normAutofit fontScale="90000"/>
          </a:bodyPr>
          <a:lstStyle/>
          <a:p>
            <a:pPr marL="0" lvl="7" fontAlgn="auto">
              <a:spcAft>
                <a:spcPts val="0"/>
              </a:spcAft>
              <a:defRPr/>
            </a:pPr>
            <a:r>
              <a:rPr lang="en-US" sz="4400" dirty="0">
                <a:solidFill>
                  <a:sysClr val="windowText" lastClr="000000"/>
                </a:solidFill>
              </a:rPr>
              <a:t>Critical Thesis St. Continued</a:t>
            </a:r>
          </a:p>
        </p:txBody>
      </p:sp>
      <p:sp>
        <p:nvSpPr>
          <p:cNvPr id="22530" name="Content Placeholder 2"/>
          <p:cNvSpPr>
            <a:spLocks noGrp="1"/>
          </p:cNvSpPr>
          <p:nvPr>
            <p:ph sz="quarter" idx="1"/>
          </p:nvPr>
        </p:nvSpPr>
        <p:spPr>
          <a:xfrm>
            <a:off x="301625" y="1527175"/>
            <a:ext cx="8504238" cy="4572000"/>
          </a:xfrm>
        </p:spPr>
        <p:txBody>
          <a:bodyPr/>
          <a:lstStyle/>
          <a:p>
            <a:r>
              <a:rPr lang="en-US" dirty="0">
                <a:latin typeface="Arial" charset="0"/>
                <a:cs typeface="Arial" charset="0"/>
              </a:rPr>
              <a:t>Explain your reasons for believing your thesis, so that your reader can understand why you are making this assertion. If your thesis is a statement of confusion, explain why you're confused! </a:t>
            </a:r>
            <a:br>
              <a:rPr lang="en-US" dirty="0">
                <a:latin typeface="Arial" charset="0"/>
                <a:cs typeface="Arial" charset="0"/>
              </a:rPr>
            </a:br>
            <a:br>
              <a:rPr lang="en-US" dirty="0">
                <a:latin typeface="Arial" charset="0"/>
                <a:cs typeface="Arial" charset="0"/>
              </a:rPr>
            </a:br>
            <a:r>
              <a:rPr lang="en-US" dirty="0">
                <a:latin typeface="Arial" charset="0"/>
                <a:cs typeface="Arial" charset="0"/>
              </a:rPr>
              <a:t>A Stronger thesis Example:</a:t>
            </a:r>
          </a:p>
          <a:p>
            <a:r>
              <a:rPr lang="en-US" b="1" dirty="0"/>
              <a:t>“Vachss’s writes a clear cut examination of sex predators and what drives their need to rape and torture, but his final solution is not realistic for today’s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 y="-248444"/>
            <a:ext cx="8651874" cy="1143000"/>
          </a:xfrm>
        </p:spPr>
        <p:txBody>
          <a:bodyPr/>
          <a:lstStyle/>
          <a:p>
            <a:br>
              <a:rPr lang="en-US" dirty="0"/>
            </a:br>
            <a:br>
              <a:rPr lang="en-US" dirty="0"/>
            </a:br>
            <a:r>
              <a:rPr lang="en-US" dirty="0"/>
              <a:t>Critique Essay: Introduction Structure</a:t>
            </a:r>
          </a:p>
        </p:txBody>
      </p:sp>
      <p:sp>
        <p:nvSpPr>
          <p:cNvPr id="6" name="Content Placeholder 5">
            <a:extLst>
              <a:ext uri="{FF2B5EF4-FFF2-40B4-BE49-F238E27FC236}">
                <a16:creationId xmlns:a16="http://schemas.microsoft.com/office/drawing/2014/main" id="{360DE298-7B64-44AA-A079-C2B07B90AAE4}"/>
              </a:ext>
            </a:extLst>
          </p:cNvPr>
          <p:cNvSpPr>
            <a:spLocks noGrp="1"/>
          </p:cNvSpPr>
          <p:nvPr>
            <p:ph sz="quarter" idx="1"/>
          </p:nvPr>
        </p:nvSpPr>
        <p:spPr/>
        <p:txBody>
          <a:bodyPr/>
          <a:lstStyle/>
          <a:p>
            <a:r>
              <a:rPr lang="en-US" dirty="0"/>
              <a:t> Introduce your Analysis:</a:t>
            </a:r>
          </a:p>
          <a:p>
            <a:pPr lvl="1"/>
            <a:endParaRPr lang="en-US" dirty="0"/>
          </a:p>
          <a:p>
            <a:pPr marL="593725" lvl="2" indent="0">
              <a:buNone/>
            </a:pPr>
            <a:r>
              <a:rPr lang="en-US" sz="2400" dirty="0"/>
              <a:t>A. Summarize or Describe the text.</a:t>
            </a:r>
          </a:p>
          <a:p>
            <a:pPr marL="593725" lvl="2" indent="0">
              <a:buNone/>
            </a:pPr>
            <a:endParaRPr lang="en-US" sz="2400" dirty="0"/>
          </a:p>
          <a:p>
            <a:pPr marL="593725" lvl="2" indent="0">
              <a:buNone/>
            </a:pPr>
            <a:r>
              <a:rPr lang="en-US" sz="2400" dirty="0"/>
              <a:t>B. Provide any necessary context surrounding the text’s topic.</a:t>
            </a:r>
          </a:p>
          <a:p>
            <a:pPr marL="593725" lvl="2" indent="0">
              <a:buNone/>
            </a:pPr>
            <a:r>
              <a:rPr lang="en-US" sz="2400" dirty="0"/>
              <a:t>C. Include the author’s full name and title within the essay.</a:t>
            </a:r>
          </a:p>
          <a:p>
            <a:pPr marL="593725" lvl="2" indent="0">
              <a:buNone/>
            </a:pPr>
            <a:r>
              <a:rPr lang="en-US" sz="2400" dirty="0"/>
              <a:t>D. Develop a clear thesis statement with your stand at the end of the Introduction.</a:t>
            </a:r>
          </a:p>
        </p:txBody>
      </p:sp>
      <p:sp>
        <p:nvSpPr>
          <p:cNvPr id="18435" name="Rectangle 1"/>
          <p:cNvSpPr>
            <a:spLocks noChangeArrowheads="1"/>
          </p:cNvSpPr>
          <p:nvPr/>
        </p:nvSpPr>
        <p:spPr bwMode="auto">
          <a:xfrm>
            <a:off x="0" y="0"/>
            <a:ext cx="184150" cy="646113"/>
          </a:xfrm>
          <a:prstGeom prst="rect">
            <a:avLst/>
          </a:prstGeom>
          <a:noFill/>
          <a:ln w="9525">
            <a:noFill/>
            <a:miter lim="800000"/>
            <a:headEnd/>
            <a:tailEnd/>
          </a:ln>
        </p:spPr>
        <p:txBody>
          <a:bodyPr wrap="none" anchor="ctr">
            <a:spAutoFit/>
          </a:bodyPr>
          <a:lstStyle/>
          <a:p>
            <a:endParaRPr lang="en-US">
              <a:cs typeface="Arial" charset="0"/>
            </a:endParaRPr>
          </a:p>
          <a:p>
            <a:endParaRPr lang="en-US">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dirty="0">
                <a:solidFill>
                  <a:srgbClr val="7B9899"/>
                </a:solidFill>
              </a:rPr>
              <a:t>Critical Essay: Body Paragraph Structure</a:t>
            </a:r>
          </a:p>
        </p:txBody>
      </p:sp>
      <p:sp>
        <p:nvSpPr>
          <p:cNvPr id="3" name="Content Placeholder 2"/>
          <p:cNvSpPr>
            <a:spLocks noGrp="1"/>
          </p:cNvSpPr>
          <p:nvPr>
            <p:ph sz="quarter" idx="1"/>
          </p:nvPr>
        </p:nvSpPr>
        <p:spPr>
          <a:xfrm>
            <a:off x="301625" y="1527175"/>
            <a:ext cx="8504238" cy="4572000"/>
          </a:xfrm>
        </p:spPr>
        <p:txBody>
          <a:bodyPr>
            <a:normAutofit/>
          </a:bodyPr>
          <a:lstStyle/>
          <a:p>
            <a:pPr marL="342900" lvl="1" indent="-342900" fontAlgn="auto">
              <a:spcAft>
                <a:spcPts val="0"/>
              </a:spcAft>
              <a:buFont typeface="Arial" pitchFamily="34" charset="0"/>
              <a:buChar char="•"/>
              <a:defRPr/>
            </a:pPr>
            <a:r>
              <a:rPr lang="en-US" b="1" dirty="0">
                <a:solidFill>
                  <a:schemeClr val="tx1"/>
                </a:solidFill>
              </a:rPr>
              <a:t>Analyze the text: </a:t>
            </a:r>
            <a:r>
              <a:rPr lang="en-US" b="1" dirty="0">
                <a:solidFill>
                  <a:srgbClr val="0070C0"/>
                </a:solidFill>
              </a:rPr>
              <a:t>Break the text into parts and discuss</a:t>
            </a:r>
          </a:p>
          <a:p>
            <a:pPr marL="342900" lvl="1" indent="-342900" fontAlgn="auto">
              <a:spcAft>
                <a:spcPts val="0"/>
              </a:spcAft>
              <a:buFont typeface="Arial" pitchFamily="34" charset="0"/>
              <a:buChar char="•"/>
              <a:defRPr/>
            </a:pPr>
            <a:endParaRPr lang="en-US" b="1" dirty="0">
              <a:solidFill>
                <a:srgbClr val="0070C0"/>
              </a:solidFill>
            </a:endParaRPr>
          </a:p>
          <a:p>
            <a:pPr marL="548640" lvl="1" indent="-274320" fontAlgn="auto">
              <a:spcAft>
                <a:spcPts val="0"/>
              </a:spcAft>
              <a:buFont typeface="Wingdings"/>
              <a:buChar char=""/>
              <a:defRPr/>
            </a:pPr>
            <a:r>
              <a:rPr lang="en-US" b="1" dirty="0">
                <a:solidFill>
                  <a:schemeClr val="tx1"/>
                </a:solidFill>
              </a:rPr>
              <a:t>Why is the information significant? ID pattern/themes/ appeals within the text.</a:t>
            </a:r>
          </a:p>
          <a:p>
            <a:pPr marL="548640" lvl="1" indent="-274320" fontAlgn="auto">
              <a:spcAft>
                <a:spcPts val="0"/>
              </a:spcAft>
              <a:buFont typeface="Wingdings"/>
              <a:buChar char=""/>
              <a:defRPr/>
            </a:pPr>
            <a:r>
              <a:rPr lang="en-US" b="1" dirty="0">
                <a:solidFill>
                  <a:schemeClr val="tx1"/>
                </a:solidFill>
              </a:rPr>
              <a:t>What is the tone of the author?</a:t>
            </a:r>
          </a:p>
          <a:p>
            <a:pPr marL="548640" lvl="1" indent="-274320" fontAlgn="auto">
              <a:spcAft>
                <a:spcPts val="0"/>
              </a:spcAft>
              <a:buFont typeface="Wingdings"/>
              <a:buChar char=""/>
              <a:defRPr/>
            </a:pPr>
            <a:r>
              <a:rPr lang="en-US" b="1" dirty="0">
                <a:solidFill>
                  <a:schemeClr val="tx1"/>
                </a:solidFill>
              </a:rPr>
              <a:t>Do you believe what the text is saying? Why?</a:t>
            </a:r>
          </a:p>
          <a:p>
            <a:pPr marL="548640" lvl="1" indent="-274320" fontAlgn="auto">
              <a:spcAft>
                <a:spcPts val="0"/>
              </a:spcAft>
              <a:buFont typeface="Wingdings"/>
              <a:buChar char=""/>
              <a:defRPr/>
            </a:pPr>
            <a:endParaRPr lang="en-US" b="1" dirty="0">
              <a:solidFill>
                <a:schemeClr val="tx1"/>
              </a:solidFill>
            </a:endParaRPr>
          </a:p>
          <a:p>
            <a:pPr marL="274320" lvl="1" indent="0" fontAlgn="auto">
              <a:spcAft>
                <a:spcPts val="0"/>
              </a:spcAft>
              <a:buNone/>
              <a:defRPr/>
            </a:pPr>
            <a:r>
              <a:rPr lang="en-US" b="1" dirty="0">
                <a:solidFill>
                  <a:schemeClr val="tx1"/>
                </a:solidFill>
              </a:rPr>
              <a:t>Use questions like these to help in your examination/interpretation of the texts. Use the text organization to develop paragraphs for your Critique.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9C02-6232-4F40-97CC-039576567929}"/>
              </a:ext>
            </a:extLst>
          </p:cNvPr>
          <p:cNvSpPr>
            <a:spLocks noGrp="1"/>
          </p:cNvSpPr>
          <p:nvPr>
            <p:ph type="title"/>
          </p:nvPr>
        </p:nvSpPr>
        <p:spPr/>
        <p:txBody>
          <a:bodyPr/>
          <a:lstStyle/>
          <a:p>
            <a:r>
              <a:rPr lang="en-US" dirty="0"/>
              <a:t>Body paragraphs of the Critical Essay</a:t>
            </a:r>
          </a:p>
        </p:txBody>
      </p:sp>
      <p:sp>
        <p:nvSpPr>
          <p:cNvPr id="3" name="Content Placeholder 2">
            <a:extLst>
              <a:ext uri="{FF2B5EF4-FFF2-40B4-BE49-F238E27FC236}">
                <a16:creationId xmlns:a16="http://schemas.microsoft.com/office/drawing/2014/main" id="{87B72E95-D2A4-4BDD-9D95-06CFA395F550}"/>
              </a:ext>
            </a:extLst>
          </p:cNvPr>
          <p:cNvSpPr>
            <a:spLocks noGrp="1"/>
          </p:cNvSpPr>
          <p:nvPr>
            <p:ph sz="quarter" idx="1"/>
          </p:nvPr>
        </p:nvSpPr>
        <p:spPr/>
        <p:txBody>
          <a:bodyPr/>
          <a:lstStyle/>
          <a:p>
            <a:r>
              <a:rPr lang="en-US" dirty="0"/>
              <a:t>These are also questions to consider in your </a:t>
            </a:r>
            <a:r>
              <a:rPr lang="en-US" b="1" dirty="0">
                <a:solidFill>
                  <a:schemeClr val="accent6"/>
                </a:solidFill>
              </a:rPr>
              <a:t>evaluation </a:t>
            </a:r>
            <a:r>
              <a:rPr lang="en-US" dirty="0"/>
              <a:t>of the article:</a:t>
            </a:r>
          </a:p>
          <a:p>
            <a:endParaRPr lang="en-US" dirty="0"/>
          </a:p>
          <a:p>
            <a:pPr marL="548640" lvl="1" indent="-274320" fontAlgn="auto">
              <a:spcAft>
                <a:spcPts val="0"/>
              </a:spcAft>
              <a:buFont typeface="Wingdings"/>
              <a:buChar char=""/>
              <a:defRPr/>
            </a:pPr>
            <a:r>
              <a:rPr lang="en-US" b="1" dirty="0">
                <a:solidFill>
                  <a:schemeClr val="tx1"/>
                </a:solidFill>
              </a:rPr>
              <a:t>Who is the intended audience? Are you part of that audience? How does that impact your interpretation of the text?</a:t>
            </a:r>
          </a:p>
          <a:p>
            <a:pPr marL="548640" lvl="1" indent="-274320" fontAlgn="auto">
              <a:spcAft>
                <a:spcPts val="0"/>
              </a:spcAft>
              <a:buFont typeface="Wingdings"/>
              <a:buChar char=""/>
              <a:defRPr/>
            </a:pPr>
            <a:r>
              <a:rPr lang="en-US" b="1" dirty="0">
                <a:solidFill>
                  <a:schemeClr val="tx1"/>
                </a:solidFill>
              </a:rPr>
              <a:t>Is this information informative or persuasive?</a:t>
            </a:r>
          </a:p>
          <a:p>
            <a:pPr marL="548640" lvl="1" indent="-274320" fontAlgn="auto">
              <a:spcAft>
                <a:spcPts val="0"/>
              </a:spcAft>
              <a:buFont typeface="Wingdings"/>
              <a:buChar char=""/>
              <a:defRPr/>
            </a:pPr>
            <a:r>
              <a:rPr lang="en-US" b="1" dirty="0">
                <a:solidFill>
                  <a:schemeClr val="tx1"/>
                </a:solidFill>
              </a:rPr>
              <a:t>Are the ideas valid, too vague, too broad?</a:t>
            </a:r>
          </a:p>
          <a:p>
            <a:pPr marL="0" indent="0">
              <a:buNone/>
            </a:pPr>
            <a:endParaRPr lang="en-US" dirty="0"/>
          </a:p>
          <a:p>
            <a:r>
              <a:rPr lang="en-US" dirty="0"/>
              <a:t>Use quotes consistently from the text to support your stand.</a:t>
            </a:r>
          </a:p>
        </p:txBody>
      </p:sp>
    </p:spTree>
    <p:extLst>
      <p:ext uri="{BB962C8B-B14F-4D97-AF65-F5344CB8AC3E}">
        <p14:creationId xmlns:p14="http://schemas.microsoft.com/office/powerpoint/2010/main" val="3589338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dirty="0">
                <a:solidFill>
                  <a:srgbClr val="7B9899"/>
                </a:solidFill>
              </a:rPr>
              <a:t>Critique</a:t>
            </a:r>
          </a:p>
        </p:txBody>
      </p:sp>
      <p:sp>
        <p:nvSpPr>
          <p:cNvPr id="24578" name="Content Placeholder 2"/>
          <p:cNvSpPr>
            <a:spLocks noGrp="1"/>
          </p:cNvSpPr>
          <p:nvPr>
            <p:ph sz="quarter" idx="1"/>
          </p:nvPr>
        </p:nvSpPr>
        <p:spPr>
          <a:xfrm>
            <a:off x="301625" y="1527175"/>
            <a:ext cx="8504238" cy="4572000"/>
          </a:xfrm>
        </p:spPr>
        <p:txBody>
          <a:bodyPr/>
          <a:lstStyle/>
          <a:p>
            <a:r>
              <a:rPr lang="en-US" b="1" dirty="0">
                <a:latin typeface="Arial" charset="0"/>
                <a:cs typeface="Arial" charset="0"/>
              </a:rPr>
              <a:t>Show what it was in the assigned text that made you think about this topic. If possible, compare and contrast the assertions of the assigned text with your own</a:t>
            </a:r>
            <a:r>
              <a:rPr lang="en-US" dirty="0">
                <a:latin typeface="Arial" charset="0"/>
                <a:cs typeface="Arial" charset="0"/>
              </a:rPr>
              <a:t>.</a:t>
            </a:r>
          </a:p>
          <a:p>
            <a:endParaRPr lang="en-US" dirty="0">
              <a:latin typeface="Arial" charset="0"/>
              <a:cs typeface="Arial" charset="0"/>
            </a:endParaRPr>
          </a:p>
          <a:p>
            <a:r>
              <a:rPr lang="en-US" b="1" dirty="0">
                <a:latin typeface="Arial" charset="0"/>
                <a:cs typeface="Arial" charset="0"/>
              </a:rPr>
              <a:t>Use the organization of the article as your method for critiquing the article. Each writer may have a different amount of paragraphs due to your evaluation.</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solidFill>
                  <a:srgbClr val="7B9899"/>
                </a:solidFill>
              </a:rPr>
              <a:t>Critical Response</a:t>
            </a:r>
          </a:p>
        </p:txBody>
      </p:sp>
      <p:sp>
        <p:nvSpPr>
          <p:cNvPr id="26626" name="Content Placeholder 2"/>
          <p:cNvSpPr>
            <a:spLocks noGrp="1"/>
          </p:cNvSpPr>
          <p:nvPr>
            <p:ph sz="quarter" idx="1"/>
          </p:nvPr>
        </p:nvSpPr>
        <p:spPr>
          <a:xfrm>
            <a:off x="301625" y="1527175"/>
            <a:ext cx="8504238" cy="4572000"/>
          </a:xfrm>
        </p:spPr>
        <p:txBody>
          <a:bodyPr/>
          <a:lstStyle/>
          <a:p>
            <a:r>
              <a:rPr lang="en-US"/>
              <a:t>While drafting your response, consider all the other sources you have read. Compare them to this source you are critiquing. Also consider the time that has passed since the author has published this source. Has the audience changed? Has society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Response Overview</a:t>
            </a:r>
          </a:p>
        </p:txBody>
      </p:sp>
      <p:sp>
        <p:nvSpPr>
          <p:cNvPr id="3" name="Content Placeholder 2"/>
          <p:cNvSpPr>
            <a:spLocks noGrp="1"/>
          </p:cNvSpPr>
          <p:nvPr>
            <p:ph sz="quarter" idx="1"/>
          </p:nvPr>
        </p:nvSpPr>
        <p:spPr>
          <a:xfrm>
            <a:off x="332105" y="1219200"/>
            <a:ext cx="8503920" cy="4572000"/>
          </a:xfrm>
        </p:spPr>
        <p:txBody>
          <a:bodyPr/>
          <a:lstStyle/>
          <a:p>
            <a:pPr>
              <a:buNone/>
            </a:pPr>
            <a:r>
              <a:rPr lang="en-US" b="1" dirty="0"/>
              <a:t>Introduction</a:t>
            </a:r>
            <a:r>
              <a:rPr lang="en-US" dirty="0"/>
              <a:t>:</a:t>
            </a:r>
          </a:p>
          <a:p>
            <a:r>
              <a:rPr lang="en-US" dirty="0"/>
              <a:t> Brief Summary of the article with Author’s Name and title of the text appropriately punctuated.</a:t>
            </a:r>
          </a:p>
          <a:p>
            <a:r>
              <a:rPr lang="en-US" dirty="0"/>
              <a:t>Argumentative thesis: Your thesis should go here.</a:t>
            </a:r>
          </a:p>
          <a:p>
            <a:pPr>
              <a:buNone/>
            </a:pPr>
            <a:r>
              <a:rPr lang="en-US" b="1" dirty="0"/>
              <a:t>Body Paragraphs</a:t>
            </a:r>
          </a:p>
          <a:p>
            <a:r>
              <a:rPr lang="en-US" dirty="0"/>
              <a:t> Create analysis of the article by following the </a:t>
            </a:r>
            <a:r>
              <a:rPr lang="en-US" b="1" dirty="0">
                <a:solidFill>
                  <a:schemeClr val="accent6"/>
                </a:solidFill>
              </a:rPr>
              <a:t>main points</a:t>
            </a:r>
            <a:r>
              <a:rPr lang="en-US" dirty="0"/>
              <a:t> that the author created.</a:t>
            </a:r>
          </a:p>
          <a:p>
            <a:r>
              <a:rPr lang="en-US" dirty="0"/>
              <a:t>Feel free to clearly agree or disagree in order to discuss your stand. First person may be used here.</a:t>
            </a:r>
          </a:p>
          <a:p>
            <a:r>
              <a:rPr lang="en-US" dirty="0"/>
              <a:t>Consider in your discussion strengths and weaknesses as well as appeals the author uses.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Response Overview</a:t>
            </a:r>
          </a:p>
        </p:txBody>
      </p:sp>
      <p:sp>
        <p:nvSpPr>
          <p:cNvPr id="3" name="Content Placeholder 2"/>
          <p:cNvSpPr>
            <a:spLocks noGrp="1"/>
          </p:cNvSpPr>
          <p:nvPr>
            <p:ph sz="quarter" idx="1"/>
          </p:nvPr>
        </p:nvSpPr>
        <p:spPr/>
        <p:txBody>
          <a:bodyPr/>
          <a:lstStyle/>
          <a:p>
            <a:r>
              <a:rPr lang="en-US" dirty="0"/>
              <a:t>If you agree, don’t stop there. Be sure to explain why the author has a valid stand over the matter.</a:t>
            </a:r>
          </a:p>
          <a:p>
            <a:r>
              <a:rPr lang="en-US" dirty="0"/>
              <a:t>Be sure that you are analyzing, not just summarizing.</a:t>
            </a:r>
          </a:p>
          <a:p>
            <a:r>
              <a:rPr lang="en-US" dirty="0"/>
              <a:t>You may use first person for this assignment.</a:t>
            </a:r>
          </a:p>
          <a:p>
            <a:r>
              <a:rPr lang="en-US" dirty="0"/>
              <a:t>The paragraphs should be very well developed in order to illustrate your full analysis of the article. </a:t>
            </a:r>
          </a:p>
          <a:p>
            <a:pPr>
              <a:buNone/>
            </a:pPr>
            <a:r>
              <a:rPr lang="en-US" b="1" dirty="0"/>
              <a:t>Concluding Paragraph</a:t>
            </a:r>
          </a:p>
          <a:p>
            <a:pPr>
              <a:buNone/>
            </a:pPr>
            <a:r>
              <a:rPr lang="en-US" dirty="0"/>
              <a:t>	Restate your thesis statement and offer your primary justifications for your argument. What does your analysis reveal about this text and its significance.</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374</TotalTime>
  <Words>873</Words>
  <Application>Microsoft Office PowerPoint</Application>
  <PresentationFormat>On-screen Show (4:3)</PresentationFormat>
  <Paragraphs>84</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Georgia</vt:lpstr>
      <vt:lpstr>Wingdings</vt:lpstr>
      <vt:lpstr>Wingdings 2</vt:lpstr>
      <vt:lpstr>Civic</vt:lpstr>
      <vt:lpstr>Critique Essay</vt:lpstr>
      <vt:lpstr>Critique Essay Components</vt:lpstr>
      <vt:lpstr>Know the Argumentative Appeals</vt:lpstr>
      <vt:lpstr>Critique Essay Preparation</vt:lpstr>
      <vt:lpstr>Your Thesis Statement: What is your Stand?</vt:lpstr>
      <vt:lpstr>Critical Thesis St. Continued</vt:lpstr>
      <vt:lpstr>  Critique Essay: Introduction Structure</vt:lpstr>
      <vt:lpstr>Critical Essay: Body Paragraph Structure</vt:lpstr>
      <vt:lpstr>Body paragraphs of the Critical Essay</vt:lpstr>
      <vt:lpstr>Critique</vt:lpstr>
      <vt:lpstr>Critical Response</vt:lpstr>
      <vt:lpstr>Critical Response Overview</vt:lpstr>
      <vt:lpstr>Critical Response Overview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Response: How to begin</dc:title>
  <dc:creator>Hackley</dc:creator>
  <cp:lastModifiedBy>Hackley, William</cp:lastModifiedBy>
  <cp:revision>39</cp:revision>
  <dcterms:created xsi:type="dcterms:W3CDTF">2008-11-10T05:01:56Z</dcterms:created>
  <dcterms:modified xsi:type="dcterms:W3CDTF">2019-09-02T18:02:51Z</dcterms:modified>
</cp:coreProperties>
</file>