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9" r:id="rId3"/>
    <p:sldId id="257" r:id="rId4"/>
    <p:sldId id="25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30" autoAdjust="0"/>
    <p:restoredTop sz="94660"/>
  </p:normalViewPr>
  <p:slideViewPr>
    <p:cSldViewPr snapToGrid="0">
      <p:cViewPr>
        <p:scale>
          <a:sx n="68" d="100"/>
          <a:sy n="68" d="100"/>
        </p:scale>
        <p:origin x="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945CB9-2436-485B-8BCB-C2CFEC7D2A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47C13B3-73E9-47E2-8CB3-8B091B3B2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762DACC-3D1D-4276-9D67-F8965E4FD472}"/>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a16="http://schemas.microsoft.com/office/drawing/2014/main" xmlns="" id="{BACA01EE-4DC6-40AB-A163-5E4853E36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2BEEF05-2F88-4196-98D5-3E4F95A51019}"/>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827733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521F26-FC83-4DBD-AF86-0E5724AF86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965D83E-3384-417E-B08F-89ACC43A3D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CAF352E-AC1C-4B46-9678-2643488ECA79}"/>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a16="http://schemas.microsoft.com/office/drawing/2014/main" xmlns="" id="{5ECB11ED-3E79-4062-8BFF-0680EA799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1873044-F8E0-481A-A172-F92A392AE3B3}"/>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508423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2B628B-1885-4D14-A15E-88CA4DD754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1D9ACDA2-894C-4E5D-A678-C4A49BDD67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703D71B1-AD58-4F67-A122-36BEE6B097C1}"/>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a16="http://schemas.microsoft.com/office/drawing/2014/main" xmlns="" id="{599CBDF0-DDE8-4277-98F6-859C374AC8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6782F36-66BE-40EE-8AD0-F92738982F23}"/>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827762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27181A-C471-40AA-A9A0-AA45A6DF4F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696D7D4-77C5-47E4-A45C-192FB6A9E0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3FCF67A-4DEE-4D02-B2F2-2F317F2A60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06F6601-DD98-4BA0-B642-E8CF2C293E70}"/>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a:extLst>
              <a:ext uri="{FF2B5EF4-FFF2-40B4-BE49-F238E27FC236}">
                <a16:creationId xmlns:a16="http://schemas.microsoft.com/office/drawing/2014/main" xmlns="" id="{184BDE13-0C44-4989-A2AB-3AF11676C1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950F536-BBC0-4A99-96B2-18ED2BACD9C8}"/>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1367234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7AB821-FC8F-4D3F-9D87-F65BB0FAF3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54035AF-EE64-471B-8BA4-0EE46AFA31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C8CF9C2-8A82-4A14-AF33-F5BA69EC9B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82C4785-5F50-4587-A034-67058C82BC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F3CB2A0-73D6-40ED-99C1-26A3D44582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A99C7C78-D242-4915-AF19-0ADF3D94555C}"/>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8" name="Footer Placeholder 7">
            <a:extLst>
              <a:ext uri="{FF2B5EF4-FFF2-40B4-BE49-F238E27FC236}">
                <a16:creationId xmlns:a16="http://schemas.microsoft.com/office/drawing/2014/main" xmlns="" id="{F345A283-7A48-478B-BE1D-91C27B1776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DAFE68AA-E35D-4BD5-AE9B-0ECC18B6FD1C}"/>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3148305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144FEB-1B17-48C2-9A34-0A8B7DD7EA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9C9AE49-C5A7-4074-948E-47C98A63B69B}"/>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4" name="Footer Placeholder 3">
            <a:extLst>
              <a:ext uri="{FF2B5EF4-FFF2-40B4-BE49-F238E27FC236}">
                <a16:creationId xmlns:a16="http://schemas.microsoft.com/office/drawing/2014/main" xmlns="" id="{2D122380-81A3-462C-82F8-7BB16DE477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66A12475-52BA-4290-9AAA-82A79EF13746}"/>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410737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1A8A035A-3466-4B1E-9B55-0858DE9B62DF}"/>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3" name="Footer Placeholder 2">
            <a:extLst>
              <a:ext uri="{FF2B5EF4-FFF2-40B4-BE49-F238E27FC236}">
                <a16:creationId xmlns:a16="http://schemas.microsoft.com/office/drawing/2014/main" xmlns="" id="{57F355E9-5D6F-45FB-A7B4-66D919D1C8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9F8CCBAC-03C0-49FF-9519-C90860359A48}"/>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4187848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8CEA94-11DA-43F1-B90A-F3F758D95E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BC1D41B-452B-4621-9CF3-4489E00CB9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329E9132-5EB8-484F-8A35-DD5C4A848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058849F-D690-4BE5-BE01-F03804BAECF2}"/>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a:extLst>
              <a:ext uri="{FF2B5EF4-FFF2-40B4-BE49-F238E27FC236}">
                <a16:creationId xmlns:a16="http://schemas.microsoft.com/office/drawing/2014/main" xmlns="" id="{2DE9B6EB-A776-4BC0-86EA-362F5D21DB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7CDD93A-7427-452B-AF1E-164BF522DFB7}"/>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1615542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9E5D59-FA0E-48B5-A384-A4DFF8F548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A2A5B79-02BB-4237-9417-D3CD63DCBC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1F77232-EDBF-40DD-86F9-E273692CD5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728793B-5590-4A76-B157-DC72E134785D}"/>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a:extLst>
              <a:ext uri="{FF2B5EF4-FFF2-40B4-BE49-F238E27FC236}">
                <a16:creationId xmlns:a16="http://schemas.microsoft.com/office/drawing/2014/main" xmlns="" id="{FA29A0B8-C780-49A0-9F48-6BAE006A57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4237B74-DD76-4E9C-B174-E794CFEF6D10}"/>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860762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E0D17A-4835-407A-BDB0-5EB511E29B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5703E61E-9290-4860-A6CB-89F0C9955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C44C419-CD73-4DAA-858E-3186A4375075}"/>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a16="http://schemas.microsoft.com/office/drawing/2014/main" xmlns="" id="{5F7BC491-652E-452A-9796-93BE230676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26AFABD-1FB7-4557-9915-68EA9902591D}"/>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640108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0D7CA66-FDF3-4943-B0C0-78167E5C63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A60C124-2135-47BD-B724-96BB6F34D3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F400BE-B973-4B9F-BC3D-2EC7DB2140B4}"/>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a16="http://schemas.microsoft.com/office/drawing/2014/main" xmlns="" id="{4E1066D6-DE82-4253-AF2F-A4BA47C7D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F4FE2F9-7478-416D-9265-25EAC0471336}"/>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367536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DC33B141-7079-4EED-91A0-5D757D43D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E4A174F-AD37-4EDE-8C80-CCD6FDD67E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270DFBB-C8DB-442B-90D5-1008ECEB2A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F024FD-B47B-4646-98DE-069F3E779A18}" type="datetimeFigureOut">
              <a:rPr lang="en-US" smtClean="0"/>
              <a:t>11/26/2020</a:t>
            </a:fld>
            <a:endParaRPr lang="en-US"/>
          </a:p>
        </p:txBody>
      </p:sp>
      <p:sp>
        <p:nvSpPr>
          <p:cNvPr id="5" name="Footer Placeholder 4">
            <a:extLst>
              <a:ext uri="{FF2B5EF4-FFF2-40B4-BE49-F238E27FC236}">
                <a16:creationId xmlns:a16="http://schemas.microsoft.com/office/drawing/2014/main" xmlns="" id="{8C8DC6C9-05BB-4F08-B0AF-296B0567CD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F09308A1-D561-4091-BA5E-9C3878103C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C64C66-9151-43B9-BAE2-177E0CA8A284}" type="slidenum">
              <a:rPr lang="en-US" smtClean="0"/>
              <a:t>‹#›</a:t>
            </a:fld>
            <a:endParaRPr lang="en-US"/>
          </a:p>
        </p:txBody>
      </p:sp>
    </p:spTree>
    <p:extLst>
      <p:ext uri="{BB962C8B-B14F-4D97-AF65-F5344CB8AC3E}">
        <p14:creationId xmlns:p14="http://schemas.microsoft.com/office/powerpoint/2010/main" val="3973748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Group 9 (Jamaican-Protestant</a:t>
            </a:r>
            <a:r>
              <a:rPr lang="en-US" dirty="0" smtClean="0"/>
              <a:t>)</a:t>
            </a:r>
            <a:endParaRPr lang="en-US" dirty="0"/>
          </a:p>
        </p:txBody>
      </p:sp>
      <p:sp>
        <p:nvSpPr>
          <p:cNvPr id="3" name="Content Placeholder 2"/>
          <p:cNvSpPr>
            <a:spLocks noGrp="1"/>
          </p:cNvSpPr>
          <p:nvPr>
            <p:ph idx="1"/>
          </p:nvPr>
        </p:nvSpPr>
        <p:spPr/>
        <p:txBody>
          <a:bodyPr>
            <a:normAutofit/>
          </a:bodyPr>
          <a:lstStyle/>
          <a:p>
            <a:pPr marL="0" indent="0">
              <a:lnSpc>
                <a:spcPct val="200000"/>
              </a:lnSpc>
              <a:buNone/>
            </a:pPr>
            <a:r>
              <a:rPr lang="en-US" sz="1200" dirty="0" smtClean="0">
                <a:latin typeface="Times New Roman" panose="02020603050405020304" pitchFamily="18" charset="0"/>
                <a:cs typeface="Times New Roman" panose="02020603050405020304" pitchFamily="18" charset="0"/>
              </a:rPr>
              <a:t>Name</a:t>
            </a:r>
          </a:p>
          <a:p>
            <a:pPr marL="0" indent="0">
              <a:lnSpc>
                <a:spcPct val="200000"/>
              </a:lnSpc>
              <a:buNone/>
            </a:pPr>
            <a:r>
              <a:rPr lang="en-US" sz="1200" dirty="0" smtClean="0">
                <a:latin typeface="Times New Roman" panose="02020603050405020304" pitchFamily="18" charset="0"/>
                <a:cs typeface="Times New Roman" panose="02020603050405020304" pitchFamily="18" charset="0"/>
              </a:rPr>
              <a:t>Alexis </a:t>
            </a:r>
            <a:r>
              <a:rPr lang="en-US" sz="1200" dirty="0" err="1" smtClean="0">
                <a:latin typeface="Times New Roman" panose="02020603050405020304" pitchFamily="18" charset="0"/>
                <a:cs typeface="Times New Roman" panose="02020603050405020304" pitchFamily="18" charset="0"/>
              </a:rPr>
              <a:t>Karakras</a:t>
            </a:r>
            <a:endParaRPr lang="en-US" sz="1200" dirty="0" smtClean="0">
              <a:latin typeface="Times New Roman" panose="02020603050405020304" pitchFamily="18" charset="0"/>
              <a:cs typeface="Times New Roman" panose="02020603050405020304" pitchFamily="18" charset="0"/>
            </a:endParaRPr>
          </a:p>
          <a:p>
            <a:pPr marL="0" indent="0">
              <a:lnSpc>
                <a:spcPct val="200000"/>
              </a:lnSpc>
              <a:buNone/>
            </a:pPr>
            <a:r>
              <a:rPr lang="en-US" sz="1200" dirty="0" smtClean="0">
                <a:latin typeface="Times New Roman" panose="02020603050405020304" pitchFamily="18" charset="0"/>
                <a:cs typeface="Times New Roman" panose="02020603050405020304" pitchFamily="18" charset="0"/>
              </a:rPr>
              <a:t>Catherine </a:t>
            </a:r>
            <a:r>
              <a:rPr lang="en-US" sz="1200" dirty="0" err="1" smtClean="0">
                <a:latin typeface="Times New Roman" panose="02020603050405020304" pitchFamily="18" charset="0"/>
                <a:cs typeface="Times New Roman" panose="02020603050405020304" pitchFamily="18" charset="0"/>
              </a:rPr>
              <a:t>Gugins</a:t>
            </a:r>
            <a:endParaRPr lang="en-US" sz="1200" dirty="0" smtClean="0">
              <a:latin typeface="Times New Roman" panose="02020603050405020304" pitchFamily="18" charset="0"/>
              <a:cs typeface="Times New Roman" panose="02020603050405020304" pitchFamily="18" charset="0"/>
            </a:endParaRPr>
          </a:p>
          <a:p>
            <a:pPr marL="0" indent="0">
              <a:lnSpc>
                <a:spcPct val="200000"/>
              </a:lnSpc>
              <a:buNone/>
            </a:pPr>
            <a:r>
              <a:rPr lang="en-US" sz="1200" dirty="0" smtClean="0">
                <a:latin typeface="Times New Roman" panose="02020603050405020304" pitchFamily="18" charset="0"/>
                <a:cs typeface="Times New Roman" panose="02020603050405020304" pitchFamily="18" charset="0"/>
              </a:rPr>
              <a:t>Helen Hung</a:t>
            </a:r>
          </a:p>
          <a:p>
            <a:pPr marL="0" indent="0">
              <a:lnSpc>
                <a:spcPct val="200000"/>
              </a:lnSpc>
              <a:buNone/>
            </a:pPr>
            <a:r>
              <a:rPr lang="en-US" sz="1200" dirty="0" err="1" smtClean="0">
                <a:latin typeface="Times New Roman" panose="02020603050405020304" pitchFamily="18" charset="0"/>
                <a:cs typeface="Times New Roman" panose="02020603050405020304" pitchFamily="18" charset="0"/>
              </a:rPr>
              <a:t>Isha</a:t>
            </a:r>
            <a:r>
              <a:rPr lang="en-US" sz="1200" dirty="0" smtClean="0">
                <a:latin typeface="Times New Roman" panose="02020603050405020304" pitchFamily="18" charset="0"/>
                <a:cs typeface="Times New Roman" panose="02020603050405020304" pitchFamily="18" charset="0"/>
              </a:rPr>
              <a:t> Joshi</a:t>
            </a:r>
          </a:p>
          <a:p>
            <a:pPr marL="0" indent="0">
              <a:lnSpc>
                <a:spcPct val="200000"/>
              </a:lnSpc>
              <a:buNone/>
            </a:pPr>
            <a:r>
              <a:rPr lang="en-US" sz="1200" dirty="0" smtClean="0">
                <a:latin typeface="Times New Roman" panose="02020603050405020304" pitchFamily="18" charset="0"/>
                <a:cs typeface="Times New Roman" panose="02020603050405020304" pitchFamily="18" charset="0"/>
              </a:rPr>
              <a:t>Marie Therese Laurence</a:t>
            </a:r>
          </a:p>
          <a:p>
            <a:pPr marL="0" indent="0">
              <a:lnSpc>
                <a:spcPct val="200000"/>
              </a:lnSpc>
              <a:buNone/>
            </a:pPr>
            <a:r>
              <a:rPr lang="en-US" sz="1200" dirty="0" err="1" smtClean="0">
                <a:latin typeface="Times New Roman" panose="02020603050405020304" pitchFamily="18" charset="0"/>
                <a:cs typeface="Times New Roman" panose="02020603050405020304" pitchFamily="18" charset="0"/>
              </a:rPr>
              <a:t>Asmin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Wesonga</a:t>
            </a:r>
            <a:r>
              <a:rPr lang="en-US" sz="1200" dirty="0" smtClean="0">
                <a:latin typeface="Times New Roman" panose="02020603050405020304" pitchFamily="18" charset="0"/>
                <a:cs typeface="Times New Roman" panose="02020603050405020304" pitchFamily="18" charset="0"/>
              </a:rPr>
              <a:t> Were</a:t>
            </a:r>
            <a:endParaRPr lang="en-US" sz="1200" dirty="0">
              <a:latin typeface="Times New Roman" panose="02020603050405020304" pitchFamily="18" charset="0"/>
              <a:cs typeface="Times New Roman" panose="02020603050405020304" pitchFamily="18" charset="0"/>
            </a:endParaRPr>
          </a:p>
        </p:txBody>
      </p:sp>
      <p:sp>
        <p:nvSpPr>
          <p:cNvPr id="4" name="Oval 3"/>
          <p:cNvSpPr/>
          <p:nvPr/>
        </p:nvSpPr>
        <p:spPr>
          <a:xfrm>
            <a:off x="5331655" y="3502855"/>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Times New Roman" panose="02020603050405020304" pitchFamily="18" charset="0"/>
                <a:cs typeface="Times New Roman" panose="02020603050405020304" pitchFamily="18" charset="0"/>
              </a:rPr>
              <a:t>The societies that had long histories of agriculture had less equality when it come to gender roles; whereby they viewed this roles with values and beliefs  since women from such societies had specific roles like taking care of the homes.</a:t>
            </a:r>
          </a:p>
          <a:p>
            <a:r>
              <a:rPr lang="en-US" dirty="0">
                <a:latin typeface="Times New Roman" panose="02020603050405020304" pitchFamily="18" charset="0"/>
                <a:cs typeface="Times New Roman" panose="02020603050405020304" pitchFamily="18" charset="0"/>
              </a:rPr>
              <a:t>Additionally, when it come to ploughing practiced in agriculture  men were given priority compared to women in these societies.</a:t>
            </a:r>
          </a:p>
          <a:p>
            <a:r>
              <a:rPr lang="en-US" dirty="0">
                <a:latin typeface="Times New Roman" panose="02020603050405020304" pitchFamily="18" charset="0"/>
                <a:cs typeface="Times New Roman" panose="02020603050405020304" pitchFamily="18" charset="0"/>
              </a:rPr>
              <a:t>Furthermore, it this biasness regarding gender is deepened more in a way that after ploughing is done there is no need for weeding thus denying the women all the opportunities of working in farms.</a:t>
            </a:r>
          </a:p>
          <a:p>
            <a:r>
              <a:rPr lang="en-US" dirty="0" err="1">
                <a:latin typeface="Times New Roman" panose="02020603050405020304" pitchFamily="18" charset="0"/>
                <a:cs typeface="Times New Roman" panose="02020603050405020304" pitchFamily="18" charset="0"/>
              </a:rPr>
              <a:t>Divison</a:t>
            </a:r>
            <a:r>
              <a:rPr lang="en-US" dirty="0">
                <a:latin typeface="Times New Roman" panose="02020603050405020304" pitchFamily="18" charset="0"/>
                <a:cs typeface="Times New Roman" panose="02020603050405020304" pitchFamily="18" charset="0"/>
              </a:rPr>
              <a:t> of labor brought about new norms which basically led to new roles for women in the society.</a:t>
            </a:r>
          </a:p>
          <a:p>
            <a:r>
              <a:rPr lang="en-US" dirty="0">
                <a:latin typeface="Times New Roman" panose="02020603050405020304" pitchFamily="18" charset="0"/>
                <a:cs typeface="Times New Roman" panose="02020603050405020304" pitchFamily="18" charset="0"/>
              </a:rPr>
              <a:t>Division of labor come in so that it could curb the gender biasness which naturally made women to stay at home and carry out their duties there.</a:t>
            </a:r>
          </a:p>
          <a:p>
            <a:r>
              <a:rPr lang="en-US" dirty="0">
                <a:latin typeface="Times New Roman" panose="02020603050405020304" pitchFamily="18" charset="0"/>
                <a:cs typeface="Times New Roman" panose="02020603050405020304" pitchFamily="18" charset="0"/>
              </a:rPr>
              <a:t>In short, cultural beliefs have been a hindrance even as the societies move away from agriculture; thereby affecting women from participating in outside duties.</a:t>
            </a:r>
          </a:p>
          <a:p>
            <a:r>
              <a:rPr lang="en-US" dirty="0">
                <a:latin typeface="Times New Roman" panose="02020603050405020304" pitchFamily="18" charset="0"/>
                <a:cs typeface="Times New Roman" panose="02020603050405020304" pitchFamily="18" charset="0"/>
              </a:rPr>
              <a:t>Modern participation analyzed the variations in this ethnic groups and found out that they robust negative relationships. And societies tried to embrace the idea of allowing women to participate in employments, but still varied depending on societies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889181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cultures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62500" lnSpcReduction="20000"/>
          </a:bodyPr>
          <a:lstStyle/>
          <a:p>
            <a:pPr>
              <a:lnSpc>
                <a:spcPct val="210000"/>
              </a:lnSpc>
            </a:pPr>
            <a:r>
              <a:rPr lang="en-US" sz="1900" dirty="0">
                <a:latin typeface="Times New Roman" panose="02020603050405020304" pitchFamily="18" charset="0"/>
                <a:cs typeface="Times New Roman" panose="02020603050405020304" pitchFamily="18" charset="0"/>
              </a:rPr>
              <a:t>The societies that had long histories of agriculture had less equality when it come to gender roles; whereby they viewed this roles with values and beliefs  since women from such societies had specific roles like taking care of the homes.</a:t>
            </a:r>
          </a:p>
          <a:p>
            <a:pPr>
              <a:lnSpc>
                <a:spcPct val="210000"/>
              </a:lnSpc>
            </a:pPr>
            <a:r>
              <a:rPr lang="en-US" sz="1900" dirty="0">
                <a:latin typeface="Times New Roman" panose="02020603050405020304" pitchFamily="18" charset="0"/>
                <a:cs typeface="Times New Roman" panose="02020603050405020304" pitchFamily="18" charset="0"/>
              </a:rPr>
              <a:t>Additionally, when it come to ploughing practiced in agriculture  men were given priority compared to women in these societies.</a:t>
            </a:r>
          </a:p>
          <a:p>
            <a:pPr>
              <a:lnSpc>
                <a:spcPct val="210000"/>
              </a:lnSpc>
            </a:pPr>
            <a:r>
              <a:rPr lang="en-US" sz="1900" dirty="0">
                <a:latin typeface="Times New Roman" panose="02020603050405020304" pitchFamily="18" charset="0"/>
                <a:cs typeface="Times New Roman" panose="02020603050405020304" pitchFamily="18" charset="0"/>
              </a:rPr>
              <a:t>Furthermore, it this biasness regarding gender is deepened more in a way that after ploughing is done there is no need for weeding thus denying the women all the opportunities of working in farms.</a:t>
            </a:r>
          </a:p>
          <a:p>
            <a:pPr>
              <a:lnSpc>
                <a:spcPct val="210000"/>
              </a:lnSpc>
            </a:pPr>
            <a:r>
              <a:rPr lang="en-US" sz="1900" dirty="0" err="1">
                <a:latin typeface="Times New Roman" panose="02020603050405020304" pitchFamily="18" charset="0"/>
                <a:cs typeface="Times New Roman" panose="02020603050405020304" pitchFamily="18" charset="0"/>
              </a:rPr>
              <a:t>Divison</a:t>
            </a:r>
            <a:r>
              <a:rPr lang="en-US" sz="1900" dirty="0">
                <a:latin typeface="Times New Roman" panose="02020603050405020304" pitchFamily="18" charset="0"/>
                <a:cs typeface="Times New Roman" panose="02020603050405020304" pitchFamily="18" charset="0"/>
              </a:rPr>
              <a:t> of labor brought about new norms which basically led to new roles for women in the society.</a:t>
            </a:r>
          </a:p>
          <a:p>
            <a:pPr>
              <a:lnSpc>
                <a:spcPct val="210000"/>
              </a:lnSpc>
            </a:pPr>
            <a:r>
              <a:rPr lang="en-US" sz="1900" dirty="0">
                <a:latin typeface="Times New Roman" panose="02020603050405020304" pitchFamily="18" charset="0"/>
                <a:cs typeface="Times New Roman" panose="02020603050405020304" pitchFamily="18" charset="0"/>
              </a:rPr>
              <a:t>Division of labor come in so that it could curb the gender biasness which naturally made women to stay at home and carry out their duties there.</a:t>
            </a:r>
          </a:p>
          <a:p>
            <a:pPr>
              <a:lnSpc>
                <a:spcPct val="210000"/>
              </a:lnSpc>
            </a:pPr>
            <a:r>
              <a:rPr lang="en-US" sz="1900" dirty="0">
                <a:latin typeface="Times New Roman" panose="02020603050405020304" pitchFamily="18" charset="0"/>
                <a:cs typeface="Times New Roman" panose="02020603050405020304" pitchFamily="18" charset="0"/>
              </a:rPr>
              <a:t>In short, cultural beliefs have been a hindrance even as the societies move away from agriculture; thereby affecting women from participating in outside duties.</a:t>
            </a:r>
          </a:p>
          <a:p>
            <a:pPr>
              <a:lnSpc>
                <a:spcPct val="210000"/>
              </a:lnSpc>
            </a:pPr>
            <a:r>
              <a:rPr lang="en-US" sz="1900" dirty="0">
                <a:latin typeface="Times New Roman" panose="02020603050405020304" pitchFamily="18" charset="0"/>
                <a:cs typeface="Times New Roman" panose="02020603050405020304" pitchFamily="18" charset="0"/>
              </a:rPr>
              <a:t>Modern participation analyzed the variations in this ethnic groups and found out that they robust negative relationships. And societies tried to embrace the idea of allowing women to participate in employments, but still varied depending on societies</a:t>
            </a:r>
          </a:p>
          <a:p>
            <a:pPr marL="342900" indent="-342900"/>
            <a:endParaRPr lang="en-US" dirty="0"/>
          </a:p>
        </p:txBody>
      </p:sp>
    </p:spTree>
    <p:extLst>
      <p:ext uri="{BB962C8B-B14F-4D97-AF65-F5344CB8AC3E}">
        <p14:creationId xmlns:p14="http://schemas.microsoft.com/office/powerpoint/2010/main" val="3096121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682FFE-9C3E-41EA-BF4C-B6FFFBF5E84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AB832902-F251-4D4C-97EE-215E6E79542B}"/>
              </a:ext>
            </a:extLst>
          </p:cNvPr>
          <p:cNvSpPr>
            <a:spLocks noGrp="1"/>
          </p:cNvSpPr>
          <p:nvPr>
            <p:ph idx="1"/>
          </p:nvPr>
        </p:nvSpPr>
        <p:spPr/>
        <p:txBody>
          <a:bodyPr>
            <a:normAutofit/>
          </a:bodyPr>
          <a:lstStyle/>
          <a:p>
            <a:pPr>
              <a:lnSpc>
                <a:spcPct val="200000"/>
              </a:lnSpc>
            </a:pPr>
            <a:r>
              <a:rPr lang="en-US" sz="1200" dirty="0">
                <a:latin typeface="Times New Roman" panose="02020603050405020304" pitchFamily="18" charset="0"/>
                <a:cs typeface="Times New Roman" panose="02020603050405020304" pitchFamily="18" charset="0"/>
              </a:rPr>
              <a:t>Right from ancient to modern the responsibility of instilling </a:t>
            </a:r>
            <a:r>
              <a:rPr lang="en-US" sz="1200" dirty="0" err="1">
                <a:latin typeface="Times New Roman" panose="02020603050405020304" pitchFamily="18" charset="0"/>
                <a:cs typeface="Times New Roman" panose="02020603050405020304" pitchFamily="18" charset="0"/>
              </a:rPr>
              <a:t>displine</a:t>
            </a:r>
            <a:r>
              <a:rPr lang="en-US" sz="1200" dirty="0">
                <a:latin typeface="Times New Roman" panose="02020603050405020304" pitchFamily="18" charset="0"/>
                <a:cs typeface="Times New Roman" panose="02020603050405020304" pitchFamily="18" charset="0"/>
              </a:rPr>
              <a:t> amongst children solemnly laid in the hands of their parents.</a:t>
            </a:r>
          </a:p>
          <a:p>
            <a:pPr>
              <a:lnSpc>
                <a:spcPct val="200000"/>
              </a:lnSpc>
            </a:pPr>
            <a:r>
              <a:rPr lang="en-US" sz="1200" dirty="0">
                <a:latin typeface="Times New Roman" panose="02020603050405020304" pitchFamily="18" charset="0"/>
                <a:cs typeface="Times New Roman" panose="02020603050405020304" pitchFamily="18" charset="0"/>
              </a:rPr>
              <a:t>This helped them to ensure that their children posed the required behaviors for their own benefits as well as their societies.</a:t>
            </a:r>
          </a:p>
          <a:p>
            <a:pPr>
              <a:lnSpc>
                <a:spcPct val="200000"/>
              </a:lnSpc>
            </a:pPr>
            <a:r>
              <a:rPr lang="en-US" sz="1200" dirty="0">
                <a:latin typeface="Times New Roman" panose="02020603050405020304" pitchFamily="18" charset="0"/>
                <a:cs typeface="Times New Roman" panose="02020603050405020304" pitchFamily="18" charset="0"/>
              </a:rPr>
              <a:t>Many methods were used to render </a:t>
            </a:r>
            <a:r>
              <a:rPr lang="en-US" sz="1200" dirty="0" smtClean="0">
                <a:latin typeface="Times New Roman" panose="02020603050405020304" pitchFamily="18" charset="0"/>
                <a:cs typeface="Times New Roman" panose="02020603050405020304" pitchFamily="18" charset="0"/>
              </a:rPr>
              <a:t>which included; reasoning, threats or the use of corporal punishments, denial of privileges as well as ignoring.</a:t>
            </a:r>
          </a:p>
          <a:p>
            <a:pPr>
              <a:lnSpc>
                <a:spcPct val="200000"/>
              </a:lnSpc>
            </a:pPr>
            <a:r>
              <a:rPr lang="en-US" sz="1200" dirty="0" smtClean="0">
                <a:latin typeface="Times New Roman" panose="02020603050405020304" pitchFamily="18" charset="0"/>
                <a:cs typeface="Times New Roman" panose="02020603050405020304" pitchFamily="18" charset="0"/>
              </a:rPr>
              <a:t>Traditional beliefs have great impact on health practices in the society. A point to note is that </a:t>
            </a:r>
            <a:r>
              <a:rPr lang="en-US" sz="1200" dirty="0" smtClean="0">
                <a:latin typeface="Times New Roman" panose="02020603050405020304" pitchFamily="18" charset="0"/>
                <a:cs typeface="Times New Roman" panose="02020603050405020304" pitchFamily="18" charset="0"/>
              </a:rPr>
              <a:t>customary practices are always inherite</a:t>
            </a:r>
            <a:r>
              <a:rPr lang="en-US" sz="1200" dirty="0" smtClean="0">
                <a:latin typeface="Times New Roman" panose="02020603050405020304" pitchFamily="18" charset="0"/>
                <a:cs typeface="Times New Roman" panose="02020603050405020304" pitchFamily="18" charset="0"/>
              </a:rPr>
              <a:t>d from the past and thereby become adopted by the communities especially when it comes to children's health and women in the society.</a:t>
            </a:r>
          </a:p>
          <a:p>
            <a:pPr>
              <a:lnSpc>
                <a:spcPct val="200000"/>
              </a:lnSpc>
            </a:pPr>
            <a:r>
              <a:rPr lang="en-US" sz="1200" dirty="0" smtClean="0">
                <a:latin typeface="Times New Roman" panose="02020603050405020304" pitchFamily="18" charset="0"/>
                <a:cs typeface="Times New Roman" panose="02020603050405020304" pitchFamily="18" charset="0"/>
              </a:rPr>
              <a:t>Examples include the female genital mutilation, early or forced marriages</a:t>
            </a:r>
            <a:r>
              <a:rPr lang="en-US" sz="1200" dirty="0" smtClean="0">
                <a:latin typeface="Times New Roman" panose="02020603050405020304" pitchFamily="18" charset="0"/>
                <a:cs typeface="Times New Roman" panose="02020603050405020304" pitchFamily="18" charset="0"/>
              </a:rPr>
              <a:t>, and polygamy which have impacted negatively on the health of the victims.</a:t>
            </a:r>
          </a:p>
          <a:p>
            <a:pPr>
              <a:lnSpc>
                <a:spcPct val="200000"/>
              </a:lnSpc>
            </a:pPr>
            <a:r>
              <a:rPr lang="en-US" sz="1200" dirty="0" smtClean="0">
                <a:latin typeface="Times New Roman" panose="02020603050405020304" pitchFamily="18" charset="0"/>
                <a:cs typeface="Times New Roman" panose="02020603050405020304" pitchFamily="18" charset="0"/>
              </a:rPr>
              <a:t>The customs are heavily protected by the taboos thus making the it hard for religious practices and beliefs on banning such customs; as they violate social customs and morals and are harmful health wise to the victims.</a:t>
            </a:r>
            <a:endParaRPr lang="en-US" sz="12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61243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nSpc>
                <a:spcPct val="200000"/>
              </a:lnSpc>
            </a:pPr>
            <a:r>
              <a:rPr lang="en-US" sz="1700" dirty="0" smtClean="0">
                <a:latin typeface="Times New Roman" panose="02020603050405020304" pitchFamily="18" charset="0"/>
                <a:cs typeface="Times New Roman" panose="02020603050405020304" pitchFamily="18" charset="0"/>
              </a:rPr>
              <a:t>Effective communication adopts styles like either being verbal, non verbal, written and visual.</a:t>
            </a:r>
          </a:p>
          <a:p>
            <a:pPr>
              <a:lnSpc>
                <a:spcPct val="200000"/>
              </a:lnSpc>
            </a:pPr>
            <a:r>
              <a:rPr lang="en-US" sz="1700" dirty="0" smtClean="0">
                <a:latin typeface="Times New Roman" panose="02020603050405020304" pitchFamily="18" charset="0"/>
                <a:cs typeface="Times New Roman" panose="02020603050405020304" pitchFamily="18" charset="0"/>
              </a:rPr>
              <a:t>It is evident that this communications come with their shortcomings or rather known as barriers which include;</a:t>
            </a:r>
          </a:p>
          <a:p>
            <a:pPr>
              <a:lnSpc>
                <a:spcPct val="200000"/>
              </a:lnSpc>
            </a:pPr>
            <a:r>
              <a:rPr lang="en-US" sz="1700" dirty="0" smtClean="0">
                <a:latin typeface="Times New Roman" panose="02020603050405020304" pitchFamily="18" charset="0"/>
                <a:cs typeface="Times New Roman" panose="02020603050405020304" pitchFamily="18" charset="0"/>
              </a:rPr>
              <a:t>Language barriers whereby it is mainly in language and linguistic especially when a terminology is used and not understood fully by the receiver. To remedy this it is important for the sender to use simple language and take note of the receiver in order to overcome the barrier.</a:t>
            </a:r>
          </a:p>
          <a:p>
            <a:pPr>
              <a:lnSpc>
                <a:spcPct val="200000"/>
              </a:lnSpc>
            </a:pPr>
            <a:r>
              <a:rPr lang="en-US" sz="1700" dirty="0" smtClean="0">
                <a:latin typeface="Times New Roman" panose="02020603050405020304" pitchFamily="18" charset="0"/>
                <a:cs typeface="Times New Roman" panose="02020603050405020304" pitchFamily="18" charset="0"/>
              </a:rPr>
              <a:t>Psychological barriers which is mainly caused by a stressed or worried receiver which tends to affect their interpersonal relationships. In this situation it is important for the communication and feedback to be constructive in such a way that it will help in strengthening the interpersonal relationship of either the sender or the receiver.</a:t>
            </a:r>
          </a:p>
          <a:p>
            <a:pPr>
              <a:lnSpc>
                <a:spcPct val="200000"/>
              </a:lnSpc>
            </a:pPr>
            <a:r>
              <a:rPr lang="en-US" sz="1700" dirty="0" smtClean="0">
                <a:latin typeface="Times New Roman" panose="02020603050405020304" pitchFamily="18" charset="0"/>
                <a:cs typeface="Times New Roman" panose="02020603050405020304" pitchFamily="18" charset="0"/>
              </a:rPr>
              <a:t>Physical barriers which hinders effective communication due to the geographical distance that exist between the receiver and the sender. </a:t>
            </a:r>
            <a:r>
              <a:rPr lang="en-US" sz="1700" dirty="0">
                <a:latin typeface="Times New Roman" panose="02020603050405020304" pitchFamily="18" charset="0"/>
                <a:cs typeface="Times New Roman" panose="02020603050405020304" pitchFamily="18" charset="0"/>
              </a:rPr>
              <a:t>Active attention as the best remedy to curb this barrier integrate the use of </a:t>
            </a:r>
            <a:r>
              <a:rPr lang="en-US" sz="1700" dirty="0" smtClean="0">
                <a:latin typeface="Times New Roman" panose="02020603050405020304" pitchFamily="18" charset="0"/>
                <a:cs typeface="Times New Roman" panose="02020603050405020304" pitchFamily="18" charset="0"/>
              </a:rPr>
              <a:t>clear and easily understood words </a:t>
            </a:r>
            <a:r>
              <a:rPr lang="en-US" sz="1700" dirty="0">
                <a:latin typeface="Times New Roman" panose="02020603050405020304" pitchFamily="18" charset="0"/>
                <a:cs typeface="Times New Roman" panose="02020603050405020304" pitchFamily="18" charset="0"/>
              </a:rPr>
              <a:t>to attract the full attention of the receiver thus making it easy for them to give their feedback.</a:t>
            </a:r>
          </a:p>
          <a:p>
            <a:pPr>
              <a:lnSpc>
                <a:spcPct val="200000"/>
              </a:lnSpc>
            </a:pPr>
            <a:endParaRPr lang="en-US" sz="17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95388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822</Words>
  <Application>Microsoft Office PowerPoint</Application>
  <PresentationFormat>Widescreen</PresentationFormat>
  <Paragraphs>34</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Group 9 (Jamaican-Protestant)</vt:lpstr>
      <vt:lpstr>cultures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Cultures</dc:title>
  <dc:creator>hp</dc:creator>
  <cp:lastModifiedBy>hp</cp:lastModifiedBy>
  <cp:revision>31</cp:revision>
  <dcterms:created xsi:type="dcterms:W3CDTF">2020-11-26T02:30:59Z</dcterms:created>
  <dcterms:modified xsi:type="dcterms:W3CDTF">2020-11-26T15:32:53Z</dcterms:modified>
</cp:coreProperties>
</file>