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12"/>
  </p:notesMasterIdLst>
  <p:sldIdLst>
    <p:sldId id="256" r:id="rId2"/>
    <p:sldId id="257" r:id="rId3"/>
    <p:sldId id="258" r:id="rId4"/>
    <p:sldId id="259" r:id="rId5"/>
    <p:sldId id="264" r:id="rId6"/>
    <p:sldId id="260" r:id="rId7"/>
    <p:sldId id="261" r:id="rId8"/>
    <p:sldId id="262" r:id="rId9"/>
    <p:sldId id="265"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032" autoAdjust="0"/>
  </p:normalViewPr>
  <p:slideViewPr>
    <p:cSldViewPr snapToGrid="0">
      <p:cViewPr varScale="1">
        <p:scale>
          <a:sx n="59" d="100"/>
          <a:sy n="59" d="100"/>
        </p:scale>
        <p:origin x="96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572772-314C-4C4C-829F-8E8AB3082608}" type="datetimeFigureOut">
              <a:rPr lang="en-US" smtClean="0"/>
              <a:t>10/2/2021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7B0586-3BAF-4437-BE65-D92EB267B53A}" type="slidenum">
              <a:rPr lang="en-US" smtClean="0"/>
              <a:t>‹#›</a:t>
            </a:fld>
            <a:endParaRPr lang="en-US"/>
          </a:p>
        </p:txBody>
      </p:sp>
    </p:spTree>
    <p:extLst>
      <p:ext uri="{BB962C8B-B14F-4D97-AF65-F5344CB8AC3E}">
        <p14:creationId xmlns:p14="http://schemas.microsoft.com/office/powerpoint/2010/main" val="168527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or other technology, such as mobile telephones, can be used to intimidate, torment or threaten others. Cyberbullying is the use of inappropriate behavior, strength or influence, whether directly or indirectly, and whether, written, verbal, physical, or through displays of or use of imagery, symbols, or otherwise, to intimidate, torment, threaten, harass, or embarrass another person. </a:t>
            </a:r>
          </a:p>
        </p:txBody>
      </p:sp>
      <p:sp>
        <p:nvSpPr>
          <p:cNvPr id="4" name="Slide Number Placeholder 3"/>
          <p:cNvSpPr>
            <a:spLocks noGrp="1"/>
          </p:cNvSpPr>
          <p:nvPr>
            <p:ph type="sldNum" sz="quarter" idx="10"/>
          </p:nvPr>
        </p:nvSpPr>
        <p:spPr/>
        <p:txBody>
          <a:bodyPr/>
          <a:lstStyle/>
          <a:p>
            <a:fld id="{DB7B0586-3BAF-4437-BE65-D92EB267B53A}" type="slidenum">
              <a:rPr lang="en-US" smtClean="0"/>
              <a:t>2</a:t>
            </a:fld>
            <a:endParaRPr lang="en-US"/>
          </a:p>
        </p:txBody>
      </p:sp>
    </p:spTree>
    <p:extLst>
      <p:ext uri="{BB962C8B-B14F-4D97-AF65-F5344CB8AC3E}">
        <p14:creationId xmlns:p14="http://schemas.microsoft.com/office/powerpoint/2010/main" val="1422107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various forms of cyberbullying</a:t>
            </a:r>
            <a:r>
              <a:rPr lang="en-US" baseline="0" dirty="0"/>
              <a:t> include social media, blog bullying and LGBT . </a:t>
            </a:r>
            <a:r>
              <a:rPr lang="en-US" dirty="0"/>
              <a:t>Internet or other technology, such as mobile telephones, can be used to intimidate, torment or threaten others(Jimenez,</a:t>
            </a:r>
            <a:r>
              <a:rPr lang="en-US" baseline="0" dirty="0"/>
              <a:t> 2019)</a:t>
            </a:r>
            <a:r>
              <a:rPr lang="en-US" dirty="0"/>
              <a:t>. Cyberbullying is the use of inappropriate behavior, strength or influence, whether directly or indirectly, and whether verbal, written, physical, or through displays of or use of imagery, symbols, or otherwise, to intimidate, torment, threaten, harass, or embarrass another person. </a:t>
            </a:r>
          </a:p>
        </p:txBody>
      </p:sp>
      <p:sp>
        <p:nvSpPr>
          <p:cNvPr id="4" name="Slide Number Placeholder 3"/>
          <p:cNvSpPr>
            <a:spLocks noGrp="1"/>
          </p:cNvSpPr>
          <p:nvPr>
            <p:ph type="sldNum" sz="quarter" idx="10"/>
          </p:nvPr>
        </p:nvSpPr>
        <p:spPr/>
        <p:txBody>
          <a:bodyPr/>
          <a:lstStyle/>
          <a:p>
            <a:fld id="{DB7B0586-3BAF-4437-BE65-D92EB267B53A}" type="slidenum">
              <a:rPr lang="en-US" smtClean="0"/>
              <a:t>3</a:t>
            </a:fld>
            <a:endParaRPr lang="en-US"/>
          </a:p>
        </p:txBody>
      </p:sp>
    </p:spTree>
    <p:extLst>
      <p:ext uri="{BB962C8B-B14F-4D97-AF65-F5344CB8AC3E}">
        <p14:creationId xmlns:p14="http://schemas.microsoft.com/office/powerpoint/2010/main" val="2257307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Bullying of any kind can have negative physical and psychological consequences for a child(Baier et al., 2019).  Depression, behavioral issues, low</a:t>
            </a:r>
            <a:r>
              <a:rPr lang="en-US" baseline="0" dirty="0"/>
              <a:t> self-esteem, academic struggles, fear and suicidal thoughts are among the negative effects of children aged 10-27 experience as a result of cyberbullying. </a:t>
            </a:r>
            <a:endParaRPr lang="en-US" dirty="0"/>
          </a:p>
        </p:txBody>
      </p:sp>
      <p:sp>
        <p:nvSpPr>
          <p:cNvPr id="4" name="Slide Number Placeholder 3"/>
          <p:cNvSpPr>
            <a:spLocks noGrp="1"/>
          </p:cNvSpPr>
          <p:nvPr>
            <p:ph type="sldNum" sz="quarter" idx="10"/>
          </p:nvPr>
        </p:nvSpPr>
        <p:spPr/>
        <p:txBody>
          <a:bodyPr/>
          <a:lstStyle/>
          <a:p>
            <a:fld id="{DB7B0586-3BAF-4437-BE65-D92EB267B53A}" type="slidenum">
              <a:rPr lang="en-US" smtClean="0"/>
              <a:t>4</a:t>
            </a:fld>
            <a:endParaRPr lang="en-US"/>
          </a:p>
        </p:txBody>
      </p:sp>
    </p:spTree>
    <p:extLst>
      <p:ext uri="{BB962C8B-B14F-4D97-AF65-F5344CB8AC3E}">
        <p14:creationId xmlns:p14="http://schemas.microsoft.com/office/powerpoint/2010/main" val="3643307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type of bullying can have physical and psychological effects on a child. Anxiety, fear, depression, low self-esteem, behavioral issues, and academic struggles are just of the few challenges kids may experience if they are targets. Cyberbullying, however, may be particularly damaging.</a:t>
            </a:r>
          </a:p>
        </p:txBody>
      </p:sp>
      <p:sp>
        <p:nvSpPr>
          <p:cNvPr id="4" name="Slide Number Placeholder 3"/>
          <p:cNvSpPr>
            <a:spLocks noGrp="1"/>
          </p:cNvSpPr>
          <p:nvPr>
            <p:ph type="sldNum" sz="quarter" idx="5"/>
          </p:nvPr>
        </p:nvSpPr>
        <p:spPr/>
        <p:txBody>
          <a:bodyPr/>
          <a:lstStyle/>
          <a:p>
            <a:fld id="{DB7B0586-3BAF-4437-BE65-D92EB267B53A}" type="slidenum">
              <a:rPr lang="en-US" smtClean="0"/>
              <a:t>5</a:t>
            </a:fld>
            <a:endParaRPr lang="en-US"/>
          </a:p>
        </p:txBody>
      </p:sp>
    </p:spTree>
    <p:extLst>
      <p:ext uri="{BB962C8B-B14F-4D97-AF65-F5344CB8AC3E}">
        <p14:creationId xmlns:p14="http://schemas.microsoft.com/office/powerpoint/2010/main" val="18782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a:t>
            </a:r>
            <a:r>
              <a:rPr lang="en-US" baseline="0" dirty="0"/>
              <a:t> have a role in handling the case. limiting access to internet and knowing site that children visits often are great ways to handle and prevent cyberbullying(</a:t>
            </a:r>
            <a:r>
              <a:rPr lang="en-US" dirty="0"/>
              <a:t>Baldry, Sorrentino</a:t>
            </a:r>
            <a:r>
              <a:rPr lang="en-US" baseline="0" dirty="0"/>
              <a:t> and</a:t>
            </a:r>
            <a:r>
              <a:rPr lang="en-US" dirty="0"/>
              <a:t> Farrington, 2019) </a:t>
            </a:r>
            <a:r>
              <a:rPr lang="en-US" baseline="0" dirty="0"/>
              <a:t>. Make sure to keep the computer in a visible area of the house and to set limits on the usage of cell phones and video games. A parent can turn off messaging at certain hours or at night to prevent the children from being targeted.</a:t>
            </a:r>
            <a:endParaRPr lang="en-US" dirty="0"/>
          </a:p>
        </p:txBody>
      </p:sp>
      <p:sp>
        <p:nvSpPr>
          <p:cNvPr id="4" name="Slide Number Placeholder 3"/>
          <p:cNvSpPr>
            <a:spLocks noGrp="1"/>
          </p:cNvSpPr>
          <p:nvPr>
            <p:ph type="sldNum" sz="quarter" idx="10"/>
          </p:nvPr>
        </p:nvSpPr>
        <p:spPr/>
        <p:txBody>
          <a:bodyPr/>
          <a:lstStyle/>
          <a:p>
            <a:fld id="{DB7B0586-3BAF-4437-BE65-D92EB267B53A}" type="slidenum">
              <a:rPr lang="en-US" smtClean="0"/>
              <a:t>6</a:t>
            </a:fld>
            <a:endParaRPr lang="en-US"/>
          </a:p>
        </p:txBody>
      </p:sp>
    </p:spTree>
    <p:extLst>
      <p:ext uri="{BB962C8B-B14F-4D97-AF65-F5344CB8AC3E}">
        <p14:creationId xmlns:p14="http://schemas.microsoft.com/office/powerpoint/2010/main" val="3201121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many cases, children and who are cyberbullied may not want to tell a teacher, parent, or other trusted adults. This is typically due to feelings of embarrassment or concern that their devices will be confiscated at home.  The various signs</a:t>
            </a:r>
            <a:r>
              <a:rPr lang="en-US" baseline="0" dirty="0"/>
              <a:t> of being bullying include spending time alone and also too much time in the bedroom. A child can also be secretive and emotionally upset after using the mobile phone.</a:t>
            </a:r>
            <a:endParaRPr lang="en-US" dirty="0"/>
          </a:p>
        </p:txBody>
      </p:sp>
      <p:sp>
        <p:nvSpPr>
          <p:cNvPr id="4" name="Slide Number Placeholder 3"/>
          <p:cNvSpPr>
            <a:spLocks noGrp="1"/>
          </p:cNvSpPr>
          <p:nvPr>
            <p:ph type="sldNum" sz="quarter" idx="10"/>
          </p:nvPr>
        </p:nvSpPr>
        <p:spPr/>
        <p:txBody>
          <a:bodyPr/>
          <a:lstStyle/>
          <a:p>
            <a:fld id="{DB7B0586-3BAF-4437-BE65-D92EB267B53A}" type="slidenum">
              <a:rPr lang="en-US" smtClean="0"/>
              <a:t>7</a:t>
            </a:fld>
            <a:endParaRPr lang="en-US"/>
          </a:p>
        </p:txBody>
      </p:sp>
    </p:spTree>
    <p:extLst>
      <p:ext uri="{BB962C8B-B14F-4D97-AF65-F5344CB8AC3E}">
        <p14:creationId xmlns:p14="http://schemas.microsoft.com/office/powerpoint/2010/main" val="283007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child is</a:t>
            </a:r>
            <a:r>
              <a:rPr lang="en-US" baseline="0" dirty="0"/>
              <a:t> cyberbullied a parent ought to make immediate notification to the school, offer support to the child and report the issue to the authority. However, before reporting the problem, inform your child of your intention to do so, so that Learner can come up with a solution that will satisfy both of you. Finally the parent can also screen shot the messages, photographs, and texts that appear on the child's cell phone(</a:t>
            </a:r>
            <a:r>
              <a:rPr lang="en-US" dirty="0"/>
              <a:t>Helfrich et al., 2020)</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Moreover, According to </a:t>
            </a:r>
            <a:r>
              <a:rPr lang="en-US" dirty="0"/>
              <a:t>Dorol</a:t>
            </a:r>
            <a:r>
              <a:rPr lang="en-US" baseline="0" dirty="0"/>
              <a:t> and</a:t>
            </a:r>
            <a:r>
              <a:rPr lang="en-US" dirty="0"/>
              <a:t> Mishara, (2021)</a:t>
            </a:r>
            <a:r>
              <a:rPr lang="en-US" baseline="0" dirty="0"/>
              <a:t>  cyberbullying prevention tactics include teaching stronger personal skills, encouraging school social ties, and proposing family interventions to lessen the consequences of cyberbullying. </a:t>
            </a:r>
            <a:endParaRPr lang="en-US" dirty="0"/>
          </a:p>
        </p:txBody>
      </p:sp>
      <p:sp>
        <p:nvSpPr>
          <p:cNvPr id="4" name="Slide Number Placeholder 3"/>
          <p:cNvSpPr>
            <a:spLocks noGrp="1"/>
          </p:cNvSpPr>
          <p:nvPr>
            <p:ph type="sldNum" sz="quarter" idx="10"/>
          </p:nvPr>
        </p:nvSpPr>
        <p:spPr/>
        <p:txBody>
          <a:bodyPr/>
          <a:lstStyle/>
          <a:p>
            <a:fld id="{DB7B0586-3BAF-4437-BE65-D92EB267B53A}" type="slidenum">
              <a:rPr lang="en-US" smtClean="0"/>
              <a:t>8</a:t>
            </a:fld>
            <a:endParaRPr lang="en-US"/>
          </a:p>
        </p:txBody>
      </p:sp>
    </p:spTree>
    <p:extLst>
      <p:ext uri="{BB962C8B-B14F-4D97-AF65-F5344CB8AC3E}">
        <p14:creationId xmlns:p14="http://schemas.microsoft.com/office/powerpoint/2010/main" val="1649158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While there is no foolproof way to prevent your child from ever being cyberbullied, there are things you can do together to reduce the likelihood they will be targeted. </a:t>
            </a:r>
            <a:endParaRPr lang="en-US" dirty="0"/>
          </a:p>
        </p:txBody>
      </p:sp>
      <p:sp>
        <p:nvSpPr>
          <p:cNvPr id="4" name="Slide Number Placeholder 3"/>
          <p:cNvSpPr>
            <a:spLocks noGrp="1"/>
          </p:cNvSpPr>
          <p:nvPr>
            <p:ph type="sldNum" sz="quarter" idx="5"/>
          </p:nvPr>
        </p:nvSpPr>
        <p:spPr/>
        <p:txBody>
          <a:bodyPr/>
          <a:lstStyle/>
          <a:p>
            <a:fld id="{DB7B0586-3BAF-4437-BE65-D92EB267B53A}" type="slidenum">
              <a:rPr lang="en-US" smtClean="0"/>
              <a:t>9</a:t>
            </a:fld>
            <a:endParaRPr lang="en-US"/>
          </a:p>
        </p:txBody>
      </p:sp>
    </p:spTree>
    <p:extLst>
      <p:ext uri="{BB962C8B-B14F-4D97-AF65-F5344CB8AC3E}">
        <p14:creationId xmlns:p14="http://schemas.microsoft.com/office/powerpoint/2010/main" val="801725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62B2AD-CEEE-45C8-88B6-BF7D75D05AAB}" type="datetimeFigureOut">
              <a:rPr lang="en-US" smtClean="0"/>
              <a:t>10/2/2021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AA4C66A-5A62-418C-B4EC-2C825E22A81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04767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62B2AD-CEEE-45C8-88B6-BF7D75D05AAB}" type="datetimeFigureOut">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C66A-5A62-418C-B4EC-2C825E22A81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755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62B2AD-CEEE-45C8-88B6-BF7D75D05AAB}" type="datetimeFigureOut">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C66A-5A62-418C-B4EC-2C825E22A81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766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62B2AD-CEEE-45C8-88B6-BF7D75D05AAB}" type="datetimeFigureOut">
              <a:rPr lang="en-US" smtClean="0"/>
              <a:t>10/2/2021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C66A-5A62-418C-B4EC-2C825E22A81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9303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62B2AD-CEEE-45C8-88B6-BF7D75D05AAB}" type="datetimeFigureOut">
              <a:rPr lang="en-US" smtClean="0"/>
              <a:t>10/2/2021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C66A-5A62-418C-B4EC-2C825E22A81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2112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62B2AD-CEEE-45C8-88B6-BF7D75D05AAB}" type="datetimeFigureOut">
              <a:rPr lang="en-US" smtClean="0"/>
              <a:t>10/2/2021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C66A-5A62-418C-B4EC-2C825E22A81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5475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2B2AD-CEEE-45C8-88B6-BF7D75D05AAB}" type="datetimeFigureOut">
              <a:rPr lang="en-US" smtClean="0"/>
              <a:t>10/2/2021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C66A-5A62-418C-B4EC-2C825E22A81F}" type="slidenum">
              <a:rPr lang="en-US" smtClean="0"/>
              <a:t>‹#›</a:t>
            </a:fld>
            <a:endParaRPr lang="en-US"/>
          </a:p>
        </p:txBody>
      </p:sp>
    </p:spTree>
    <p:extLst>
      <p:ext uri="{BB962C8B-B14F-4D97-AF65-F5344CB8AC3E}">
        <p14:creationId xmlns:p14="http://schemas.microsoft.com/office/powerpoint/2010/main" val="55747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62B2AD-CEEE-45C8-88B6-BF7D75D05AAB}" type="datetimeFigureOut">
              <a:rPr lang="en-US" smtClean="0"/>
              <a:t>10/2/2021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C66A-5A62-418C-B4EC-2C825E22A81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4319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D62B2AD-CEEE-45C8-88B6-BF7D75D05AAB}" type="datetimeFigureOut">
              <a:rPr lang="en-US" smtClean="0"/>
              <a:t>10/2/2021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AA4C66A-5A62-418C-B4EC-2C825E22A81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7112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62B2AD-CEEE-45C8-88B6-BF7D75D05AAB}" type="datetimeFigureOut">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C66A-5A62-418C-B4EC-2C825E22A81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96000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62B2AD-CEEE-45C8-88B6-BF7D75D05AAB}" type="datetimeFigureOut">
              <a:rPr lang="en-US" smtClean="0"/>
              <a:t>10/2/2021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C66A-5A62-418C-B4EC-2C825E22A81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786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D62B2AD-CEEE-45C8-88B6-BF7D75D05AAB}" type="datetimeFigureOut">
              <a:rPr lang="en-US" smtClean="0"/>
              <a:t>10/2/2021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AA4C66A-5A62-418C-B4EC-2C825E22A81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04599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2200" y="1463041"/>
            <a:ext cx="10007600" cy="2225039"/>
          </a:xfrm>
        </p:spPr>
        <p:txBody>
          <a:bodyPr>
            <a:normAutofit/>
          </a:bodyPr>
          <a:lstStyle/>
          <a:p>
            <a:pPr algn="ctr"/>
            <a:r>
              <a:rPr lang="en-US" sz="3600" cap="none" dirty="0"/>
              <a:t>Cyberbullying Among Children Aged 10-17</a:t>
            </a:r>
            <a:br>
              <a:rPr lang="en-US" dirty="0"/>
            </a:br>
            <a:endParaRPr lang="en-US" dirty="0"/>
          </a:p>
        </p:txBody>
      </p:sp>
      <p:sp>
        <p:nvSpPr>
          <p:cNvPr id="3" name="Subtitle 2"/>
          <p:cNvSpPr>
            <a:spLocks noGrp="1"/>
          </p:cNvSpPr>
          <p:nvPr>
            <p:ph type="subTitle" idx="1"/>
          </p:nvPr>
        </p:nvSpPr>
        <p:spPr>
          <a:xfrm>
            <a:off x="1779692" y="2921000"/>
            <a:ext cx="8825658" cy="861420"/>
          </a:xfrm>
        </p:spPr>
        <p:txBody>
          <a:bodyPr>
            <a:normAutofit/>
          </a:bodyPr>
          <a:lstStyle/>
          <a:p>
            <a:pPr algn="ctr"/>
            <a:r>
              <a:rPr lang="en-US" sz="2800" cap="none" dirty="0">
                <a:latin typeface="+mj-lt"/>
              </a:rPr>
              <a:t>Lesson Plan Presentation</a:t>
            </a:r>
          </a:p>
        </p:txBody>
      </p:sp>
    </p:spTree>
    <p:extLst>
      <p:ext uri="{BB962C8B-B14F-4D97-AF65-F5344CB8AC3E}">
        <p14:creationId xmlns:p14="http://schemas.microsoft.com/office/powerpoint/2010/main" val="3931222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1" y="1032393"/>
            <a:ext cx="9603275" cy="709321"/>
          </a:xfrm>
        </p:spPr>
        <p:txBody>
          <a:bodyPr/>
          <a:lstStyle/>
          <a:p>
            <a:pPr algn="ctr"/>
            <a:r>
              <a:rPr lang="en-US" b="1" cap="none" dirty="0"/>
              <a:t>Lesson Objectives</a:t>
            </a:r>
            <a:endParaRPr lang="en-US" b="1" dirty="0"/>
          </a:p>
        </p:txBody>
      </p:sp>
      <p:sp>
        <p:nvSpPr>
          <p:cNvPr id="3" name="Content Placeholder 2"/>
          <p:cNvSpPr>
            <a:spLocks noGrp="1"/>
          </p:cNvSpPr>
          <p:nvPr>
            <p:ph idx="1"/>
          </p:nvPr>
        </p:nvSpPr>
        <p:spPr>
          <a:xfrm>
            <a:off x="0" y="1741714"/>
            <a:ext cx="12191999" cy="5116286"/>
          </a:xfrm>
        </p:spPr>
        <p:txBody>
          <a:bodyPr>
            <a:normAutofit/>
          </a:bodyPr>
          <a:lstStyle/>
          <a:p>
            <a:pPr lvl="0">
              <a:lnSpc>
                <a:spcPct val="200000"/>
              </a:lnSpc>
              <a:buFont typeface="Wingdings" panose="05000000000000000000" pitchFamily="2" charset="2"/>
              <a:buChar char="Ø"/>
            </a:pPr>
            <a:r>
              <a:rPr lang="en-US" sz="2200" dirty="0">
                <a:latin typeface="Constantia" panose="02030602050306030303" pitchFamily="18" charset="0"/>
              </a:rPr>
              <a:t>Learner will know the various forms of cyber bullying for children aged 10-17years</a:t>
            </a:r>
          </a:p>
          <a:p>
            <a:pPr lvl="0">
              <a:lnSpc>
                <a:spcPct val="200000"/>
              </a:lnSpc>
              <a:buFont typeface="Wingdings" panose="05000000000000000000" pitchFamily="2" charset="2"/>
              <a:buChar char="Ø"/>
            </a:pPr>
            <a:r>
              <a:rPr lang="en-US" sz="2200" dirty="0">
                <a:latin typeface="Constantia" panose="02030602050306030303" pitchFamily="18" charset="0"/>
              </a:rPr>
              <a:t>Learner will learn the negative effects of cyberbullying to children</a:t>
            </a:r>
          </a:p>
          <a:p>
            <a:pPr lvl="0">
              <a:lnSpc>
                <a:spcPct val="200000"/>
              </a:lnSpc>
              <a:buFont typeface="Wingdings" panose="05000000000000000000" pitchFamily="2" charset="2"/>
              <a:buChar char="Ø"/>
            </a:pPr>
            <a:r>
              <a:rPr lang="en-US" sz="2200" dirty="0">
                <a:latin typeface="Constantia" panose="02030602050306030303" pitchFamily="18" charset="0"/>
              </a:rPr>
              <a:t>Learner will learn the how to handle cyberbullying cases</a:t>
            </a:r>
          </a:p>
          <a:p>
            <a:pPr lvl="0">
              <a:lnSpc>
                <a:spcPct val="200000"/>
              </a:lnSpc>
              <a:buFont typeface="Wingdings" panose="05000000000000000000" pitchFamily="2" charset="2"/>
              <a:buChar char="Ø"/>
            </a:pPr>
            <a:r>
              <a:rPr lang="en-US" sz="2200" dirty="0">
                <a:latin typeface="Constantia" panose="02030602050306030303" pitchFamily="18" charset="0"/>
              </a:rPr>
              <a:t>Learner will learn the signs of cyberbullying</a:t>
            </a:r>
          </a:p>
          <a:p>
            <a:pPr lvl="0">
              <a:lnSpc>
                <a:spcPct val="200000"/>
              </a:lnSpc>
              <a:buFont typeface="Wingdings" panose="05000000000000000000" pitchFamily="2" charset="2"/>
              <a:buChar char="Ø"/>
            </a:pPr>
            <a:r>
              <a:rPr lang="en-US" sz="2200" dirty="0">
                <a:latin typeface="Constantia" panose="02030602050306030303" pitchFamily="18" charset="0"/>
              </a:rPr>
              <a:t>Learner will know their role in preventing cyberbullying</a:t>
            </a:r>
          </a:p>
        </p:txBody>
      </p:sp>
    </p:spTree>
    <p:extLst>
      <p:ext uri="{BB962C8B-B14F-4D97-AF65-F5344CB8AC3E}">
        <p14:creationId xmlns:p14="http://schemas.microsoft.com/office/powerpoint/2010/main" val="1854732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995629"/>
            <a:ext cx="9603275" cy="792052"/>
          </a:xfrm>
        </p:spPr>
        <p:txBody>
          <a:bodyPr/>
          <a:lstStyle/>
          <a:p>
            <a:pPr algn="ctr"/>
            <a:r>
              <a:rPr lang="en-US" b="1" cap="none" dirty="0"/>
              <a:t>Various Forms Of Cyberbullying</a:t>
            </a:r>
          </a:p>
        </p:txBody>
      </p:sp>
      <p:sp>
        <p:nvSpPr>
          <p:cNvPr id="3" name="Content Placeholder 2"/>
          <p:cNvSpPr>
            <a:spLocks noGrp="1"/>
          </p:cNvSpPr>
          <p:nvPr>
            <p:ph idx="1"/>
          </p:nvPr>
        </p:nvSpPr>
        <p:spPr>
          <a:xfrm>
            <a:off x="0" y="1787681"/>
            <a:ext cx="12191999" cy="5070319"/>
          </a:xfrm>
        </p:spPr>
        <p:txBody>
          <a:bodyPr/>
          <a:lstStyle/>
          <a:p>
            <a:pPr>
              <a:lnSpc>
                <a:spcPct val="200000"/>
              </a:lnSpc>
              <a:buFont typeface="Wingdings" panose="05000000000000000000" pitchFamily="2" charset="2"/>
              <a:buChar char="Ø"/>
            </a:pPr>
            <a:r>
              <a:rPr lang="en-US" sz="2200" dirty="0">
                <a:latin typeface="Constantia" panose="02030602050306030303" pitchFamily="18" charset="0"/>
              </a:rPr>
              <a:t>Blogging bullying</a:t>
            </a:r>
          </a:p>
          <a:p>
            <a:pPr>
              <a:lnSpc>
                <a:spcPct val="200000"/>
              </a:lnSpc>
              <a:buFont typeface="Wingdings" panose="05000000000000000000" pitchFamily="2" charset="2"/>
              <a:buChar char="Ø"/>
            </a:pPr>
            <a:r>
              <a:rPr lang="en-US" sz="2200" dirty="0">
                <a:latin typeface="Constantia" panose="02030602050306030303" pitchFamily="18" charset="0"/>
              </a:rPr>
              <a:t>Social media bullying</a:t>
            </a:r>
          </a:p>
          <a:p>
            <a:pPr>
              <a:lnSpc>
                <a:spcPct val="200000"/>
              </a:lnSpc>
              <a:buFont typeface="Wingdings" panose="05000000000000000000" pitchFamily="2" charset="2"/>
              <a:buChar char="Ø"/>
            </a:pPr>
            <a:r>
              <a:rPr lang="en-US" sz="2200" dirty="0">
                <a:latin typeface="Constantia" panose="02030602050306030303" pitchFamily="18" charset="0"/>
              </a:rPr>
              <a:t>LGBT bullying</a:t>
            </a:r>
          </a:p>
          <a:p>
            <a:pPr>
              <a:lnSpc>
                <a:spcPct val="200000"/>
              </a:lnSpc>
              <a:buFont typeface="Wingdings" panose="05000000000000000000" pitchFamily="2" charset="2"/>
              <a:buChar char="Ø"/>
            </a:pPr>
            <a:r>
              <a:rPr lang="en-US" sz="2200" dirty="0">
                <a:latin typeface="Constantia" panose="02030602050306030303" pitchFamily="18" charset="0"/>
              </a:rPr>
              <a:t>Spreading rumors through cell phones</a:t>
            </a:r>
          </a:p>
          <a:p>
            <a:endParaRPr lang="en-US" dirty="0"/>
          </a:p>
        </p:txBody>
      </p:sp>
    </p:spTree>
    <p:extLst>
      <p:ext uri="{BB962C8B-B14F-4D97-AF65-F5344CB8AC3E}">
        <p14:creationId xmlns:p14="http://schemas.microsoft.com/office/powerpoint/2010/main" val="320014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1" y="906119"/>
            <a:ext cx="9603275" cy="947635"/>
          </a:xfrm>
        </p:spPr>
        <p:txBody>
          <a:bodyPr/>
          <a:lstStyle/>
          <a:p>
            <a:pPr algn="ctr"/>
            <a:r>
              <a:rPr lang="en-US" b="1" cap="none" dirty="0"/>
              <a:t>Negative Effects Of Cyberbullying On Children</a:t>
            </a:r>
          </a:p>
        </p:txBody>
      </p:sp>
      <p:sp>
        <p:nvSpPr>
          <p:cNvPr id="3" name="Content Placeholder 2"/>
          <p:cNvSpPr>
            <a:spLocks noGrp="1"/>
          </p:cNvSpPr>
          <p:nvPr>
            <p:ph idx="1"/>
          </p:nvPr>
        </p:nvSpPr>
        <p:spPr>
          <a:xfrm>
            <a:off x="0" y="1853754"/>
            <a:ext cx="12191999" cy="5004246"/>
          </a:xfrm>
        </p:spPr>
        <p:txBody>
          <a:bodyPr/>
          <a:lstStyle/>
          <a:p>
            <a:pPr>
              <a:lnSpc>
                <a:spcPct val="200000"/>
              </a:lnSpc>
              <a:buFont typeface="Wingdings" panose="05000000000000000000" pitchFamily="2" charset="2"/>
              <a:buChar char="Ø"/>
            </a:pPr>
            <a:r>
              <a:rPr lang="en-US" sz="2200" dirty="0">
                <a:latin typeface="Constantia" panose="02030602050306030303" pitchFamily="18" charset="0"/>
              </a:rPr>
              <a:t>Low self esteem both at school and at home</a:t>
            </a:r>
          </a:p>
          <a:p>
            <a:pPr>
              <a:lnSpc>
                <a:spcPct val="200000"/>
              </a:lnSpc>
              <a:buFont typeface="Wingdings" panose="05000000000000000000" pitchFamily="2" charset="2"/>
              <a:buChar char="Ø"/>
            </a:pPr>
            <a:r>
              <a:rPr lang="en-US" sz="2200" dirty="0">
                <a:latin typeface="Constantia" panose="02030602050306030303" pitchFamily="18" charset="0"/>
              </a:rPr>
              <a:t>Academic issues</a:t>
            </a:r>
          </a:p>
          <a:p>
            <a:pPr>
              <a:lnSpc>
                <a:spcPct val="200000"/>
              </a:lnSpc>
              <a:buFont typeface="Wingdings" panose="05000000000000000000" pitchFamily="2" charset="2"/>
              <a:buChar char="Ø"/>
            </a:pPr>
            <a:r>
              <a:rPr lang="en-US" sz="2200" dirty="0">
                <a:latin typeface="Constantia" panose="02030602050306030303" pitchFamily="18" charset="0"/>
              </a:rPr>
              <a:t>Suicidal thoughts and self harm</a:t>
            </a:r>
          </a:p>
          <a:p>
            <a:pPr>
              <a:lnSpc>
                <a:spcPct val="200000"/>
              </a:lnSpc>
              <a:buFont typeface="Wingdings" panose="05000000000000000000" pitchFamily="2" charset="2"/>
              <a:buChar char="Ø"/>
            </a:pPr>
            <a:r>
              <a:rPr lang="en-US" sz="2200" dirty="0">
                <a:latin typeface="Constantia" panose="02030602050306030303" pitchFamily="18" charset="0"/>
              </a:rPr>
              <a:t> Anger and Isolation</a:t>
            </a:r>
          </a:p>
          <a:p>
            <a:pPr>
              <a:lnSpc>
                <a:spcPct val="200000"/>
              </a:lnSpc>
              <a:buFont typeface="Wingdings" panose="05000000000000000000" pitchFamily="2" charset="2"/>
              <a:buChar char="Ø"/>
            </a:pPr>
            <a:r>
              <a:rPr lang="en-US" sz="2200" dirty="0">
                <a:latin typeface="Constantia" panose="02030602050306030303" pitchFamily="18" charset="0"/>
              </a:rPr>
              <a:t>Humiliation</a:t>
            </a:r>
          </a:p>
          <a:p>
            <a:endParaRPr lang="en-US" dirty="0"/>
          </a:p>
        </p:txBody>
      </p:sp>
      <p:pic>
        <p:nvPicPr>
          <p:cNvPr id="5" name="Picture 4">
            <a:extLst>
              <a:ext uri="{FF2B5EF4-FFF2-40B4-BE49-F238E27FC236}">
                <a16:creationId xmlns:a16="http://schemas.microsoft.com/office/drawing/2014/main" id="{67E0228B-D089-4A1E-87EB-7A97E7A3C4B5}"/>
              </a:ext>
            </a:extLst>
          </p:cNvPr>
          <p:cNvPicPr>
            <a:picLocks noChangeAspect="1"/>
          </p:cNvPicPr>
          <p:nvPr/>
        </p:nvPicPr>
        <p:blipFill>
          <a:blip r:embed="rId3"/>
          <a:stretch>
            <a:fillRect/>
          </a:stretch>
        </p:blipFill>
        <p:spPr>
          <a:xfrm>
            <a:off x="5458505" y="2647500"/>
            <a:ext cx="6559324" cy="3416754"/>
          </a:xfrm>
          <a:prstGeom prst="rect">
            <a:avLst/>
          </a:prstGeom>
        </p:spPr>
      </p:pic>
    </p:spTree>
    <p:extLst>
      <p:ext uri="{BB962C8B-B14F-4D97-AF65-F5344CB8AC3E}">
        <p14:creationId xmlns:p14="http://schemas.microsoft.com/office/powerpoint/2010/main" val="32950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8EC15D-061F-4844-BF09-E56661A54621}"/>
              </a:ext>
            </a:extLst>
          </p:cNvPr>
          <p:cNvPicPr>
            <a:picLocks noChangeAspect="1"/>
          </p:cNvPicPr>
          <p:nvPr/>
        </p:nvPicPr>
        <p:blipFill>
          <a:blip r:embed="rId3"/>
          <a:stretch>
            <a:fillRect/>
          </a:stretch>
        </p:blipFill>
        <p:spPr>
          <a:xfrm>
            <a:off x="-27214" y="0"/>
            <a:ext cx="12219214" cy="6842760"/>
          </a:xfrm>
          <a:prstGeom prst="rect">
            <a:avLst/>
          </a:prstGeom>
        </p:spPr>
      </p:pic>
    </p:spTree>
    <p:extLst>
      <p:ext uri="{BB962C8B-B14F-4D97-AF65-F5344CB8AC3E}">
        <p14:creationId xmlns:p14="http://schemas.microsoft.com/office/powerpoint/2010/main" val="1034591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1" y="964177"/>
            <a:ext cx="9603275" cy="748510"/>
          </a:xfrm>
        </p:spPr>
        <p:txBody>
          <a:bodyPr/>
          <a:lstStyle/>
          <a:p>
            <a:pPr algn="ctr"/>
            <a:r>
              <a:rPr lang="en-US" b="1" cap="none" dirty="0"/>
              <a:t>How to Handle Cyberbullying Cases</a:t>
            </a:r>
          </a:p>
        </p:txBody>
      </p:sp>
      <p:sp>
        <p:nvSpPr>
          <p:cNvPr id="3" name="Content Placeholder 2"/>
          <p:cNvSpPr>
            <a:spLocks noGrp="1"/>
          </p:cNvSpPr>
          <p:nvPr>
            <p:ph idx="1"/>
          </p:nvPr>
        </p:nvSpPr>
        <p:spPr>
          <a:xfrm>
            <a:off x="0" y="1853754"/>
            <a:ext cx="12191999" cy="5004246"/>
          </a:xfrm>
        </p:spPr>
        <p:txBody>
          <a:bodyPr/>
          <a:lstStyle/>
          <a:p>
            <a:pPr>
              <a:lnSpc>
                <a:spcPct val="200000"/>
              </a:lnSpc>
              <a:buFont typeface="Wingdings" panose="05000000000000000000" pitchFamily="2" charset="2"/>
              <a:buChar char="Ø"/>
            </a:pPr>
            <a:r>
              <a:rPr lang="en-US" sz="2200" dirty="0">
                <a:latin typeface="Constantia" panose="02030602050306030303" pitchFamily="18" charset="0"/>
              </a:rPr>
              <a:t>Block the bully</a:t>
            </a:r>
          </a:p>
          <a:p>
            <a:pPr>
              <a:lnSpc>
                <a:spcPct val="200000"/>
              </a:lnSpc>
              <a:buFont typeface="Wingdings" panose="05000000000000000000" pitchFamily="2" charset="2"/>
              <a:buChar char="Ø"/>
            </a:pPr>
            <a:r>
              <a:rPr lang="en-US" sz="2200" dirty="0">
                <a:latin typeface="Constantia" panose="02030602050306030303" pitchFamily="18" charset="0"/>
              </a:rPr>
              <a:t>Limit social media usage for the child</a:t>
            </a:r>
          </a:p>
          <a:p>
            <a:pPr>
              <a:lnSpc>
                <a:spcPct val="200000"/>
              </a:lnSpc>
              <a:buFont typeface="Wingdings" panose="05000000000000000000" pitchFamily="2" charset="2"/>
              <a:buChar char="Ø"/>
            </a:pPr>
            <a:r>
              <a:rPr lang="en-US" sz="2200" dirty="0">
                <a:latin typeface="Constantia" panose="02030602050306030303" pitchFamily="18" charset="0"/>
              </a:rPr>
              <a:t>Know the sites the child regularly visits</a:t>
            </a:r>
          </a:p>
          <a:p>
            <a:pPr>
              <a:lnSpc>
                <a:spcPct val="200000"/>
              </a:lnSpc>
              <a:buFont typeface="Wingdings" panose="05000000000000000000" pitchFamily="2" charset="2"/>
              <a:buChar char="Ø"/>
            </a:pPr>
            <a:r>
              <a:rPr lang="en-US" sz="2200" dirty="0">
                <a:latin typeface="Constantia" panose="02030602050306030303" pitchFamily="18" charset="0"/>
              </a:rPr>
              <a:t>Limit access to technology</a:t>
            </a:r>
          </a:p>
          <a:p>
            <a:pPr>
              <a:lnSpc>
                <a:spcPct val="200000"/>
              </a:lnSpc>
              <a:buFont typeface="Wingdings" panose="05000000000000000000" pitchFamily="2" charset="2"/>
              <a:buChar char="Ø"/>
            </a:pPr>
            <a:r>
              <a:rPr lang="en-US" sz="2200" dirty="0">
                <a:latin typeface="Constantia" panose="02030602050306030303" pitchFamily="18" charset="0"/>
              </a:rPr>
              <a:t>Be part of the child's world</a:t>
            </a:r>
          </a:p>
          <a:p>
            <a:endParaRPr lang="en-US" dirty="0"/>
          </a:p>
        </p:txBody>
      </p:sp>
    </p:spTree>
    <p:extLst>
      <p:ext uri="{BB962C8B-B14F-4D97-AF65-F5344CB8AC3E}">
        <p14:creationId xmlns:p14="http://schemas.microsoft.com/office/powerpoint/2010/main" val="4062949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210918"/>
            <a:ext cx="9603275" cy="630679"/>
          </a:xfrm>
        </p:spPr>
        <p:txBody>
          <a:bodyPr/>
          <a:lstStyle/>
          <a:p>
            <a:pPr algn="ctr"/>
            <a:r>
              <a:rPr lang="en-US" b="1" cap="none" dirty="0"/>
              <a:t>Signs Of Cyberbullying</a:t>
            </a:r>
          </a:p>
        </p:txBody>
      </p:sp>
      <p:sp>
        <p:nvSpPr>
          <p:cNvPr id="3" name="Content Placeholder 2"/>
          <p:cNvSpPr>
            <a:spLocks noGrp="1"/>
          </p:cNvSpPr>
          <p:nvPr>
            <p:ph idx="1"/>
          </p:nvPr>
        </p:nvSpPr>
        <p:spPr>
          <a:xfrm>
            <a:off x="0" y="1841597"/>
            <a:ext cx="12192001" cy="4907545"/>
          </a:xfrm>
        </p:spPr>
        <p:txBody>
          <a:bodyPr>
            <a:normAutofit/>
          </a:bodyPr>
          <a:lstStyle/>
          <a:p>
            <a:pPr>
              <a:lnSpc>
                <a:spcPct val="200000"/>
              </a:lnSpc>
              <a:buFont typeface="Wingdings" panose="05000000000000000000" pitchFamily="2" charset="2"/>
              <a:buChar char="Ø"/>
            </a:pPr>
            <a:r>
              <a:rPr lang="en-US" sz="2200" dirty="0">
                <a:latin typeface="Constantia" panose="02030602050306030303" pitchFamily="18" charset="0"/>
              </a:rPr>
              <a:t>Being emotionally upset after using a phone</a:t>
            </a:r>
          </a:p>
          <a:p>
            <a:pPr>
              <a:lnSpc>
                <a:spcPct val="200000"/>
              </a:lnSpc>
              <a:buFont typeface="Wingdings" panose="05000000000000000000" pitchFamily="2" charset="2"/>
              <a:buChar char="Ø"/>
            </a:pPr>
            <a:r>
              <a:rPr lang="en-US" sz="2200" dirty="0">
                <a:latin typeface="Constantia" panose="02030602050306030303" pitchFamily="18" charset="0"/>
              </a:rPr>
              <a:t>Being secretive </a:t>
            </a:r>
          </a:p>
          <a:p>
            <a:pPr>
              <a:lnSpc>
                <a:spcPct val="200000"/>
              </a:lnSpc>
              <a:buFont typeface="Wingdings" panose="05000000000000000000" pitchFamily="2" charset="2"/>
              <a:buChar char="Ø"/>
            </a:pPr>
            <a:r>
              <a:rPr lang="en-US" sz="2200" dirty="0">
                <a:latin typeface="Constantia" panose="02030602050306030303" pitchFamily="18" charset="0"/>
              </a:rPr>
              <a:t>Avoiding group gatherings(Group Work)</a:t>
            </a:r>
          </a:p>
          <a:p>
            <a:pPr>
              <a:lnSpc>
                <a:spcPct val="200000"/>
              </a:lnSpc>
              <a:buFont typeface="Wingdings" panose="05000000000000000000" pitchFamily="2" charset="2"/>
              <a:buChar char="Ø"/>
            </a:pPr>
            <a:r>
              <a:rPr lang="en-US" sz="2200" dirty="0">
                <a:latin typeface="Constantia" panose="02030602050306030303" pitchFamily="18" charset="0"/>
              </a:rPr>
              <a:t>Change of mood, appetite, behavior or sleep.</a:t>
            </a:r>
          </a:p>
          <a:p>
            <a:pPr>
              <a:lnSpc>
                <a:spcPct val="200000"/>
              </a:lnSpc>
              <a:buFont typeface="Wingdings" panose="05000000000000000000" pitchFamily="2" charset="2"/>
              <a:buChar char="Ø"/>
            </a:pPr>
            <a:r>
              <a:rPr lang="en-US" sz="2200" dirty="0">
                <a:latin typeface="Constantia" panose="02030602050306030303" pitchFamily="18" charset="0"/>
              </a:rPr>
              <a:t>Spending a lot of time in a room than usual.</a:t>
            </a:r>
          </a:p>
        </p:txBody>
      </p:sp>
      <p:pic>
        <p:nvPicPr>
          <p:cNvPr id="5" name="Picture 4">
            <a:extLst>
              <a:ext uri="{FF2B5EF4-FFF2-40B4-BE49-F238E27FC236}">
                <a16:creationId xmlns:a16="http://schemas.microsoft.com/office/drawing/2014/main" id="{BE012402-70E0-4F68-A8B3-010371938FB5}"/>
              </a:ext>
            </a:extLst>
          </p:cNvPr>
          <p:cNvPicPr>
            <a:picLocks noChangeAspect="1"/>
          </p:cNvPicPr>
          <p:nvPr/>
        </p:nvPicPr>
        <p:blipFill>
          <a:blip r:embed="rId3"/>
          <a:stretch>
            <a:fillRect/>
          </a:stretch>
        </p:blipFill>
        <p:spPr>
          <a:xfrm>
            <a:off x="5796593" y="2472276"/>
            <a:ext cx="6235749" cy="3507609"/>
          </a:xfrm>
          <a:prstGeom prst="rect">
            <a:avLst/>
          </a:prstGeom>
        </p:spPr>
      </p:pic>
    </p:spTree>
    <p:extLst>
      <p:ext uri="{BB962C8B-B14F-4D97-AF65-F5344CB8AC3E}">
        <p14:creationId xmlns:p14="http://schemas.microsoft.com/office/powerpoint/2010/main" val="303304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8" y="966497"/>
            <a:ext cx="9603275" cy="1049235"/>
          </a:xfrm>
        </p:spPr>
        <p:txBody>
          <a:bodyPr/>
          <a:lstStyle/>
          <a:p>
            <a:pPr algn="ctr"/>
            <a:r>
              <a:rPr lang="en-US" b="1" cap="none" dirty="0"/>
              <a:t>Role of Parents in Preventing Cyberbullying</a:t>
            </a:r>
          </a:p>
        </p:txBody>
      </p:sp>
      <p:sp>
        <p:nvSpPr>
          <p:cNvPr id="3" name="Content Placeholder 2"/>
          <p:cNvSpPr>
            <a:spLocks noGrp="1"/>
          </p:cNvSpPr>
          <p:nvPr>
            <p:ph idx="1"/>
          </p:nvPr>
        </p:nvSpPr>
        <p:spPr>
          <a:xfrm>
            <a:off x="0" y="1785257"/>
            <a:ext cx="12046857" cy="5072743"/>
          </a:xfrm>
        </p:spPr>
        <p:txBody>
          <a:bodyPr/>
          <a:lstStyle/>
          <a:p>
            <a:pPr>
              <a:lnSpc>
                <a:spcPct val="200000"/>
              </a:lnSpc>
              <a:buFont typeface="Wingdings" panose="05000000000000000000" pitchFamily="2" charset="2"/>
              <a:buChar char="Ø"/>
            </a:pPr>
            <a:r>
              <a:rPr lang="en-US" sz="2200" dirty="0">
                <a:latin typeface="Constantia" panose="02030602050306030303" pitchFamily="18" charset="0"/>
              </a:rPr>
              <a:t>Notify the school about the issue.</a:t>
            </a:r>
          </a:p>
          <a:p>
            <a:pPr>
              <a:lnSpc>
                <a:spcPct val="200000"/>
              </a:lnSpc>
              <a:buFont typeface="Wingdings" panose="05000000000000000000" pitchFamily="2" charset="2"/>
              <a:buChar char="Ø"/>
            </a:pPr>
            <a:r>
              <a:rPr lang="en-US" sz="2200" dirty="0">
                <a:latin typeface="Constantia" panose="02030602050306030303" pitchFamily="18" charset="0"/>
              </a:rPr>
              <a:t>Offer effective support and comfort.</a:t>
            </a:r>
          </a:p>
          <a:p>
            <a:pPr>
              <a:lnSpc>
                <a:spcPct val="200000"/>
              </a:lnSpc>
              <a:buFont typeface="Wingdings" panose="05000000000000000000" pitchFamily="2" charset="2"/>
              <a:buChar char="Ø"/>
            </a:pPr>
            <a:r>
              <a:rPr lang="en-US" sz="2200" dirty="0">
                <a:latin typeface="Constantia" panose="02030602050306030303" pitchFamily="18" charset="0"/>
              </a:rPr>
              <a:t>Let children know that it is not their fault.</a:t>
            </a:r>
          </a:p>
          <a:p>
            <a:pPr>
              <a:lnSpc>
                <a:spcPct val="200000"/>
              </a:lnSpc>
              <a:buFont typeface="Wingdings" panose="05000000000000000000" pitchFamily="2" charset="2"/>
              <a:buChar char="Ø"/>
            </a:pPr>
            <a:r>
              <a:rPr lang="en-US" sz="2200" dirty="0">
                <a:latin typeface="Constantia" panose="02030602050306030303" pitchFamily="18" charset="0"/>
              </a:rPr>
              <a:t>Get necessary help from authority.</a:t>
            </a:r>
          </a:p>
          <a:p>
            <a:pPr>
              <a:lnSpc>
                <a:spcPct val="200000"/>
              </a:lnSpc>
              <a:buFont typeface="Wingdings" panose="05000000000000000000" pitchFamily="2" charset="2"/>
              <a:buChar char="Ø"/>
            </a:pPr>
            <a:r>
              <a:rPr lang="en-US" sz="2200" dirty="0">
                <a:latin typeface="Constantia" panose="02030602050306030303" pitchFamily="18" charset="0"/>
              </a:rPr>
              <a:t>Keep records of bullying.</a:t>
            </a:r>
          </a:p>
          <a:p>
            <a:endParaRPr lang="en-US" dirty="0"/>
          </a:p>
        </p:txBody>
      </p:sp>
      <p:pic>
        <p:nvPicPr>
          <p:cNvPr id="4" name="Picture 3">
            <a:extLst>
              <a:ext uri="{FF2B5EF4-FFF2-40B4-BE49-F238E27FC236}">
                <a16:creationId xmlns:a16="http://schemas.microsoft.com/office/drawing/2014/main" id="{A154A14D-FCD1-4C02-A647-0AB6E6BC869C}"/>
              </a:ext>
            </a:extLst>
          </p:cNvPr>
          <p:cNvPicPr>
            <a:picLocks noChangeAspect="1"/>
          </p:cNvPicPr>
          <p:nvPr/>
        </p:nvPicPr>
        <p:blipFill>
          <a:blip r:embed="rId3"/>
          <a:stretch>
            <a:fillRect/>
          </a:stretch>
        </p:blipFill>
        <p:spPr>
          <a:xfrm>
            <a:off x="6023428" y="2015732"/>
            <a:ext cx="6114740" cy="4070124"/>
          </a:xfrm>
          <a:prstGeom prst="rect">
            <a:avLst/>
          </a:prstGeom>
        </p:spPr>
      </p:pic>
    </p:spTree>
    <p:extLst>
      <p:ext uri="{BB962C8B-B14F-4D97-AF65-F5344CB8AC3E}">
        <p14:creationId xmlns:p14="http://schemas.microsoft.com/office/powerpoint/2010/main" val="3795066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C2E127-D2C9-40E3-8221-0578EF0C1338}"/>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173670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362" y="1123834"/>
            <a:ext cx="9603275" cy="719481"/>
          </a:xfrm>
        </p:spPr>
        <p:txBody>
          <a:bodyPr/>
          <a:lstStyle/>
          <a:p>
            <a:pPr algn="ctr"/>
            <a:r>
              <a:rPr lang="en-US" b="1" cap="none" dirty="0"/>
              <a:t>References</a:t>
            </a:r>
            <a:endParaRPr lang="en-US" b="1" dirty="0"/>
          </a:p>
        </p:txBody>
      </p:sp>
      <p:sp>
        <p:nvSpPr>
          <p:cNvPr id="3" name="Content Placeholder 2"/>
          <p:cNvSpPr>
            <a:spLocks noGrp="1"/>
          </p:cNvSpPr>
          <p:nvPr>
            <p:ph idx="1"/>
          </p:nvPr>
        </p:nvSpPr>
        <p:spPr>
          <a:xfrm>
            <a:off x="0" y="1843315"/>
            <a:ext cx="12192000" cy="4223656"/>
          </a:xfrm>
        </p:spPr>
        <p:txBody>
          <a:bodyPr>
            <a:normAutofit lnSpcReduction="10000"/>
          </a:bodyPr>
          <a:lstStyle/>
          <a:p>
            <a:pPr>
              <a:buFont typeface="Wingdings" panose="05000000000000000000" pitchFamily="2" charset="2"/>
              <a:buChar char="Ø"/>
            </a:pPr>
            <a:r>
              <a:rPr lang="en-US" dirty="0"/>
              <a:t>Baier, D., Hong, J. S., Kliem, S., &amp; Bergmann, M. C. (2019). Consequences of bullying on adolescents’ mental health in Germany: Comparing face-to-face bullying and cyberbullying. </a:t>
            </a:r>
            <a:r>
              <a:rPr lang="en-US" i="1" dirty="0"/>
              <a:t>Journal of Child and Family Studies</a:t>
            </a:r>
            <a:r>
              <a:rPr lang="en-US" dirty="0"/>
              <a:t>, </a:t>
            </a:r>
            <a:r>
              <a:rPr lang="en-US" i="1" dirty="0"/>
              <a:t>28</a:t>
            </a:r>
            <a:r>
              <a:rPr lang="en-US" dirty="0"/>
              <a:t>(9), 2347-2357.</a:t>
            </a:r>
          </a:p>
          <a:p>
            <a:pPr>
              <a:buFont typeface="Wingdings" panose="05000000000000000000" pitchFamily="2" charset="2"/>
              <a:buChar char="Ø"/>
            </a:pPr>
            <a:r>
              <a:rPr lang="en-US" dirty="0"/>
              <a:t>Baldry, A. C., Sorrentino, A., &amp; Farrington, D. P. (2019). Cyberbullying and cybervictimization versus parental supervision, monitoring and control of adolescents' online activities. </a:t>
            </a:r>
            <a:r>
              <a:rPr lang="en-US" i="1" dirty="0"/>
              <a:t>Children and Youth Services Review</a:t>
            </a:r>
            <a:r>
              <a:rPr lang="en-US" dirty="0"/>
              <a:t>, </a:t>
            </a:r>
            <a:r>
              <a:rPr lang="en-US" i="1" dirty="0"/>
              <a:t>96</a:t>
            </a:r>
            <a:r>
              <a:rPr lang="en-US" dirty="0"/>
              <a:t>, 302-307.</a:t>
            </a:r>
          </a:p>
          <a:p>
            <a:pPr>
              <a:buFont typeface="Wingdings" panose="05000000000000000000" pitchFamily="2" charset="2"/>
              <a:buChar char="Ø"/>
            </a:pPr>
            <a:r>
              <a:rPr lang="en-US" dirty="0"/>
              <a:t>Dorol, O., &amp; Mishara, B. L. (2021). Systematic review of risk and protective factors for suicidal and self-harm behaviors among children and adolescents involved with cyberbullying. </a:t>
            </a:r>
            <a:r>
              <a:rPr lang="en-US" i="1" dirty="0"/>
              <a:t>Preventive Medicine</a:t>
            </a:r>
            <a:r>
              <a:rPr lang="en-US" dirty="0"/>
              <a:t>, </a:t>
            </a:r>
            <a:r>
              <a:rPr lang="en-US" i="1" dirty="0"/>
              <a:t>152</a:t>
            </a:r>
            <a:r>
              <a:rPr lang="en-US" dirty="0"/>
              <a:t>, 106684.</a:t>
            </a:r>
          </a:p>
          <a:p>
            <a:pPr>
              <a:buFont typeface="Wingdings" panose="05000000000000000000" pitchFamily="2" charset="2"/>
              <a:buChar char="Ø"/>
            </a:pPr>
            <a:r>
              <a:rPr lang="en-US" dirty="0"/>
              <a:t>Helfrich, E. L., Doty, J. L., Su, Y. W., Yourell, J. L., &amp; Gabrielli, J. (2020). Parental views on preventing and minimizing negative effects of cyberbullying. </a:t>
            </a:r>
            <a:r>
              <a:rPr lang="en-US" i="1" dirty="0"/>
              <a:t>Children and Youth Services Review</a:t>
            </a:r>
            <a:r>
              <a:rPr lang="en-US" dirty="0"/>
              <a:t>, </a:t>
            </a:r>
            <a:r>
              <a:rPr lang="en-US" i="1" dirty="0"/>
              <a:t>118</a:t>
            </a:r>
            <a:r>
              <a:rPr lang="en-US" dirty="0"/>
              <a:t>, 105377.</a:t>
            </a:r>
          </a:p>
          <a:p>
            <a:pPr>
              <a:buFont typeface="Wingdings" panose="05000000000000000000" pitchFamily="2" charset="2"/>
              <a:buChar char="Ø"/>
            </a:pPr>
            <a:r>
              <a:rPr lang="en-US" dirty="0"/>
              <a:t>Jiménez, R. (2019). Multiple victimization (bullying and cyberbullying) in primary education in Spain from a gender perspective. </a:t>
            </a:r>
            <a:r>
              <a:rPr lang="en-US" i="1" dirty="0"/>
              <a:t>Multidisciplinary Journal of Educational Research</a:t>
            </a:r>
            <a:r>
              <a:rPr lang="en-US" dirty="0"/>
              <a:t>, </a:t>
            </a:r>
            <a:r>
              <a:rPr lang="en-US" i="1" dirty="0"/>
              <a:t>9</a:t>
            </a:r>
            <a:r>
              <a:rPr lang="en-US" dirty="0"/>
              <a:t>(2), 169-193.</a:t>
            </a:r>
          </a:p>
          <a:p>
            <a:endParaRPr lang="en-US" dirty="0"/>
          </a:p>
        </p:txBody>
      </p:sp>
    </p:spTree>
    <p:extLst>
      <p:ext uri="{BB962C8B-B14F-4D97-AF65-F5344CB8AC3E}">
        <p14:creationId xmlns:p14="http://schemas.microsoft.com/office/powerpoint/2010/main" val="34418423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398</TotalTime>
  <Words>1040</Words>
  <Application>Microsoft Office PowerPoint</Application>
  <PresentationFormat>Widescreen</PresentationFormat>
  <Paragraphs>60</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Constantia</vt:lpstr>
      <vt:lpstr>Gill Sans MT</vt:lpstr>
      <vt:lpstr>Wingdings</vt:lpstr>
      <vt:lpstr>Gallery</vt:lpstr>
      <vt:lpstr>Cyberbullying Among Children Aged 10-17 </vt:lpstr>
      <vt:lpstr>Lesson Objectives</vt:lpstr>
      <vt:lpstr>Various Forms Of Cyberbullying</vt:lpstr>
      <vt:lpstr>Negative Effects Of Cyberbullying On Children</vt:lpstr>
      <vt:lpstr>PowerPoint Presentation</vt:lpstr>
      <vt:lpstr>How to Handle Cyberbullying Cases</vt:lpstr>
      <vt:lpstr>Signs Of Cyberbullying</vt:lpstr>
      <vt:lpstr>Role of Parents in Preventing Cyberbullying</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 among Children aged 10-17</dc:title>
  <dc:creator>Microsoft account</dc:creator>
  <cp:lastModifiedBy>User</cp:lastModifiedBy>
  <cp:revision>32</cp:revision>
  <dcterms:created xsi:type="dcterms:W3CDTF">2021-09-30T14:10:30Z</dcterms:created>
  <dcterms:modified xsi:type="dcterms:W3CDTF">2021-10-01T22:34:57Z</dcterms:modified>
</cp:coreProperties>
</file>