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gif" ContentType="image/gif"/>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36" r:id="rId1"/>
  </p:sldMasterIdLst>
  <p:notesMasterIdLst>
    <p:notesMasterId r:id="rId41"/>
  </p:notesMasterIdLst>
  <p:sldIdLst>
    <p:sldId id="256" r:id="rId2"/>
    <p:sldId id="283" r:id="rId3"/>
    <p:sldId id="275" r:id="rId4"/>
    <p:sldId id="267" r:id="rId5"/>
    <p:sldId id="269" r:id="rId6"/>
    <p:sldId id="257" r:id="rId7"/>
    <p:sldId id="284" r:id="rId8"/>
    <p:sldId id="258" r:id="rId9"/>
    <p:sldId id="302" r:id="rId10"/>
    <p:sldId id="259" r:id="rId11"/>
    <p:sldId id="285" r:id="rId12"/>
    <p:sldId id="286" r:id="rId13"/>
    <p:sldId id="287" r:id="rId14"/>
    <p:sldId id="288" r:id="rId15"/>
    <p:sldId id="290" r:id="rId16"/>
    <p:sldId id="291" r:id="rId17"/>
    <p:sldId id="289" r:id="rId18"/>
    <p:sldId id="270" r:id="rId19"/>
    <p:sldId id="272" r:id="rId20"/>
    <p:sldId id="303" r:id="rId21"/>
    <p:sldId id="274" r:id="rId22"/>
    <p:sldId id="292" r:id="rId23"/>
    <p:sldId id="293" r:id="rId24"/>
    <p:sldId id="294" r:id="rId25"/>
    <p:sldId id="296" r:id="rId26"/>
    <p:sldId id="295" r:id="rId27"/>
    <p:sldId id="297" r:id="rId28"/>
    <p:sldId id="298" r:id="rId29"/>
    <p:sldId id="299" r:id="rId30"/>
    <p:sldId id="277" r:id="rId31"/>
    <p:sldId id="276" r:id="rId32"/>
    <p:sldId id="278" r:id="rId33"/>
    <p:sldId id="266" r:id="rId34"/>
    <p:sldId id="281" r:id="rId35"/>
    <p:sldId id="279" r:id="rId36"/>
    <p:sldId id="280" r:id="rId37"/>
    <p:sldId id="282" r:id="rId38"/>
    <p:sldId id="300" r:id="rId39"/>
    <p:sldId id="301" r:id="rId40"/>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6025" autoAdjust="0"/>
    <p:restoredTop sz="86534" autoAdjust="0"/>
  </p:normalViewPr>
  <p:slideViewPr>
    <p:cSldViewPr>
      <p:cViewPr varScale="1">
        <p:scale>
          <a:sx n="99" d="100"/>
          <a:sy n="99" d="100"/>
        </p:scale>
        <p:origin x="1920" y="84"/>
      </p:cViewPr>
      <p:guideLst>
        <p:guide orient="horz" pos="2160"/>
        <p:guide pos="2880"/>
      </p:guideLst>
    </p:cSldViewPr>
  </p:slideViewPr>
  <p:notesTextViewPr>
    <p:cViewPr>
      <p:scale>
        <a:sx n="100" d="100"/>
        <a:sy n="100" d="100"/>
      </p:scale>
      <p:origin x="0" y="0"/>
    </p:cViewPr>
  </p:notesTextViewPr>
  <p:notesViewPr>
    <p:cSldViewPr>
      <p:cViewPr varScale="1">
        <p:scale>
          <a:sx n="83" d="100"/>
          <a:sy n="83" d="100"/>
        </p:scale>
        <p:origin x="-2508" y="-9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microsoft.com/office/2015/10/relationships/revisionInfo" Target="revisionInfo.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notesMaster" Target="notesMasters/notesMaster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theme" Target="theme/theme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viewProps" Target="viewProps.xml"/></Relationships>
</file>

<file path=ppt/diagrams/colors1.xml><?xml version="1.0" encoding="utf-8"?>
<dgm:colorsDef xmlns:dgm="http://schemas.openxmlformats.org/drawingml/2006/diagram" xmlns:a="http://schemas.openxmlformats.org/drawingml/2006/main" uniqueId="urn:microsoft.com/office/officeart/2005/8/colors/accent3_4">
  <dgm:title val=""/>
  <dgm:desc val=""/>
  <dgm:catLst>
    <dgm:cat type="accent3" pri="11400"/>
  </dgm:catLst>
  <dgm:styleLbl name="node0">
    <dgm:fillClrLst meth="cycle">
      <a:schemeClr val="accent3">
        <a:shade val="60000"/>
      </a:schemeClr>
    </dgm:fillClrLst>
    <dgm:linClrLst meth="repeat">
      <a:schemeClr val="lt1"/>
    </dgm:linClrLst>
    <dgm:effectClrLst/>
    <dgm:txLinClrLst/>
    <dgm:txFillClrLst/>
    <dgm:txEffectClrLst/>
  </dgm:styleLbl>
  <dgm:styleLbl name="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alignNode1">
    <dgm:fillClrLst meth="cycle">
      <a:schemeClr val="accent3">
        <a:shade val="50000"/>
      </a:schemeClr>
      <a:schemeClr val="accent3">
        <a:tint val="55000"/>
      </a:schemeClr>
    </dgm:fillClrLst>
    <dgm:linClrLst meth="cycle">
      <a:schemeClr val="accent3">
        <a:shade val="50000"/>
      </a:schemeClr>
      <a:schemeClr val="accent3">
        <a:tint val="55000"/>
      </a:schemeClr>
    </dgm:linClrLst>
    <dgm:effectClrLst/>
    <dgm:txLinClrLst/>
    <dgm:txFillClrLst/>
    <dgm:txEffectClrLst/>
  </dgm:styleLbl>
  <dgm:styleLbl name="lnNode1">
    <dgm:fillClrLst meth="cycle">
      <a:schemeClr val="accent3">
        <a:shade val="50000"/>
      </a:schemeClr>
      <a:schemeClr val="accent3">
        <a:tint val="55000"/>
      </a:schemeClr>
    </dgm:fillClrLst>
    <dgm:linClrLst meth="repeat">
      <a:schemeClr val="lt1"/>
    </dgm:linClrLst>
    <dgm:effectClrLst/>
    <dgm:txLinClrLst/>
    <dgm:txFillClrLst/>
    <dgm:txEffectClrLst/>
  </dgm:styleLbl>
  <dgm:styleLbl name="vennNode1">
    <dgm:fillClrLst meth="cycle">
      <a:schemeClr val="accent3">
        <a:shade val="80000"/>
        <a:alpha val="50000"/>
      </a:schemeClr>
      <a:schemeClr val="accent3">
        <a:tint val="50000"/>
        <a:alpha val="50000"/>
      </a:schemeClr>
    </dgm:fillClrLst>
    <dgm:linClrLst meth="repeat">
      <a:schemeClr val="lt1"/>
    </dgm:linClrLst>
    <dgm:effectClrLst/>
    <dgm:txLinClrLst/>
    <dgm:txFillClrLst/>
    <dgm:txEffectClrLst/>
  </dgm:styleLbl>
  <dgm:styleLbl name="node2">
    <dgm:fillClrLst>
      <a:schemeClr val="accent3">
        <a:shade val="80000"/>
      </a:schemeClr>
    </dgm:fillClrLst>
    <dgm:linClrLst meth="repeat">
      <a:schemeClr val="lt1"/>
    </dgm:linClrLst>
    <dgm:effectClrLst/>
    <dgm:txLinClrLst/>
    <dgm:txFillClrLst/>
    <dgm:txEffectClrLst/>
  </dgm:styleLbl>
  <dgm:styleLbl name="node3">
    <dgm:fillClrLst>
      <a:schemeClr val="accent3">
        <a:tint val="99000"/>
      </a:schemeClr>
    </dgm:fillClrLst>
    <dgm:linClrLst meth="repeat">
      <a:schemeClr val="lt1"/>
    </dgm:linClrLst>
    <dgm:effectClrLst/>
    <dgm:txLinClrLst/>
    <dgm:txFillClrLst/>
    <dgm:txEffectClrLst/>
  </dgm:styleLbl>
  <dgm:styleLbl name="node4">
    <dgm:fillClrLst>
      <a:schemeClr val="accent3">
        <a:tint val="70000"/>
      </a:schemeClr>
    </dgm:fillClrLst>
    <dgm:linClrLst meth="repeat">
      <a:schemeClr val="lt1"/>
    </dgm:linClrLst>
    <dgm:effectClrLst/>
    <dgm:txLinClrLst/>
    <dgm:txFillClrLst/>
    <dgm:txEffectClrLst/>
  </dgm:styleLbl>
  <dgm:styleLbl name="f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align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bgImgPlace1">
    <dgm:fillClrLst>
      <a:schemeClr val="accent3">
        <a:tint val="50000"/>
      </a:schemeClr>
      <a:schemeClr val="accent3">
        <a:tint val="55000"/>
      </a:schemeClr>
    </dgm:fillClrLst>
    <dgm:linClrLst meth="repeat">
      <a:schemeClr val="lt1"/>
    </dgm:linClrLst>
    <dgm:effectClrLst/>
    <dgm:txLinClrLst/>
    <dgm:txFillClrLst meth="repeat">
      <a:schemeClr val="lt1"/>
    </dgm:txFillClrLst>
    <dgm:txEffectClrLst/>
  </dgm:styleLbl>
  <dgm:styleLbl name="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f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bgSibTrans2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dgm:txEffectClrLst/>
  </dgm:styleLbl>
  <dgm:styleLbl name="sibTrans1D1">
    <dgm:fillClrLst meth="cycle">
      <a:schemeClr val="accent3">
        <a:shade val="90000"/>
      </a:schemeClr>
      <a:schemeClr val="accent3">
        <a:tint val="50000"/>
      </a:schemeClr>
    </dgm:fillClrLst>
    <dgm:linClrLst meth="cycle">
      <a:schemeClr val="accent3">
        <a:shade val="90000"/>
      </a:schemeClr>
      <a:schemeClr val="accent3">
        <a:tint val="50000"/>
      </a:schemeClr>
    </dgm:linClrLst>
    <dgm:effectClrLst/>
    <dgm:txLinClrLst/>
    <dgm:txFillClrLst meth="repeat">
      <a:schemeClr val="tx1"/>
    </dgm:txFillClrLst>
    <dgm:txEffectClrLst/>
  </dgm:styleLbl>
  <dgm:styleLbl name="callout">
    <dgm:fillClrLst meth="repeat">
      <a:schemeClr val="accent3"/>
    </dgm:fillClrLst>
    <dgm:linClrLst meth="repeat">
      <a:schemeClr val="accent3"/>
    </dgm:linClrLst>
    <dgm:effectClrLst/>
    <dgm:txLinClrLst/>
    <dgm:txFillClrLst meth="repeat">
      <a:schemeClr val="tx1"/>
    </dgm:txFillClrLst>
    <dgm:txEffectClrLst/>
  </dgm:styleLbl>
  <dgm:styleLbl name="asst0">
    <dgm:fillClrLst meth="repeat">
      <a:schemeClr val="accent3">
        <a:shade val="80000"/>
      </a:schemeClr>
    </dgm:fillClrLst>
    <dgm:linClrLst meth="repeat">
      <a:schemeClr val="lt1"/>
    </dgm:linClrLst>
    <dgm:effectClrLst/>
    <dgm:txLinClrLst/>
    <dgm:txFillClrLst/>
    <dgm:txEffectClrLst/>
  </dgm:styleLbl>
  <dgm:styleLbl name="asst1">
    <dgm:fillClrLst meth="repeat">
      <a:schemeClr val="accent3">
        <a:shade val="80000"/>
      </a:schemeClr>
    </dgm:fillClrLst>
    <dgm:linClrLst meth="repeat">
      <a:schemeClr val="lt1"/>
    </dgm:linClrLst>
    <dgm:effectClrLst/>
    <dgm:txLinClrLst/>
    <dgm:txFillClrLst/>
    <dgm:txEffectClrLst/>
  </dgm:styleLbl>
  <dgm:styleLbl name="asst2">
    <dgm:fillClrLst>
      <a:schemeClr val="accent3">
        <a:tint val="90000"/>
      </a:schemeClr>
    </dgm:fillClrLst>
    <dgm:linClrLst meth="repeat">
      <a:schemeClr val="lt1"/>
    </dgm:linClrLst>
    <dgm:effectClrLst/>
    <dgm:txLinClrLst/>
    <dgm:txFillClrLst/>
    <dgm:txEffectClrLst/>
  </dgm:styleLbl>
  <dgm:styleLbl name="asst3">
    <dgm:fillClrLst>
      <a:schemeClr val="accent3">
        <a:tint val="70000"/>
      </a:schemeClr>
    </dgm:fillClrLst>
    <dgm:linClrLst meth="repeat">
      <a:schemeClr val="lt1"/>
    </dgm:linClrLst>
    <dgm:effectClrLst/>
    <dgm:txLinClrLst/>
    <dgm:txFillClrLst/>
    <dgm:txEffectClrLst/>
  </dgm:styleLbl>
  <dgm:styleLbl name="asst4">
    <dgm:fillClrLst>
      <a:schemeClr val="accent3">
        <a:tint val="50000"/>
      </a:schemeClr>
    </dgm:fillClrLst>
    <dgm:linClrLst meth="repeat">
      <a:schemeClr val="lt1"/>
    </dgm:linClrLst>
    <dgm:effectClrLst/>
    <dgm:txLinClrLst/>
    <dgm:txFillClrLst/>
    <dgm:txEffectClrLst/>
  </dgm:styleLbl>
  <dgm:styleLbl name="parChTrans2D1">
    <dgm:fillClrLst meth="repeat">
      <a:schemeClr val="accent3">
        <a:tint val="60000"/>
      </a:schemeClr>
    </dgm:fillClrLst>
    <dgm:linClrLst meth="repeat">
      <a:schemeClr val="accent3">
        <a:shade val="80000"/>
      </a:schemeClr>
    </dgm:linClrLst>
    <dgm:effectClrLst/>
    <dgm:txLinClrLst/>
    <dgm:txFillClrLst/>
    <dgm:txEffectClrLst/>
  </dgm:styleLbl>
  <dgm:styleLbl name="parChTrans2D2">
    <dgm:fillClrLst meth="repeat">
      <a:schemeClr val="accent3">
        <a:tint val="90000"/>
      </a:schemeClr>
    </dgm:fillClrLst>
    <dgm:linClrLst meth="repeat">
      <a:schemeClr val="accent3">
        <a:tint val="90000"/>
      </a:schemeClr>
    </dgm:linClrLst>
    <dgm:effectClrLst/>
    <dgm:txLinClrLst/>
    <dgm:txFillClrLst/>
    <dgm:txEffectClrLst/>
  </dgm:styleLbl>
  <dgm:styleLbl name="parChTrans2D3">
    <dgm:fillClrLst meth="repeat">
      <a:schemeClr val="accent3">
        <a:tint val="70000"/>
      </a:schemeClr>
    </dgm:fillClrLst>
    <dgm:linClrLst meth="repeat">
      <a:schemeClr val="accent3">
        <a:tint val="70000"/>
      </a:schemeClr>
    </dgm:linClrLst>
    <dgm:effectClrLst/>
    <dgm:txLinClrLst/>
    <dgm:txFillClrLst/>
    <dgm:txEffectClrLst/>
  </dgm:styleLbl>
  <dgm:styleLbl name="parChTrans2D4">
    <dgm:fillClrLst meth="repeat">
      <a:schemeClr val="accent3">
        <a:tint val="50000"/>
      </a:schemeClr>
    </dgm:fillClrLst>
    <dgm:linClrLst meth="repeat">
      <a:schemeClr val="accent3">
        <a:tint val="50000"/>
      </a:schemeClr>
    </dgm:linClrLst>
    <dgm:effectClrLst/>
    <dgm:txLinClrLst/>
    <dgm:txFillClrLst meth="repeat">
      <a:schemeClr val="dk1"/>
    </dgm:txFillClrLst>
    <dgm:txEffectClrLst/>
  </dgm:styleLbl>
  <dgm:styleLbl name="parChTrans1D1">
    <dgm:fillClrLst meth="repeat">
      <a:schemeClr val="accent3">
        <a:shade val="80000"/>
      </a:schemeClr>
    </dgm:fillClrLst>
    <dgm:linClrLst meth="repeat">
      <a:schemeClr val="accent3">
        <a:shade val="80000"/>
      </a:schemeClr>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3">
        <a:tint val="90000"/>
      </a:schemeClr>
    </dgm:linClrLst>
    <dgm:effectClrLst/>
    <dgm:txLinClrLst/>
    <dgm:txFillClrLst meth="repeat">
      <a:schemeClr val="tx1"/>
    </dgm:txFillClrLst>
    <dgm:txEffectClrLst/>
  </dgm:styleLbl>
  <dgm:styleLbl name="parChTrans1D3">
    <dgm:fillClrLst meth="repeat">
      <a:schemeClr val="accent3">
        <a:tint val="70000"/>
      </a:schemeClr>
    </dgm:fillClrLst>
    <dgm:linClrLst meth="repeat">
      <a:schemeClr val="accent3">
        <a:tint val="70000"/>
      </a:schemeClr>
    </dgm:linClrLst>
    <dgm:effectClrLst/>
    <dgm:txLinClrLst/>
    <dgm:txFillClrLst meth="repeat">
      <a:schemeClr val="tx1"/>
    </dgm:txFillClrLst>
    <dgm:txEffectClrLst/>
  </dgm:styleLbl>
  <dgm:styleLbl name="parChTrans1D4">
    <dgm:fillClrLst meth="repeat">
      <a:schemeClr val="accent3">
        <a:tint val="50000"/>
      </a:schemeClr>
    </dgm:fillClrLst>
    <dgm:linClrLst meth="repeat">
      <a:schemeClr val="accent3">
        <a:tint val="50000"/>
      </a:schemeClr>
    </dgm:linClrLst>
    <dgm:effectClrLst/>
    <dgm:txLinClrLst/>
    <dgm:txFillClrLst meth="repeat">
      <a:schemeClr val="tx1"/>
    </dgm:txFillClrLst>
    <dgm:txEffectClrLst/>
  </dgm:styleLbl>
  <dgm:styleLbl name="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conF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align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trAlignAcc1">
    <dgm:fillClrLst meth="repeat">
      <a:schemeClr val="lt1">
        <a:alpha val="55000"/>
      </a:schemeClr>
    </dgm:fillClrLst>
    <dgm:linClrLst meth="repeat">
      <a:schemeClr val="accent3"/>
    </dgm:linClrLst>
    <dgm:effectClrLst/>
    <dgm:txLinClrLst/>
    <dgm:txFillClrLst meth="repeat">
      <a:schemeClr val="dk1"/>
    </dgm:txFillClrLst>
    <dgm:txEffectClrLst/>
  </dgm:styleLbl>
  <dgm:styleLbl name="bgAcc1">
    <dgm:fillClrLst meth="repeat">
      <a:schemeClr val="lt1">
        <a:alpha val="90000"/>
      </a:schemeClr>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FgAcc1">
    <dgm:fillClrLst meth="repeat">
      <a:schemeClr val="lt1"/>
    </dgm:fillClrLst>
    <dgm:linClrLst meth="cycle">
      <a:schemeClr val="accent3">
        <a:shade val="50000"/>
      </a:schemeClr>
      <a:schemeClr val="accent3">
        <a:tint val="55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3"/>
    </dgm:linClrLst>
    <dgm:effectClrLst/>
    <dgm:txLinClrLst/>
    <dgm:txFillClrLst meth="repeat">
      <a:schemeClr val="dk1"/>
    </dgm:txFillClrLst>
    <dgm:txEffectClrLst/>
  </dgm:styleLbl>
  <dgm:styleLbl name="solidBgAcc1">
    <dgm:fillClrLst meth="repeat">
      <a:schemeClr val="lt1"/>
    </dgm:fillClrLst>
    <dgm:linClrLst meth="repeat">
      <a:schemeClr val="accent3"/>
    </dgm:linClrLst>
    <dgm:effectClrLst/>
    <dgm:txLinClrLst/>
    <dgm:txFillClrLst meth="repeat">
      <a:schemeClr val="dk1"/>
    </dgm:txFillClrLst>
    <dgm:txEffectClrLst/>
  </dgm:styleLbl>
  <dgm:styleLbl name="fg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alignAccFollowNode1">
    <dgm:fillClrLst meth="repeat">
      <a:schemeClr val="accent3">
        <a:alpha val="90000"/>
        <a:tint val="55000"/>
      </a:schemeClr>
    </dgm:fillClrLst>
    <dgm:linClrLst meth="repeat">
      <a:schemeClr val="accent3">
        <a:alpha val="90000"/>
        <a:tint val="55000"/>
      </a:schemeClr>
    </dgm:linClrLst>
    <dgm:effectClrLst/>
    <dgm:txLinClrLst/>
    <dgm:txFillClrLst meth="repeat">
      <a:schemeClr val="dk1"/>
    </dgm:txFillClrLst>
    <dgm:txEffectClrLst/>
  </dgm:styleLbl>
  <dgm:styleLbl name="bgAccFollowNode1">
    <dgm:fillClrLst meth="repeat">
      <a:schemeClr val="accent3">
        <a:alpha val="90000"/>
        <a:tint val="55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3">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3">
        <a:tint val="90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3">
        <a:tint val="7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3">
        <a:tint val="50000"/>
      </a:schemeClr>
    </dgm:linClrLst>
    <dgm:effectClrLst/>
    <dgm:txLinClrLst/>
    <dgm:txFillClrLst meth="repeat">
      <a:schemeClr val="dk1"/>
    </dgm:txFillClrLst>
    <dgm:txEffectClrLst/>
  </dgm:styleLbl>
  <dgm:styleLbl name="bgShp">
    <dgm:fillClrLst meth="repeat">
      <a:schemeClr val="accent3">
        <a:tint val="55000"/>
      </a:schemeClr>
    </dgm:fillClrLst>
    <dgm:linClrLst meth="repeat">
      <a:schemeClr val="dk1"/>
    </dgm:linClrLst>
    <dgm:effectClrLst/>
    <dgm:txLinClrLst/>
    <dgm:txFillClrLst meth="repeat">
      <a:schemeClr val="dk1"/>
    </dgm:txFillClrLst>
    <dgm:txEffectClrLst/>
  </dgm:styleLbl>
  <dgm:styleLbl name="dkBgShp">
    <dgm:fillClrLst meth="repeat">
      <a:schemeClr val="accent3">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3">
        <a:tint val="50000"/>
        <a:alpha val="55000"/>
      </a:schemeClr>
    </dgm:fillClrLst>
    <dgm:linClrLst meth="repeat">
      <a:schemeClr val="accent3"/>
    </dgm:linClrLst>
    <dgm:effectClrLst/>
    <dgm:txLinClrLst/>
    <dgm:txFillClrLst meth="repeat">
      <a:schemeClr val="lt1"/>
    </dgm:txFillClrLst>
    <dgm:txEffectClrLst/>
  </dgm:styleLbl>
  <dgm:styleLbl name="fgShp">
    <dgm:fillClrLst meth="repeat">
      <a:schemeClr val="accent3">
        <a:tint val="55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2_2">
  <dgm:title val=""/>
  <dgm:desc val=""/>
  <dgm:catLst>
    <dgm:cat type="accent2" pri="11200"/>
  </dgm:catLst>
  <dgm:styleLbl name="node0">
    <dgm:fillClrLst meth="repeat">
      <a:schemeClr val="accent2"/>
    </dgm:fillClrLst>
    <dgm:linClrLst meth="repeat">
      <a:schemeClr val="lt1"/>
    </dgm:linClrLst>
    <dgm:effectClrLst/>
    <dgm:txLinClrLst/>
    <dgm:txFillClrLst/>
    <dgm:txEffectClrLst/>
  </dgm:styleLbl>
  <dgm:styleLbl name="node1">
    <dgm:fillClrLst meth="repeat">
      <a:schemeClr val="accent2"/>
    </dgm:fillClrLst>
    <dgm:linClrLst meth="repeat">
      <a:schemeClr val="lt1"/>
    </dgm:linClrLst>
    <dgm:effectClrLst/>
    <dgm:txLinClrLst/>
    <dgm:txFillClrLst/>
    <dgm:txEffectClrLst/>
  </dgm:styleLbl>
  <dgm:styleLbl name="alignNode1">
    <dgm:fillClrLst meth="repeat">
      <a:schemeClr val="accent2"/>
    </dgm:fillClrLst>
    <dgm:linClrLst meth="repeat">
      <a:schemeClr val="accent2"/>
    </dgm:linClrLst>
    <dgm:effectClrLst/>
    <dgm:txLinClrLst/>
    <dgm:txFillClrLst/>
    <dgm:txEffectClrLst/>
  </dgm:styleLbl>
  <dgm:styleLbl name="lnNode1">
    <dgm:fillClrLst meth="repeat">
      <a:schemeClr val="accent2"/>
    </dgm:fillClrLst>
    <dgm:linClrLst meth="repeat">
      <a:schemeClr val="lt1"/>
    </dgm:linClrLst>
    <dgm:effectClrLst/>
    <dgm:txLinClrLst/>
    <dgm:txFillClrLst/>
    <dgm:txEffectClrLst/>
  </dgm:styleLbl>
  <dgm:styleLbl name="vennNode1">
    <dgm:fillClrLst meth="repeat">
      <a:schemeClr val="accent2">
        <a:alpha val="50000"/>
      </a:schemeClr>
    </dgm:fillClrLst>
    <dgm:linClrLst meth="repeat">
      <a:schemeClr val="lt1"/>
    </dgm:linClrLst>
    <dgm:effectClrLst/>
    <dgm:txLinClrLst/>
    <dgm:txFillClrLst/>
    <dgm:txEffectClrLst/>
  </dgm:styleLbl>
  <dgm:styleLbl name="node2">
    <dgm:fillClrLst meth="repeat">
      <a:schemeClr val="accent2"/>
    </dgm:fillClrLst>
    <dgm:linClrLst meth="repeat">
      <a:schemeClr val="lt1"/>
    </dgm:linClrLst>
    <dgm:effectClrLst/>
    <dgm:txLinClrLst/>
    <dgm:txFillClrLst/>
    <dgm:txEffectClrLst/>
  </dgm:styleLbl>
  <dgm:styleLbl name="node3">
    <dgm:fillClrLst meth="repeat">
      <a:schemeClr val="accent2"/>
    </dgm:fillClrLst>
    <dgm:linClrLst meth="repeat">
      <a:schemeClr val="lt1"/>
    </dgm:linClrLst>
    <dgm:effectClrLst/>
    <dgm:txLinClrLst/>
    <dgm:txFillClrLst/>
    <dgm:txEffectClrLst/>
  </dgm:styleLbl>
  <dgm:styleLbl name="node4">
    <dgm:fillClrLst meth="repeat">
      <a:schemeClr val="accent2"/>
    </dgm:fillClrLst>
    <dgm:linClrLst meth="repeat">
      <a:schemeClr val="lt1"/>
    </dgm:linClrLst>
    <dgm:effectClrLst/>
    <dgm:txLinClrLst/>
    <dgm:txFillClrLst/>
    <dgm:txEffectClrLst/>
  </dgm:styleLbl>
  <dgm:styleLbl name="f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2">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tint val="60000"/>
      </a:schemeClr>
    </dgm:fillClrLst>
    <dgm:linClrLst meth="repeat">
      <a:schemeClr val="accent2">
        <a:tint val="60000"/>
      </a:schemeClr>
    </dgm:linClrLst>
    <dgm:effectClrLst/>
    <dgm:txLinClrLst/>
    <dgm:txFillClrLst/>
    <dgm:txEffectClrLst/>
  </dgm:styleLbl>
  <dgm:styleLbl name="fgSibTrans2D1">
    <dgm:fillClrLst meth="repeat">
      <a:schemeClr val="accent2">
        <a:tint val="60000"/>
      </a:schemeClr>
    </dgm:fillClrLst>
    <dgm:linClrLst meth="repeat">
      <a:schemeClr val="accent2">
        <a:tint val="60000"/>
      </a:schemeClr>
    </dgm:linClrLst>
    <dgm:effectClrLst/>
    <dgm:txLinClrLst/>
    <dgm:txFillClrLst/>
    <dgm:txEffectClrLst/>
  </dgm:styleLbl>
  <dgm:styleLbl name="bgSibTrans2D1">
    <dgm:fillClrLst meth="repeat">
      <a:schemeClr val="accent2">
        <a:tint val="60000"/>
      </a:schemeClr>
    </dgm:fillClrLst>
    <dgm:linClrLst meth="repeat">
      <a:schemeClr val="accent2">
        <a:tint val="60000"/>
      </a:schemeClr>
    </dgm:linClrLst>
    <dgm:effectClrLst/>
    <dgm:txLinClrLst/>
    <dgm:txFillClrLst/>
    <dgm:txEffectClrLst/>
  </dgm:styleLbl>
  <dgm:styleLbl name="sibTrans1D1">
    <dgm:fillClrLst meth="repeat">
      <a:schemeClr val="accent2"/>
    </dgm:fillClrLst>
    <dgm:linClrLst meth="repeat">
      <a:schemeClr val="accent2"/>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meth="repeat">
      <a:schemeClr val="accent2"/>
    </dgm:fillClrLst>
    <dgm:linClrLst meth="repeat">
      <a:schemeClr val="lt1"/>
    </dgm:linClrLst>
    <dgm:effectClrLst/>
    <dgm:txLinClrLst/>
    <dgm:txFillClrLst/>
    <dgm:txEffectClrLst/>
  </dgm:styleLbl>
  <dgm:styleLbl name="asst3">
    <dgm:fillClrLst meth="repeat">
      <a:schemeClr val="accent2"/>
    </dgm:fillClrLst>
    <dgm:linClrLst meth="repeat">
      <a:schemeClr val="lt1"/>
    </dgm:linClrLst>
    <dgm:effectClrLst/>
    <dgm:txLinClrLst/>
    <dgm:txFillClrLst/>
    <dgm:txEffectClrLst/>
  </dgm:styleLbl>
  <dgm:styleLbl name="asst4">
    <dgm:fillClrLst meth="repeat">
      <a:schemeClr val="accent2"/>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dgm:fillClrLst>
    <dgm:linClrLst meth="repeat">
      <a:schemeClr val="accent2"/>
    </dgm:linClrLst>
    <dgm:effectClrLst/>
    <dgm:txLinClrLst/>
    <dgm:txFillClrLst meth="repeat">
      <a:schemeClr val="lt1"/>
    </dgm:txFillClrLst>
    <dgm:txEffectClrLst/>
  </dgm:styleLbl>
  <dgm:styleLbl name="parChTrans2D3">
    <dgm:fillClrLst meth="repeat">
      <a:schemeClr val="accent2"/>
    </dgm:fillClrLst>
    <dgm:linClrLst meth="repeat">
      <a:schemeClr val="accent2"/>
    </dgm:linClrLst>
    <dgm:effectClrLst/>
    <dgm:txLinClrLst/>
    <dgm:txFillClrLst meth="repeat">
      <a:schemeClr val="lt1"/>
    </dgm:txFillClrLst>
    <dgm:txEffectClrLst/>
  </dgm:styleLbl>
  <dgm:styleLbl name="parChTrans2D4">
    <dgm:fillClrLst meth="repeat">
      <a:schemeClr val="accent2"/>
    </dgm:fillClrLst>
    <dgm:linClrLst meth="repeat">
      <a:schemeClr val="accent2"/>
    </dgm:linClrLst>
    <dgm:effectClrLst/>
    <dgm:txLinClrLst/>
    <dgm:txFillClrLst meth="repeat">
      <a:schemeClr val="lt1"/>
    </dgm:txFillClrLst>
    <dgm:txEffectClrLst/>
  </dgm:styleLbl>
  <dgm:styleLbl name="parChTrans1D1">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2">
    <dgm:fillClrLst meth="repeat">
      <a:schemeClr val="accent2"/>
    </dgm:fillClrLst>
    <dgm:linClrLst meth="repeat">
      <a:schemeClr val="accent2">
        <a:shade val="60000"/>
      </a:schemeClr>
    </dgm:linClrLst>
    <dgm:effectClrLst/>
    <dgm:txLinClrLst/>
    <dgm:txFillClrLst meth="repeat">
      <a:schemeClr val="tx1"/>
    </dgm:txFillClrLst>
    <dgm:txEffectClrLst/>
  </dgm:styleLbl>
  <dgm:styleLbl name="parChTrans1D3">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parChTrans1D4">
    <dgm:fillClrLst meth="repeat">
      <a:schemeClr val="accent2"/>
    </dgm:fillClrLst>
    <dgm:linClrLst meth="repeat">
      <a:schemeClr val="accent2">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solidFgAcc1">
    <dgm:fillClrLst meth="repeat">
      <a:schemeClr val="lt1"/>
    </dgm:fillClrLst>
    <dgm:linClrLst meth="repeat">
      <a:schemeClr val="accent2"/>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accent2"/>
    </dgm:linClrLst>
    <dgm:effectClrLst/>
    <dgm:txLinClrLst/>
    <dgm:txFillClrLst meth="repeat">
      <a:schemeClr val="dk1"/>
    </dgm:txFillClrLst>
    <dgm:txEffectClrLst/>
  </dgm:styleLbl>
  <dgm:styleLbl name="dkBgShp">
    <dgm:fillClrLst meth="repeat">
      <a:schemeClr val="accent2">
        <a:shade val="80000"/>
      </a:schemeClr>
    </dgm:fillClrLst>
    <dgm:linClrLst meth="repeat">
      <a:schemeClr val="accent2"/>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23ED3548-589A-45D4-BE40-CABE371748F8}" type="doc">
      <dgm:prSet loTypeId="urn:microsoft.com/office/officeart/2005/8/layout/target3" loCatId="relationship" qsTypeId="urn:microsoft.com/office/officeart/2005/8/quickstyle/simple1" qsCatId="simple" csTypeId="urn:microsoft.com/office/officeart/2005/8/colors/accent3_4" csCatId="accent3" phldr="1"/>
      <dgm:spPr/>
      <dgm:t>
        <a:bodyPr/>
        <a:lstStyle/>
        <a:p>
          <a:endParaRPr lang="en-US"/>
        </a:p>
      </dgm:t>
    </dgm:pt>
    <dgm:pt modelId="{53890FCB-AA24-4A9A-8FDC-1FF51419C969}">
      <dgm:prSet phldrT="[Text]"/>
      <dgm:spPr/>
      <dgm:t>
        <a:bodyPr/>
        <a:lstStyle/>
        <a:p>
          <a:r>
            <a:rPr lang="en-US" dirty="0"/>
            <a:t>Programming</a:t>
          </a:r>
        </a:p>
      </dgm:t>
    </dgm:pt>
    <dgm:pt modelId="{DBF23F6C-4364-4C1C-8277-8E92D7FD6E9A}" type="parTrans" cxnId="{FFEB4EEB-3BCA-4D25-B84F-D42BBCA2CF21}">
      <dgm:prSet/>
      <dgm:spPr/>
      <dgm:t>
        <a:bodyPr/>
        <a:lstStyle/>
        <a:p>
          <a:endParaRPr lang="en-US"/>
        </a:p>
      </dgm:t>
    </dgm:pt>
    <dgm:pt modelId="{1DEDE9D1-A99A-40DC-A0F1-0FA3638AD22F}" type="sibTrans" cxnId="{FFEB4EEB-3BCA-4D25-B84F-D42BBCA2CF21}">
      <dgm:prSet/>
      <dgm:spPr/>
      <dgm:t>
        <a:bodyPr/>
        <a:lstStyle/>
        <a:p>
          <a:endParaRPr lang="en-US"/>
        </a:p>
      </dgm:t>
    </dgm:pt>
    <dgm:pt modelId="{802F5A40-96F7-40D0-8AC2-7998FF414E67}">
      <dgm:prSet phldrT="[Text]"/>
      <dgm:spPr/>
      <dgm:t>
        <a:bodyPr/>
        <a:lstStyle/>
        <a:p>
          <a:r>
            <a:rPr lang="en-US" dirty="0"/>
            <a:t>Schematic</a:t>
          </a:r>
        </a:p>
      </dgm:t>
    </dgm:pt>
    <dgm:pt modelId="{A03ECEB7-5AD6-463C-83C0-E32460840F75}" type="parTrans" cxnId="{36805435-9A9A-4677-AF6E-4103A971A7B4}">
      <dgm:prSet/>
      <dgm:spPr/>
      <dgm:t>
        <a:bodyPr/>
        <a:lstStyle/>
        <a:p>
          <a:endParaRPr lang="en-US"/>
        </a:p>
      </dgm:t>
    </dgm:pt>
    <dgm:pt modelId="{8E761B10-3BED-4465-AD23-1F2E68708E7F}" type="sibTrans" cxnId="{36805435-9A9A-4677-AF6E-4103A971A7B4}">
      <dgm:prSet/>
      <dgm:spPr/>
      <dgm:t>
        <a:bodyPr/>
        <a:lstStyle/>
        <a:p>
          <a:endParaRPr lang="en-US"/>
        </a:p>
      </dgm:t>
    </dgm:pt>
    <dgm:pt modelId="{8F945B88-B032-4BE8-BF0F-593C50B480D8}">
      <dgm:prSet phldrT="[Text]"/>
      <dgm:spPr/>
      <dgm:t>
        <a:bodyPr/>
        <a:lstStyle/>
        <a:p>
          <a:r>
            <a:rPr lang="en-US" dirty="0"/>
            <a:t>Design Development</a:t>
          </a:r>
        </a:p>
      </dgm:t>
    </dgm:pt>
    <dgm:pt modelId="{E9A63457-8C67-465D-888F-1505871E0626}" type="parTrans" cxnId="{29DEFBE0-03FE-4F24-9866-63AA2EAF6BA9}">
      <dgm:prSet/>
      <dgm:spPr/>
      <dgm:t>
        <a:bodyPr/>
        <a:lstStyle/>
        <a:p>
          <a:endParaRPr lang="en-US"/>
        </a:p>
      </dgm:t>
    </dgm:pt>
    <dgm:pt modelId="{205C0587-6DF0-46DC-B8BA-3E140884DF03}" type="sibTrans" cxnId="{29DEFBE0-03FE-4F24-9866-63AA2EAF6BA9}">
      <dgm:prSet/>
      <dgm:spPr/>
      <dgm:t>
        <a:bodyPr/>
        <a:lstStyle/>
        <a:p>
          <a:endParaRPr lang="en-US"/>
        </a:p>
      </dgm:t>
    </dgm:pt>
    <dgm:pt modelId="{44C841E3-6EEE-40A6-AC9C-891A1E97C992}">
      <dgm:prSet phldrT="[Text]"/>
      <dgm:spPr/>
      <dgm:t>
        <a:bodyPr/>
        <a:lstStyle/>
        <a:p>
          <a:r>
            <a:rPr lang="en-US" dirty="0"/>
            <a:t>Construction Document</a:t>
          </a:r>
        </a:p>
      </dgm:t>
    </dgm:pt>
    <dgm:pt modelId="{4E7D9B2E-E3C2-48D9-B31E-C7AA749FD85E}" type="parTrans" cxnId="{29046DD8-B4EC-4A0B-8BC3-E0CE395B8BAD}">
      <dgm:prSet/>
      <dgm:spPr/>
      <dgm:t>
        <a:bodyPr/>
        <a:lstStyle/>
        <a:p>
          <a:endParaRPr lang="en-US"/>
        </a:p>
      </dgm:t>
    </dgm:pt>
    <dgm:pt modelId="{AE92BA93-76C2-4D49-B758-68EE38426ED5}" type="sibTrans" cxnId="{29046DD8-B4EC-4A0B-8BC3-E0CE395B8BAD}">
      <dgm:prSet/>
      <dgm:spPr/>
      <dgm:t>
        <a:bodyPr/>
        <a:lstStyle/>
        <a:p>
          <a:endParaRPr lang="en-US"/>
        </a:p>
      </dgm:t>
    </dgm:pt>
    <dgm:pt modelId="{9A2ECA68-01DB-44AA-BFFB-B348EE3969E5}" type="pres">
      <dgm:prSet presAssocID="{23ED3548-589A-45D4-BE40-CABE371748F8}" presName="Name0" presStyleCnt="0">
        <dgm:presLayoutVars>
          <dgm:chMax val="7"/>
          <dgm:dir/>
          <dgm:animLvl val="lvl"/>
          <dgm:resizeHandles val="exact"/>
        </dgm:presLayoutVars>
      </dgm:prSet>
      <dgm:spPr/>
    </dgm:pt>
    <dgm:pt modelId="{5638A5FF-16C7-43D9-AF8D-93F833DE9BED}" type="pres">
      <dgm:prSet presAssocID="{53890FCB-AA24-4A9A-8FDC-1FF51419C969}" presName="circle1" presStyleLbl="node1" presStyleIdx="0" presStyleCnt="4"/>
      <dgm:spPr/>
    </dgm:pt>
    <dgm:pt modelId="{6A47B886-B20B-40C3-8112-A28A7E93C2CF}" type="pres">
      <dgm:prSet presAssocID="{53890FCB-AA24-4A9A-8FDC-1FF51419C969}" presName="space" presStyleCnt="0"/>
      <dgm:spPr/>
    </dgm:pt>
    <dgm:pt modelId="{87383F0B-718D-4F11-8EFC-73F802FC404B}" type="pres">
      <dgm:prSet presAssocID="{53890FCB-AA24-4A9A-8FDC-1FF51419C969}" presName="rect1" presStyleLbl="alignAcc1" presStyleIdx="0" presStyleCnt="4"/>
      <dgm:spPr/>
    </dgm:pt>
    <dgm:pt modelId="{8AF78DDF-4686-4ED4-9D51-2256E34C87B5}" type="pres">
      <dgm:prSet presAssocID="{802F5A40-96F7-40D0-8AC2-7998FF414E67}" presName="vertSpace2" presStyleLbl="node1" presStyleIdx="0" presStyleCnt="4"/>
      <dgm:spPr/>
    </dgm:pt>
    <dgm:pt modelId="{51528281-3C86-4AF0-83FA-B560B1B3C60B}" type="pres">
      <dgm:prSet presAssocID="{802F5A40-96F7-40D0-8AC2-7998FF414E67}" presName="circle2" presStyleLbl="node1" presStyleIdx="1" presStyleCnt="4"/>
      <dgm:spPr/>
    </dgm:pt>
    <dgm:pt modelId="{5AF1CB42-A4AE-41AD-9D97-5376F71D14B8}" type="pres">
      <dgm:prSet presAssocID="{802F5A40-96F7-40D0-8AC2-7998FF414E67}" presName="rect2" presStyleLbl="alignAcc1" presStyleIdx="1" presStyleCnt="4"/>
      <dgm:spPr/>
    </dgm:pt>
    <dgm:pt modelId="{1AB23172-6BA1-4763-9716-0CE2848C9531}" type="pres">
      <dgm:prSet presAssocID="{8F945B88-B032-4BE8-BF0F-593C50B480D8}" presName="vertSpace3" presStyleLbl="node1" presStyleIdx="1" presStyleCnt="4"/>
      <dgm:spPr/>
    </dgm:pt>
    <dgm:pt modelId="{A6E50DC9-1C7E-4A87-BDEE-4C1CB3E327DC}" type="pres">
      <dgm:prSet presAssocID="{8F945B88-B032-4BE8-BF0F-593C50B480D8}" presName="circle3" presStyleLbl="node1" presStyleIdx="2" presStyleCnt="4"/>
      <dgm:spPr/>
    </dgm:pt>
    <dgm:pt modelId="{55991B7B-A283-4127-B242-83D287E57100}" type="pres">
      <dgm:prSet presAssocID="{8F945B88-B032-4BE8-BF0F-593C50B480D8}" presName="rect3" presStyleLbl="alignAcc1" presStyleIdx="2" presStyleCnt="4"/>
      <dgm:spPr/>
    </dgm:pt>
    <dgm:pt modelId="{A26C2C05-028B-4C1B-8B22-E46D5C90024B}" type="pres">
      <dgm:prSet presAssocID="{44C841E3-6EEE-40A6-AC9C-891A1E97C992}" presName="vertSpace4" presStyleLbl="node1" presStyleIdx="2" presStyleCnt="4"/>
      <dgm:spPr/>
    </dgm:pt>
    <dgm:pt modelId="{DC978FBF-DEBC-46D9-939A-AC3671AC996E}" type="pres">
      <dgm:prSet presAssocID="{44C841E3-6EEE-40A6-AC9C-891A1E97C992}" presName="circle4" presStyleLbl="node1" presStyleIdx="3" presStyleCnt="4"/>
      <dgm:spPr/>
    </dgm:pt>
    <dgm:pt modelId="{9358849C-8BC1-4120-95D5-2F3FE87A4586}" type="pres">
      <dgm:prSet presAssocID="{44C841E3-6EEE-40A6-AC9C-891A1E97C992}" presName="rect4" presStyleLbl="alignAcc1" presStyleIdx="3" presStyleCnt="4"/>
      <dgm:spPr/>
    </dgm:pt>
    <dgm:pt modelId="{C54F3216-5C26-463D-994A-F8CB895E98E2}" type="pres">
      <dgm:prSet presAssocID="{53890FCB-AA24-4A9A-8FDC-1FF51419C969}" presName="rect1ParTxNoCh" presStyleLbl="alignAcc1" presStyleIdx="3" presStyleCnt="4">
        <dgm:presLayoutVars>
          <dgm:chMax val="1"/>
          <dgm:bulletEnabled val="1"/>
        </dgm:presLayoutVars>
      </dgm:prSet>
      <dgm:spPr/>
    </dgm:pt>
    <dgm:pt modelId="{93028232-90FC-40F5-8D2D-2B3F6D82E642}" type="pres">
      <dgm:prSet presAssocID="{802F5A40-96F7-40D0-8AC2-7998FF414E67}" presName="rect2ParTxNoCh" presStyleLbl="alignAcc1" presStyleIdx="3" presStyleCnt="4">
        <dgm:presLayoutVars>
          <dgm:chMax val="1"/>
          <dgm:bulletEnabled val="1"/>
        </dgm:presLayoutVars>
      </dgm:prSet>
      <dgm:spPr/>
    </dgm:pt>
    <dgm:pt modelId="{290DCFF2-76E2-43FD-8D2B-F7A4A36C6B41}" type="pres">
      <dgm:prSet presAssocID="{8F945B88-B032-4BE8-BF0F-593C50B480D8}" presName="rect3ParTxNoCh" presStyleLbl="alignAcc1" presStyleIdx="3" presStyleCnt="4">
        <dgm:presLayoutVars>
          <dgm:chMax val="1"/>
          <dgm:bulletEnabled val="1"/>
        </dgm:presLayoutVars>
      </dgm:prSet>
      <dgm:spPr/>
    </dgm:pt>
    <dgm:pt modelId="{202A1E41-3C11-4180-88FD-B05A330AF9D1}" type="pres">
      <dgm:prSet presAssocID="{44C841E3-6EEE-40A6-AC9C-891A1E97C992}" presName="rect4ParTxNoCh" presStyleLbl="alignAcc1" presStyleIdx="3" presStyleCnt="4">
        <dgm:presLayoutVars>
          <dgm:chMax val="1"/>
          <dgm:bulletEnabled val="1"/>
        </dgm:presLayoutVars>
      </dgm:prSet>
      <dgm:spPr/>
    </dgm:pt>
  </dgm:ptLst>
  <dgm:cxnLst>
    <dgm:cxn modelId="{44957509-989E-41AA-9ABE-6B68EDA078AA}" type="presOf" srcId="{802F5A40-96F7-40D0-8AC2-7998FF414E67}" destId="{5AF1CB42-A4AE-41AD-9D97-5376F71D14B8}" srcOrd="0" destOrd="0" presId="urn:microsoft.com/office/officeart/2005/8/layout/target3"/>
    <dgm:cxn modelId="{DF7A9E0D-6879-4CAD-958F-E823A95CD120}" type="presOf" srcId="{802F5A40-96F7-40D0-8AC2-7998FF414E67}" destId="{93028232-90FC-40F5-8D2D-2B3F6D82E642}" srcOrd="1" destOrd="0" presId="urn:microsoft.com/office/officeart/2005/8/layout/target3"/>
    <dgm:cxn modelId="{36805435-9A9A-4677-AF6E-4103A971A7B4}" srcId="{23ED3548-589A-45D4-BE40-CABE371748F8}" destId="{802F5A40-96F7-40D0-8AC2-7998FF414E67}" srcOrd="1" destOrd="0" parTransId="{A03ECEB7-5AD6-463C-83C0-E32460840F75}" sibTransId="{8E761B10-3BED-4465-AD23-1F2E68708E7F}"/>
    <dgm:cxn modelId="{03C02F89-2E7C-45BC-BCA9-BF1B7971959C}" type="presOf" srcId="{44C841E3-6EEE-40A6-AC9C-891A1E97C992}" destId="{9358849C-8BC1-4120-95D5-2F3FE87A4586}" srcOrd="0" destOrd="0" presId="urn:microsoft.com/office/officeart/2005/8/layout/target3"/>
    <dgm:cxn modelId="{8371B2A2-104F-410E-B69A-9009653F0E7C}" type="presOf" srcId="{8F945B88-B032-4BE8-BF0F-593C50B480D8}" destId="{55991B7B-A283-4127-B242-83D287E57100}" srcOrd="0" destOrd="0" presId="urn:microsoft.com/office/officeart/2005/8/layout/target3"/>
    <dgm:cxn modelId="{A44A0EA9-F0B4-4FFB-9902-8502DD01438B}" type="presOf" srcId="{8F945B88-B032-4BE8-BF0F-593C50B480D8}" destId="{290DCFF2-76E2-43FD-8D2B-F7A4A36C6B41}" srcOrd="1" destOrd="0" presId="urn:microsoft.com/office/officeart/2005/8/layout/target3"/>
    <dgm:cxn modelId="{FD22C3C0-157D-48A3-BB8E-1C62DCA6E7A7}" type="presOf" srcId="{44C841E3-6EEE-40A6-AC9C-891A1E97C992}" destId="{202A1E41-3C11-4180-88FD-B05A330AF9D1}" srcOrd="1" destOrd="0" presId="urn:microsoft.com/office/officeart/2005/8/layout/target3"/>
    <dgm:cxn modelId="{3CBF21C9-4079-4676-83E5-5F130903E61C}" type="presOf" srcId="{53890FCB-AA24-4A9A-8FDC-1FF51419C969}" destId="{C54F3216-5C26-463D-994A-F8CB895E98E2}" srcOrd="1" destOrd="0" presId="urn:microsoft.com/office/officeart/2005/8/layout/target3"/>
    <dgm:cxn modelId="{29046DD8-B4EC-4A0B-8BC3-E0CE395B8BAD}" srcId="{23ED3548-589A-45D4-BE40-CABE371748F8}" destId="{44C841E3-6EEE-40A6-AC9C-891A1E97C992}" srcOrd="3" destOrd="0" parTransId="{4E7D9B2E-E3C2-48D9-B31E-C7AA749FD85E}" sibTransId="{AE92BA93-76C2-4D49-B758-68EE38426ED5}"/>
    <dgm:cxn modelId="{29DEFBE0-03FE-4F24-9866-63AA2EAF6BA9}" srcId="{23ED3548-589A-45D4-BE40-CABE371748F8}" destId="{8F945B88-B032-4BE8-BF0F-593C50B480D8}" srcOrd="2" destOrd="0" parTransId="{E9A63457-8C67-465D-888F-1505871E0626}" sibTransId="{205C0587-6DF0-46DC-B8BA-3E140884DF03}"/>
    <dgm:cxn modelId="{FFEB4EEB-3BCA-4D25-B84F-D42BBCA2CF21}" srcId="{23ED3548-589A-45D4-BE40-CABE371748F8}" destId="{53890FCB-AA24-4A9A-8FDC-1FF51419C969}" srcOrd="0" destOrd="0" parTransId="{DBF23F6C-4364-4C1C-8277-8E92D7FD6E9A}" sibTransId="{1DEDE9D1-A99A-40DC-A0F1-0FA3638AD22F}"/>
    <dgm:cxn modelId="{EF07ACEE-8A5B-427A-A88A-F90F6934A09B}" type="presOf" srcId="{53890FCB-AA24-4A9A-8FDC-1FF51419C969}" destId="{87383F0B-718D-4F11-8EFC-73F802FC404B}" srcOrd="0" destOrd="0" presId="urn:microsoft.com/office/officeart/2005/8/layout/target3"/>
    <dgm:cxn modelId="{F16B27F7-F8DB-4284-8397-8C6D12AA54C5}" type="presOf" srcId="{23ED3548-589A-45D4-BE40-CABE371748F8}" destId="{9A2ECA68-01DB-44AA-BFFB-B348EE3969E5}" srcOrd="0" destOrd="0" presId="urn:microsoft.com/office/officeart/2005/8/layout/target3"/>
    <dgm:cxn modelId="{1D9B336E-07C5-4EEC-9300-E888E2893AF0}" type="presParOf" srcId="{9A2ECA68-01DB-44AA-BFFB-B348EE3969E5}" destId="{5638A5FF-16C7-43D9-AF8D-93F833DE9BED}" srcOrd="0" destOrd="0" presId="urn:microsoft.com/office/officeart/2005/8/layout/target3"/>
    <dgm:cxn modelId="{E4A1B7C8-1987-447D-9450-937D36F721FD}" type="presParOf" srcId="{9A2ECA68-01DB-44AA-BFFB-B348EE3969E5}" destId="{6A47B886-B20B-40C3-8112-A28A7E93C2CF}" srcOrd="1" destOrd="0" presId="urn:microsoft.com/office/officeart/2005/8/layout/target3"/>
    <dgm:cxn modelId="{51BC4D99-F33C-4A4B-9F08-B4E9E08FC269}" type="presParOf" srcId="{9A2ECA68-01DB-44AA-BFFB-B348EE3969E5}" destId="{87383F0B-718D-4F11-8EFC-73F802FC404B}" srcOrd="2" destOrd="0" presId="urn:microsoft.com/office/officeart/2005/8/layout/target3"/>
    <dgm:cxn modelId="{5BB550D5-C52E-4E36-B245-052570DE9456}" type="presParOf" srcId="{9A2ECA68-01DB-44AA-BFFB-B348EE3969E5}" destId="{8AF78DDF-4686-4ED4-9D51-2256E34C87B5}" srcOrd="3" destOrd="0" presId="urn:microsoft.com/office/officeart/2005/8/layout/target3"/>
    <dgm:cxn modelId="{4E8ED982-6230-4CC2-960B-50E074DA462B}" type="presParOf" srcId="{9A2ECA68-01DB-44AA-BFFB-B348EE3969E5}" destId="{51528281-3C86-4AF0-83FA-B560B1B3C60B}" srcOrd="4" destOrd="0" presId="urn:microsoft.com/office/officeart/2005/8/layout/target3"/>
    <dgm:cxn modelId="{F115B81B-093B-4906-A5D0-07574430A604}" type="presParOf" srcId="{9A2ECA68-01DB-44AA-BFFB-B348EE3969E5}" destId="{5AF1CB42-A4AE-41AD-9D97-5376F71D14B8}" srcOrd="5" destOrd="0" presId="urn:microsoft.com/office/officeart/2005/8/layout/target3"/>
    <dgm:cxn modelId="{97C51C58-8AAA-49E8-A7B1-C54FF5722424}" type="presParOf" srcId="{9A2ECA68-01DB-44AA-BFFB-B348EE3969E5}" destId="{1AB23172-6BA1-4763-9716-0CE2848C9531}" srcOrd="6" destOrd="0" presId="urn:microsoft.com/office/officeart/2005/8/layout/target3"/>
    <dgm:cxn modelId="{53D18367-E64A-4E20-B880-2C545E796736}" type="presParOf" srcId="{9A2ECA68-01DB-44AA-BFFB-B348EE3969E5}" destId="{A6E50DC9-1C7E-4A87-BDEE-4C1CB3E327DC}" srcOrd="7" destOrd="0" presId="urn:microsoft.com/office/officeart/2005/8/layout/target3"/>
    <dgm:cxn modelId="{3F89CBFD-661C-413D-B64F-2660A0EF6A7B}" type="presParOf" srcId="{9A2ECA68-01DB-44AA-BFFB-B348EE3969E5}" destId="{55991B7B-A283-4127-B242-83D287E57100}" srcOrd="8" destOrd="0" presId="urn:microsoft.com/office/officeart/2005/8/layout/target3"/>
    <dgm:cxn modelId="{0A798ADC-B15C-45D6-95B4-F091758605F7}" type="presParOf" srcId="{9A2ECA68-01DB-44AA-BFFB-B348EE3969E5}" destId="{A26C2C05-028B-4C1B-8B22-E46D5C90024B}" srcOrd="9" destOrd="0" presId="urn:microsoft.com/office/officeart/2005/8/layout/target3"/>
    <dgm:cxn modelId="{87B0B45F-6B6A-48AC-9C68-A2FAD80F48C5}" type="presParOf" srcId="{9A2ECA68-01DB-44AA-BFFB-B348EE3969E5}" destId="{DC978FBF-DEBC-46D9-939A-AC3671AC996E}" srcOrd="10" destOrd="0" presId="urn:microsoft.com/office/officeart/2005/8/layout/target3"/>
    <dgm:cxn modelId="{F2EE0156-A02D-4EBC-822F-30E12182C1E9}" type="presParOf" srcId="{9A2ECA68-01DB-44AA-BFFB-B348EE3969E5}" destId="{9358849C-8BC1-4120-95D5-2F3FE87A4586}" srcOrd="11" destOrd="0" presId="urn:microsoft.com/office/officeart/2005/8/layout/target3"/>
    <dgm:cxn modelId="{68CD78F8-84DC-4488-B5C9-A037244ACCCF}" type="presParOf" srcId="{9A2ECA68-01DB-44AA-BFFB-B348EE3969E5}" destId="{C54F3216-5C26-463D-994A-F8CB895E98E2}" srcOrd="12" destOrd="0" presId="urn:microsoft.com/office/officeart/2005/8/layout/target3"/>
    <dgm:cxn modelId="{9FF781A4-0C5F-4017-AE9A-EA7A3FCCA2A6}" type="presParOf" srcId="{9A2ECA68-01DB-44AA-BFFB-B348EE3969E5}" destId="{93028232-90FC-40F5-8D2D-2B3F6D82E642}" srcOrd="13" destOrd="0" presId="urn:microsoft.com/office/officeart/2005/8/layout/target3"/>
    <dgm:cxn modelId="{EC5E1C4B-2302-462D-978A-8992EF120F80}" type="presParOf" srcId="{9A2ECA68-01DB-44AA-BFFB-B348EE3969E5}" destId="{290DCFF2-76E2-43FD-8D2B-F7A4A36C6B41}" srcOrd="14" destOrd="0" presId="urn:microsoft.com/office/officeart/2005/8/layout/target3"/>
    <dgm:cxn modelId="{F0221D17-0111-4CB4-8901-5C523F41ED90}" type="presParOf" srcId="{9A2ECA68-01DB-44AA-BFFB-B348EE3969E5}" destId="{202A1E41-3C11-4180-88FD-B05A330AF9D1}" srcOrd="15" destOrd="0" presId="urn:microsoft.com/office/officeart/2005/8/layout/target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8C728502-31D8-47B9-8DF1-C9A4C98AEDA1}" type="doc">
      <dgm:prSet loTypeId="urn:microsoft.com/office/officeart/2005/8/layout/arrow5" loCatId="relationship" qsTypeId="urn:microsoft.com/office/officeart/2005/8/quickstyle/3d1" qsCatId="3D" csTypeId="urn:microsoft.com/office/officeart/2005/8/colors/accent2_2" csCatId="accent2" phldr="1"/>
      <dgm:spPr/>
      <dgm:t>
        <a:bodyPr/>
        <a:lstStyle/>
        <a:p>
          <a:endParaRPr lang="en-US"/>
        </a:p>
      </dgm:t>
    </dgm:pt>
    <dgm:pt modelId="{BCFBBDD2-3693-4B0A-BC8C-21F32B168DF9}">
      <dgm:prSet phldrT="[Text]"/>
      <dgm:spPr/>
      <dgm:t>
        <a:bodyPr/>
        <a:lstStyle/>
        <a:p>
          <a:r>
            <a:rPr lang="en-US" dirty="0">
              <a:latin typeface="Times New Roman" pitchFamily="18" charset="0"/>
              <a:cs typeface="Times New Roman" pitchFamily="18" charset="0"/>
            </a:rPr>
            <a:t>Specifications</a:t>
          </a:r>
        </a:p>
      </dgm:t>
    </dgm:pt>
    <dgm:pt modelId="{3CCF8518-A88C-4F52-BB89-DFA13CFBB534}" type="parTrans" cxnId="{A810652F-22FD-4E93-A20A-DF153173DEA2}">
      <dgm:prSet/>
      <dgm:spPr/>
      <dgm:t>
        <a:bodyPr/>
        <a:lstStyle/>
        <a:p>
          <a:endParaRPr lang="en-US"/>
        </a:p>
      </dgm:t>
    </dgm:pt>
    <dgm:pt modelId="{378F7CFC-073D-4154-939C-011F11462BB1}" type="sibTrans" cxnId="{A810652F-22FD-4E93-A20A-DF153173DEA2}">
      <dgm:prSet/>
      <dgm:spPr/>
      <dgm:t>
        <a:bodyPr/>
        <a:lstStyle/>
        <a:p>
          <a:endParaRPr lang="en-US"/>
        </a:p>
      </dgm:t>
    </dgm:pt>
    <dgm:pt modelId="{C04B7D22-9269-4D4C-939C-39F5384991DA}">
      <dgm:prSet phldrT="[Text]"/>
      <dgm:spPr/>
      <dgm:t>
        <a:bodyPr/>
        <a:lstStyle/>
        <a:p>
          <a:r>
            <a:rPr lang="en-US" dirty="0">
              <a:latin typeface="Times New Roman" pitchFamily="18" charset="0"/>
              <a:cs typeface="Times New Roman" pitchFamily="18" charset="0"/>
            </a:rPr>
            <a:t>Drawings</a:t>
          </a:r>
        </a:p>
      </dgm:t>
    </dgm:pt>
    <dgm:pt modelId="{E648DAEF-2234-4CE2-BCC5-3D02C64B3F52}" type="parTrans" cxnId="{75E3E03B-2C03-4B51-B87A-C13F84634B0B}">
      <dgm:prSet/>
      <dgm:spPr/>
      <dgm:t>
        <a:bodyPr/>
        <a:lstStyle/>
        <a:p>
          <a:endParaRPr lang="en-US"/>
        </a:p>
      </dgm:t>
    </dgm:pt>
    <dgm:pt modelId="{3199F6EA-6768-4A41-AAEB-B9AA60559373}" type="sibTrans" cxnId="{75E3E03B-2C03-4B51-B87A-C13F84634B0B}">
      <dgm:prSet/>
      <dgm:spPr/>
      <dgm:t>
        <a:bodyPr/>
        <a:lstStyle/>
        <a:p>
          <a:endParaRPr lang="en-US"/>
        </a:p>
      </dgm:t>
    </dgm:pt>
    <dgm:pt modelId="{8ECC0973-09A4-4DE7-949F-F82DBB79CA68}" type="pres">
      <dgm:prSet presAssocID="{8C728502-31D8-47B9-8DF1-C9A4C98AEDA1}" presName="diagram" presStyleCnt="0">
        <dgm:presLayoutVars>
          <dgm:dir/>
          <dgm:resizeHandles val="exact"/>
        </dgm:presLayoutVars>
      </dgm:prSet>
      <dgm:spPr/>
    </dgm:pt>
    <dgm:pt modelId="{02B103B3-0A25-427C-9E84-D4AFE108C503}" type="pres">
      <dgm:prSet presAssocID="{BCFBBDD2-3693-4B0A-BC8C-21F32B168DF9}" presName="arrow" presStyleLbl="node1" presStyleIdx="0" presStyleCnt="2">
        <dgm:presLayoutVars>
          <dgm:bulletEnabled val="1"/>
        </dgm:presLayoutVars>
      </dgm:prSet>
      <dgm:spPr/>
    </dgm:pt>
    <dgm:pt modelId="{7A6431C8-271D-4B28-A332-AB4911639E65}" type="pres">
      <dgm:prSet presAssocID="{C04B7D22-9269-4D4C-939C-39F5384991DA}" presName="arrow" presStyleLbl="node1" presStyleIdx="1" presStyleCnt="2">
        <dgm:presLayoutVars>
          <dgm:bulletEnabled val="1"/>
        </dgm:presLayoutVars>
      </dgm:prSet>
      <dgm:spPr/>
    </dgm:pt>
  </dgm:ptLst>
  <dgm:cxnLst>
    <dgm:cxn modelId="{9D7C621F-2553-489E-90F1-14B48829202A}" type="presOf" srcId="{C04B7D22-9269-4D4C-939C-39F5384991DA}" destId="{7A6431C8-271D-4B28-A332-AB4911639E65}" srcOrd="0" destOrd="0" presId="urn:microsoft.com/office/officeart/2005/8/layout/arrow5"/>
    <dgm:cxn modelId="{A810652F-22FD-4E93-A20A-DF153173DEA2}" srcId="{8C728502-31D8-47B9-8DF1-C9A4C98AEDA1}" destId="{BCFBBDD2-3693-4B0A-BC8C-21F32B168DF9}" srcOrd="0" destOrd="0" parTransId="{3CCF8518-A88C-4F52-BB89-DFA13CFBB534}" sibTransId="{378F7CFC-073D-4154-939C-011F11462BB1}"/>
    <dgm:cxn modelId="{75E3E03B-2C03-4B51-B87A-C13F84634B0B}" srcId="{8C728502-31D8-47B9-8DF1-C9A4C98AEDA1}" destId="{C04B7D22-9269-4D4C-939C-39F5384991DA}" srcOrd="1" destOrd="0" parTransId="{E648DAEF-2234-4CE2-BCC5-3D02C64B3F52}" sibTransId="{3199F6EA-6768-4A41-AAEB-B9AA60559373}"/>
    <dgm:cxn modelId="{61D65D7F-B6A3-46E1-ACB6-88364CF034A7}" type="presOf" srcId="{8C728502-31D8-47B9-8DF1-C9A4C98AEDA1}" destId="{8ECC0973-09A4-4DE7-949F-F82DBB79CA68}" srcOrd="0" destOrd="0" presId="urn:microsoft.com/office/officeart/2005/8/layout/arrow5"/>
    <dgm:cxn modelId="{14D66FD1-4ECE-49AA-89A7-FA7AB88E175F}" type="presOf" srcId="{BCFBBDD2-3693-4B0A-BC8C-21F32B168DF9}" destId="{02B103B3-0A25-427C-9E84-D4AFE108C503}" srcOrd="0" destOrd="0" presId="urn:microsoft.com/office/officeart/2005/8/layout/arrow5"/>
    <dgm:cxn modelId="{21C98472-EBEA-4A1A-A85C-8AC800A2252D}" type="presParOf" srcId="{8ECC0973-09A4-4DE7-949F-F82DBB79CA68}" destId="{02B103B3-0A25-427C-9E84-D4AFE108C503}" srcOrd="0" destOrd="0" presId="urn:microsoft.com/office/officeart/2005/8/layout/arrow5"/>
    <dgm:cxn modelId="{F27EA4C3-6914-42C5-BF49-0D540B5C802A}" type="presParOf" srcId="{8ECC0973-09A4-4DE7-949F-F82DBB79CA68}" destId="{7A6431C8-271D-4B28-A332-AB4911639E65}" srcOrd="1" destOrd="0" presId="urn:microsoft.com/office/officeart/2005/8/layout/arrow5"/>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638A5FF-16C7-43D9-AF8D-93F833DE9BED}">
      <dsp:nvSpPr>
        <dsp:cNvPr id="0" name=""/>
        <dsp:cNvSpPr/>
      </dsp:nvSpPr>
      <dsp:spPr>
        <a:xfrm>
          <a:off x="0" y="230483"/>
          <a:ext cx="3730033" cy="3730033"/>
        </a:xfrm>
        <a:prstGeom prst="pie">
          <a:avLst>
            <a:gd name="adj1" fmla="val 5400000"/>
            <a:gd name="adj2" fmla="val 16200000"/>
          </a:avLst>
        </a:prstGeom>
        <a:solidFill>
          <a:schemeClr val="accent3">
            <a:shade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87383F0B-718D-4F11-8EFC-73F802FC404B}">
      <dsp:nvSpPr>
        <dsp:cNvPr id="0" name=""/>
        <dsp:cNvSpPr/>
      </dsp:nvSpPr>
      <dsp:spPr>
        <a:xfrm>
          <a:off x="1865016" y="230483"/>
          <a:ext cx="4351706" cy="3730033"/>
        </a:xfrm>
        <a:prstGeom prst="rect">
          <a:avLst/>
        </a:prstGeom>
        <a:solidFill>
          <a:schemeClr val="lt1">
            <a:alpha val="90000"/>
            <a:hueOff val="0"/>
            <a:satOff val="0"/>
            <a:lumOff val="0"/>
            <a:alphaOff val="0"/>
          </a:schemeClr>
        </a:solidFill>
        <a:ln w="25400" cap="flat" cmpd="sng" algn="ctr">
          <a:solidFill>
            <a:schemeClr val="accent3">
              <a:shade val="5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Programming</a:t>
          </a:r>
        </a:p>
      </dsp:txBody>
      <dsp:txXfrm>
        <a:off x="1865016" y="230483"/>
        <a:ext cx="4351706" cy="792632"/>
      </dsp:txXfrm>
    </dsp:sp>
    <dsp:sp modelId="{51528281-3C86-4AF0-83FA-B560B1B3C60B}">
      <dsp:nvSpPr>
        <dsp:cNvPr id="0" name=""/>
        <dsp:cNvSpPr/>
      </dsp:nvSpPr>
      <dsp:spPr>
        <a:xfrm>
          <a:off x="489566" y="1023115"/>
          <a:ext cx="2750899" cy="2750899"/>
        </a:xfrm>
        <a:prstGeom prst="pie">
          <a:avLst>
            <a:gd name="adj1" fmla="val 5400000"/>
            <a:gd name="adj2" fmla="val 16200000"/>
          </a:avLst>
        </a:prstGeom>
        <a:solidFill>
          <a:schemeClr val="accent3">
            <a:shade val="50000"/>
            <a:hueOff val="133778"/>
            <a:satOff val="-2135"/>
            <a:lumOff val="205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AF1CB42-A4AE-41AD-9D97-5376F71D14B8}">
      <dsp:nvSpPr>
        <dsp:cNvPr id="0" name=""/>
        <dsp:cNvSpPr/>
      </dsp:nvSpPr>
      <dsp:spPr>
        <a:xfrm>
          <a:off x="1865016" y="1023115"/>
          <a:ext cx="4351706" cy="2750899"/>
        </a:xfrm>
        <a:prstGeom prst="rect">
          <a:avLst/>
        </a:prstGeom>
        <a:solidFill>
          <a:schemeClr val="lt1">
            <a:alpha val="90000"/>
            <a:hueOff val="0"/>
            <a:satOff val="0"/>
            <a:lumOff val="0"/>
            <a:alphaOff val="0"/>
          </a:schemeClr>
        </a:solidFill>
        <a:ln w="25400" cap="flat" cmpd="sng" algn="ctr">
          <a:solidFill>
            <a:schemeClr val="accent3">
              <a:shade val="50000"/>
              <a:hueOff val="133778"/>
              <a:satOff val="-2135"/>
              <a:lumOff val="205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Schematic</a:t>
          </a:r>
        </a:p>
      </dsp:txBody>
      <dsp:txXfrm>
        <a:off x="1865016" y="1023115"/>
        <a:ext cx="4351706" cy="792632"/>
      </dsp:txXfrm>
    </dsp:sp>
    <dsp:sp modelId="{A6E50DC9-1C7E-4A87-BDEE-4C1CB3E327DC}">
      <dsp:nvSpPr>
        <dsp:cNvPr id="0" name=""/>
        <dsp:cNvSpPr/>
      </dsp:nvSpPr>
      <dsp:spPr>
        <a:xfrm>
          <a:off x="979133" y="1815747"/>
          <a:ext cx="1771766" cy="1771766"/>
        </a:xfrm>
        <a:prstGeom prst="pie">
          <a:avLst>
            <a:gd name="adj1" fmla="val 5400000"/>
            <a:gd name="adj2" fmla="val 16200000"/>
          </a:avLst>
        </a:prstGeom>
        <a:solidFill>
          <a:schemeClr val="accent3">
            <a:shade val="50000"/>
            <a:hueOff val="267556"/>
            <a:satOff val="-4269"/>
            <a:lumOff val="41107"/>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55991B7B-A283-4127-B242-83D287E57100}">
      <dsp:nvSpPr>
        <dsp:cNvPr id="0" name=""/>
        <dsp:cNvSpPr/>
      </dsp:nvSpPr>
      <dsp:spPr>
        <a:xfrm>
          <a:off x="1865016" y="1815747"/>
          <a:ext cx="4351706" cy="1771766"/>
        </a:xfrm>
        <a:prstGeom prst="rect">
          <a:avLst/>
        </a:prstGeom>
        <a:solidFill>
          <a:schemeClr val="lt1">
            <a:alpha val="90000"/>
            <a:hueOff val="0"/>
            <a:satOff val="0"/>
            <a:lumOff val="0"/>
            <a:alphaOff val="0"/>
          </a:schemeClr>
        </a:solidFill>
        <a:ln w="25400" cap="flat" cmpd="sng" algn="ctr">
          <a:solidFill>
            <a:schemeClr val="accent3">
              <a:shade val="50000"/>
              <a:hueOff val="267556"/>
              <a:satOff val="-4269"/>
              <a:lumOff val="41107"/>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Design Development</a:t>
          </a:r>
        </a:p>
      </dsp:txBody>
      <dsp:txXfrm>
        <a:off x="1865016" y="1815747"/>
        <a:ext cx="4351706" cy="792632"/>
      </dsp:txXfrm>
    </dsp:sp>
    <dsp:sp modelId="{DC978FBF-DEBC-46D9-939A-AC3671AC996E}">
      <dsp:nvSpPr>
        <dsp:cNvPr id="0" name=""/>
        <dsp:cNvSpPr/>
      </dsp:nvSpPr>
      <dsp:spPr>
        <a:xfrm>
          <a:off x="1468700" y="2608379"/>
          <a:ext cx="792632" cy="792632"/>
        </a:xfrm>
        <a:prstGeom prst="pie">
          <a:avLst>
            <a:gd name="adj1" fmla="val 5400000"/>
            <a:gd name="adj2" fmla="val 16200000"/>
          </a:avLst>
        </a:prstGeom>
        <a:solidFill>
          <a:schemeClr val="accent3">
            <a:shade val="50000"/>
            <a:hueOff val="133778"/>
            <a:satOff val="-2135"/>
            <a:lumOff val="20553"/>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sp>
    <dsp:sp modelId="{9358849C-8BC1-4120-95D5-2F3FE87A4586}">
      <dsp:nvSpPr>
        <dsp:cNvPr id="0" name=""/>
        <dsp:cNvSpPr/>
      </dsp:nvSpPr>
      <dsp:spPr>
        <a:xfrm>
          <a:off x="1865016" y="2608379"/>
          <a:ext cx="4351706" cy="792632"/>
        </a:xfrm>
        <a:prstGeom prst="rect">
          <a:avLst/>
        </a:prstGeom>
        <a:solidFill>
          <a:schemeClr val="lt1">
            <a:alpha val="90000"/>
            <a:hueOff val="0"/>
            <a:satOff val="0"/>
            <a:lumOff val="0"/>
            <a:alphaOff val="0"/>
          </a:schemeClr>
        </a:solidFill>
        <a:ln w="25400" cap="flat" cmpd="sng" algn="ctr">
          <a:solidFill>
            <a:schemeClr val="accent3">
              <a:shade val="50000"/>
              <a:hueOff val="133778"/>
              <a:satOff val="-2135"/>
              <a:lumOff val="20553"/>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25730" tIns="125730" rIns="125730" bIns="125730" numCol="1" spcCol="1270" anchor="ctr" anchorCtr="0">
          <a:noAutofit/>
        </a:bodyPr>
        <a:lstStyle/>
        <a:p>
          <a:pPr marL="0" lvl="0" indent="0" algn="ctr" defTabSz="1466850">
            <a:lnSpc>
              <a:spcPct val="90000"/>
            </a:lnSpc>
            <a:spcBef>
              <a:spcPct val="0"/>
            </a:spcBef>
            <a:spcAft>
              <a:spcPct val="35000"/>
            </a:spcAft>
            <a:buNone/>
          </a:pPr>
          <a:r>
            <a:rPr lang="en-US" sz="3300" kern="1200" dirty="0"/>
            <a:t>Construction Document</a:t>
          </a:r>
        </a:p>
      </dsp:txBody>
      <dsp:txXfrm>
        <a:off x="1865016" y="2608379"/>
        <a:ext cx="4351706" cy="792632"/>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2B103B3-0A25-427C-9E84-D4AFE108C503}">
      <dsp:nvSpPr>
        <dsp:cNvPr id="0" name=""/>
        <dsp:cNvSpPr/>
      </dsp:nvSpPr>
      <dsp:spPr>
        <a:xfrm rot="16200000">
          <a:off x="1322" y="558601"/>
          <a:ext cx="2946796" cy="2946796"/>
        </a:xfrm>
        <a:prstGeom prst="downArrow">
          <a:avLst>
            <a:gd name="adj1" fmla="val 50000"/>
            <a:gd name="adj2" fmla="val 35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itchFamily="18" charset="0"/>
              <a:cs typeface="Times New Roman" pitchFamily="18" charset="0"/>
            </a:rPr>
            <a:t>Specifications</a:t>
          </a:r>
        </a:p>
      </dsp:txBody>
      <dsp:txXfrm rot="5400000">
        <a:off x="1323" y="1295299"/>
        <a:ext cx="2431107" cy="1473398"/>
      </dsp:txXfrm>
    </dsp:sp>
    <dsp:sp modelId="{7A6431C8-271D-4B28-A332-AB4911639E65}">
      <dsp:nvSpPr>
        <dsp:cNvPr id="0" name=""/>
        <dsp:cNvSpPr/>
      </dsp:nvSpPr>
      <dsp:spPr>
        <a:xfrm rot="5400000">
          <a:off x="3147880" y="558601"/>
          <a:ext cx="2946796" cy="2946796"/>
        </a:xfrm>
        <a:prstGeom prst="downArrow">
          <a:avLst>
            <a:gd name="adj1" fmla="val 50000"/>
            <a:gd name="adj2" fmla="val 35000"/>
          </a:avLst>
        </a:prstGeom>
        <a:gradFill rotWithShape="0">
          <a:gsLst>
            <a:gs pos="0">
              <a:schemeClr val="accent2">
                <a:hueOff val="0"/>
                <a:satOff val="0"/>
                <a:lumOff val="0"/>
                <a:alphaOff val="0"/>
                <a:shade val="51000"/>
                <a:satMod val="130000"/>
              </a:schemeClr>
            </a:gs>
            <a:gs pos="80000">
              <a:schemeClr val="accent2">
                <a:hueOff val="0"/>
                <a:satOff val="0"/>
                <a:lumOff val="0"/>
                <a:alphaOff val="0"/>
                <a:shade val="93000"/>
                <a:satMod val="130000"/>
              </a:schemeClr>
            </a:gs>
            <a:gs pos="100000">
              <a:schemeClr val="accent2">
                <a:hueOff val="0"/>
                <a:satOff val="0"/>
                <a:lumOff val="0"/>
                <a:alphaOff val="0"/>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199136" tIns="199136" rIns="199136" bIns="199136" numCol="1" spcCol="1270" anchor="ctr" anchorCtr="0">
          <a:noAutofit/>
        </a:bodyPr>
        <a:lstStyle/>
        <a:p>
          <a:pPr marL="0" lvl="0" indent="0" algn="ctr" defTabSz="1244600">
            <a:lnSpc>
              <a:spcPct val="90000"/>
            </a:lnSpc>
            <a:spcBef>
              <a:spcPct val="0"/>
            </a:spcBef>
            <a:spcAft>
              <a:spcPct val="35000"/>
            </a:spcAft>
            <a:buNone/>
          </a:pPr>
          <a:r>
            <a:rPr lang="en-US" sz="2800" kern="1200" dirty="0">
              <a:latin typeface="Times New Roman" pitchFamily="18" charset="0"/>
              <a:cs typeface="Times New Roman" pitchFamily="18" charset="0"/>
            </a:rPr>
            <a:t>Drawings</a:t>
          </a:r>
        </a:p>
      </dsp:txBody>
      <dsp:txXfrm rot="-5400000">
        <a:off x="3663570" y="1295300"/>
        <a:ext cx="2431107" cy="1473398"/>
      </dsp:txXfrm>
    </dsp:sp>
  </dsp:spTree>
</dsp:drawing>
</file>

<file path=ppt/diagrams/layout1.xml><?xml version="1.0" encoding="utf-8"?>
<dgm:layoutDef xmlns:dgm="http://schemas.openxmlformats.org/drawingml/2006/diagram" xmlns:a="http://schemas.openxmlformats.org/drawingml/2006/main" uniqueId="urn:microsoft.com/office/officeart/2005/8/layout/target3">
  <dgm:title val=""/>
  <dgm:desc val=""/>
  <dgm:catLst>
    <dgm:cat type="relationship" pri="11000"/>
    <dgm:cat type="list" pri="22000"/>
    <dgm:cat type="convert" pri="4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ampData>
  <dgm:style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styleData>
  <dgm:clrData>
    <dgm:dataModel>
      <dgm:ptLst>
        <dgm:pt modelId="0" type="doc"/>
        <dgm:pt modelId="1"/>
        <dgm:pt modelId="11"/>
        <dgm:pt modelId="12"/>
        <dgm:pt modelId="2"/>
        <dgm:pt modelId="21"/>
        <dgm:pt modelId="22"/>
        <dgm:pt modelId="3"/>
        <dgm:pt modelId="31"/>
        <dgm:pt modelId="32"/>
      </dgm:ptLst>
      <dgm:cxnLst>
        <dgm:cxn modelId="4" srcId="0" destId="1" srcOrd="0" destOrd="0"/>
        <dgm:cxn modelId="5" srcId="0" destId="2" srcOrd="1" destOrd="0"/>
        <dgm:cxn modelId="6" srcId="0" destId="3" srcOrd="2" destOrd="0"/>
        <dgm:cxn modelId="41" srcId="1" destId="11" srcOrd="0" destOrd="0"/>
        <dgm:cxn modelId="42" srcId="1" destId="12" srcOrd="1" destOrd="0"/>
        <dgm:cxn modelId="51" srcId="2" destId="21" srcOrd="0" destOrd="0"/>
        <dgm:cxn modelId="52" srcId="2" destId="22" srcOrd="1" destOrd="0"/>
        <dgm:cxn modelId="61" srcId="3" destId="31" srcOrd="0" destOrd="0"/>
        <dgm:cxn modelId="62" srcId="3" destId="32" srcOrd="1" destOrd="0"/>
      </dgm:cxnLst>
      <dgm:bg/>
      <dgm:whole/>
    </dgm:dataModel>
  </dgm:clrData>
  <dgm:layoutNode name="Name0">
    <dgm:varLst>
      <dgm:chMax val="7"/>
      <dgm:dir/>
      <dgm:animLvl val="lvl"/>
      <dgm:resizeHandles val="exact"/>
    </dgm:varLst>
    <dgm:alg type="composite"/>
    <dgm:shape xmlns:r="http://schemas.openxmlformats.org/officeDocument/2006/relationships" r:blip="">
      <dgm:adjLst/>
    </dgm:shape>
    <dgm:presOf/>
    <dgm:choose name="Name1">
      <dgm:if name="Name2" func="var" arg="dir" op="equ" val="norm">
        <dgm:choose name="Name3">
          <dgm:if name="Name4" axis="ch" ptType="node" func="cnt" op="equ" val="1">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rect1ParTx" refType="r" refFor="ch" refForName="space"/>
              <dgm:constr type="w" for="ch" forName="rect1ParTx" refType="w" refFor="ch" refForName="rect1" fact="0.5"/>
              <dgm:constr type="t" for="ch" forName="rect1ParTx" refType="t" refFor="ch" refForName="rect1"/>
              <dgm:constr type="b" for="ch" forName="rect1ParTx" refType="b" refFor="ch" refForName="rect1"/>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5" axis="ch" ptType="node" func="cnt" op="equ" val="2">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rect2ParTx" refType="r" refFor="ch" refForName="space"/>
              <dgm:constr type="w" for="ch" forName="rect2ParTx" refType="w" refFor="ch" refForName="rect2" fact="0.5"/>
              <dgm:constr type="t" for="ch" forName="rect2ParTx" refType="t" refFor="ch" refForName="rect2"/>
              <dgm:constr type="b" for="ch" forName="rect2ParTx" refType="b" refFor="ch" refForName="rect2"/>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b" refFor="ch" refForName="rect2"/>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6" axis="ch" ptType="node" func="cnt" op="equ" val="3">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rect3ParTx" refType="r" refFor="ch" refForName="space"/>
              <dgm:constr type="w" for="ch" forName="rect3ParTx" refType="w" refFor="ch" refForName="rect3" fact="0.5"/>
              <dgm:constr type="t" for="ch" forName="rect3ParTx" refType="t" refFor="ch" refForName="rect3"/>
              <dgm:constr type="b" for="ch" forName="rect3ParTx" refType="b" refFor="ch" refForName="rect3"/>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b" refFor="ch" refForName="rect3"/>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7" axis="ch" ptType="node" func="cnt" op="equ" val="4">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rect4ParTx" refType="r" refFor="ch" refForName="space"/>
              <dgm:constr type="w" for="ch" forName="rect4ParTx" refType="w" refFor="ch" refForName="rect4" fact="0.5"/>
              <dgm:constr type="t" for="ch" forName="rect4ParTx" refType="t" refFor="ch" refForName="rect4"/>
              <dgm:constr type="b" for="ch" forName="rect4ParTx" refType="b" refFor="ch" refForName="rect4"/>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b" refFor="ch" refForName="rect4"/>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8" axis="ch" ptType="node" func="cnt" op="equ" val="5">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rect5ParTx" refType="r" refFor="ch" refForName="space"/>
              <dgm:constr type="w" for="ch" forName="rect5ParTx" refType="w" refFor="ch" refForName="rect5" fact="0.5"/>
              <dgm:constr type="t" for="ch" forName="rect5ParTx" refType="t" refFor="ch" refForName="rect5"/>
              <dgm:constr type="b" for="ch" forName="rect5ParTx" refType="b" refFor="ch" refForName="rect5"/>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b" refFor="ch" refForName="rect5"/>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9" axis="ch" ptType="node" func="cnt" op="equ" val="6">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rect6ParTx" refType="r" refFor="ch" refForName="space"/>
              <dgm:constr type="w" for="ch" forName="rect6ParTx" refType="w" refFor="ch" refForName="rect6" fact="0.5"/>
              <dgm:constr type="t" for="ch" forName="rect6ParTx" refType="t" refFor="ch" refForName="rect6"/>
              <dgm:constr type="b" for="ch" forName="rect6ParTx" refType="b" refFor="ch" refForName="rect6"/>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b" refFor="ch" refForName="rect6"/>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10" axis="ch" ptType="node" func="cnt" op="gte" val="7">
            <dgm:constrLst>
              <dgm:constr type="userA" refType="w" fact="0.3"/>
              <dgm:constr type="w" for="ch" forName="circle1" refType="userA" fact="2"/>
              <dgm:constr type="h" for="ch" forName="circle1" refType="w" refFor="ch" refForName="circle1" op="equ"/>
              <dgm:constr type="l" for="ch" forName="circle1"/>
              <dgm:constr type="ctrY" for="ch" forName="circle1" refType="h" fact="0.5"/>
              <dgm:constr type="l" for="ch" forName="space" refType="ctrX" refFor="ch" refForName="circle1"/>
              <dgm:constr type="w" for="ch" forName="space"/>
              <dgm:constr type="h" for="ch" forName="space" refType="h" refFor="ch" refForName="circle1"/>
              <dgm:constr type="b" for="ch" forName="space" refType="b" refFor="ch" refForName="circle1"/>
              <dgm:constr type="l" for="ch" forName="rect1" refType="r" refFor="ch" refForName="space"/>
              <dgm:constr type="r" for="ch" forName="rect1" refType="w"/>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l"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l" for="ch" forName="rect2" refType="r" refFor="ch" refForName="space"/>
              <dgm:constr type="r" for="ch" forName="rect2" refType="w"/>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l"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l" for="ch" forName="rect3" refType="r" refFor="ch" refForName="space"/>
              <dgm:constr type="r" for="ch" forName="rect3" refType="w"/>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l"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l" for="ch" forName="rect4" refType="r" refFor="ch" refForName="space"/>
              <dgm:constr type="r" for="ch" forName="rect4" refType="w"/>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l"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l" for="ch" forName="rect5" refType="r" refFor="ch" refForName="space"/>
              <dgm:constr type="r" for="ch" forName="rect5" refType="w"/>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l"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l" for="ch" forName="rect6" refType="r" refFor="ch" refForName="space"/>
              <dgm:constr type="r" for="ch" forName="rect6" refType="w"/>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l"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l" for="ch" forName="rect7" refType="r" refFor="ch" refForName="space"/>
              <dgm:constr type="r" for="ch" forName="rect7" refType="w"/>
              <dgm:constr type="h" for="ch" forName="rect7" refType="h" refFor="ch" refForName="circle7"/>
              <dgm:constr type="hOff" for="ch" forName="rect7" refType="hOff" refFor="ch" refForName="circle7"/>
              <dgm:constr type="b" for="ch" forName="rect7" refType="b" refFor="ch" refForName="circle7"/>
              <dgm:constr type="l" for="ch" forName="rect7ParTx" refType="r" refFor="ch" refForName="space"/>
              <dgm:constr type="w" for="ch" forName="rect7ParTx" refType="w" refFor="ch" refForName="rect7" fact="0.5"/>
              <dgm:constr type="t" for="ch" forName="rect7ParTx" refType="t" refFor="ch" refForName="rect7"/>
              <dgm:constr type="b" for="ch" forName="rect7ParTx" refType="b" refFor="ch" refForName="rect7"/>
              <dgm:constr type="l" for="ch" forName="rect7ChTx" refType="r" refFor="ch" refForName="rect7ParTx"/>
              <dgm:constr type="w" for="ch" forName="rect7ChTx" refType="w" refFor="ch" refForName="rect7ParTx"/>
              <dgm:constr type="t" for="ch" forName="rect7ChTx" refType="t" refFor="ch" refForName="rect7ParTx"/>
              <dgm:constr type="b" for="ch" forName="rect7ChTx" refType="b" refFor="ch" refForName="rect7ParTx"/>
              <dgm:constr type="l" for="ch" forName="rect7ParTxNoCh" refType="r" refFor="ch" refForName="space"/>
              <dgm:constr type="w" for="ch" forName="rect7ParTxNoCh" refType="w" refFor="ch" refForName="rect7"/>
              <dgm:constr type="t" for="ch" forName="rect7ParTxNoCh" refType="t" refFor="ch" refForName="rect7"/>
              <dgm:constr type="b" for="ch" forName="rect7ParTxNoCh" refType="b" refFor="ch" refForName="rect7"/>
              <dgm:constr type="l" for="ch" forName="rect1ParTx" refType="r" refFor="ch" refForName="space"/>
              <dgm:constr type="w" for="ch" forName="rect1ParTx" refType="w" refFor="ch" refForName="rect1" fact="0.5"/>
              <dgm:constr type="t" for="ch" forName="rect1ParTx" refType="t" refFor="ch" refForName="rect1"/>
              <dgm:constr type="b" for="ch" forName="rect1ParTx" refType="t" refFor="ch" refForName="rect2"/>
              <dgm:constr type="l" for="ch" forName="rect1ChTx" refType="r" refFor="ch" refForName="rect1ParTx"/>
              <dgm:constr type="w" for="ch" forName="rect1ChTx" refType="w" refFor="ch" refForName="rect1ParTx"/>
              <dgm:constr type="t" for="ch" forName="rect1ChTx" refType="t" refFor="ch" refForName="rect1ParTx"/>
              <dgm:constr type="b" for="ch" forName="rect1ChTx" refType="b" refFor="ch" refForName="rect1ParTx"/>
              <dgm:constr type="l" for="ch" forName="rect1ParTxNoCh" refType="r" refFor="ch" refForName="space"/>
              <dgm:constr type="w" for="ch" forName="rect1ParTxNoCh" refType="w" refFor="ch" refForName="rect1"/>
              <dgm:constr type="t" for="ch" forName="rect1ParTxNoCh" refType="t" refFor="ch" refForName="rect1"/>
              <dgm:constr type="b" for="ch" forName="rect1ParTxNoCh" refType="t" refFor="ch" refForName="rect2"/>
              <dgm:constr type="l" for="ch" forName="rect2ParTx" refType="r" refFor="ch" refForName="space"/>
              <dgm:constr type="w" for="ch" forName="rect2ParTx" refType="w" refFor="ch" refForName="rect2" fact="0.5"/>
              <dgm:constr type="t" for="ch" forName="rect2ParTx" refType="t" refFor="ch" refForName="rect2"/>
              <dgm:constr type="b" for="ch" forName="rect2ParTx" refType="t" refFor="ch" refForName="rect3"/>
              <dgm:constr type="l" for="ch" forName="rect2ChTx" refType="r" refFor="ch" refForName="rect2ParTx"/>
              <dgm:constr type="w" for="ch" forName="rect2ChTx" refType="w" refFor="ch" refForName="rect2ParTx"/>
              <dgm:constr type="t" for="ch" forName="rect2ChTx" refType="t" refFor="ch" refForName="rect2ParTx"/>
              <dgm:constr type="b" for="ch" forName="rect2ChTx" refType="b" refFor="ch" refForName="rect2ParTx"/>
              <dgm:constr type="l" for="ch" forName="rect2ParTxNoCh" refType="r" refFor="ch" refForName="space"/>
              <dgm:constr type="w" for="ch" forName="rect2ParTxNoCh" refType="w" refFor="ch" refForName="rect2"/>
              <dgm:constr type="t" for="ch" forName="rect2ParTxNoCh" refType="t" refFor="ch" refForName="rect2"/>
              <dgm:constr type="b" for="ch" forName="rect2ParTxNoCh" refType="t" refFor="ch" refForName="rect3"/>
              <dgm:constr type="l" for="ch" forName="rect3ParTx" refType="r" refFor="ch" refForName="space"/>
              <dgm:constr type="w" for="ch" forName="rect3ParTx" refType="w" refFor="ch" refForName="rect3" fact="0.5"/>
              <dgm:constr type="t" for="ch" forName="rect3ParTx" refType="t" refFor="ch" refForName="rect3"/>
              <dgm:constr type="b" for="ch" forName="rect3ParTx" refType="t" refFor="ch" refForName="rect4"/>
              <dgm:constr type="l" for="ch" forName="rect3ChTx" refType="r" refFor="ch" refForName="rect3ParTx"/>
              <dgm:constr type="w" for="ch" forName="rect3ChTx" refType="w" refFor="ch" refForName="rect3ParTx"/>
              <dgm:constr type="t" for="ch" forName="rect3ChTx" refType="t" refFor="ch" refForName="rect3ParTx"/>
              <dgm:constr type="b" for="ch" forName="rect3ChTx" refType="b" refFor="ch" refForName="rect3ParTx"/>
              <dgm:constr type="l" for="ch" forName="rect3ParTxNoCh" refType="r" refFor="ch" refForName="space"/>
              <dgm:constr type="w" for="ch" forName="rect3ParTxNoCh" refType="w" refFor="ch" refForName="rect3"/>
              <dgm:constr type="t" for="ch" forName="rect3ParTxNoCh" refType="t" refFor="ch" refForName="rect3"/>
              <dgm:constr type="b" for="ch" forName="rect3ParTxNoCh" refType="t" refFor="ch" refForName="rect4"/>
              <dgm:constr type="l" for="ch" forName="rect4ParTx" refType="r" refFor="ch" refForName="space"/>
              <dgm:constr type="w" for="ch" forName="rect4ParTx" refType="w" refFor="ch" refForName="rect4" fact="0.5"/>
              <dgm:constr type="t" for="ch" forName="rect4ParTx" refType="t" refFor="ch" refForName="rect4"/>
              <dgm:constr type="b" for="ch" forName="rect4ParTx" refType="t" refFor="ch" refForName="rect5"/>
              <dgm:constr type="l" for="ch" forName="rect4ChTx" refType="r" refFor="ch" refForName="rect4ParTx"/>
              <dgm:constr type="w" for="ch" forName="rect4ChTx" refType="w" refFor="ch" refForName="rect4ParTx"/>
              <dgm:constr type="t" for="ch" forName="rect4ChTx" refType="t" refFor="ch" refForName="rect4ParTx"/>
              <dgm:constr type="b" for="ch" forName="rect4ChTx" refType="b" refFor="ch" refForName="rect4ParTx"/>
              <dgm:constr type="l" for="ch" forName="rect4ParTxNoCh" refType="r" refFor="ch" refForName="space"/>
              <dgm:constr type="w" for="ch" forName="rect4ParTxNoCh" refType="w" refFor="ch" refForName="rect4"/>
              <dgm:constr type="t" for="ch" forName="rect4ParTxNoCh" refType="t" refFor="ch" refForName="rect4"/>
              <dgm:constr type="b" for="ch" forName="rect4ParTxNoCh" refType="t" refFor="ch" refForName="rect5"/>
              <dgm:constr type="l" for="ch" forName="rect5ParTx" refType="r" refFor="ch" refForName="space"/>
              <dgm:constr type="w" for="ch" forName="rect5ParTx" refType="w" refFor="ch" refForName="rect5" fact="0.5"/>
              <dgm:constr type="t" for="ch" forName="rect5ParTx" refType="t" refFor="ch" refForName="rect5"/>
              <dgm:constr type="b" for="ch" forName="rect5ParTx" refType="t" refFor="ch" refForName="rect6"/>
              <dgm:constr type="l" for="ch" forName="rect5ChTx" refType="r" refFor="ch" refForName="rect5ParTx"/>
              <dgm:constr type="w" for="ch" forName="rect5ChTx" refType="w" refFor="ch" refForName="rect5ParTx"/>
              <dgm:constr type="t" for="ch" forName="rect5ChTx" refType="t" refFor="ch" refForName="rect5ParTx"/>
              <dgm:constr type="b" for="ch" forName="rect5ChTx" refType="b" refFor="ch" refForName="rect5ParTx"/>
              <dgm:constr type="l" for="ch" forName="rect5ParTxNoCh" refType="r" refFor="ch" refForName="space"/>
              <dgm:constr type="w" for="ch" forName="rect5ParTxNoCh" refType="w" refFor="ch" refForName="rect5"/>
              <dgm:constr type="t" for="ch" forName="rect5ParTxNoCh" refType="t" refFor="ch" refForName="rect5"/>
              <dgm:constr type="b" for="ch" forName="rect5ParTxNoCh" refType="t" refFor="ch" refForName="rect6"/>
              <dgm:constr type="l" for="ch" forName="rect6ParTx" refType="r" refFor="ch" refForName="space"/>
              <dgm:constr type="w" for="ch" forName="rect6ParTx" refType="w" refFor="ch" refForName="rect6" fact="0.5"/>
              <dgm:constr type="t" for="ch" forName="rect6ParTx" refType="t" refFor="ch" refForName="rect6"/>
              <dgm:constr type="b" for="ch" forName="rect6ParTx" refType="t" refFor="ch" refForName="rect7"/>
              <dgm:constr type="l" for="ch" forName="rect6ChTx" refType="r" refFor="ch" refForName="rect6ParTx"/>
              <dgm:constr type="w" for="ch" forName="rect6ChTx" refType="w" refFor="ch" refForName="rect6ParTx"/>
              <dgm:constr type="t" for="ch" forName="rect6ChTx" refType="t" refFor="ch" refForName="rect6ParTx"/>
              <dgm:constr type="b" for="ch" forName="rect6ChTx" refType="b" refFor="ch" refForName="rect6ParTx"/>
              <dgm:constr type="l" for="ch" forName="rect6ParTxNoCh" refType="r"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11">
            <dgm:constrLst/>
          </dgm:else>
        </dgm:choose>
      </dgm:if>
      <dgm:else name="Name12">
        <dgm:choose name="Name13">
          <dgm:if name="Name14" axis="ch" ptType="node" func="cnt" op="equ" val="1">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r" for="ch" forName="rect1ParTx" refType="l" refFor="ch" refForName="space"/>
              <dgm:constr type="w" for="ch" forName="rect1ParTx" refType="w" refFor="ch" refForName="rect1" fact="0.5"/>
              <dgm:constr type="t" for="ch" forName="rect1ParTx" refType="t" refFor="ch" refForName="rect1"/>
              <dgm:constr type="b" for="ch" forName="rect1ParTx" refType="b" refFor="ch" refForName="rect1"/>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b" refFor="ch" refForName="rect1"/>
              <dgm:constr type="primFontSz" for="ch" op="equ" val="65"/>
              <dgm:constr type="secFontSz" for="ch" op="equ" val="65"/>
            </dgm:constrLst>
          </dgm:if>
          <dgm:if name="Name15" axis="ch" ptType="node" func="cnt" op="equ" val="2">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5"/>
              <dgm:constr type="hOff" for="ch" forName="circle2" refType="h" refFor="ch" refForName="vertSpace2" fact="-0.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r" for="ch" forName="rect2ParTx" refType="l" refFor="ch" refForName="space"/>
              <dgm:constr type="w" for="ch" forName="rect2ParTx" refType="w" refFor="ch" refForName="rect2" fact="0.5"/>
              <dgm:constr type="t" for="ch" forName="rect2ParTx" refType="t" refFor="ch" refForName="rect2"/>
              <dgm:constr type="b" for="ch" forName="rect2ParTx" refType="b" refFor="ch" refForName="rect2"/>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b" refFor="ch" refForName="rect2"/>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primFontSz" for="ch" op="equ" val="65"/>
              <dgm:constr type="secFontSz" for="ch" op="equ" val="65"/>
            </dgm:constrLst>
          </dgm:if>
          <dgm:if name="Name16" axis="ch" ptType="node" func="cnt" op="equ" val="3">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66667"/>
              <dgm:constr type="hOff" for="ch" forName="circle2" refType="h" refFor="ch" refForName="vertSpace2" fact="-0.33333"/>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33333"/>
              <dgm:constr type="hOff" for="ch" forName="circle3" refType="h" refFor="ch" refForName="vertSpace2" fact="-0.66667"/>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r" for="ch" forName="rect3ParTx" refType="l" refFor="ch" refForName="space"/>
              <dgm:constr type="w" for="ch" forName="rect3ParTx" refType="w" refFor="ch" refForName="rect3" fact="0.5"/>
              <dgm:constr type="t" for="ch" forName="rect3ParTx" refType="t" refFor="ch" refForName="rect3"/>
              <dgm:constr type="b" for="ch" forName="rect3ParTx" refType="b" refFor="ch" refForName="rect3"/>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b" refFor="ch" refForName="rect3"/>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primFontSz" for="ch" op="equ" val="65"/>
              <dgm:constr type="secFontSz" for="ch" op="equ" val="65"/>
            </dgm:constrLst>
          </dgm:if>
          <dgm:if name="Name17" axis="ch" ptType="node" func="cnt" op="equ" val="4">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75"/>
              <dgm:constr type="hOff" for="ch" forName="circle2" refType="h" refFor="ch" refForName="vertSpace2" fact="-0.25"/>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5"/>
              <dgm:constr type="hOff" for="ch" forName="circle3" refType="h" refFor="ch" refForName="vertSpace2" fact="-0.5"/>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25"/>
              <dgm:constr type="hOff" for="ch" forName="circle4" refType="h" refFor="ch" refForName="vertSpace2" fact="-0.7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r" for="ch" forName="rect4ParTx" refType="l" refFor="ch" refForName="space"/>
              <dgm:constr type="w" for="ch" forName="rect4ParTx" refType="w" refFor="ch" refForName="rect4" fact="0.5"/>
              <dgm:constr type="t" for="ch" forName="rect4ParTx" refType="t" refFor="ch" refForName="rect4"/>
              <dgm:constr type="b" for="ch" forName="rect4ParTx" refType="b" refFor="ch" refForName="rect4"/>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b" refFor="ch" refForName="rect4"/>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primFontSz" for="ch" op="equ" val="65"/>
              <dgm:constr type="secFontSz" for="ch" op="equ" val="65"/>
            </dgm:constrLst>
          </dgm:if>
          <dgm:if name="Name18" axis="ch" ptType="node" func="cnt" op="equ" val="5">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
              <dgm:constr type="hOff" for="ch" forName="circle2" refType="h" refFor="ch" refForName="vertSpace2" fact="-0.2"/>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
              <dgm:constr type="hOff" for="ch" forName="circle3" refType="h" refFor="ch" refForName="vertSpace2" fact="-0.4"/>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4"/>
              <dgm:constr type="hOff" for="ch" forName="circle4" refType="h" refFor="ch" refForName="vertSpace2" fact="-0.6"/>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2"/>
              <dgm:constr type="hOff" for="ch" forName="circle5" refType="h" refFor="ch" refForName="vertSpace2" fact="-0.8"/>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r" for="ch" forName="rect5ParTx" refType="l" refFor="ch" refForName="space"/>
              <dgm:constr type="w" for="ch" forName="rect5ParTx" refType="w" refFor="ch" refForName="rect5" fact="0.5"/>
              <dgm:constr type="t" for="ch" forName="rect5ParTx" refType="t" refFor="ch" refForName="rect5"/>
              <dgm:constr type="b" for="ch" forName="rect5ParTx" refType="b" refFor="ch" refForName="rect5"/>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b" refFor="ch" refForName="rect5"/>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primFontSz" for="ch" op="equ" val="65"/>
              <dgm:constr type="secFontSz" for="ch" op="equ" val="65"/>
            </dgm:constrLst>
          </dgm:if>
          <dgm:if name="Name19" axis="ch" ptType="node" func="cnt" op="equ" val="6">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3333"/>
              <dgm:constr type="hOff" for="ch" forName="circle2" refType="h" refFor="ch" refForName="vertSpace2" fact="-0.16667"/>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66667"/>
              <dgm:constr type="hOff" for="ch" forName="circle3" refType="h" refFor="ch" refForName="vertSpace2" fact="-0.33333"/>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
              <dgm:constr type="hOff" for="ch" forName="circle4" refType="h" refFor="ch" refForName="vertSpace2" fact="-0.5"/>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33333"/>
              <dgm:constr type="hOff" for="ch" forName="circle5" refType="h" refFor="ch" refForName="vertSpace2" fact="-0.66667"/>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16667"/>
              <dgm:constr type="hOff" for="ch" forName="circle6" refType="h" refFor="ch" refForName="vertSpace2" fact="-0.83333"/>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r" for="ch" forName="rect6ParTx" refType="l" refFor="ch" refForName="space"/>
              <dgm:constr type="w" for="ch" forName="rect6ParTx" refType="w" refFor="ch" refForName="rect6" fact="0.5"/>
              <dgm:constr type="t" for="ch" forName="rect6ParTx" refType="t" refFor="ch" refForName="rect6"/>
              <dgm:constr type="b" for="ch" forName="rect6ParTx" refType="b" refFor="ch" refForName="rect6"/>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b" refFor="ch" refForName="rect6"/>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primFontSz" for="ch" op="equ" val="65"/>
              <dgm:constr type="secFontSz" for="ch" op="equ" val="65"/>
            </dgm:constrLst>
          </dgm:if>
          <dgm:if name="Name20" axis="ch" ptType="node" func="cnt" op="gte" val="7">
            <dgm:constrLst>
              <dgm:constr type="userA" refType="w" fact="0.3"/>
              <dgm:constr type="w" for="ch" forName="circle1" refType="userA" fact="2"/>
              <dgm:constr type="h" for="ch" forName="circle1" refType="w" refFor="ch" refForName="circle1" op="equ"/>
              <dgm:constr type="r" for="ch" forName="circle1" refType="w"/>
              <dgm:constr type="ctrY" for="ch" forName="circle1" refType="h" fact="0.5"/>
              <dgm:constr type="r" for="ch" forName="space" refType="ctrX" refFor="ch" refForName="circle1"/>
              <dgm:constr type="w" for="ch" forName="space"/>
              <dgm:constr type="h" for="ch" forName="space" refType="h" refFor="ch" refForName="circle1"/>
              <dgm:constr type="b" for="ch" forName="space" refType="b" refFor="ch" refForName="circle1"/>
              <dgm:constr type="r" for="ch" forName="rect1" refType="l" refFor="ch" refForName="space"/>
              <dgm:constr type="l" for="ch" forName="rect1"/>
              <dgm:constr type="h" for="ch" forName="rect1" refType="h" refFor="ch" refForName="circle1"/>
              <dgm:constr type="b" for="ch" forName="rect1" refType="b" refFor="ch" refForName="circle1"/>
              <dgm:constr type="l" for="ch" forName="vertSpace2"/>
              <dgm:constr type="w" for="ch" forName="vertSpace2" refType="w"/>
              <dgm:constr type="h" for="ch" forName="vertSpace2" refType="h" refFor="ch" refForName="circle1" fact="0.05"/>
              <dgm:constr type="b" for="ch" forName="vertSpace2" refType="b" refFor="ch" refForName="circle1"/>
              <dgm:constr type="ctrX" for="ch" forName="circle2" refType="r" refFor="ch" refForName="space"/>
              <dgm:constr type="h" for="ch" forName="circle2" refType="h" refFor="ch" refForName="circle1" fact="0.85714"/>
              <dgm:constr type="hOff" for="ch" forName="circle2" refType="h" refFor="ch" refForName="vertSpace2" fact="-0.14286"/>
              <dgm:constr type="w" for="ch" forName="circle2" refType="h" refFor="ch" refForName="circle2" op="equ"/>
              <dgm:constr type="wOff" for="ch" forName="circle2" refType="hOff" refFor="ch" refForName="circle2" op="equ"/>
              <dgm:constr type="b" for="ch" forName="circle2" refType="t" refFor="ch" refForName="vertSpace2"/>
              <dgm:constr type="r" for="ch" forName="rect2" refType="l" refFor="ch" refForName="space"/>
              <dgm:constr type="l" for="ch" forName="rect2"/>
              <dgm:constr type="h" for="ch" forName="rect2" refType="h" refFor="ch" refForName="circle2"/>
              <dgm:constr type="hOff" for="ch" forName="rect2" refType="hOff" refFor="ch" refForName="circle2"/>
              <dgm:constr type="b" for="ch" forName="rect2" refType="b" refFor="ch" refForName="circle2"/>
              <dgm:constr type="l" for="ch" forName="vertSpace3"/>
              <dgm:constr type="w" for="ch" forName="vertSpace3" refType="w"/>
              <dgm:constr type="h" for="ch" forName="vertSpace3" refType="h" refFor="ch" refForName="vertSpace2"/>
              <dgm:constr type="b" for="ch" forName="vertSpace3" refType="t" refFor="ch" refForName="vertSpace2"/>
              <dgm:constr type="ctrX" for="ch" forName="circle3" refType="r" refFor="ch" refForName="space"/>
              <dgm:constr type="h" for="ch" forName="circle3" refType="h" refFor="ch" refForName="circle1" fact="0.71429"/>
              <dgm:constr type="hOff" for="ch" forName="circle3" refType="h" refFor="ch" refForName="vertSpace2" fact="-0.28571"/>
              <dgm:constr type="w" for="ch" forName="circle3" refType="h" refFor="ch" refForName="circle3" op="equ"/>
              <dgm:constr type="wOff" for="ch" forName="circle3" refType="hOff" refFor="ch" refForName="circle3" op="equ"/>
              <dgm:constr type="b" for="ch" forName="circle3" refType="t" refFor="ch" refForName="vertSpace3"/>
              <dgm:constr type="r" for="ch" forName="rect3" refType="l" refFor="ch" refForName="space"/>
              <dgm:constr type="l" for="ch" forName="rect3"/>
              <dgm:constr type="h" for="ch" forName="rect3" refType="h" refFor="ch" refForName="circle3"/>
              <dgm:constr type="hOff" for="ch" forName="rect3" refType="hOff" refFor="ch" refForName="circle3"/>
              <dgm:constr type="b" for="ch" forName="rect3" refType="b" refFor="ch" refForName="circle3"/>
              <dgm:constr type="l" for="ch" forName="vertSpace4"/>
              <dgm:constr type="w" for="ch" forName="vertSpace4" refType="w"/>
              <dgm:constr type="h" for="ch" forName="vertSpace4" refType="h" refFor="ch" refForName="vertSpace3"/>
              <dgm:constr type="b" for="ch" forName="vertSpace4" refType="t" refFor="ch" refForName="vertSpace3"/>
              <dgm:constr type="ctrX" for="ch" forName="circle4" refType="r" refFor="ch" refForName="space"/>
              <dgm:constr type="h" for="ch" forName="circle4" refType="h" refFor="ch" refForName="circle1" fact="0.57143"/>
              <dgm:constr type="hOff" for="ch" forName="circle4" refType="h" refFor="ch" refForName="vertSpace2" fact="-0.42857"/>
              <dgm:constr type="w" for="ch" forName="circle4" refType="h" refFor="ch" refForName="circle4" op="equ"/>
              <dgm:constr type="wOff" for="ch" forName="circle4" refType="hOff" refFor="ch" refForName="circle4" op="equ"/>
              <dgm:constr type="b" for="ch" forName="circle4" refType="t" refFor="ch" refForName="vertSpace4"/>
              <dgm:constr type="r" for="ch" forName="rect4" refType="l" refFor="ch" refForName="space"/>
              <dgm:constr type="l" for="ch" forName="rect4"/>
              <dgm:constr type="h" for="ch" forName="rect4" refType="h" refFor="ch" refForName="circle4"/>
              <dgm:constr type="hOff" for="ch" forName="rect4" refType="hOff" refFor="ch" refForName="circle4"/>
              <dgm:constr type="b" for="ch" forName="rect4" refType="b" refFor="ch" refForName="circle4"/>
              <dgm:constr type="l" for="ch" forName="vertSpace5"/>
              <dgm:constr type="w" for="ch" forName="vertSpace5" refType="w"/>
              <dgm:constr type="h" for="ch" forName="vertSpace5" refType="h" refFor="ch" refForName="vertSpace4"/>
              <dgm:constr type="b" for="ch" forName="vertSpace5" refType="t" refFor="ch" refForName="vertSpace4"/>
              <dgm:constr type="ctrX" for="ch" forName="circle5" refType="r" refFor="ch" refForName="space"/>
              <dgm:constr type="h" for="ch" forName="circle5" refType="h" refFor="ch" refForName="circle1" fact="0.42857"/>
              <dgm:constr type="hOff" for="ch" forName="circle5" refType="h" refFor="ch" refForName="vertSpace2" fact="-0.57143"/>
              <dgm:constr type="w" for="ch" forName="circle5" refType="h" refFor="ch" refForName="circle5" op="equ"/>
              <dgm:constr type="wOff" for="ch" forName="circle5" refType="hOff" refFor="ch" refForName="circle5" op="equ"/>
              <dgm:constr type="b" for="ch" forName="circle5" refType="t" refFor="ch" refForName="vertSpace5"/>
              <dgm:constr type="r" for="ch" forName="rect5" refType="l" refFor="ch" refForName="space"/>
              <dgm:constr type="l" for="ch" forName="rect5"/>
              <dgm:constr type="h" for="ch" forName="rect5" refType="h" refFor="ch" refForName="circle5"/>
              <dgm:constr type="hOff" for="ch" forName="rect5" refType="hOff" refFor="ch" refForName="circle5"/>
              <dgm:constr type="b" for="ch" forName="rect5" refType="b" refFor="ch" refForName="circle5"/>
              <dgm:constr type="l" for="ch" forName="vertSpace6"/>
              <dgm:constr type="w" for="ch" forName="vertSpace6" refType="w"/>
              <dgm:constr type="h" for="ch" forName="vertSpace6" refType="h" refFor="ch" refForName="vertSpace5"/>
              <dgm:constr type="b" for="ch" forName="vertSpace6" refType="t" refFor="ch" refForName="vertSpace5"/>
              <dgm:constr type="ctrX" for="ch" forName="circle6" refType="r" refFor="ch" refForName="space"/>
              <dgm:constr type="h" for="ch" forName="circle6" refType="h" refFor="ch" refForName="circle1" fact="0.28571"/>
              <dgm:constr type="hOff" for="ch" forName="circle6" refType="h" refFor="ch" refForName="vertSpace2" fact="-0.71429"/>
              <dgm:constr type="w" for="ch" forName="circle6" refType="h" refFor="ch" refForName="circle6" op="equ"/>
              <dgm:constr type="wOff" for="ch" forName="circle6" refType="hOff" refFor="ch" refForName="circle6" op="equ"/>
              <dgm:constr type="b" for="ch" forName="circle6" refType="t" refFor="ch" refForName="vertSpace6"/>
              <dgm:constr type="r" for="ch" forName="rect6" refType="l" refFor="ch" refForName="space"/>
              <dgm:constr type="l" for="ch" forName="rect6"/>
              <dgm:constr type="h" for="ch" forName="rect6" refType="h" refFor="ch" refForName="circle6"/>
              <dgm:constr type="hOff" for="ch" forName="rect6" refType="hOff" refFor="ch" refForName="circle6"/>
              <dgm:constr type="b" for="ch" forName="rect6" refType="b" refFor="ch" refForName="circle6"/>
              <dgm:constr type="l" for="ch" forName="vertSpace7"/>
              <dgm:constr type="w" for="ch" forName="vertSpace7" refType="w"/>
              <dgm:constr type="h" for="ch" forName="vertSpace7" refType="h" refFor="ch" refForName="vertSpace6"/>
              <dgm:constr type="b" for="ch" forName="vertSpace7" refType="t" refFor="ch" refForName="vertSpace6"/>
              <dgm:constr type="ctrX" for="ch" forName="circle7" refType="r" refFor="ch" refForName="space"/>
              <dgm:constr type="h" for="ch" forName="circle7" refType="h" refFor="ch" refForName="circle1" fact="0.14286"/>
              <dgm:constr type="hOff" for="ch" forName="circle7" refType="h" refFor="ch" refForName="vertSpace2" fact="-0.85714"/>
              <dgm:constr type="w" for="ch" forName="circle7" refType="h" refFor="ch" refForName="circle7" op="equ"/>
              <dgm:constr type="wOff" for="ch" forName="circle7" refType="hOff" refFor="ch" refForName="circle7" op="equ"/>
              <dgm:constr type="b" for="ch" forName="circle7" refType="t" refFor="ch" refForName="vertSpace7"/>
              <dgm:constr type="r" for="ch" forName="rect7" refType="l" refFor="ch" refForName="space"/>
              <dgm:constr type="l" for="ch" forName="rect7"/>
              <dgm:constr type="h" for="ch" forName="rect7" refType="h" refFor="ch" refForName="circle7"/>
              <dgm:constr type="hOff" for="ch" forName="rect7" refType="hOff" refFor="ch" refForName="circle7"/>
              <dgm:constr type="b" for="ch" forName="rect7" refType="b" refFor="ch" refForName="circle7"/>
              <dgm:constr type="r" for="ch" forName="rect7ParTx" refType="l" refFor="ch" refForName="space"/>
              <dgm:constr type="w" for="ch" forName="rect7ParTx" refType="w" refFor="ch" refForName="rect7" fact="0.5"/>
              <dgm:constr type="t" for="ch" forName="rect7ParTx" refType="t" refFor="ch" refForName="rect7"/>
              <dgm:constr type="b" for="ch" forName="rect7ParTx" refType="b" refFor="ch" refForName="rect7"/>
              <dgm:constr type="r" for="ch" forName="rect7ChTx" refType="l" refFor="ch" refForName="rect7ParTx"/>
              <dgm:constr type="w" for="ch" forName="rect7ChTx" refType="w" refFor="ch" refForName="rect7ParTx"/>
              <dgm:constr type="t" for="ch" forName="rect7ChTx" refType="t" refFor="ch" refForName="rect7ParTx"/>
              <dgm:constr type="b" for="ch" forName="rect7ChTx" refType="b" refFor="ch" refForName="rect7ParTx"/>
              <dgm:constr type="r" for="ch" forName="rect7ParTxNoCh" refType="l" refFor="ch" refForName="space"/>
              <dgm:constr type="w" for="ch" forName="rect7ParTxNoCh" refType="w" refFor="ch" refForName="rect7"/>
              <dgm:constr type="t" for="ch" forName="rect7ParTxNoCh" refType="t" refFor="ch" refForName="rect7"/>
              <dgm:constr type="b" for="ch" forName="rect7ParTxNoCh" refType="b" refFor="ch" refForName="rect7"/>
              <dgm:constr type="r" for="ch" forName="rect1ParTx" refType="l" refFor="ch" refForName="space"/>
              <dgm:constr type="w" for="ch" forName="rect1ParTx" refType="w" refFor="ch" refForName="rect1" fact="0.5"/>
              <dgm:constr type="t" for="ch" forName="rect1ParTx" refType="t" refFor="ch" refForName="rect1"/>
              <dgm:constr type="b" for="ch" forName="rect1ParTx" refType="t" refFor="ch" refForName="rect2"/>
              <dgm:constr type="r" for="ch" forName="rect1ChTx" refType="l" refFor="ch" refForName="rect1ParTx"/>
              <dgm:constr type="w" for="ch" forName="rect1ChTx" refType="w" refFor="ch" refForName="rect1ParTx"/>
              <dgm:constr type="t" for="ch" forName="rect1ChTx" refType="t" refFor="ch" refForName="rect1ParTx"/>
              <dgm:constr type="b" for="ch" forName="rect1ChTx" refType="b" refFor="ch" refForName="rect1ParTx"/>
              <dgm:constr type="r" for="ch" forName="rect1ParTxNoCh" refType="l" refFor="ch" refForName="space"/>
              <dgm:constr type="w" for="ch" forName="rect1ParTxNoCh" refType="w" refFor="ch" refForName="rect1"/>
              <dgm:constr type="t" for="ch" forName="rect1ParTxNoCh" refType="t" refFor="ch" refForName="rect1"/>
              <dgm:constr type="b" for="ch" forName="rect1ParTxNoCh" refType="t" refFor="ch" refForName="rect2"/>
              <dgm:constr type="r" for="ch" forName="rect2ParTx" refType="l" refFor="ch" refForName="space"/>
              <dgm:constr type="w" for="ch" forName="rect2ParTx" refType="w" refFor="ch" refForName="rect2" fact="0.5"/>
              <dgm:constr type="t" for="ch" forName="rect2ParTx" refType="t" refFor="ch" refForName="rect2"/>
              <dgm:constr type="b" for="ch" forName="rect2ParTx" refType="t" refFor="ch" refForName="rect3"/>
              <dgm:constr type="r" for="ch" forName="rect2ChTx" refType="l" refFor="ch" refForName="rect2ParTx"/>
              <dgm:constr type="w" for="ch" forName="rect2ChTx" refType="w" refFor="ch" refForName="rect2ParTx"/>
              <dgm:constr type="t" for="ch" forName="rect2ChTx" refType="t" refFor="ch" refForName="rect2ParTx"/>
              <dgm:constr type="b" for="ch" forName="rect2ChTx" refType="b" refFor="ch" refForName="rect2ParTx"/>
              <dgm:constr type="r" for="ch" forName="rect2ParTxNoCh" refType="l" refFor="ch" refForName="space"/>
              <dgm:constr type="w" for="ch" forName="rect2ParTxNoCh" refType="w" refFor="ch" refForName="rect2"/>
              <dgm:constr type="t" for="ch" forName="rect2ParTxNoCh" refType="t" refFor="ch" refForName="rect2"/>
              <dgm:constr type="b" for="ch" forName="rect2ParTxNoCh" refType="t" refFor="ch" refForName="rect3"/>
              <dgm:constr type="r" for="ch" forName="rect3ParTx" refType="l" refFor="ch" refForName="space"/>
              <dgm:constr type="w" for="ch" forName="rect3ParTx" refType="w" refFor="ch" refForName="rect3" fact="0.5"/>
              <dgm:constr type="t" for="ch" forName="rect3ParTx" refType="t" refFor="ch" refForName="rect3"/>
              <dgm:constr type="b" for="ch" forName="rect3ParTx" refType="t" refFor="ch" refForName="rect4"/>
              <dgm:constr type="r" for="ch" forName="rect3ChTx" refType="l" refFor="ch" refForName="rect3ParTx"/>
              <dgm:constr type="w" for="ch" forName="rect3ChTx" refType="w" refFor="ch" refForName="rect3ParTx"/>
              <dgm:constr type="t" for="ch" forName="rect3ChTx" refType="t" refFor="ch" refForName="rect3ParTx"/>
              <dgm:constr type="b" for="ch" forName="rect3ChTx" refType="b" refFor="ch" refForName="rect3ParTx"/>
              <dgm:constr type="r" for="ch" forName="rect3ParTxNoCh" refType="l" refFor="ch" refForName="space"/>
              <dgm:constr type="w" for="ch" forName="rect3ParTxNoCh" refType="w" refFor="ch" refForName="rect3"/>
              <dgm:constr type="t" for="ch" forName="rect3ParTxNoCh" refType="t" refFor="ch" refForName="rect3"/>
              <dgm:constr type="b" for="ch" forName="rect3ParTxNoCh" refType="t" refFor="ch" refForName="rect4"/>
              <dgm:constr type="r" for="ch" forName="rect4ParTx" refType="l" refFor="ch" refForName="space"/>
              <dgm:constr type="w" for="ch" forName="rect4ParTx" refType="w" refFor="ch" refForName="rect4" fact="0.5"/>
              <dgm:constr type="t" for="ch" forName="rect4ParTx" refType="t" refFor="ch" refForName="rect4"/>
              <dgm:constr type="b" for="ch" forName="rect4ParTx" refType="t" refFor="ch" refForName="rect5"/>
              <dgm:constr type="r" for="ch" forName="rect4ChTx" refType="l" refFor="ch" refForName="rect4ParTx"/>
              <dgm:constr type="w" for="ch" forName="rect4ChTx" refType="w" refFor="ch" refForName="rect4ParTx"/>
              <dgm:constr type="t" for="ch" forName="rect4ChTx" refType="t" refFor="ch" refForName="rect4ParTx"/>
              <dgm:constr type="b" for="ch" forName="rect4ChTx" refType="b" refFor="ch" refForName="rect4ParTx"/>
              <dgm:constr type="r" for="ch" forName="rect4ParTxNoCh" refType="l" refFor="ch" refForName="space"/>
              <dgm:constr type="w" for="ch" forName="rect4ParTxNoCh" refType="w" refFor="ch" refForName="rect4"/>
              <dgm:constr type="t" for="ch" forName="rect4ParTxNoCh" refType="t" refFor="ch" refForName="rect4"/>
              <dgm:constr type="b" for="ch" forName="rect4ParTxNoCh" refType="t" refFor="ch" refForName="rect5"/>
              <dgm:constr type="r" for="ch" forName="rect5ParTx" refType="l" refFor="ch" refForName="space"/>
              <dgm:constr type="w" for="ch" forName="rect5ParTx" refType="w" refFor="ch" refForName="rect5" fact="0.5"/>
              <dgm:constr type="t" for="ch" forName="rect5ParTx" refType="t" refFor="ch" refForName="rect5"/>
              <dgm:constr type="b" for="ch" forName="rect5ParTx" refType="t" refFor="ch" refForName="rect6"/>
              <dgm:constr type="r" for="ch" forName="rect5ChTx" refType="l" refFor="ch" refForName="rect5ParTx"/>
              <dgm:constr type="w" for="ch" forName="rect5ChTx" refType="w" refFor="ch" refForName="rect5ParTx"/>
              <dgm:constr type="t" for="ch" forName="rect5ChTx" refType="t" refFor="ch" refForName="rect5ParTx"/>
              <dgm:constr type="b" for="ch" forName="rect5ChTx" refType="b" refFor="ch" refForName="rect5ParTx"/>
              <dgm:constr type="r" for="ch" forName="rect5ParTxNoCh" refType="l" refFor="ch" refForName="space"/>
              <dgm:constr type="w" for="ch" forName="rect5ParTxNoCh" refType="w" refFor="ch" refForName="rect5"/>
              <dgm:constr type="t" for="ch" forName="rect5ParTxNoCh" refType="t" refFor="ch" refForName="rect5"/>
              <dgm:constr type="b" for="ch" forName="rect5ParTxNoCh" refType="t" refFor="ch" refForName="rect6"/>
              <dgm:constr type="r" for="ch" forName="rect6ParTx" refType="l" refFor="ch" refForName="space"/>
              <dgm:constr type="w" for="ch" forName="rect6ParTx" refType="w" refFor="ch" refForName="rect6" fact="0.5"/>
              <dgm:constr type="t" for="ch" forName="rect6ParTx" refType="t" refFor="ch" refForName="rect6"/>
              <dgm:constr type="b" for="ch" forName="rect6ParTx" refType="t" refFor="ch" refForName="rect7"/>
              <dgm:constr type="r" for="ch" forName="rect6ChTx" refType="l" refFor="ch" refForName="rect6ParTx"/>
              <dgm:constr type="w" for="ch" forName="rect6ChTx" refType="w" refFor="ch" refForName="rect6ParTx"/>
              <dgm:constr type="t" for="ch" forName="rect6ChTx" refType="t" refFor="ch" refForName="rect6ParTx"/>
              <dgm:constr type="b" for="ch" forName="rect6ChTx" refType="b" refFor="ch" refForName="rect6ParTx"/>
              <dgm:constr type="r" for="ch" forName="rect6ParTxNoCh" refType="l" refFor="ch" refForName="space"/>
              <dgm:constr type="w" for="ch" forName="rect6ParTxNoCh" refType="w" refFor="ch" refForName="rect6"/>
              <dgm:constr type="t" for="ch" forName="rect6ParTxNoCh" refType="t" refFor="ch" refForName="rect6"/>
              <dgm:constr type="b" for="ch" forName="rect6ParTxNoCh" refType="t" refFor="ch" refForName="rect7"/>
              <dgm:constr type="primFontSz" for="ch" op="equ" val="65"/>
              <dgm:constr type="secFontSz" for="ch" op="equ" val="65"/>
            </dgm:constrLst>
          </dgm:if>
          <dgm:else name="Name21">
            <dgm:constrLst/>
          </dgm:else>
        </dgm:choose>
      </dgm:else>
    </dgm:choose>
    <dgm:ruleLst/>
    <dgm:forEach name="Name22" axis="ch" ptType="node" cnt="1">
      <dgm:layoutNode name="circle1" styleLbl="node1">
        <dgm:alg type="sp"/>
        <dgm:choose name="Name23">
          <dgm:if name="Name24" func="var" arg="dir" op="equ" val="norm">
            <dgm:shape xmlns:r="http://schemas.openxmlformats.org/officeDocument/2006/relationships" type="pie" r:blip="">
              <dgm:adjLst>
                <dgm:adj idx="1" val="90"/>
                <dgm:adj idx="2" val="270"/>
              </dgm:adjLst>
            </dgm:shape>
          </dgm:if>
          <dgm:else name="Name25">
            <dgm:shape xmlns:r="http://schemas.openxmlformats.org/officeDocument/2006/relationships" type="pie" r:blip="">
              <dgm:adjLst>
                <dgm:adj idx="1" val="270"/>
                <dgm:adj idx="2" val="90"/>
              </dgm:adjLst>
            </dgm:shape>
          </dgm:else>
        </dgm:choose>
        <dgm:presOf/>
        <dgm:constrLst/>
        <dgm:ruleLst/>
      </dgm:layoutNode>
      <dgm:layoutNode name="space">
        <dgm:alg type="sp"/>
        <dgm:shape xmlns:r="http://schemas.openxmlformats.org/officeDocument/2006/relationships" r:blip="">
          <dgm:adjLst/>
        </dgm:shape>
        <dgm:presOf/>
        <dgm:constrLst/>
        <dgm:ruleLst/>
      </dgm:layoutNode>
      <dgm:layoutNode name="rect1" styleLbl="alignAcc1">
        <dgm:alg type="sp"/>
        <dgm:shape xmlns:r="http://schemas.openxmlformats.org/officeDocument/2006/relationships" type="rect" r:blip="">
          <dgm:adjLst/>
        </dgm:shape>
        <dgm:presOf axis="self"/>
        <dgm:constrLst/>
        <dgm:ruleLst/>
      </dgm:layoutNode>
    </dgm:forEach>
    <dgm:forEach name="Name26" axis="ch" ptType="node" st="2" cnt="1">
      <dgm:layoutNode name="vertSpace2">
        <dgm:alg type="sp"/>
        <dgm:shape xmlns:r="http://schemas.openxmlformats.org/officeDocument/2006/relationships" type="rect" r:blip="" hideGeom="1">
          <dgm:adjLst/>
        </dgm:shape>
        <dgm:presOf/>
        <dgm:constrLst/>
        <dgm:ruleLst/>
      </dgm:layoutNode>
      <dgm:layoutNode name="circle2" styleLbl="node1">
        <dgm:alg type="sp"/>
        <dgm:choose name="Name27">
          <dgm:if name="Name28" func="var" arg="dir" op="equ" val="norm">
            <dgm:shape xmlns:r="http://schemas.openxmlformats.org/officeDocument/2006/relationships" type="pie" r:blip="">
              <dgm:adjLst>
                <dgm:adj idx="1" val="90"/>
                <dgm:adj idx="2" val="270"/>
              </dgm:adjLst>
            </dgm:shape>
          </dgm:if>
          <dgm:else name="Name29">
            <dgm:shape xmlns:r="http://schemas.openxmlformats.org/officeDocument/2006/relationships" type="pie" r:blip="">
              <dgm:adjLst>
                <dgm:adj idx="1" val="270"/>
                <dgm:adj idx="2" val="90"/>
              </dgm:adjLst>
            </dgm:shape>
          </dgm:else>
        </dgm:choose>
        <dgm:presOf/>
        <dgm:constrLst/>
        <dgm:ruleLst/>
      </dgm:layoutNode>
      <dgm:layoutNode name="rect2" styleLbl="alignAcc1">
        <dgm:alg type="sp"/>
        <dgm:shape xmlns:r="http://schemas.openxmlformats.org/officeDocument/2006/relationships" type="rect" r:blip="">
          <dgm:adjLst/>
        </dgm:shape>
        <dgm:presOf axis="self"/>
        <dgm:constrLst/>
        <dgm:ruleLst/>
      </dgm:layoutNode>
    </dgm:forEach>
    <dgm:forEach name="Name30" axis="ch" ptType="node" st="3" cnt="1">
      <dgm:layoutNode name="vertSpace3">
        <dgm:alg type="sp"/>
        <dgm:shape xmlns:r="http://schemas.openxmlformats.org/officeDocument/2006/relationships" type="rect" r:blip="" hideGeom="1">
          <dgm:adjLst/>
        </dgm:shape>
        <dgm:presOf/>
        <dgm:constrLst/>
        <dgm:ruleLst/>
      </dgm:layoutNode>
      <dgm:layoutNode name="circle3" styleLbl="node1">
        <dgm:alg type="sp"/>
        <dgm:choose name="Name31">
          <dgm:if name="Name32" func="var" arg="dir" op="equ" val="norm">
            <dgm:shape xmlns:r="http://schemas.openxmlformats.org/officeDocument/2006/relationships" type="pie" r:blip="">
              <dgm:adjLst>
                <dgm:adj idx="1" val="90"/>
                <dgm:adj idx="2" val="270"/>
              </dgm:adjLst>
            </dgm:shape>
          </dgm:if>
          <dgm:else name="Name33">
            <dgm:shape xmlns:r="http://schemas.openxmlformats.org/officeDocument/2006/relationships" type="pie" r:blip="">
              <dgm:adjLst>
                <dgm:adj idx="1" val="270"/>
                <dgm:adj idx="2" val="90"/>
              </dgm:adjLst>
            </dgm:shape>
          </dgm:else>
        </dgm:choose>
        <dgm:presOf/>
        <dgm:constrLst/>
        <dgm:ruleLst/>
      </dgm:layoutNode>
      <dgm:layoutNode name="rect3" styleLbl="alignAcc1">
        <dgm:alg type="sp"/>
        <dgm:shape xmlns:r="http://schemas.openxmlformats.org/officeDocument/2006/relationships" type="rect" r:blip="">
          <dgm:adjLst/>
        </dgm:shape>
        <dgm:presOf axis="self"/>
        <dgm:constrLst/>
        <dgm:ruleLst/>
      </dgm:layoutNode>
    </dgm:forEach>
    <dgm:forEach name="Name34" axis="ch" ptType="node" st="4" cnt="1">
      <dgm:layoutNode name="vertSpace4">
        <dgm:alg type="sp"/>
        <dgm:shape xmlns:r="http://schemas.openxmlformats.org/officeDocument/2006/relationships" type="rect" r:blip="" hideGeom="1">
          <dgm:adjLst/>
        </dgm:shape>
        <dgm:presOf/>
        <dgm:constrLst/>
        <dgm:ruleLst/>
      </dgm:layoutNode>
      <dgm:layoutNode name="circle4" styleLbl="node1">
        <dgm:alg type="sp"/>
        <dgm:choose name="Name35">
          <dgm:if name="Name36" func="var" arg="dir" op="equ" val="norm">
            <dgm:shape xmlns:r="http://schemas.openxmlformats.org/officeDocument/2006/relationships" type="pie" r:blip="">
              <dgm:adjLst>
                <dgm:adj idx="1" val="90"/>
                <dgm:adj idx="2" val="270"/>
              </dgm:adjLst>
            </dgm:shape>
          </dgm:if>
          <dgm:else name="Name37">
            <dgm:shape xmlns:r="http://schemas.openxmlformats.org/officeDocument/2006/relationships" type="pie" r:blip="">
              <dgm:adjLst>
                <dgm:adj idx="1" val="270"/>
                <dgm:adj idx="2" val="90"/>
              </dgm:adjLst>
            </dgm:shape>
          </dgm:else>
        </dgm:choose>
        <dgm:presOf/>
        <dgm:constrLst/>
        <dgm:ruleLst/>
      </dgm:layoutNode>
      <dgm:layoutNode name="rect4" styleLbl="alignAcc1">
        <dgm:alg type="sp"/>
        <dgm:shape xmlns:r="http://schemas.openxmlformats.org/officeDocument/2006/relationships" type="rect" r:blip="">
          <dgm:adjLst/>
        </dgm:shape>
        <dgm:presOf axis="self"/>
        <dgm:constrLst/>
        <dgm:ruleLst/>
      </dgm:layoutNode>
    </dgm:forEach>
    <dgm:forEach name="Name38" axis="ch" ptType="node" st="5" cnt="1">
      <dgm:layoutNode name="vertSpace5">
        <dgm:alg type="sp"/>
        <dgm:shape xmlns:r="http://schemas.openxmlformats.org/officeDocument/2006/relationships" type="rect" r:blip="" hideGeom="1">
          <dgm:adjLst/>
        </dgm:shape>
        <dgm:presOf/>
        <dgm:constrLst/>
        <dgm:ruleLst/>
      </dgm:layoutNode>
      <dgm:layoutNode name="circle5" styleLbl="node1">
        <dgm:alg type="sp"/>
        <dgm:choose name="Name39">
          <dgm:if name="Name40" func="var" arg="dir" op="equ" val="norm">
            <dgm:shape xmlns:r="http://schemas.openxmlformats.org/officeDocument/2006/relationships" type="pie" r:blip="">
              <dgm:adjLst>
                <dgm:adj idx="1" val="90"/>
                <dgm:adj idx="2" val="270"/>
              </dgm:adjLst>
            </dgm:shape>
          </dgm:if>
          <dgm:else name="Name41">
            <dgm:shape xmlns:r="http://schemas.openxmlformats.org/officeDocument/2006/relationships" type="pie" r:blip="">
              <dgm:adjLst>
                <dgm:adj idx="1" val="270"/>
                <dgm:adj idx="2" val="90"/>
              </dgm:adjLst>
            </dgm:shape>
          </dgm:else>
        </dgm:choose>
        <dgm:presOf/>
        <dgm:constrLst/>
        <dgm:ruleLst/>
      </dgm:layoutNode>
      <dgm:layoutNode name="rect5" styleLbl="alignAcc1">
        <dgm:alg type="sp"/>
        <dgm:shape xmlns:r="http://schemas.openxmlformats.org/officeDocument/2006/relationships" type="rect" r:blip="">
          <dgm:adjLst/>
        </dgm:shape>
        <dgm:presOf axis="self"/>
        <dgm:constrLst/>
        <dgm:ruleLst/>
      </dgm:layoutNode>
    </dgm:forEach>
    <dgm:forEach name="Name42" axis="ch" ptType="node" st="6" cnt="1">
      <dgm:layoutNode name="vertSpace6">
        <dgm:alg type="sp"/>
        <dgm:shape xmlns:r="http://schemas.openxmlformats.org/officeDocument/2006/relationships" type="rect" r:blip="" hideGeom="1">
          <dgm:adjLst/>
        </dgm:shape>
        <dgm:presOf/>
        <dgm:constrLst/>
        <dgm:ruleLst/>
      </dgm:layoutNode>
      <dgm:layoutNode name="circle6" styleLbl="node1">
        <dgm:alg type="sp"/>
        <dgm:choose name="Name43">
          <dgm:if name="Name44" func="var" arg="dir" op="equ" val="norm">
            <dgm:shape xmlns:r="http://schemas.openxmlformats.org/officeDocument/2006/relationships" type="pie" r:blip="">
              <dgm:adjLst>
                <dgm:adj idx="1" val="90"/>
                <dgm:adj idx="2" val="270"/>
              </dgm:adjLst>
            </dgm:shape>
          </dgm:if>
          <dgm:else name="Name45">
            <dgm:shape xmlns:r="http://schemas.openxmlformats.org/officeDocument/2006/relationships" type="pie" r:blip="">
              <dgm:adjLst>
                <dgm:adj idx="1" val="270"/>
                <dgm:adj idx="2" val="90"/>
              </dgm:adjLst>
            </dgm:shape>
          </dgm:else>
        </dgm:choose>
        <dgm:presOf/>
        <dgm:constrLst/>
        <dgm:ruleLst/>
      </dgm:layoutNode>
      <dgm:layoutNode name="rect6" styleLbl="alignAcc1">
        <dgm:alg type="sp"/>
        <dgm:shape xmlns:r="http://schemas.openxmlformats.org/officeDocument/2006/relationships" type="rect" r:blip="">
          <dgm:adjLst/>
        </dgm:shape>
        <dgm:presOf axis="self"/>
        <dgm:constrLst/>
        <dgm:ruleLst/>
      </dgm:layoutNode>
    </dgm:forEach>
    <dgm:forEach name="Name46" axis="ch" ptType="node" st="7" cnt="1">
      <dgm:layoutNode name="vertSpace7">
        <dgm:alg type="sp"/>
        <dgm:shape xmlns:r="http://schemas.openxmlformats.org/officeDocument/2006/relationships" type="rect" r:blip="" hideGeom="1">
          <dgm:adjLst/>
        </dgm:shape>
        <dgm:presOf/>
        <dgm:constrLst/>
        <dgm:ruleLst/>
      </dgm:layoutNode>
      <dgm:layoutNode name="circle7" styleLbl="node1">
        <dgm:alg type="sp"/>
        <dgm:choose name="Name47">
          <dgm:if name="Name48" func="var" arg="dir" op="equ" val="norm">
            <dgm:shape xmlns:r="http://schemas.openxmlformats.org/officeDocument/2006/relationships" type="pie" r:blip="">
              <dgm:adjLst>
                <dgm:adj idx="1" val="90"/>
                <dgm:adj idx="2" val="270"/>
              </dgm:adjLst>
            </dgm:shape>
          </dgm:if>
          <dgm:else name="Name49">
            <dgm:shape xmlns:r="http://schemas.openxmlformats.org/officeDocument/2006/relationships" type="pie" r:blip="">
              <dgm:adjLst>
                <dgm:adj idx="1" val="270"/>
                <dgm:adj idx="2" val="90"/>
              </dgm:adjLst>
            </dgm:shape>
          </dgm:else>
        </dgm:choose>
        <dgm:presOf/>
        <dgm:constrLst/>
        <dgm:ruleLst/>
      </dgm:layoutNode>
      <dgm:layoutNode name="rect7" styleLbl="alignAcc1">
        <dgm:alg type="sp"/>
        <dgm:shape xmlns:r="http://schemas.openxmlformats.org/officeDocument/2006/relationships" type="rect" r:blip="">
          <dgm:adjLst/>
        </dgm:shape>
        <dgm:presOf axis="self"/>
        <dgm:constrLst/>
        <dgm:ruleLst/>
      </dgm:layoutNode>
    </dgm:forEach>
    <dgm:forEach name="Name50" axis="ch" ptType="node" cnt="1">
      <dgm:choose name="Name51">
        <dgm:if name="Name52" axis="root des" ptType="all node" func="maxDepth" op="gte" val="2">
          <dgm:layoutNode name="rect1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1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3">
          <dgm:layoutNode name="rect1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4" axis="ch" ptType="node" st="2" cnt="1">
      <dgm:choose name="Name55">
        <dgm:if name="Name56" axis="root des" ptType="all node" func="maxDepth" op="gte" val="2">
          <dgm:layoutNode name="rect2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2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57">
          <dgm:layoutNode name="rect2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58" axis="ch" ptType="node" st="3" cnt="1">
      <dgm:choose name="Name59">
        <dgm:if name="Name60" axis="root des" ptType="all node" func="maxDepth" op="gte" val="2">
          <dgm:layoutNode name="rect3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3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1">
          <dgm:layoutNode name="rect3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2" axis="ch" ptType="node" st="4" cnt="1">
      <dgm:choose name="Name63">
        <dgm:if name="Name64" axis="root des" ptType="all node" func="maxDepth" op="gte" val="2">
          <dgm:layoutNode name="rect4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4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5">
          <dgm:layoutNode name="rect4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66" axis="ch" ptType="node" st="5" cnt="1">
      <dgm:choose name="Name67">
        <dgm:if name="Name68" axis="root des" ptType="all node" func="maxDepth" op="gte" val="2">
          <dgm:layoutNode name="rect5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5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69">
          <dgm:layoutNode name="rect5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0" axis="ch" ptType="node" st="6" cnt="1">
      <dgm:choose name="Name71">
        <dgm:if name="Name72" axis="root des" ptType="all node" func="maxDepth" op="gte" val="2">
          <dgm:layoutNode name="rect6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6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3">
          <dgm:layoutNode name="rect6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forEach name="Name74" axis="ch" ptType="node" st="7" cnt="1">
      <dgm:choose name="Name75">
        <dgm:if name="Name76" axis="root des" ptType="all node" func="maxDepth" op="gte" val="2">
          <dgm:layoutNode name="rect7ParTx"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layoutNode name="rect7ChTx" styleLbl="alignAcc1">
            <dgm:varLst>
              <dgm:bulletEnabled val="1"/>
            </dgm:varLst>
            <dgm:alg type="tx">
              <dgm:param type="stBulletLvl" val="1"/>
              <dgm:param type="txAnchorVertCh" val="mid"/>
            </dgm:alg>
            <dgm:shape xmlns:r="http://schemas.openxmlformats.org/officeDocument/2006/relationships" type="rect" r:blip="" hideGeom="1">
              <dgm:adjLst/>
            </dgm:shape>
            <dgm:presOf axis="des" ptType="node"/>
            <dgm:constrLst>
              <dgm:constr type="lMarg" refType="secFontSz" fact="0.3"/>
              <dgm:constr type="rMarg" refType="secFontSz" fact="0.3"/>
              <dgm:constr type="tMarg" refType="secFontSz" fact="0.3"/>
              <dgm:constr type="bMarg" refType="secFontSz" fact="0.3"/>
            </dgm:constrLst>
            <dgm:ruleLst>
              <dgm:rule type="secFontSz" val="5" fact="NaN" max="NaN"/>
            </dgm:ruleLst>
          </dgm:layoutNode>
        </dgm:if>
        <dgm:else name="Name77">
          <dgm:layoutNode name="rect7ParTxNoCh" styleLbl="alignAcc1">
            <dgm:varLst>
              <dgm:chMax val="1"/>
              <dgm:bulletEnabled val="1"/>
            </dgm:varLst>
            <dgm:alg type="tx"/>
            <dgm:shape xmlns:r="http://schemas.openxmlformats.org/officeDocument/2006/relationships" type="rect" r:blip="" hideGeom="1">
              <dgm:adjLst/>
            </dgm:shape>
            <dgm:presOf axis="self"/>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else>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arrow5">
  <dgm:title val=""/>
  <dgm:desc val=""/>
  <dgm:catLst>
    <dgm:cat type="relationship" pri="6000"/>
    <dgm:cat type="process" pri="31000"/>
  </dgm:catLst>
  <dgm:sampData>
    <dgm:dataModel>
      <dgm:ptLst>
        <dgm:pt modelId="0" type="doc"/>
        <dgm:pt modelId="1">
          <dgm:prSet phldr="1"/>
        </dgm:pt>
        <dgm:pt modelId="2">
          <dgm:prSet phldr="1"/>
        </dgm:pt>
      </dgm:ptLst>
      <dgm:cxnLst>
        <dgm:cxn modelId="4" srcId="0" destId="1" srcOrd="0" destOrd="0"/>
        <dgm:cxn modelId="5" srcId="0" destId="2" srcOrd="1"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diagram">
    <dgm:varLst>
      <dgm:dir/>
      <dgm:resizeHandles val="exact"/>
    </dgm:varLst>
    <dgm:choose name="Name0">
      <dgm:if name="Name1" axis="ch" ptType="node" func="cnt" op="equ" val="2">
        <dgm:choose name="Name2">
          <dgm:if name="Name3" func="var" arg="dir" op="equ" val="norm">
            <dgm:alg type="cycle">
              <dgm:param type="rotPath" val="alongPath"/>
              <dgm:param type="stAng" val="270"/>
            </dgm:alg>
          </dgm:if>
          <dgm:else name="Name4">
            <dgm:alg type="cycle">
              <dgm:param type="rotPath" val="alongPath"/>
              <dgm:param type="stAng" val="90"/>
              <dgm:param type="spanAng" val="-360"/>
            </dgm:alg>
          </dgm:else>
        </dgm:choose>
      </dgm:if>
      <dgm:else name="Name5">
        <dgm:choose name="Name6">
          <dgm:if name="Name7" func="var" arg="dir" op="equ" val="norm">
            <dgm:alg type="cycle">
              <dgm:param type="rotPath" val="alongPath"/>
            </dgm:alg>
          </dgm:if>
          <dgm:else name="Name8">
            <dgm:alg type="cycle">
              <dgm:param type="rotPath" val="alongPath"/>
              <dgm:param type="spanAng" val="-360"/>
            </dgm:alg>
          </dgm:else>
        </dgm:choose>
      </dgm:else>
    </dgm:choose>
    <dgm:shape xmlns:r="http://schemas.openxmlformats.org/officeDocument/2006/relationships" r:blip="">
      <dgm:adjLst/>
    </dgm:shape>
    <dgm:presOf/>
    <dgm:choose name="Name9">
      <dgm:if name="Name10" axis="ch" ptType="node" func="cnt" op="lte" val="2">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 type="diam" refType="w" refFor="ch" refPtType="node" op="equ" fact="1.1"/>
        </dgm:constrLst>
      </dgm:if>
      <dgm:if name="Name11" axis="ch" ptType="node" func="cnt" op="equ" val="5">
        <dgm:constrLst>
          <dgm:constr type="primFontSz" for="ch" ptType="node" op="equ" val="65"/>
          <dgm:constr type="w" for="ch" ptType="node" refType="w"/>
          <dgm:constr type="h" for="ch" ptType="node" refType="w" refFor="ch" refPtType="node" op="equ"/>
          <dgm:constr type="sibSp" refType="w" refFor="ch" refPtType="node" fact="-0.2"/>
          <dgm:constr type="sibSp" refType="h" op="lte" fact="0.1"/>
        </dgm:constrLst>
      </dgm:if>
      <dgm:if name="Name12" axis="ch" ptType="node" func="cnt" op="equ" val="6">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3" axis="ch" ptType="node" func="cnt" op="equ" val="7">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if name="Name14" axis="ch" ptType="node" func="cnt" op="equ" val="8">
        <dgm:constrLst>
          <dgm:constr type="primFontSz" for="ch" ptType="node" op="equ" val="65"/>
          <dgm:constr type="w" for="ch" ptType="node" refType="w"/>
          <dgm:constr type="h" for="ch" ptType="node" refType="w" refFor="ch" refPtType="node" op="equ"/>
          <dgm:constr type="sibSp"/>
          <dgm:constr type="sibSp" refType="h" op="lte" fact="0.1"/>
        </dgm:constrLst>
      </dgm:if>
      <dgm:if name="Name15" axis="ch" ptType="node" func="cnt" op="gte" val="9">
        <dgm:constrLst>
          <dgm:constr type="primFontSz" for="ch" ptType="node" op="equ" val="65"/>
          <dgm:constr type="w" for="ch" ptType="node" refType="w"/>
          <dgm:constr type="h" for="ch" ptType="node" refType="w" refFor="ch" refPtType="node" op="equ"/>
          <dgm:constr type="sibSp" refType="w" refFor="ch" refPtType="node" fact="-0.1"/>
          <dgm:constr type="sibSp" refType="h" op="lte" fact="0.1"/>
        </dgm:constrLst>
      </dgm:if>
      <dgm:else name="Name16">
        <dgm:constrLst>
          <dgm:constr type="primFontSz" for="ch" ptType="node" op="equ" val="65"/>
          <dgm:constr type="w" for="ch" ptType="node" refType="w"/>
          <dgm:constr type="h" for="ch" ptType="node" refType="w" refFor="ch" refPtType="node" op="equ"/>
          <dgm:constr type="sibSp" refType="w" refFor="ch" refPtType="node" fact="-0.35"/>
        </dgm:constrLst>
      </dgm:else>
    </dgm:choose>
    <dgm:ruleLst/>
    <dgm:forEach name="Name17" axis="ch" ptType="node">
      <dgm:layoutNode name="arrow">
        <dgm:varLst>
          <dgm:bulletEnabled val="1"/>
        </dgm:varLst>
        <dgm:alg type="tx"/>
        <dgm:shape xmlns:r="http://schemas.openxmlformats.org/officeDocument/2006/relationships" type="downArrow" r:blip="">
          <dgm:adjLst>
            <dgm:adj idx="2" val="0.35"/>
          </dgm:adjLst>
        </dgm:shape>
        <dgm:presOf axis="desOrSelf" ptType="node"/>
        <dgm:constrLst/>
        <dgm:ruleLst>
          <dgm:rule type="primFontSz" val="5" fact="NaN" max="NaN"/>
        </dgm:ruleLst>
      </dgm:layoutNode>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2C82F23-6425-4A7F-80A6-3D474B0F3DCE}" type="datetimeFigureOut">
              <a:rPr lang="en-US" smtClean="0"/>
              <a:pPr/>
              <a:t>8/19/2017</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8A522547-618C-4715-BC64-D6A385E66619}" type="slidenum">
              <a:rPr lang="en-US" smtClean="0"/>
              <a:pPr/>
              <a:t>‹#›</a:t>
            </a:fld>
            <a:endParaRPr lang="en-US"/>
          </a:p>
        </p:txBody>
      </p:sp>
    </p:spTree>
    <p:extLst>
      <p:ext uri="{BB962C8B-B14F-4D97-AF65-F5344CB8AC3E}">
        <p14:creationId xmlns:p14="http://schemas.microsoft.com/office/powerpoint/2010/main" val="43415578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1</a:t>
            </a:fld>
            <a:endParaRPr lang="en-US"/>
          </a:p>
        </p:txBody>
      </p:sp>
    </p:spTree>
    <p:extLst>
      <p:ext uri="{BB962C8B-B14F-4D97-AF65-F5344CB8AC3E}">
        <p14:creationId xmlns:p14="http://schemas.microsoft.com/office/powerpoint/2010/main" val="1780426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a:t>
            </a:fld>
            <a:endParaRPr lang="en-US"/>
          </a:p>
        </p:txBody>
      </p:sp>
    </p:spTree>
    <p:extLst>
      <p:ext uri="{BB962C8B-B14F-4D97-AF65-F5344CB8AC3E}">
        <p14:creationId xmlns:p14="http://schemas.microsoft.com/office/powerpoint/2010/main" val="53954850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4</a:t>
            </a:fld>
            <a:endParaRPr lang="en-US"/>
          </a:p>
        </p:txBody>
      </p:sp>
    </p:spTree>
    <p:extLst>
      <p:ext uri="{BB962C8B-B14F-4D97-AF65-F5344CB8AC3E}">
        <p14:creationId xmlns:p14="http://schemas.microsoft.com/office/powerpoint/2010/main" val="1293517663"/>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buFont typeface="Arial" pitchFamily="34" charset="0"/>
              <a:buNone/>
            </a:pPr>
            <a:endParaRPr lang="en-US" sz="1200"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5</a:t>
            </a:fld>
            <a:endParaRPr lang="en-US"/>
          </a:p>
        </p:txBody>
      </p:sp>
    </p:spTree>
    <p:extLst>
      <p:ext uri="{BB962C8B-B14F-4D97-AF65-F5344CB8AC3E}">
        <p14:creationId xmlns:p14="http://schemas.microsoft.com/office/powerpoint/2010/main" val="376091020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6</a:t>
            </a:fld>
            <a:endParaRPr lang="en-US"/>
          </a:p>
        </p:txBody>
      </p:sp>
    </p:spTree>
    <p:extLst>
      <p:ext uri="{BB962C8B-B14F-4D97-AF65-F5344CB8AC3E}">
        <p14:creationId xmlns:p14="http://schemas.microsoft.com/office/powerpoint/2010/main" val="136036813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7</a:t>
            </a:fld>
            <a:endParaRPr lang="en-US"/>
          </a:p>
        </p:txBody>
      </p:sp>
    </p:spTree>
    <p:extLst>
      <p:ext uri="{BB962C8B-B14F-4D97-AF65-F5344CB8AC3E}">
        <p14:creationId xmlns:p14="http://schemas.microsoft.com/office/powerpoint/2010/main" val="323801731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8</a:t>
            </a:fld>
            <a:endParaRPr lang="en-US"/>
          </a:p>
        </p:txBody>
      </p:sp>
    </p:spTree>
    <p:extLst>
      <p:ext uri="{BB962C8B-B14F-4D97-AF65-F5344CB8AC3E}">
        <p14:creationId xmlns:p14="http://schemas.microsoft.com/office/powerpoint/2010/main" val="338177386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10</a:t>
            </a:fld>
            <a:endParaRPr lang="en-US"/>
          </a:p>
        </p:txBody>
      </p:sp>
    </p:spTree>
    <p:extLst>
      <p:ext uri="{BB962C8B-B14F-4D97-AF65-F5344CB8AC3E}">
        <p14:creationId xmlns:p14="http://schemas.microsoft.com/office/powerpoint/2010/main" val="2218516256"/>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indent="0">
              <a:buNone/>
            </a:pPr>
            <a:endParaRPr lang="en-US" dirty="0"/>
          </a:p>
          <a:p>
            <a:pPr marL="228600" indent="-228600">
              <a:buAutoNum type="arabicPeriod"/>
            </a:pPr>
            <a:endParaRPr lang="en-US" dirty="0"/>
          </a:p>
          <a:p>
            <a:pPr marL="228600" indent="-228600">
              <a:buAutoNum type="arabicPeriod"/>
            </a:pPr>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15</a:t>
            </a:fld>
            <a:endParaRPr lang="en-US"/>
          </a:p>
        </p:txBody>
      </p:sp>
    </p:spTree>
    <p:extLst>
      <p:ext uri="{BB962C8B-B14F-4D97-AF65-F5344CB8AC3E}">
        <p14:creationId xmlns:p14="http://schemas.microsoft.com/office/powerpoint/2010/main" val="2504041344"/>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16</a:t>
            </a:fld>
            <a:endParaRPr lang="en-US"/>
          </a:p>
        </p:txBody>
      </p:sp>
    </p:spTree>
    <p:extLst>
      <p:ext uri="{BB962C8B-B14F-4D97-AF65-F5344CB8AC3E}">
        <p14:creationId xmlns:p14="http://schemas.microsoft.com/office/powerpoint/2010/main" val="290160080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21</a:t>
            </a:fld>
            <a:endParaRPr lang="en-US"/>
          </a:p>
        </p:txBody>
      </p:sp>
    </p:spTree>
    <p:extLst>
      <p:ext uri="{BB962C8B-B14F-4D97-AF65-F5344CB8AC3E}">
        <p14:creationId xmlns:p14="http://schemas.microsoft.com/office/powerpoint/2010/main" val="188288951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22</a:t>
            </a:fld>
            <a:endParaRPr lang="en-US"/>
          </a:p>
        </p:txBody>
      </p:sp>
    </p:spTree>
    <p:extLst>
      <p:ext uri="{BB962C8B-B14F-4D97-AF65-F5344CB8AC3E}">
        <p14:creationId xmlns:p14="http://schemas.microsoft.com/office/powerpoint/2010/main" val="1714729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24</a:t>
            </a:fld>
            <a:endParaRPr lang="en-US"/>
          </a:p>
        </p:txBody>
      </p:sp>
    </p:spTree>
    <p:extLst>
      <p:ext uri="{BB962C8B-B14F-4D97-AF65-F5344CB8AC3E}">
        <p14:creationId xmlns:p14="http://schemas.microsoft.com/office/powerpoint/2010/main" val="1729552028"/>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effectLst/>
            </a:endParaRPr>
          </a:p>
        </p:txBody>
      </p:sp>
      <p:sp>
        <p:nvSpPr>
          <p:cNvPr id="4" name="Slide Number Placeholder 3"/>
          <p:cNvSpPr>
            <a:spLocks noGrp="1"/>
          </p:cNvSpPr>
          <p:nvPr>
            <p:ph type="sldNum" sz="quarter" idx="10"/>
          </p:nvPr>
        </p:nvSpPr>
        <p:spPr/>
        <p:txBody>
          <a:bodyPr/>
          <a:lstStyle/>
          <a:p>
            <a:fld id="{8A522547-618C-4715-BC64-D6A385E66619}" type="slidenum">
              <a:rPr lang="en-US" smtClean="0"/>
              <a:pPr/>
              <a:t>25</a:t>
            </a:fld>
            <a:endParaRPr lang="en-US"/>
          </a:p>
        </p:txBody>
      </p:sp>
    </p:spTree>
    <p:extLst>
      <p:ext uri="{BB962C8B-B14F-4D97-AF65-F5344CB8AC3E}">
        <p14:creationId xmlns:p14="http://schemas.microsoft.com/office/powerpoint/2010/main" val="1770025516"/>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26</a:t>
            </a:fld>
            <a:endParaRPr lang="en-US"/>
          </a:p>
        </p:txBody>
      </p:sp>
    </p:spTree>
    <p:extLst>
      <p:ext uri="{BB962C8B-B14F-4D97-AF65-F5344CB8AC3E}">
        <p14:creationId xmlns:p14="http://schemas.microsoft.com/office/powerpoint/2010/main" val="241617948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27</a:t>
            </a:fld>
            <a:endParaRPr lang="en-US"/>
          </a:p>
        </p:txBody>
      </p:sp>
    </p:spTree>
    <p:extLst>
      <p:ext uri="{BB962C8B-B14F-4D97-AF65-F5344CB8AC3E}">
        <p14:creationId xmlns:p14="http://schemas.microsoft.com/office/powerpoint/2010/main" val="1719467957"/>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28</a:t>
            </a:fld>
            <a:endParaRPr lang="en-US"/>
          </a:p>
        </p:txBody>
      </p:sp>
    </p:spTree>
    <p:extLst>
      <p:ext uri="{BB962C8B-B14F-4D97-AF65-F5344CB8AC3E}">
        <p14:creationId xmlns:p14="http://schemas.microsoft.com/office/powerpoint/2010/main" val="2804739469"/>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29</a:t>
            </a:fld>
            <a:endParaRPr lang="en-US"/>
          </a:p>
        </p:txBody>
      </p:sp>
    </p:spTree>
    <p:extLst>
      <p:ext uri="{BB962C8B-B14F-4D97-AF65-F5344CB8AC3E}">
        <p14:creationId xmlns:p14="http://schemas.microsoft.com/office/powerpoint/2010/main" val="4228917889"/>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31</a:t>
            </a:fld>
            <a:endParaRPr lang="en-US"/>
          </a:p>
        </p:txBody>
      </p:sp>
    </p:spTree>
    <p:extLst>
      <p:ext uri="{BB962C8B-B14F-4D97-AF65-F5344CB8AC3E}">
        <p14:creationId xmlns:p14="http://schemas.microsoft.com/office/powerpoint/2010/main" val="2575871562"/>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32</a:t>
            </a:fld>
            <a:endParaRPr lang="en-US"/>
          </a:p>
        </p:txBody>
      </p:sp>
    </p:spTree>
    <p:extLst>
      <p:ext uri="{BB962C8B-B14F-4D97-AF65-F5344CB8AC3E}">
        <p14:creationId xmlns:p14="http://schemas.microsoft.com/office/powerpoint/2010/main" val="2383661844"/>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pPr>
              <a:buFont typeface="Arial" pitchFamily="34" charset="0"/>
              <a:buNone/>
            </a:pPr>
            <a:endParaRPr lang="en-US" dirty="0">
              <a:solidFill>
                <a:schemeClr val="tx1"/>
              </a:solidFill>
              <a:latin typeface="Times New Roman" pitchFamily="18" charset="0"/>
              <a:cs typeface="Times New Roman" pitchFamily="18" charset="0"/>
            </a:endParaRPr>
          </a:p>
        </p:txBody>
      </p:sp>
      <p:sp>
        <p:nvSpPr>
          <p:cNvPr id="4" name="Slide Number Placeholder 3"/>
          <p:cNvSpPr>
            <a:spLocks noGrp="1"/>
          </p:cNvSpPr>
          <p:nvPr>
            <p:ph type="sldNum" sz="quarter" idx="10"/>
          </p:nvPr>
        </p:nvSpPr>
        <p:spPr/>
        <p:txBody>
          <a:bodyPr/>
          <a:lstStyle/>
          <a:p>
            <a:fld id="{8A522547-618C-4715-BC64-D6A385E66619}" type="slidenum">
              <a:rPr lang="en-US" smtClean="0"/>
              <a:pPr/>
              <a:t>33</a:t>
            </a:fld>
            <a:endParaRPr lang="en-US"/>
          </a:p>
        </p:txBody>
      </p:sp>
    </p:spTree>
    <p:extLst>
      <p:ext uri="{BB962C8B-B14F-4D97-AF65-F5344CB8AC3E}">
        <p14:creationId xmlns:p14="http://schemas.microsoft.com/office/powerpoint/2010/main" val="2281683389"/>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baseline="0" dirty="0"/>
          </a:p>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34</a:t>
            </a:fld>
            <a:endParaRPr lang="en-US"/>
          </a:p>
        </p:txBody>
      </p:sp>
    </p:spTree>
    <p:extLst>
      <p:ext uri="{BB962C8B-B14F-4D97-AF65-F5344CB8AC3E}">
        <p14:creationId xmlns:p14="http://schemas.microsoft.com/office/powerpoint/2010/main" val="1350228252"/>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35</a:t>
            </a:fld>
            <a:endParaRPr lang="en-US"/>
          </a:p>
        </p:txBody>
      </p:sp>
    </p:spTree>
    <p:extLst>
      <p:ext uri="{BB962C8B-B14F-4D97-AF65-F5344CB8AC3E}">
        <p14:creationId xmlns:p14="http://schemas.microsoft.com/office/powerpoint/2010/main" val="254729098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36</a:t>
            </a:fld>
            <a:endParaRPr lang="en-US"/>
          </a:p>
        </p:txBody>
      </p:sp>
    </p:spTree>
    <p:extLst>
      <p:ext uri="{BB962C8B-B14F-4D97-AF65-F5344CB8AC3E}">
        <p14:creationId xmlns:p14="http://schemas.microsoft.com/office/powerpoint/2010/main" val="133759558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normAutofit/>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37</a:t>
            </a:fld>
            <a:endParaRPr lang="en-US"/>
          </a:p>
        </p:txBody>
      </p:sp>
    </p:spTree>
    <p:extLst>
      <p:ext uri="{BB962C8B-B14F-4D97-AF65-F5344CB8AC3E}">
        <p14:creationId xmlns:p14="http://schemas.microsoft.com/office/powerpoint/2010/main" val="3784685857"/>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8A522547-618C-4715-BC64-D6A385E66619}" type="slidenum">
              <a:rPr lang="en-US" smtClean="0"/>
              <a:pPr/>
              <a:t>38</a:t>
            </a:fld>
            <a:endParaRPr lang="en-US"/>
          </a:p>
        </p:txBody>
      </p:sp>
    </p:spTree>
    <p:extLst>
      <p:ext uri="{BB962C8B-B14F-4D97-AF65-F5344CB8AC3E}">
        <p14:creationId xmlns:p14="http://schemas.microsoft.com/office/powerpoint/2010/main" val="1614033985"/>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Title Slide">
    <p:spTree>
      <p:nvGrpSpPr>
        <p:cNvPr id="1" name=""/>
        <p:cNvGrpSpPr/>
        <p:nvPr/>
      </p:nvGrpSpPr>
      <p:grpSpPr>
        <a:xfrm>
          <a:off x="0" y="0"/>
          <a:ext cx="0" cy="0"/>
          <a:chOff x="0" y="0"/>
          <a:chExt cx="0" cy="0"/>
        </a:xfrm>
      </p:grpSpPr>
      <p:pic>
        <p:nvPicPr>
          <p:cNvPr id="8" name="Picture 7" descr="WKUbg4.jpg"/>
          <p:cNvPicPr>
            <a:picLocks noChangeAspect="1"/>
          </p:cNvPicPr>
          <p:nvPr/>
        </p:nvPicPr>
        <p:blipFill>
          <a:blip r:embed="rId2"/>
          <a:stretch>
            <a:fillRect/>
          </a:stretch>
        </p:blipFill>
        <p:spPr>
          <a:xfrm>
            <a:off x="0" y="0"/>
            <a:ext cx="9144000" cy="6858000"/>
          </a:xfrm>
          <a:prstGeom prst="rect">
            <a:avLst/>
          </a:prstGeom>
        </p:spPr>
      </p:pic>
      <p:sp>
        <p:nvSpPr>
          <p:cNvPr id="4" name="Date Placeholder 3"/>
          <p:cNvSpPr>
            <a:spLocks noGrp="1"/>
          </p:cNvSpPr>
          <p:nvPr>
            <p:ph type="dt" sz="half" idx="10"/>
          </p:nvPr>
        </p:nvSpPr>
        <p:spPr/>
        <p:txBody>
          <a:bodyPr/>
          <a:lstStyle>
            <a:lvl1pPr>
              <a:defRPr>
                <a:latin typeface="Times New Roman" pitchFamily="18" charset="0"/>
                <a:cs typeface="Times New Roman" pitchFamily="18" charset="0"/>
              </a:defRPr>
            </a:lvl1p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lvl1pPr>
              <a:defRPr>
                <a:latin typeface="Times New Roman" pitchFamily="18" charset="0"/>
                <a:cs typeface="Times New Roman" pitchFamily="18" charset="0"/>
              </a:defRPr>
            </a:lvl1pPr>
          </a:lstStyle>
          <a:p>
            <a:r>
              <a:rPr lang="en-US"/>
              <a:t>Sheila S. Flener NCIDQ, KYCID</a:t>
            </a:r>
            <a:endParaRPr lang="en-US" dirty="0"/>
          </a:p>
        </p:txBody>
      </p:sp>
      <p:sp>
        <p:nvSpPr>
          <p:cNvPr id="6" name="Slide Number Placeholder 5"/>
          <p:cNvSpPr>
            <a:spLocks noGrp="1"/>
          </p:cNvSpPr>
          <p:nvPr>
            <p:ph type="sldNum" sz="quarter" idx="12"/>
          </p:nvPr>
        </p:nvSpPr>
        <p:spPr/>
        <p:txBody>
          <a:bodyPr/>
          <a:lstStyle>
            <a:lvl1pPr>
              <a:defRPr>
                <a:latin typeface="Times New Roman" pitchFamily="18" charset="0"/>
                <a:cs typeface="Times New Roman" pitchFamily="18" charset="0"/>
              </a:defRPr>
            </a:lvl1pPr>
          </a:lstStyle>
          <a:p>
            <a:fld id="{0948D372-F6A6-4C59-A54D-286871D4A575}" type="slidenum">
              <a:rPr lang="en-US" smtClean="0"/>
              <a:pPr/>
              <a:t>‹#›</a:t>
            </a:fld>
            <a:endParaRPr lang="en-US"/>
          </a:p>
        </p:txBody>
      </p:sp>
      <p:sp>
        <p:nvSpPr>
          <p:cNvPr id="9" name="Title 1"/>
          <p:cNvSpPr txBox="1">
            <a:spLocks/>
          </p:cNvSpPr>
          <p:nvPr/>
        </p:nvSpPr>
        <p:spPr>
          <a:xfrm>
            <a:off x="1066160" y="1752600"/>
            <a:ext cx="4596760" cy="918866"/>
          </a:xfrm>
          <a:prstGeom prst="rect">
            <a:avLst/>
          </a:prstGeom>
        </p:spPr>
        <p:txBody>
          <a:bodyPr wrap="none" anchor="t" anchorCtr="0">
            <a:noAutofit/>
          </a:bodyPr>
          <a:lstStyle>
            <a:lvl1pPr algn="ctr" defTabSz="914400" rtl="0" eaLnBrk="1" latinLnBrk="0" hangingPunct="1">
              <a:spcBef>
                <a:spcPct val="0"/>
              </a:spcBef>
              <a:buNone/>
              <a:defRPr sz="4400" kern="1200">
                <a:solidFill>
                  <a:schemeClr val="bg1"/>
                </a:solidFill>
                <a:latin typeface="Times New Roman" pitchFamily="18" charset="0"/>
                <a:ea typeface="+mj-ea"/>
                <a:cs typeface="Times New Roman" pitchFamily="18" charset="0"/>
              </a:defRPr>
            </a:lvl1pPr>
          </a:lstStyle>
          <a:p>
            <a:pPr algn="l"/>
            <a:r>
              <a:rPr lang="en-US" sz="2400" b="1" dirty="0">
                <a:latin typeface="Trajan Pro" panose="02020502050506020301" pitchFamily="18" charset="0"/>
                <a:cs typeface="Gill Sans MT"/>
              </a:rPr>
              <a:t>Interior Design Program</a:t>
            </a:r>
          </a:p>
        </p:txBody>
      </p:sp>
      <p:pic>
        <p:nvPicPr>
          <p:cNvPr id="10" name="Picture 9" descr="WKU-Cup-Long-RB.ai"/>
          <p:cNvPicPr>
            <a:picLocks noChangeAspect="1"/>
          </p:cNvPicPr>
          <p:nvPr/>
        </p:nvPicPr>
        <p:blipFill>
          <a:blip r:embed="rId3"/>
          <a:stretch>
            <a:fillRect/>
          </a:stretch>
        </p:blipFill>
        <p:spPr>
          <a:xfrm>
            <a:off x="1156099" y="1143000"/>
            <a:ext cx="1911458" cy="609600"/>
          </a:xfrm>
          <a:prstGeom prst="rect">
            <a:avLst/>
          </a:prstGeom>
        </p:spPr>
      </p:pic>
      <p:sp>
        <p:nvSpPr>
          <p:cNvPr id="14" name="Title 13"/>
          <p:cNvSpPr>
            <a:spLocks noGrp="1"/>
          </p:cNvSpPr>
          <p:nvPr>
            <p:ph type="title"/>
          </p:nvPr>
        </p:nvSpPr>
        <p:spPr>
          <a:xfrm>
            <a:off x="152400" y="4774702"/>
            <a:ext cx="7886700" cy="1325563"/>
          </a:xfrm>
          <a:prstGeom prst="rect">
            <a:avLst/>
          </a:prstGeom>
        </p:spPr>
        <p:txBody>
          <a:bodyPr/>
          <a:lstStyle>
            <a:lvl1pPr>
              <a:defRPr>
                <a:solidFill>
                  <a:schemeClr val="tx1"/>
                </a:solidFill>
              </a:defRPr>
            </a:lvl1pPr>
          </a:lstStyle>
          <a:p>
            <a:r>
              <a:rPr lang="en-US"/>
              <a:t>Click to edit Master title style</a:t>
            </a:r>
          </a:p>
        </p:txBody>
      </p:sp>
    </p:spTree>
    <p:extLst>
      <p:ext uri="{BB962C8B-B14F-4D97-AF65-F5344CB8AC3E}">
        <p14:creationId xmlns:p14="http://schemas.microsoft.com/office/powerpoint/2010/main" val="55421771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Title and Content">
    <p:spTree>
      <p:nvGrpSpPr>
        <p:cNvPr id="1" name=""/>
        <p:cNvGrpSpPr/>
        <p:nvPr/>
      </p:nvGrpSpPr>
      <p:grpSpPr>
        <a:xfrm>
          <a:off x="0" y="0"/>
          <a:ext cx="0" cy="0"/>
          <a:chOff x="0" y="0"/>
          <a:chExt cx="0" cy="0"/>
        </a:xfrm>
      </p:grpSpPr>
      <p:pic>
        <p:nvPicPr>
          <p:cNvPr id="7" name="Picture 6" descr="2010-01-BOR-header-Oboro2.gif"/>
          <p:cNvPicPr>
            <a:picLocks noChangeAspect="1"/>
          </p:cNvPicPr>
          <p:nvPr/>
        </p:nvPicPr>
        <p:blipFill>
          <a:blip r:embed="rId2"/>
          <a:stretch>
            <a:fillRect/>
          </a:stretch>
        </p:blipFill>
        <p:spPr>
          <a:xfrm>
            <a:off x="0" y="9569"/>
            <a:ext cx="9144000" cy="2528801"/>
          </a:xfrm>
          <a:prstGeom prst="rect">
            <a:avLst/>
          </a:prstGeom>
          <a:ln>
            <a:noFill/>
          </a:ln>
          <a:effectLst>
            <a:outerShdw blurRad="50800" dist="88900" dir="5400000" algn="t" rotWithShape="0">
              <a:prstClr val="black">
                <a:alpha val="40000"/>
              </a:prstClr>
            </a:outerShdw>
          </a:effectLst>
        </p:spPr>
      </p:pic>
      <p:sp>
        <p:nvSpPr>
          <p:cNvPr id="3" name="Content Placeholder 2"/>
          <p:cNvSpPr>
            <a:spLocks noGrp="1"/>
          </p:cNvSpPr>
          <p:nvPr>
            <p:ph idx="1"/>
          </p:nvPr>
        </p:nvSpPr>
        <p:spPr>
          <a:xfrm>
            <a:off x="304800" y="1600200"/>
            <a:ext cx="4114800" cy="4373563"/>
          </a:xfrm>
        </p:spPr>
        <p:txBody>
          <a:bodyPr/>
          <a:lstStyle>
            <a:lvl1pPr>
              <a:defRPr>
                <a:solidFill>
                  <a:schemeClr val="tx1"/>
                </a:solidFill>
                <a:latin typeface="Times New Roman" pitchFamily="18" charset="0"/>
                <a:cs typeface="Times New Roman" pitchFamily="18" charset="0"/>
              </a:defRPr>
            </a:lvl1pPr>
            <a:lvl2pPr>
              <a:defRPr>
                <a:latin typeface="Times New Roman" pitchFamily="18" charset="0"/>
                <a:cs typeface="Times New Roman" pitchFamily="18" charset="0"/>
              </a:defRPr>
            </a:lvl2pPr>
            <a:lvl3pPr>
              <a:defRPr>
                <a:latin typeface="Times New Roman" pitchFamily="18" charset="0"/>
                <a:cs typeface="Times New Roman" pitchFamily="18" charset="0"/>
              </a:defRPr>
            </a:lvl3pPr>
            <a:lvl4pPr>
              <a:defRPr>
                <a:latin typeface="Times New Roman" pitchFamily="18" charset="0"/>
                <a:cs typeface="Times New Roman" pitchFamily="18" charset="0"/>
              </a:defRPr>
            </a:lvl4pPr>
            <a:lvl5pPr>
              <a:defRPr>
                <a:latin typeface="Times New Roman" pitchFamily="18" charset="0"/>
                <a:cs typeface="Times New Roman" pitchFamily="18" charset="0"/>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p>
            <a:r>
              <a:rPr lang="en-US"/>
              <a:t>Sheila S. Flener NCIDQ, KYCID</a:t>
            </a:r>
            <a:endParaRPr lang="en-US" dirty="0"/>
          </a:p>
        </p:txBody>
      </p:sp>
      <p:sp>
        <p:nvSpPr>
          <p:cNvPr id="6" name="Slide Number Placeholder 5"/>
          <p:cNvSpPr>
            <a:spLocks noGrp="1"/>
          </p:cNvSpPr>
          <p:nvPr>
            <p:ph type="sldNum" sz="quarter" idx="12"/>
          </p:nvPr>
        </p:nvSpPr>
        <p:spPr/>
        <p:txBody>
          <a:bodyPr/>
          <a:lstStyle/>
          <a:p>
            <a:fld id="{0948D372-F6A6-4C59-A54D-286871D4A575}" type="slidenum">
              <a:rPr lang="en-US" smtClean="0"/>
              <a:pPr/>
              <a:t>‹#›</a:t>
            </a:fld>
            <a:endParaRPr lang="en-US"/>
          </a:p>
        </p:txBody>
      </p:sp>
      <p:sp>
        <p:nvSpPr>
          <p:cNvPr id="8" name="Title 1"/>
          <p:cNvSpPr txBox="1">
            <a:spLocks/>
          </p:cNvSpPr>
          <p:nvPr/>
        </p:nvSpPr>
        <p:spPr>
          <a:xfrm>
            <a:off x="7372350" y="1033166"/>
            <a:ext cx="1562100" cy="685800"/>
          </a:xfrm>
          <a:prstGeom prst="rect">
            <a:avLst/>
          </a:prstGeom>
        </p:spPr>
        <p:txBody>
          <a:bodyPr vert="horz" wrap="none" lIns="91440" tIns="45720" rIns="91440" bIns="45720" rtlCol="0" anchor="t" anchorCtr="0">
            <a:noAutofit/>
          </a:bodyPr>
          <a:lstStyle/>
          <a:p>
            <a:pPr marL="0" marR="0" lvl="0" indent="0" algn="ctr" defTabSz="457200" rtl="0" eaLnBrk="1" fontAlgn="auto" latinLnBrk="0" hangingPunct="1">
              <a:lnSpc>
                <a:spcPct val="100000"/>
              </a:lnSpc>
              <a:spcBef>
                <a:spcPct val="0"/>
              </a:spcBef>
              <a:spcAft>
                <a:spcPts val="0"/>
              </a:spcAft>
              <a:buClrTx/>
              <a:buSzTx/>
              <a:buFontTx/>
              <a:buNone/>
              <a:tabLst/>
              <a:defRPr/>
            </a:pPr>
            <a:r>
              <a:rPr kumimoji="0" lang="en-US" sz="1200" b="1" i="0" u="none" strike="noStrike" kern="1200" cap="none" spc="0" normalizeH="0" baseline="0" noProof="0" dirty="0">
                <a:ln>
                  <a:noFill/>
                </a:ln>
                <a:solidFill>
                  <a:schemeClr val="bg1">
                    <a:lumMod val="75000"/>
                  </a:schemeClr>
                </a:solidFill>
                <a:effectLst/>
                <a:uLnTx/>
                <a:uFillTx/>
                <a:latin typeface="Gill Sans MT"/>
                <a:ea typeface="+mj-ea"/>
                <a:cs typeface="Gill Sans MT"/>
              </a:rPr>
              <a:t>Interior Design Program</a:t>
            </a:r>
            <a:endParaRPr kumimoji="0" lang="en-US" sz="1200" b="1" i="0" u="none" strike="noStrike" kern="1200" cap="none" spc="0" normalizeH="0" baseline="0" noProof="0" dirty="0">
              <a:ln>
                <a:noFill/>
              </a:ln>
              <a:solidFill>
                <a:schemeClr val="tx1">
                  <a:lumMod val="95000"/>
                  <a:lumOff val="5000"/>
                </a:schemeClr>
              </a:solidFill>
              <a:effectLst/>
              <a:uLnTx/>
              <a:uFillTx/>
              <a:latin typeface="Gill Sans MT"/>
              <a:ea typeface="+mj-ea"/>
              <a:cs typeface="Gill Sans MT"/>
            </a:endParaRPr>
          </a:p>
        </p:txBody>
      </p:sp>
      <p:sp>
        <p:nvSpPr>
          <p:cNvPr id="14" name="Title 1"/>
          <p:cNvSpPr>
            <a:spLocks noGrp="1"/>
          </p:cNvSpPr>
          <p:nvPr>
            <p:ph type="title"/>
          </p:nvPr>
        </p:nvSpPr>
        <p:spPr>
          <a:xfrm>
            <a:off x="76200" y="521516"/>
            <a:ext cx="5486400" cy="566738"/>
          </a:xfrm>
          <a:prstGeom prst="rect">
            <a:avLst/>
          </a:prstGeom>
        </p:spPr>
        <p:txBody>
          <a:bodyPr anchor="b"/>
          <a:lstStyle>
            <a:lvl1pPr algn="l">
              <a:defRPr sz="2000" b="1">
                <a:solidFill>
                  <a:schemeClr val="bg1"/>
                </a:solidFill>
                <a:latin typeface="Trajan Pro" panose="02020502050506020301" pitchFamily="18" charset="0"/>
              </a:defRPr>
            </a:lvl1pPr>
          </a:lstStyle>
          <a:p>
            <a:r>
              <a:rPr lang="en-US"/>
              <a:t>Click to edit Master title style</a:t>
            </a:r>
            <a:endParaRPr lang="en-US" dirty="0"/>
          </a:p>
        </p:txBody>
      </p:sp>
      <p:sp>
        <p:nvSpPr>
          <p:cNvPr id="15" name="Text Placeholder 3"/>
          <p:cNvSpPr>
            <a:spLocks noGrp="1"/>
          </p:cNvSpPr>
          <p:nvPr>
            <p:ph type="body" sz="half" idx="2"/>
          </p:nvPr>
        </p:nvSpPr>
        <p:spPr>
          <a:xfrm>
            <a:off x="4746170" y="1600200"/>
            <a:ext cx="4188279" cy="4373563"/>
          </a:xfrm>
        </p:spPr>
        <p:txBody>
          <a:bodyPr/>
          <a:lstStyle>
            <a:lvl1pPr marL="0" indent="0">
              <a:buNone/>
              <a:defRPr sz="1400">
                <a:solidFill>
                  <a:schemeClr val="tx1"/>
                </a:solidFill>
                <a:latin typeface="Times New Roman" pitchFamily="18" charset="0"/>
                <a:cs typeface="Times New Roman"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Tree>
    <p:extLst>
      <p:ext uri="{BB962C8B-B14F-4D97-AF65-F5344CB8AC3E}">
        <p14:creationId xmlns:p14="http://schemas.microsoft.com/office/powerpoint/2010/main" val="22106188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pic>
        <p:nvPicPr>
          <p:cNvPr id="7" name="Picture 6" descr="2010-01-BOR-header-Oboro2.gif"/>
          <p:cNvPicPr>
            <a:picLocks noChangeAspect="1"/>
          </p:cNvPicPr>
          <p:nvPr/>
        </p:nvPicPr>
        <p:blipFill>
          <a:blip r:embed="rId2"/>
          <a:stretch>
            <a:fillRect/>
          </a:stretch>
        </p:blipFill>
        <p:spPr>
          <a:xfrm>
            <a:off x="0" y="9569"/>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1676399" y="4406900"/>
            <a:ext cx="6818313" cy="1362075"/>
          </a:xfrm>
          <a:prstGeom prst="rect">
            <a:avLst/>
          </a:prstGeom>
        </p:spPr>
        <p:txBody>
          <a:bodyPr anchor="t"/>
          <a:lstStyle>
            <a:lvl1pPr algn="l">
              <a:defRPr sz="4000" b="1" cap="all">
                <a:solidFill>
                  <a:schemeClr val="tx1"/>
                </a:solidFill>
                <a:latin typeface="Times New Roman" pitchFamily="18" charset="0"/>
                <a:cs typeface="Times New Roman" pitchFamily="18" charset="0"/>
              </a:defRPr>
            </a:lvl1pPr>
          </a:lstStyle>
          <a:p>
            <a:r>
              <a:rPr lang="en-US"/>
              <a:t>Click to edit Master title style</a:t>
            </a:r>
            <a:endParaRPr lang="en-US" dirty="0"/>
          </a:p>
        </p:txBody>
      </p:sp>
      <p:sp>
        <p:nvSpPr>
          <p:cNvPr id="3" name="Text Placeholder 2"/>
          <p:cNvSpPr>
            <a:spLocks noGrp="1"/>
          </p:cNvSpPr>
          <p:nvPr>
            <p:ph type="body" idx="1"/>
          </p:nvPr>
        </p:nvSpPr>
        <p:spPr>
          <a:xfrm>
            <a:off x="1676399" y="2906713"/>
            <a:ext cx="6818313" cy="1500187"/>
          </a:xfrm>
        </p:spPr>
        <p:txBody>
          <a:bodyPr anchor="b"/>
          <a:lstStyle>
            <a:lvl1pPr marL="0" indent="0">
              <a:buNone/>
              <a:defRPr sz="2000">
                <a:solidFill>
                  <a:schemeClr val="tx1"/>
                </a:solidFill>
                <a:latin typeface="Times New Roman" pitchFamily="18" charset="0"/>
                <a:cs typeface="Times New Roman" pitchFamily="18" charset="0"/>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a:latin typeface="Times New Roman" pitchFamily="18" charset="0"/>
                <a:cs typeface="Times New Roman" pitchFamily="18" charset="0"/>
              </a:defRPr>
            </a:lvl1p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lvl1pPr>
              <a:defRPr>
                <a:latin typeface="Times New Roman" pitchFamily="18" charset="0"/>
                <a:cs typeface="Times New Roman" pitchFamily="18" charset="0"/>
              </a:defRPr>
            </a:lvl1pPr>
          </a:lstStyle>
          <a:p>
            <a:endParaRPr lang="en-US"/>
          </a:p>
        </p:txBody>
      </p:sp>
      <p:sp>
        <p:nvSpPr>
          <p:cNvPr id="6" name="Slide Number Placeholder 5"/>
          <p:cNvSpPr>
            <a:spLocks noGrp="1"/>
          </p:cNvSpPr>
          <p:nvPr>
            <p:ph type="sldNum" sz="quarter" idx="12"/>
          </p:nvPr>
        </p:nvSpPr>
        <p:spPr/>
        <p:txBody>
          <a:bodyPr/>
          <a:lstStyle>
            <a:lvl1pPr>
              <a:defRPr>
                <a:latin typeface="Times New Roman" pitchFamily="18" charset="0"/>
                <a:cs typeface="Times New Roman" pitchFamily="18" charset="0"/>
              </a:defRPr>
            </a:lvl1pPr>
          </a:lstStyle>
          <a:p>
            <a:fld id="{0948D372-F6A6-4C59-A54D-286871D4A575}" type="slidenum">
              <a:rPr lang="en-US" smtClean="0"/>
              <a:pPr/>
              <a:t>‹#›</a:t>
            </a:fld>
            <a:endParaRPr lang="en-US"/>
          </a:p>
        </p:txBody>
      </p:sp>
    </p:spTree>
    <p:extLst>
      <p:ext uri="{BB962C8B-B14F-4D97-AF65-F5344CB8AC3E}">
        <p14:creationId xmlns:p14="http://schemas.microsoft.com/office/powerpoint/2010/main" val="2592217798"/>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pic>
        <p:nvPicPr>
          <p:cNvPr id="8" name="Picture 7" descr="2010-01-BOR-header-Oboro2.gif"/>
          <p:cNvPicPr>
            <a:picLocks noChangeAspect="1"/>
          </p:cNvPicPr>
          <p:nvPr/>
        </p:nvPicPr>
        <p:blipFill>
          <a:blip r:embed="rId2"/>
          <a:stretch>
            <a:fillRect/>
          </a:stretch>
        </p:blipFill>
        <p:spPr>
          <a:xfrm>
            <a:off x="0" y="-14924"/>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0" y="194356"/>
            <a:ext cx="7162800" cy="1143000"/>
          </a:xfrm>
          <a:prstGeom prst="rect">
            <a:avLst/>
          </a:prstGeom>
        </p:spPr>
        <p:txBody>
          <a:bodyPr/>
          <a:lstStyle>
            <a:lvl1pPr>
              <a:defRPr>
                <a:latin typeface="Times New Roman" pitchFamily="18" charset="0"/>
                <a:cs typeface="Times New Roman" pitchFamily="18" charset="0"/>
              </a:defRPr>
            </a:lvl1pPr>
          </a:lstStyle>
          <a:p>
            <a:r>
              <a:rPr lang="en-US"/>
              <a:t>Click to edit Master title style</a:t>
            </a:r>
            <a:endParaRPr lang="en-US" dirty="0"/>
          </a:p>
        </p:txBody>
      </p:sp>
      <p:sp>
        <p:nvSpPr>
          <p:cNvPr id="3" name="Content Placeholder 2"/>
          <p:cNvSpPr>
            <a:spLocks noGrp="1"/>
          </p:cNvSpPr>
          <p:nvPr>
            <p:ph sz="half" idx="1"/>
          </p:nvPr>
        </p:nvSpPr>
        <p:spPr>
          <a:xfrm>
            <a:off x="1371600" y="2057400"/>
            <a:ext cx="3657600" cy="4068763"/>
          </a:xfrm>
        </p:spPr>
        <p:txBody>
          <a:bodyPr/>
          <a:lstStyle>
            <a:lvl1pPr>
              <a:defRPr sz="2800">
                <a:solidFill>
                  <a:schemeClr val="tx1"/>
                </a:solidFill>
                <a:latin typeface="Times New Roman" pitchFamily="18" charset="0"/>
                <a:cs typeface="Times New Roman" pitchFamily="18" charset="0"/>
              </a:defRPr>
            </a:lvl1pPr>
            <a:lvl2pPr>
              <a:defRPr sz="2400">
                <a:solidFill>
                  <a:schemeClr val="tx1"/>
                </a:solidFill>
                <a:latin typeface="Times New Roman" pitchFamily="18" charset="0"/>
                <a:cs typeface="Times New Roman" pitchFamily="18" charset="0"/>
              </a:defRPr>
            </a:lvl2pPr>
            <a:lvl3pPr>
              <a:defRPr sz="2000">
                <a:solidFill>
                  <a:schemeClr val="tx1"/>
                </a:solidFill>
                <a:latin typeface="Times New Roman" pitchFamily="18" charset="0"/>
                <a:cs typeface="Times New Roman" pitchFamily="18" charset="0"/>
              </a:defRPr>
            </a:lvl3pPr>
            <a:lvl4pPr>
              <a:defRPr sz="1800">
                <a:solidFill>
                  <a:schemeClr val="tx1"/>
                </a:solidFill>
                <a:latin typeface="Times New Roman" pitchFamily="18" charset="0"/>
                <a:cs typeface="Times New Roman" pitchFamily="18" charset="0"/>
              </a:defRPr>
            </a:lvl4pPr>
            <a:lvl5pPr>
              <a:defRPr sz="1800">
                <a:solidFill>
                  <a:schemeClr val="tx1"/>
                </a:solidFill>
                <a:latin typeface="Times New Roman" pitchFamily="18" charset="0"/>
                <a:cs typeface="Times New Roman" pitchFamily="18"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105400" y="2057400"/>
            <a:ext cx="3581400" cy="4068763"/>
          </a:xfrm>
        </p:spPr>
        <p:txBody>
          <a:bodyPr/>
          <a:lstStyle>
            <a:lvl1pPr>
              <a:defRPr sz="2800">
                <a:solidFill>
                  <a:schemeClr val="tx1"/>
                </a:solidFill>
                <a:latin typeface="Times New Roman" pitchFamily="18" charset="0"/>
                <a:cs typeface="Times New Roman" pitchFamily="18" charset="0"/>
              </a:defRPr>
            </a:lvl1pPr>
            <a:lvl2pPr>
              <a:defRPr sz="2400">
                <a:solidFill>
                  <a:schemeClr val="tx1"/>
                </a:solidFill>
                <a:latin typeface="Times New Roman" pitchFamily="18" charset="0"/>
                <a:cs typeface="Times New Roman" pitchFamily="18" charset="0"/>
              </a:defRPr>
            </a:lvl2pPr>
            <a:lvl3pPr>
              <a:defRPr sz="2000">
                <a:solidFill>
                  <a:schemeClr val="tx1"/>
                </a:solidFill>
                <a:latin typeface="Times New Roman" pitchFamily="18" charset="0"/>
                <a:cs typeface="Times New Roman" pitchFamily="18" charset="0"/>
              </a:defRPr>
            </a:lvl3pPr>
            <a:lvl4pPr>
              <a:defRPr sz="1800">
                <a:solidFill>
                  <a:schemeClr val="tx1"/>
                </a:solidFill>
                <a:latin typeface="Times New Roman" pitchFamily="18" charset="0"/>
                <a:cs typeface="Times New Roman" pitchFamily="18" charset="0"/>
              </a:defRPr>
            </a:lvl4pPr>
            <a:lvl5pPr>
              <a:defRPr sz="1800">
                <a:solidFill>
                  <a:schemeClr val="tx1"/>
                </a:solidFill>
                <a:latin typeface="Times New Roman" pitchFamily="18" charset="0"/>
                <a:cs typeface="Times New Roman" pitchFamily="18" charset="0"/>
              </a:defRPr>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152846DC-3B7D-4440-8E91-7CE44578857E}" type="datetimeFigureOut">
              <a:rPr lang="en-US" smtClean="0"/>
              <a:pPr/>
              <a:t>8/19/2017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65166285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pic>
        <p:nvPicPr>
          <p:cNvPr id="10" name="Picture 9" descr="2010-01-BOR-header-Oboro2.gif"/>
          <p:cNvPicPr>
            <a:picLocks noChangeAspect="1"/>
          </p:cNvPicPr>
          <p:nvPr/>
        </p:nvPicPr>
        <p:blipFill>
          <a:blip r:embed="rId2"/>
          <a:stretch>
            <a:fillRect/>
          </a:stretch>
        </p:blipFill>
        <p:spPr>
          <a:xfrm>
            <a:off x="0" y="-14924"/>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152400" y="140494"/>
            <a:ext cx="7162800" cy="1143000"/>
          </a:xfrm>
          <a:prstGeom prst="rect">
            <a:avLst/>
          </a:prstGeom>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1371600" y="2035134"/>
            <a:ext cx="3733800" cy="639762"/>
          </a:xfrm>
        </p:spPr>
        <p:txBody>
          <a:bodyPr anchor="b"/>
          <a:lstStyle>
            <a:lvl1pPr marL="0" indent="0">
              <a:buNone/>
              <a:defRPr sz="2400" b="1">
                <a:solidFill>
                  <a:schemeClr val="tx1"/>
                </a:solidFill>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371600" y="2789989"/>
            <a:ext cx="3733800" cy="3336174"/>
          </a:xfrm>
        </p:spPr>
        <p:txBody>
          <a:bodyPr/>
          <a:lstStyle>
            <a:lvl1pPr>
              <a:defRPr sz="2400">
                <a:solidFill>
                  <a:schemeClr val="tx1"/>
                </a:solidFill>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192486" y="2029533"/>
            <a:ext cx="3505200" cy="639762"/>
          </a:xfrm>
        </p:spPr>
        <p:txBody>
          <a:bodyPr anchor="b"/>
          <a:lstStyle>
            <a:lvl1pPr marL="0" indent="0">
              <a:buNone/>
              <a:defRPr sz="2400" b="1">
                <a:solidFill>
                  <a:schemeClr val="tx1"/>
                </a:solidFill>
                <a:latin typeface="Times New Roman" pitchFamily="18" charset="0"/>
                <a:cs typeface="Times New Roman" pitchFamily="18" charset="0"/>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5181600" y="2789989"/>
            <a:ext cx="3505200" cy="3336174"/>
          </a:xfrm>
        </p:spPr>
        <p:txBody>
          <a:bodyPr/>
          <a:lstStyle>
            <a:lvl1pPr>
              <a:defRPr sz="2400">
                <a:solidFill>
                  <a:schemeClr val="tx1"/>
                </a:solidFill>
                <a:latin typeface="Times New Roman" pitchFamily="18" charset="0"/>
                <a:cs typeface="Times New Roman" pitchFamily="18" charset="0"/>
              </a:defRPr>
            </a:lvl1pPr>
            <a:lvl2pPr>
              <a:defRPr sz="2000">
                <a:latin typeface="Times New Roman" pitchFamily="18" charset="0"/>
                <a:cs typeface="Times New Roman" pitchFamily="18" charset="0"/>
              </a:defRPr>
            </a:lvl2pPr>
            <a:lvl3pPr>
              <a:defRPr sz="1800">
                <a:latin typeface="Times New Roman" pitchFamily="18" charset="0"/>
                <a:cs typeface="Times New Roman" pitchFamily="18" charset="0"/>
              </a:defRPr>
            </a:lvl3pPr>
            <a:lvl4pPr>
              <a:defRPr sz="1600">
                <a:latin typeface="Times New Roman" pitchFamily="18" charset="0"/>
                <a:cs typeface="Times New Roman" pitchFamily="18" charset="0"/>
              </a:defRPr>
            </a:lvl4pPr>
            <a:lvl5pPr>
              <a:defRPr sz="1600">
                <a:latin typeface="Times New Roman" pitchFamily="18" charset="0"/>
                <a:cs typeface="Times New Roman" pitchFamily="18" charset="0"/>
              </a:defRPr>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152846DC-3B7D-4440-8E91-7CE44578857E}" type="datetimeFigureOut">
              <a:rPr lang="en-US" smtClean="0"/>
              <a:pPr/>
              <a:t>8/19/2017</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347315160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pic>
        <p:nvPicPr>
          <p:cNvPr id="6" name="Picture 5" descr="2010-01-BOR-header-Oboro2.gif"/>
          <p:cNvPicPr>
            <a:picLocks noChangeAspect="1"/>
          </p:cNvPicPr>
          <p:nvPr/>
        </p:nvPicPr>
        <p:blipFill>
          <a:blip r:embed="rId2"/>
          <a:stretch>
            <a:fillRect/>
          </a:stretch>
        </p:blipFill>
        <p:spPr>
          <a:xfrm>
            <a:off x="0" y="-14924"/>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76200" y="228600"/>
            <a:ext cx="7162800" cy="1143000"/>
          </a:xfrm>
          <a:prstGeom prst="rect">
            <a:avLst/>
          </a:prstGeom>
        </p:spPr>
        <p:txBody>
          <a:bodyPr/>
          <a:lstStyle>
            <a:lvl1pPr>
              <a:defRPr>
                <a:latin typeface="Times New Roman" pitchFamily="18" charset="0"/>
                <a:cs typeface="Times New Roman" pitchFamily="18" charset="0"/>
              </a:defRPr>
            </a:lvl1p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152846DC-3B7D-4440-8E91-7CE44578857E}" type="datetimeFigureOut">
              <a:rPr lang="en-US" smtClean="0"/>
              <a:pPr/>
              <a:t>8/19/2017</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312395123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pic>
        <p:nvPicPr>
          <p:cNvPr id="5" name="Picture 4" descr="2010-01-BOR-header-Oboro2.gif"/>
          <p:cNvPicPr>
            <a:picLocks noChangeAspect="1"/>
          </p:cNvPicPr>
          <p:nvPr/>
        </p:nvPicPr>
        <p:blipFill>
          <a:blip r:embed="rId2"/>
          <a:stretch>
            <a:fillRect/>
          </a:stretch>
        </p:blipFill>
        <p:spPr>
          <a:xfrm>
            <a:off x="0" y="9569"/>
            <a:ext cx="9144000" cy="2528801"/>
          </a:xfrm>
          <a:prstGeom prst="rect">
            <a:avLst/>
          </a:prstGeom>
          <a:ln>
            <a:noFill/>
          </a:ln>
          <a:effectLst>
            <a:outerShdw blurRad="50800" dist="88900" dir="5400000" algn="t" rotWithShape="0">
              <a:prstClr val="black">
                <a:alpha val="40000"/>
              </a:prstClr>
            </a:outerShdw>
          </a:effectLst>
        </p:spPr>
      </p:pic>
      <p:sp>
        <p:nvSpPr>
          <p:cNvPr id="2" name="Date Placeholder 1"/>
          <p:cNvSpPr>
            <a:spLocks noGrp="1"/>
          </p:cNvSpPr>
          <p:nvPr>
            <p:ph type="dt" sz="half" idx="10"/>
          </p:nvPr>
        </p:nvSpPr>
        <p:spPr/>
        <p:txBody>
          <a:bodyPr/>
          <a:lstStyle/>
          <a:p>
            <a:fld id="{152846DC-3B7D-4440-8E91-7CE44578857E}" type="datetimeFigureOut">
              <a:rPr lang="en-US" smtClean="0"/>
              <a:pPr/>
              <a:t>8/19/2017</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33834134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pic>
        <p:nvPicPr>
          <p:cNvPr id="8" name="Picture 7" descr="2010-01-BOR-header-Oboro2.gif"/>
          <p:cNvPicPr>
            <a:picLocks noChangeAspect="1"/>
          </p:cNvPicPr>
          <p:nvPr/>
        </p:nvPicPr>
        <p:blipFill>
          <a:blip r:embed="rId2"/>
          <a:stretch>
            <a:fillRect/>
          </a:stretch>
        </p:blipFill>
        <p:spPr>
          <a:xfrm>
            <a:off x="0" y="5443"/>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1366157" y="2133599"/>
            <a:ext cx="2667000" cy="714311"/>
          </a:xfrm>
          <a:prstGeom prst="rect">
            <a:avLst/>
          </a:prstGeom>
        </p:spPr>
        <p:txBody>
          <a:bodyPr anchor="b"/>
          <a:lstStyle>
            <a:lvl1pPr algn="l">
              <a:defRPr sz="2000" b="1">
                <a:solidFill>
                  <a:schemeClr val="tx1"/>
                </a:solidFill>
                <a:latin typeface="Times New Roman" pitchFamily="18" charset="0"/>
                <a:cs typeface="Times New Roman" pitchFamily="18" charset="0"/>
              </a:defRPr>
            </a:lvl1pPr>
          </a:lstStyle>
          <a:p>
            <a:r>
              <a:rPr lang="en-US"/>
              <a:t>Click to edit Master title style</a:t>
            </a:r>
            <a:endParaRPr lang="en-US" dirty="0"/>
          </a:p>
        </p:txBody>
      </p:sp>
      <p:sp>
        <p:nvSpPr>
          <p:cNvPr id="3" name="Content Placeholder 2"/>
          <p:cNvSpPr>
            <a:spLocks noGrp="1"/>
          </p:cNvSpPr>
          <p:nvPr>
            <p:ph idx="1"/>
          </p:nvPr>
        </p:nvSpPr>
        <p:spPr>
          <a:xfrm>
            <a:off x="4114800" y="2133600"/>
            <a:ext cx="4572000" cy="3992563"/>
          </a:xfrm>
        </p:spPr>
        <p:txBody>
          <a:bodyPr/>
          <a:lstStyle>
            <a:lvl1pPr>
              <a:defRPr sz="3200">
                <a:solidFill>
                  <a:schemeClr val="tx1"/>
                </a:solidFill>
              </a:defRPr>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1371600" y="2950758"/>
            <a:ext cx="2667000" cy="3199898"/>
          </a:xfrm>
        </p:spPr>
        <p:txBody>
          <a:bodyPr/>
          <a:lstStyle>
            <a:lvl1pPr marL="0" indent="0">
              <a:buNone/>
              <a:defRPr sz="1400">
                <a:solidFill>
                  <a:schemeClr val="tx1"/>
                </a:solidFill>
                <a:latin typeface="Times New Roman" pitchFamily="18" charset="0"/>
                <a:cs typeface="Times New Roman" pitchFamily="18" charset="0"/>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2846DC-3B7D-4440-8E91-7CE44578857E}" type="datetimeFigureOut">
              <a:rPr lang="en-US" smtClean="0"/>
              <a:pPr/>
              <a:t>8/19/2017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119178210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pic>
        <p:nvPicPr>
          <p:cNvPr id="8" name="Picture 7" descr="2010-01-BOR-header-Oboro2.gif"/>
          <p:cNvPicPr>
            <a:picLocks noChangeAspect="1"/>
          </p:cNvPicPr>
          <p:nvPr/>
        </p:nvPicPr>
        <p:blipFill>
          <a:blip r:embed="rId2"/>
          <a:stretch>
            <a:fillRect/>
          </a:stretch>
        </p:blipFill>
        <p:spPr>
          <a:xfrm>
            <a:off x="0" y="9569"/>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1792288" y="4800600"/>
            <a:ext cx="5486400" cy="566738"/>
          </a:xfrm>
          <a:prstGeom prst="rect">
            <a:avLst/>
          </a:prstGeo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1828799"/>
            <a:ext cx="5486400" cy="289877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152846DC-3B7D-4440-8E91-7CE44578857E}" type="datetimeFigureOut">
              <a:rPr lang="en-US" smtClean="0"/>
              <a:pPr/>
              <a:t>8/19/2017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61705792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pic>
        <p:nvPicPr>
          <p:cNvPr id="7" name="Picture 6" descr="2010-01-BOR-header-Oboro2.gif"/>
          <p:cNvPicPr>
            <a:picLocks noChangeAspect="1"/>
          </p:cNvPicPr>
          <p:nvPr/>
        </p:nvPicPr>
        <p:blipFill>
          <a:blip r:embed="rId2"/>
          <a:stretch>
            <a:fillRect/>
          </a:stretch>
        </p:blipFill>
        <p:spPr>
          <a:xfrm>
            <a:off x="0" y="-14924"/>
            <a:ext cx="9144000" cy="2528801"/>
          </a:xfrm>
          <a:prstGeom prst="rect">
            <a:avLst/>
          </a:prstGeom>
          <a:ln>
            <a:noFill/>
          </a:ln>
          <a:effectLst>
            <a:outerShdw blurRad="50800" dist="88900" dir="5400000" algn="t" rotWithShape="0">
              <a:prstClr val="black">
                <a:alpha val="40000"/>
              </a:prstClr>
            </a:outerShdw>
          </a:effectLst>
        </p:spPr>
      </p:pic>
      <p:sp>
        <p:nvSpPr>
          <p:cNvPr id="2" name="Title 1"/>
          <p:cNvSpPr>
            <a:spLocks noGrp="1"/>
          </p:cNvSpPr>
          <p:nvPr>
            <p:ph type="title"/>
          </p:nvPr>
        </p:nvSpPr>
        <p:spPr>
          <a:xfrm>
            <a:off x="5443" y="228600"/>
            <a:ext cx="7162800" cy="1143000"/>
          </a:xfrm>
          <a:prstGeom prst="rect">
            <a:avLst/>
          </a:prstGeom>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a:xfrm>
            <a:off x="525236" y="1981200"/>
            <a:ext cx="7086600" cy="3992563"/>
          </a:xfrm>
        </p:spPr>
        <p:txBody>
          <a:bodyPr vert="eaVert"/>
          <a:lstStyle>
            <a:lvl1pPr>
              <a:defRPr>
                <a:solidFill>
                  <a:schemeClr val="tx1"/>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32349965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pic>
        <p:nvPicPr>
          <p:cNvPr id="7" name="Picture 6" descr="2010-01-BOR-header-Oboro2.gif"/>
          <p:cNvPicPr>
            <a:picLocks noChangeAspect="1"/>
          </p:cNvPicPr>
          <p:nvPr/>
        </p:nvPicPr>
        <p:blipFill>
          <a:blip r:embed="rId2"/>
          <a:stretch>
            <a:fillRect/>
          </a:stretch>
        </p:blipFill>
        <p:spPr>
          <a:xfrm>
            <a:off x="0" y="9569"/>
            <a:ext cx="9144000" cy="2528801"/>
          </a:xfrm>
          <a:prstGeom prst="rect">
            <a:avLst/>
          </a:prstGeom>
          <a:ln>
            <a:noFill/>
          </a:ln>
          <a:effectLst>
            <a:outerShdw blurRad="50800" dist="88900" dir="5400000" algn="t" rotWithShape="0">
              <a:prstClr val="black">
                <a:alpha val="40000"/>
              </a:prstClr>
            </a:outerShdw>
          </a:effectLst>
        </p:spPr>
      </p:pic>
      <p:sp>
        <p:nvSpPr>
          <p:cNvPr id="2" name="Vertical Title 1"/>
          <p:cNvSpPr>
            <a:spLocks noGrp="1"/>
          </p:cNvSpPr>
          <p:nvPr>
            <p:ph type="title" orient="vert"/>
          </p:nvPr>
        </p:nvSpPr>
        <p:spPr>
          <a:xfrm>
            <a:off x="6629400" y="2057400"/>
            <a:ext cx="2057400" cy="4068763"/>
          </a:xfrm>
          <a:prstGeom prst="rect">
            <a:avLst/>
          </a:prstGeom>
        </p:spPr>
        <p:txBody>
          <a:bodyPr vert="eaVert"/>
          <a:lstStyle>
            <a:lvl1pPr>
              <a:defRPr>
                <a:solidFill>
                  <a:schemeClr val="tx1"/>
                </a:solidFill>
              </a:defRPr>
            </a:lvl1pPr>
          </a:lstStyle>
          <a:p>
            <a:r>
              <a:rPr lang="en-US"/>
              <a:t>Click to edit Master title style</a:t>
            </a:r>
            <a:endParaRPr lang="en-US" dirty="0"/>
          </a:p>
        </p:txBody>
      </p:sp>
      <p:sp>
        <p:nvSpPr>
          <p:cNvPr id="3" name="Vertical Text Placeholder 2"/>
          <p:cNvSpPr>
            <a:spLocks noGrp="1"/>
          </p:cNvSpPr>
          <p:nvPr>
            <p:ph type="body" orient="vert" idx="1"/>
          </p:nvPr>
        </p:nvSpPr>
        <p:spPr>
          <a:xfrm>
            <a:off x="457200" y="2057400"/>
            <a:ext cx="6019800" cy="4068763"/>
          </a:xfrm>
        </p:spPr>
        <p:txBody>
          <a:bodyPr vert="eaVert"/>
          <a:lstStyle>
            <a:lvl1pPr>
              <a:defRPr>
                <a:solidFill>
                  <a:schemeClr val="tx1"/>
                </a:solidFill>
              </a:defRPr>
            </a:lvl1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1900303698"/>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a:xfrm>
            <a:off x="457200" y="5562600"/>
            <a:ext cx="8229600" cy="563563"/>
          </a:xfrm>
        </p:spPr>
        <p:txBody>
          <a:bodyPr>
            <a:normAutofit/>
          </a:bodyPr>
          <a:lstStyle>
            <a:lvl1pPr algn="ctr">
              <a:buNone/>
              <a:defRPr sz="4000"/>
            </a:lvl1pPr>
          </a:lstStyle>
          <a:p>
            <a:pPr lvl="0"/>
            <a:r>
              <a:rPr lang="en-US"/>
              <a:t>Edit Master text styles</a:t>
            </a:r>
          </a:p>
        </p:txBody>
      </p:sp>
      <p:sp>
        <p:nvSpPr>
          <p:cNvPr id="4" name="Date Placeholder 3"/>
          <p:cNvSpPr>
            <a:spLocks noGrp="1"/>
          </p:cNvSpPr>
          <p:nvPr>
            <p:ph type="dt" sz="half" idx="10"/>
          </p:nvPr>
        </p:nvSpPr>
        <p:spPr>
          <a:xfrm>
            <a:off x="5759052" y="5883276"/>
            <a:ext cx="2057400" cy="365125"/>
          </a:xfrm>
          <a:prstGeom prst="rect">
            <a:avLst/>
          </a:prstGeom>
        </p:spPr>
        <p:txBody>
          <a:bodyPr/>
          <a:lstStyle/>
          <a:p>
            <a:fld id="{152846DC-3B7D-4440-8E91-7CE44578857E}" type="datetimeFigureOut">
              <a:rPr lang="en-US" smtClean="0"/>
              <a:pPr/>
              <a:t>8/19/2017</a:t>
            </a:fld>
            <a:endParaRPr lang="en-US"/>
          </a:p>
        </p:txBody>
      </p:sp>
      <p:sp>
        <p:nvSpPr>
          <p:cNvPr id="6" name="Slide Number Placeholder 5"/>
          <p:cNvSpPr>
            <a:spLocks noGrp="1"/>
          </p:cNvSpPr>
          <p:nvPr>
            <p:ph type="sldNum" sz="quarter" idx="12"/>
          </p:nvPr>
        </p:nvSpPr>
        <p:spPr>
          <a:xfrm>
            <a:off x="7885509" y="5883276"/>
            <a:ext cx="565159" cy="365125"/>
          </a:xfrm>
          <a:prstGeom prst="rect">
            <a:avLst/>
          </a:prstGeom>
        </p:spPr>
        <p:txBody>
          <a:bodyPr/>
          <a:lstStyle/>
          <a:p>
            <a:fld id="{0948D372-F6A6-4C59-A54D-286871D4A575}" type="slidenum">
              <a:rPr lang="en-US" smtClean="0"/>
              <a:pPr/>
              <a:t>‹#›</a:t>
            </a:fld>
            <a:endParaRPr lang="en-US"/>
          </a:p>
        </p:txBody>
      </p:sp>
      <p:sp>
        <p:nvSpPr>
          <p:cNvPr id="10" name="Picture Placeholder 9"/>
          <p:cNvSpPr>
            <a:spLocks noGrp="1"/>
          </p:cNvSpPr>
          <p:nvPr>
            <p:ph type="pic" sz="quarter" idx="13"/>
          </p:nvPr>
        </p:nvSpPr>
        <p:spPr>
          <a:xfrm>
            <a:off x="457200" y="1417638"/>
            <a:ext cx="8229600" cy="4144962"/>
          </a:xfrm>
        </p:spPr>
        <p:txBody>
          <a:bodyPr/>
          <a:lstStyle/>
          <a:p>
            <a:r>
              <a:rPr lang="en-US"/>
              <a:t>Click icon to add picture</a:t>
            </a:r>
          </a:p>
        </p:txBody>
      </p:sp>
    </p:spTree>
    <p:extLst>
      <p:ext uri="{BB962C8B-B14F-4D97-AF65-F5344CB8AC3E}">
        <p14:creationId xmlns:p14="http://schemas.microsoft.com/office/powerpoint/2010/main" val="40182613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cSld name="1_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142108" y="274638"/>
            <a:ext cx="6859785" cy="1020762"/>
          </a:xfrm>
        </p:spPr>
        <p:txBody>
          <a:bodyPr/>
          <a:lstStyle/>
          <a:p>
            <a:r>
              <a:rPr lang="en-US"/>
              <a:t>Click to edit Master title style</a:t>
            </a:r>
            <a:endParaRPr/>
          </a:p>
        </p:txBody>
      </p:sp>
      <p:sp>
        <p:nvSpPr>
          <p:cNvPr id="3" name="Content Placeholder 2"/>
          <p:cNvSpPr>
            <a:spLocks noGrp="1"/>
          </p:cNvSpPr>
          <p:nvPr>
            <p:ph idx="1"/>
          </p:nvPr>
        </p:nvSpPr>
        <p:spPr/>
        <p:txBody>
          <a:bodyPr/>
          <a:lstStyle>
            <a:lvl2pPr marL="411590">
              <a:defRPr/>
            </a:lvl2pPr>
            <a:lvl3pPr marL="583085">
              <a:defRPr/>
            </a:lvl3pPr>
            <a:lvl4pPr marL="754581">
              <a:defRPr/>
            </a:lvl4pPr>
            <a:lvl5pPr marL="926077">
              <a:defRPr/>
            </a:lvl5pPr>
            <a:lvl6pPr marL="1097573">
              <a:defRPr baseline="0"/>
            </a:lvl6pPr>
            <a:lvl7pPr marL="1269068">
              <a:defRPr baseline="0"/>
            </a:lvl7pPr>
            <a:lvl8pPr marL="1440564">
              <a:defRPr baseline="0"/>
            </a:lvl8pPr>
            <a:lvl9pPr marL="1612060">
              <a:defRPr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p>
            <a:r>
              <a:rPr lang="en-US"/>
              <a:t>Sheila S. Flener NCIDQ, KYCID</a:t>
            </a:r>
            <a:endParaRPr lang="en-US" dirty="0"/>
          </a:p>
        </p:txBody>
      </p:sp>
      <p:sp>
        <p:nvSpPr>
          <p:cNvPr id="6" name="Slide Number Placeholder 5"/>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29715154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type="title">
  <p:cSld name="1_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028020" y="1769541"/>
            <a:ext cx="7080026" cy="1828801"/>
          </a:xfrm>
        </p:spPr>
        <p:txBody>
          <a:bodyPr anchor="b">
            <a:normAutofit/>
          </a:bodyPr>
          <a:lstStyle>
            <a:lvl1pPr algn="ctr">
              <a:defRPr sz="5400"/>
            </a:lvl1pPr>
          </a:lstStyle>
          <a:p>
            <a:r>
              <a:rPr lang="en-US"/>
              <a:t>Click to edit Master title style</a:t>
            </a:r>
            <a:endParaRPr lang="en-US" dirty="0"/>
          </a:p>
        </p:txBody>
      </p:sp>
      <p:sp>
        <p:nvSpPr>
          <p:cNvPr id="3" name="Subtitle 2"/>
          <p:cNvSpPr>
            <a:spLocks noGrp="1"/>
          </p:cNvSpPr>
          <p:nvPr>
            <p:ph type="subTitle" idx="1"/>
          </p:nvPr>
        </p:nvSpPr>
        <p:spPr>
          <a:xfrm>
            <a:off x="1028020" y="3598339"/>
            <a:ext cx="7080026" cy="1049867"/>
          </a:xfrm>
        </p:spPr>
        <p:txBody>
          <a:bodyPr anchor="t"/>
          <a:lstStyle>
            <a:lvl1pPr marL="0" indent="0" algn="ctr">
              <a:buNone/>
              <a:defRPr>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152846DC-3B7D-4440-8E91-7CE44578857E}" type="datetimeFigureOut">
              <a:rPr lang="en-US" smtClean="0"/>
              <a:pPr/>
              <a:t>8/19/2017</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2993629319"/>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46" y="608437"/>
            <a:ext cx="7765322" cy="3534344"/>
          </a:xfrm>
        </p:spPr>
        <p:txBody>
          <a:bodyPr anchor="ctr"/>
          <a:lstStyle>
            <a:lvl1pPr>
              <a:defRPr sz="3200"/>
            </a:lvl1pPr>
          </a:lstStyle>
          <a:p>
            <a:r>
              <a:rPr lang="en-US"/>
              <a:t>Click to edit Master title style</a:t>
            </a:r>
            <a:endParaRPr lang="en-US" dirty="0"/>
          </a:p>
        </p:txBody>
      </p:sp>
      <p:sp>
        <p:nvSpPr>
          <p:cNvPr id="4" name="Text Placeholder 3"/>
          <p:cNvSpPr>
            <a:spLocks noGrp="1"/>
          </p:cNvSpPr>
          <p:nvPr>
            <p:ph type="body" sz="half" idx="2"/>
          </p:nvPr>
        </p:nvSpPr>
        <p:spPr>
          <a:xfrm>
            <a:off x="685346" y="4295180"/>
            <a:ext cx="7765322" cy="1501826"/>
          </a:xfrm>
        </p:spPr>
        <p:txBody>
          <a:bodyPr anchor="ctr"/>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2846DC-3B7D-4440-8E91-7CE44578857E}" type="datetimeFigureOut">
              <a:rPr lang="en-US" smtClean="0"/>
              <a:pPr/>
              <a:t>8/19/2017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265968551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354" y="4565255"/>
            <a:ext cx="7766495" cy="543472"/>
          </a:xfrm>
        </p:spPr>
        <p:txBody>
          <a:bodyPr anchor="b">
            <a:normAutofit/>
          </a:bodyPr>
          <a:lstStyle>
            <a:lvl1pPr algn="ctr">
              <a:defRPr sz="2800"/>
            </a:lvl1pPr>
          </a:lstStyle>
          <a:p>
            <a:r>
              <a:rPr lang="en-US"/>
              <a:t>Click to edit Master title style</a:t>
            </a:r>
            <a:endParaRPr lang="en-US" dirty="0"/>
          </a:p>
        </p:txBody>
      </p:sp>
      <p:sp>
        <p:nvSpPr>
          <p:cNvPr id="3" name="Picture Placeholder 2"/>
          <p:cNvSpPr>
            <a:spLocks noGrp="1" noChangeAspect="1"/>
          </p:cNvSpPr>
          <p:nvPr>
            <p:ph type="pic" idx="1"/>
          </p:nvPr>
        </p:nvSpPr>
        <p:spPr>
          <a:xfrm>
            <a:off x="926217" y="695010"/>
            <a:ext cx="7285600" cy="3525671"/>
          </a:xfrm>
          <a:effectLst>
            <a:outerShdw blurRad="38100" dist="25400" dir="4440000">
              <a:srgbClr val="000000">
                <a:alpha val="36000"/>
              </a:srgbClr>
            </a:outerShdw>
          </a:effectLst>
        </p:spPr>
        <p:txBody>
          <a:bodyPr anchor="t">
            <a:normAutofit/>
          </a:bodyPr>
          <a:lstStyle>
            <a:lvl1pPr marL="0" indent="0" algn="ctr">
              <a:buNone/>
              <a:defRPr sz="2000"/>
            </a:lvl1pPr>
            <a:lvl2pPr marL="457200" indent="0">
              <a:buNone/>
              <a:defRPr sz="2000"/>
            </a:lvl2pPr>
            <a:lvl3pPr marL="914400" indent="0">
              <a:buNone/>
              <a:defRPr sz="20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p:cNvSpPr>
            <a:spLocks noGrp="1"/>
          </p:cNvSpPr>
          <p:nvPr>
            <p:ph type="body" sz="half" idx="2"/>
          </p:nvPr>
        </p:nvSpPr>
        <p:spPr>
          <a:xfrm>
            <a:off x="685346" y="5108728"/>
            <a:ext cx="7765322" cy="682472"/>
          </a:xfrm>
        </p:spPr>
        <p:txBody>
          <a:bodyPr anchor="t"/>
          <a:lstStyle>
            <a:lvl1pPr marL="0" indent="0" algn="ctr">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152846DC-3B7D-4440-8E91-7CE44578857E}" type="datetimeFigureOut">
              <a:rPr lang="en-US" smtClean="0"/>
              <a:pPr/>
              <a:t>8/19/2017</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0948D372-F6A6-4C59-A54D-286871D4A575}" type="slidenum">
              <a:rPr lang="en-US" smtClean="0"/>
              <a:pPr/>
              <a:t>‹#›</a:t>
            </a:fld>
            <a:endParaRPr lang="en-US"/>
          </a:p>
        </p:txBody>
      </p:sp>
    </p:spTree>
    <p:extLst>
      <p:ext uri="{BB962C8B-B14F-4D97-AF65-F5344CB8AC3E}">
        <p14:creationId xmlns:p14="http://schemas.microsoft.com/office/powerpoint/2010/main" val="347933225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idx="1"/>
          </p:nvPr>
        </p:nvSpPr>
        <p:spPr>
          <a:xfrm>
            <a:off x="525236" y="3200400"/>
            <a:ext cx="7086600" cy="2773363"/>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52846DC-3B7D-4440-8E91-7CE44578857E}" type="datetimeFigureOut">
              <a:rPr lang="en-US" smtClean="0"/>
              <a:pPr/>
              <a:t>8/19/2017</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r>
              <a:rPr lang="en-US"/>
              <a:t>Sheila S. Flener NCIDQ, KYCID</a:t>
            </a:r>
            <a:endParaRPr lang="en-US" dirty="0"/>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0948D372-F6A6-4C59-A54D-286871D4A575}" type="slidenum">
              <a:rPr lang="en-US" smtClean="0"/>
              <a:pPr/>
              <a:t>‹#›</a:t>
            </a:fld>
            <a:endParaRPr lang="en-US"/>
          </a:p>
        </p:txBody>
      </p:sp>
    </p:spTree>
    <p:extLst>
      <p:ext uri="{BB962C8B-B14F-4D97-AF65-F5344CB8AC3E}">
        <p14:creationId xmlns:p14="http://schemas.microsoft.com/office/powerpoint/2010/main" val="4276639186"/>
      </p:ext>
    </p:extLst>
  </p:cSld>
  <p:clrMap bg1="lt1" tx1="dk1" bg2="lt2" tx2="dk2" accent1="accent1" accent2="accent2" accent3="accent3" accent4="accent4" accent5="accent5" accent6="accent6" hlink="hlink" folHlink="folHlink"/>
  <p:sldLayoutIdLst>
    <p:sldLayoutId id="2147483737" r:id="rId1"/>
    <p:sldLayoutId id="2147483738" r:id="rId2"/>
    <p:sldLayoutId id="2147483739" r:id="rId3"/>
    <p:sldLayoutId id="2147483740" r:id="rId4"/>
    <p:sldLayoutId id="2147483741" r:id="rId5"/>
    <p:sldLayoutId id="2147483742" r:id="rId6"/>
    <p:sldLayoutId id="2147483743" r:id="rId7"/>
    <p:sldLayoutId id="2147483744" r:id="rId8"/>
    <p:sldLayoutId id="2147483745" r:id="rId9"/>
    <p:sldLayoutId id="2147483746" r:id="rId10"/>
    <p:sldLayoutId id="2147483747" r:id="rId11"/>
    <p:sldLayoutId id="2147483748" r:id="rId12"/>
    <p:sldLayoutId id="2147483749" r:id="rId13"/>
    <p:sldLayoutId id="2147483750" r:id="rId14"/>
    <p:sldLayoutId id="2147483751" r:id="rId15"/>
    <p:sldLayoutId id="2147483752" r:id="rId16"/>
  </p:sldLayoutIdLst>
  <p:txStyles>
    <p:titleStyle>
      <a:lvl1pPr algn="ctr" defTabSz="914400" rtl="0" eaLnBrk="1" latinLnBrk="0" hangingPunct="1">
        <a:spcBef>
          <a:spcPct val="0"/>
        </a:spcBef>
        <a:buNone/>
        <a:defRPr sz="4400" kern="1200">
          <a:solidFill>
            <a:schemeClr val="bg1"/>
          </a:solidFill>
          <a:latin typeface="Times New Roman" pitchFamily="18" charset="0"/>
          <a:ea typeface="+mj-ea"/>
          <a:cs typeface="Times New Roman" pitchFamily="18" charset="0"/>
        </a:defRPr>
      </a:lvl1pPr>
    </p:titleStyle>
    <p:bodyStyle>
      <a:lvl1pPr marL="342900" indent="-342900" algn="l" defTabSz="914400" rtl="0" eaLnBrk="1" latinLnBrk="0" hangingPunct="1">
        <a:spcBef>
          <a:spcPct val="20000"/>
        </a:spcBef>
        <a:buFont typeface="Arial" pitchFamily="34" charset="0"/>
        <a:buChar char="•"/>
        <a:defRPr sz="3200" kern="1200">
          <a:solidFill>
            <a:schemeClr val="bg1"/>
          </a:solidFill>
          <a:latin typeface="Times New Roman" pitchFamily="18" charset="0"/>
          <a:ea typeface="+mn-ea"/>
          <a:cs typeface="Times New Roman" pitchFamily="18" charset="0"/>
        </a:defRPr>
      </a:lvl1pPr>
      <a:lvl2pPr marL="742950" indent="-285750" algn="l" defTabSz="914400" rtl="0" eaLnBrk="1" latinLnBrk="0" hangingPunct="1">
        <a:spcBef>
          <a:spcPct val="20000"/>
        </a:spcBef>
        <a:buFont typeface="Arial" pitchFamily="34" charset="0"/>
        <a:buChar char="–"/>
        <a:defRPr sz="2800" kern="1200">
          <a:solidFill>
            <a:schemeClr val="bg1"/>
          </a:solidFill>
          <a:latin typeface="Times New Roman" pitchFamily="18" charset="0"/>
          <a:ea typeface="+mn-ea"/>
          <a:cs typeface="Times New Roman" pitchFamily="18" charset="0"/>
        </a:defRPr>
      </a:lvl2pPr>
      <a:lvl3pPr marL="1143000" indent="-228600" algn="l" defTabSz="914400" rtl="0" eaLnBrk="1" latinLnBrk="0" hangingPunct="1">
        <a:spcBef>
          <a:spcPct val="20000"/>
        </a:spcBef>
        <a:buFont typeface="Arial" pitchFamily="34" charset="0"/>
        <a:buChar char="•"/>
        <a:defRPr sz="2400" kern="1200">
          <a:solidFill>
            <a:schemeClr val="bg1"/>
          </a:solidFill>
          <a:latin typeface="Times New Roman" pitchFamily="18" charset="0"/>
          <a:ea typeface="+mn-ea"/>
          <a:cs typeface="Times New Roman" pitchFamily="18" charset="0"/>
        </a:defRPr>
      </a:lvl3pPr>
      <a:lvl4pPr marL="1600200" indent="-228600" algn="l" defTabSz="914400" rtl="0" eaLnBrk="1" latinLnBrk="0" hangingPunct="1">
        <a:spcBef>
          <a:spcPct val="20000"/>
        </a:spcBef>
        <a:buFont typeface="Arial" pitchFamily="34" charset="0"/>
        <a:buChar char="–"/>
        <a:defRPr sz="2000" kern="1200">
          <a:solidFill>
            <a:schemeClr val="bg1"/>
          </a:solidFill>
          <a:latin typeface="Times New Roman" pitchFamily="18" charset="0"/>
          <a:ea typeface="+mn-ea"/>
          <a:cs typeface="Times New Roman" pitchFamily="18" charset="0"/>
        </a:defRPr>
      </a:lvl4pPr>
      <a:lvl5pPr marL="2057400" indent="-228600" algn="l" defTabSz="914400" rtl="0" eaLnBrk="1" latinLnBrk="0" hangingPunct="1">
        <a:spcBef>
          <a:spcPct val="20000"/>
        </a:spcBef>
        <a:buFont typeface="Arial" pitchFamily="34" charset="0"/>
        <a:buChar char="»"/>
        <a:defRPr sz="2000" kern="1200">
          <a:solidFill>
            <a:schemeClr val="bg1"/>
          </a:solidFill>
          <a:latin typeface="Times New Roman" pitchFamily="18" charset="0"/>
          <a:ea typeface="+mn-ea"/>
          <a:cs typeface="Times New Roman" pitchFamily="18" charset="0"/>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3" Type="http://schemas.openxmlformats.org/officeDocument/2006/relationships/image" Target="../media/image5.jpeg"/><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4.xml"/><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8.xml"/><Relationship Id="rId1" Type="http://schemas.openxmlformats.org/officeDocument/2006/relationships/slideLayout" Target="../slideLayouts/slideLayout8.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3" Type="http://schemas.openxmlformats.org/officeDocument/2006/relationships/image" Target="../media/image9.jp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0.gif"/><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6.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6.xml"/></Relationships>
</file>

<file path=ppt/slides/_rels/slide22.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2.xml"/><Relationship Id="rId1" Type="http://schemas.openxmlformats.org/officeDocument/2006/relationships/slideLayout" Target="../slideLayouts/slideLayout6.xml"/></Relationships>
</file>

<file path=ppt/slides/_rels/slide23.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6.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6.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6.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6.xml"/></Relationships>
</file>

<file path=ppt/slides/_rels/slide30.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6.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31.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9.xml"/><Relationship Id="rId1" Type="http://schemas.openxmlformats.org/officeDocument/2006/relationships/slideLayout" Target="../slideLayouts/slideLayout9.xml"/></Relationships>
</file>

<file path=ppt/slides/_rels/slide32.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6.xml"/></Relationships>
</file>

<file path=ppt/slides/_rels/slide3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22.xml"/><Relationship Id="rId1" Type="http://schemas.openxmlformats.org/officeDocument/2006/relationships/slideLayout" Target="../slideLayouts/slideLayout6.xml"/></Relationships>
</file>

<file path=ppt/slides/_rels/slide3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23.xml"/><Relationship Id="rId1" Type="http://schemas.openxmlformats.org/officeDocument/2006/relationships/slideLayout" Target="../slideLayouts/slideLayout6.xml"/></Relationships>
</file>

<file path=ppt/slides/_rels/slide3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24.xml"/><Relationship Id="rId1" Type="http://schemas.openxmlformats.org/officeDocument/2006/relationships/slideLayout" Target="../slideLayouts/slideLayout6.xml"/></Relationships>
</file>

<file path=ppt/slides/_rels/slide3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25.xml"/><Relationship Id="rId1" Type="http://schemas.openxmlformats.org/officeDocument/2006/relationships/slideLayout" Target="../slideLayouts/slideLayout6.xml"/></Relationships>
</file>

<file path=ppt/slides/_rels/slide38.xml.rels><?xml version="1.0" encoding="UTF-8" standalone="yes"?>
<Relationships xmlns="http://schemas.openxmlformats.org/package/2006/relationships"><Relationship Id="rId3" Type="http://schemas.openxmlformats.org/officeDocument/2006/relationships/image" Target="../media/image19.png"/><Relationship Id="rId2" Type="http://schemas.openxmlformats.org/officeDocument/2006/relationships/notesSlide" Target="../notesSlides/notesSlide26.xml"/><Relationship Id="rId1" Type="http://schemas.openxmlformats.org/officeDocument/2006/relationships/slideLayout" Target="../slideLayouts/slideLayout7.xml"/><Relationship Id="rId5" Type="http://schemas.openxmlformats.org/officeDocument/2006/relationships/image" Target="../media/image21.png"/><Relationship Id="rId4" Type="http://schemas.openxmlformats.org/officeDocument/2006/relationships/image" Target="../media/image20.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extBox 10"/>
          <p:cNvSpPr txBox="1"/>
          <p:nvPr/>
        </p:nvSpPr>
        <p:spPr>
          <a:xfrm>
            <a:off x="304800" y="381000"/>
            <a:ext cx="8382000" cy="769441"/>
          </a:xfrm>
          <a:prstGeom prst="rect">
            <a:avLst/>
          </a:prstGeom>
          <a:noFill/>
        </p:spPr>
        <p:txBody>
          <a:bodyPr wrap="square" rtlCol="0">
            <a:spAutoFit/>
          </a:bodyPr>
          <a:lstStyle/>
          <a:p>
            <a:pPr algn="ctr"/>
            <a:r>
              <a:rPr lang="en-US" sz="4400" dirty="0">
                <a:latin typeface="Trajan Pro" pitchFamily="18" charset="0"/>
                <a:cs typeface="Times New Roman" pitchFamily="18" charset="0"/>
              </a:rPr>
              <a:t>Materials and Finishes</a:t>
            </a:r>
          </a:p>
        </p:txBody>
      </p:sp>
      <p:sp>
        <p:nvSpPr>
          <p:cNvPr id="2" name="Title 1">
            <a:extLst>
              <a:ext uri="{FF2B5EF4-FFF2-40B4-BE49-F238E27FC236}">
                <a16:creationId xmlns:a16="http://schemas.microsoft.com/office/drawing/2014/main" id="{418EB846-6B27-43DF-9DDB-9D6A20B1444A}"/>
              </a:ext>
            </a:extLst>
          </p:cNvPr>
          <p:cNvSpPr>
            <a:spLocks noGrp="1"/>
          </p:cNvSpPr>
          <p:nvPr>
            <p:ph type="title"/>
          </p:nvPr>
        </p:nvSpPr>
        <p:spPr/>
        <p:txBody>
          <a:bodyPr/>
          <a:lstStyle/>
          <a:p>
            <a:r>
              <a:rPr lang="en-US" dirty="0"/>
              <a:t>Material &amp; Finishes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4953000"/>
            <a:ext cx="6818313" cy="762000"/>
          </a:xfrm>
        </p:spPr>
        <p:txBody>
          <a:bodyPr/>
          <a:lstStyle/>
          <a:p>
            <a:pPr lvl="1" algn="ctr" defTabSz="457200" rtl="0">
              <a:spcBef>
                <a:spcPct val="0"/>
              </a:spcBef>
            </a:pPr>
            <a:r>
              <a:rPr lang="en-US" sz="4400" b="1" dirty="0" err="1">
                <a:latin typeface="Trajan Pro" panose="02020502050506020301" pitchFamily="18" charset="0"/>
              </a:rPr>
              <a:t>in·te·ri·or</a:t>
            </a:r>
            <a:r>
              <a:rPr lang="en-US" sz="4400" b="1" dirty="0">
                <a:latin typeface="Trajan Pro" panose="02020502050506020301" pitchFamily="18" charset="0"/>
              </a:rPr>
              <a:t> </a:t>
            </a:r>
            <a:r>
              <a:rPr lang="en-US" sz="4400" b="1" dirty="0" err="1">
                <a:latin typeface="Trajan Pro" panose="02020502050506020301" pitchFamily="18" charset="0"/>
              </a:rPr>
              <a:t>de·sign</a:t>
            </a:r>
            <a:r>
              <a:rPr lang="en-US" b="1" dirty="0"/>
              <a:t> </a:t>
            </a:r>
            <a:br>
              <a:rPr lang="en-US" b="1" dirty="0"/>
            </a:br>
            <a:endParaRPr lang="en-US" dirty="0"/>
          </a:p>
        </p:txBody>
      </p:sp>
      <p:sp>
        <p:nvSpPr>
          <p:cNvPr id="3" name="Text Placeholder 2"/>
          <p:cNvSpPr>
            <a:spLocks noGrp="1"/>
          </p:cNvSpPr>
          <p:nvPr>
            <p:ph type="body" idx="1"/>
          </p:nvPr>
        </p:nvSpPr>
        <p:spPr>
          <a:xfrm>
            <a:off x="609600" y="4876799"/>
            <a:ext cx="7696199" cy="1507054"/>
          </a:xfrm>
        </p:spPr>
        <p:txBody>
          <a:bodyPr>
            <a:normAutofit/>
          </a:bodyPr>
          <a:lstStyle/>
          <a:p>
            <a:r>
              <a:rPr lang="en-US" sz="2400" dirty="0">
                <a:latin typeface="Times New Roman" panose="02020603050405020304" pitchFamily="18" charset="0"/>
                <a:cs typeface="Times New Roman" panose="02020603050405020304" pitchFamily="18" charset="0"/>
              </a:rPr>
              <a:t>the art or practice of planning and supervising the design and execution of architectural interiors and their furnishings </a:t>
            </a:r>
          </a:p>
        </p:txBody>
      </p:sp>
      <p:pic>
        <p:nvPicPr>
          <p:cNvPr id="4" name="Picture 2" descr="http://materialgirlsblog.com/losangeles/files/2009/07/2601474182_4f5284cf96.jpg">
            <a:extLst>
              <a:ext uri="{FF2B5EF4-FFF2-40B4-BE49-F238E27FC236}">
                <a16:creationId xmlns:a16="http://schemas.microsoft.com/office/drawing/2014/main" id="{2E06902D-425F-4DFC-B798-C20C840685D4}"/>
              </a:ext>
            </a:extLst>
          </p:cNvPr>
          <p:cNvPicPr>
            <a:picLocks noChangeAspect="1" noChangeArrowheads="1"/>
          </p:cNvPicPr>
          <p:nvPr/>
        </p:nvPicPr>
        <p:blipFill>
          <a:blip r:embed="rId2" cstate="print"/>
          <a:srcRect/>
          <a:stretch>
            <a:fillRect/>
          </a:stretch>
        </p:blipFill>
        <p:spPr bwMode="auto">
          <a:xfrm>
            <a:off x="1371600" y="1752600"/>
            <a:ext cx="5174071" cy="3352799"/>
          </a:xfrm>
          <a:prstGeom prst="rect">
            <a:avLst/>
          </a:prstGeom>
          <a:noFill/>
        </p:spPr>
      </p:pic>
    </p:spTree>
    <p:extLst>
      <p:ext uri="{BB962C8B-B14F-4D97-AF65-F5344CB8AC3E}">
        <p14:creationId xmlns:p14="http://schemas.microsoft.com/office/powerpoint/2010/main" val="33834404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6861175" cy="1020762"/>
          </a:xfrm>
        </p:spPr>
        <p:txBody>
          <a:bodyPr/>
          <a:lstStyle/>
          <a:p>
            <a:pPr algn="l"/>
            <a:r>
              <a:rPr lang="en-US" dirty="0"/>
              <a:t>Interior Designers</a:t>
            </a:r>
          </a:p>
        </p:txBody>
      </p:sp>
      <p:sp>
        <p:nvSpPr>
          <p:cNvPr id="4" name="TextBox 3"/>
          <p:cNvSpPr txBox="1"/>
          <p:nvPr/>
        </p:nvSpPr>
        <p:spPr>
          <a:xfrm>
            <a:off x="381000" y="2063416"/>
            <a:ext cx="7765322" cy="646331"/>
          </a:xfrm>
          <a:prstGeom prst="rect">
            <a:avLst/>
          </a:prstGeom>
          <a:noFill/>
        </p:spPr>
        <p:txBody>
          <a:bodyPr wrap="square" rtlCol="0">
            <a:spAutoFit/>
          </a:bodyPr>
          <a:lstStyle/>
          <a:p>
            <a:pPr marL="285750" indent="-285750">
              <a:buFont typeface="Arial" panose="020B0604020202020204" pitchFamily="34" charset="0"/>
              <a:buChar char="•"/>
            </a:pPr>
            <a:r>
              <a:rPr lang="en-US" dirty="0"/>
              <a:t>Meeting accessibility requirements of the Americans with Disabilities Act (ADA)</a:t>
            </a:r>
          </a:p>
        </p:txBody>
      </p:sp>
      <p:sp>
        <p:nvSpPr>
          <p:cNvPr id="5" name="TextBox 4"/>
          <p:cNvSpPr txBox="1"/>
          <p:nvPr/>
        </p:nvSpPr>
        <p:spPr>
          <a:xfrm>
            <a:off x="381000" y="2859320"/>
            <a:ext cx="7765322" cy="646331"/>
          </a:xfrm>
          <a:prstGeom prst="rect">
            <a:avLst/>
          </a:prstGeom>
          <a:noFill/>
        </p:spPr>
        <p:txBody>
          <a:bodyPr wrap="square" rtlCol="0">
            <a:spAutoFit/>
          </a:bodyPr>
          <a:lstStyle/>
          <a:p>
            <a:pPr marL="285750" indent="-285750">
              <a:buFont typeface="Arial" panose="020B0604020202020204" pitchFamily="34" charset="0"/>
              <a:buChar char="•"/>
            </a:pPr>
            <a:r>
              <a:rPr lang="en-US" dirty="0"/>
              <a:t>Installing doors, lighting and equipment for compliance with fire safety and other local, state and provincial building codes</a:t>
            </a:r>
          </a:p>
        </p:txBody>
      </p:sp>
      <p:sp>
        <p:nvSpPr>
          <p:cNvPr id="6" name="TextBox 5"/>
          <p:cNvSpPr txBox="1"/>
          <p:nvPr/>
        </p:nvSpPr>
        <p:spPr>
          <a:xfrm>
            <a:off x="381000" y="3658432"/>
            <a:ext cx="7544254" cy="923330"/>
          </a:xfrm>
          <a:prstGeom prst="rect">
            <a:avLst/>
          </a:prstGeom>
          <a:noFill/>
        </p:spPr>
        <p:txBody>
          <a:bodyPr wrap="square" rtlCol="0">
            <a:spAutoFit/>
          </a:bodyPr>
          <a:lstStyle/>
          <a:p>
            <a:pPr marL="285750" indent="-285750">
              <a:buFont typeface="Arial" panose="020B0604020202020204" pitchFamily="34" charset="0"/>
              <a:buChar char="•"/>
            </a:pPr>
            <a:r>
              <a:rPr lang="en-US" dirty="0"/>
              <a:t>Specifying ergonomic, sustainable designs and furnishings to protect human health</a:t>
            </a:r>
          </a:p>
          <a:p>
            <a:endParaRPr lang="en-US" dirty="0"/>
          </a:p>
        </p:txBody>
      </p:sp>
      <p:sp>
        <p:nvSpPr>
          <p:cNvPr id="3" name="TextBox 2">
            <a:extLst>
              <a:ext uri="{FF2B5EF4-FFF2-40B4-BE49-F238E27FC236}">
                <a16:creationId xmlns:a16="http://schemas.microsoft.com/office/drawing/2014/main" id="{E9362E27-A9F6-41BC-B4B9-BA4BE43F8E64}"/>
              </a:ext>
            </a:extLst>
          </p:cNvPr>
          <p:cNvSpPr txBox="1"/>
          <p:nvPr/>
        </p:nvSpPr>
        <p:spPr>
          <a:xfrm>
            <a:off x="381000" y="5029200"/>
            <a:ext cx="8298722" cy="923330"/>
          </a:xfrm>
          <a:prstGeom prst="rect">
            <a:avLst/>
          </a:prstGeom>
          <a:noFill/>
        </p:spPr>
        <p:txBody>
          <a:bodyPr wrap="square" rtlCol="0">
            <a:spAutoFit/>
          </a:bodyPr>
          <a:lstStyle/>
          <a:p>
            <a:pPr>
              <a:defRPr/>
            </a:pPr>
            <a:r>
              <a:rPr lang="en-US" dirty="0"/>
              <a:t>A qualified interior designer is a key asset to any building construction team, lending knowledge and taking responsibility for critical features that protect public health, safety and welfare. Interior designers provide expertise for:</a:t>
            </a:r>
          </a:p>
        </p:txBody>
      </p:sp>
    </p:spTree>
  </p:cSld>
  <p:clrMapOvr>
    <a:masterClrMapping/>
  </p:clrMapOvr>
  <mc:AlternateContent xmlns:mc="http://schemas.openxmlformats.org/markup-compatibility/2006" xmlns:p14="http://schemas.microsoft.com/office/powerpoint/2010/main">
    <mc:Choice Requires="p14">
      <p:transition p14:dur="100">
        <p:cut/>
      </p:transition>
    </mc:Choice>
    <mc:Fallback xmlns="">
      <p:transition>
        <p:cu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5"/>
                                        </p:tgtEl>
                                        <p:attrNameLst>
                                          <p:attrName>style.visibility</p:attrName>
                                        </p:attrNameLst>
                                      </p:cBhvr>
                                      <p:to>
                                        <p:strVal val="visible"/>
                                      </p:to>
                                    </p:set>
                                    <p:animEffect transition="in" filter="fade">
                                      <p:cBhvr>
                                        <p:cTn id="12" dur="500"/>
                                        <p:tgtEl>
                                          <p:spTgt spid="5"/>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fade">
                                      <p:cBhvr>
                                        <p:cTn id="1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5" grpId="0"/>
      <p:bldP spid="6"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extBox 5"/>
          <p:cNvSpPr txBox="1"/>
          <p:nvPr/>
        </p:nvSpPr>
        <p:spPr>
          <a:xfrm>
            <a:off x="609600" y="3429000"/>
            <a:ext cx="7848600" cy="3046988"/>
          </a:xfrm>
          <a:prstGeom prst="rect">
            <a:avLst/>
          </a:prstGeom>
          <a:noFill/>
        </p:spPr>
        <p:txBody>
          <a:bodyPr wrap="square" rtlCol="0">
            <a:spAutoFit/>
          </a:bodyPr>
          <a:lstStyle/>
          <a:p>
            <a:r>
              <a:rPr lang="en-US" sz="3200" dirty="0">
                <a:latin typeface="Times New Roman" pitchFamily="18" charset="0"/>
                <a:cs typeface="Times New Roman" pitchFamily="18" charset="0"/>
              </a:rPr>
              <a:t>Interior design includes a scope of services performed by a professional design practitioner, qualified by means of education, experience and examination, to protect and enhance the health, life safety and welfare of the public. </a:t>
            </a:r>
          </a:p>
        </p:txBody>
      </p:sp>
      <p:pic>
        <p:nvPicPr>
          <p:cNvPr id="2" name="Picture 1"/>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609600" y="1524000"/>
            <a:ext cx="1931588" cy="1657350"/>
          </a:xfrm>
          <a:prstGeom prst="rect">
            <a:avLst/>
          </a:prstGeom>
        </p:spPr>
      </p:pic>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7856992" cy="832678"/>
          </a:xfrm>
        </p:spPr>
        <p:txBody>
          <a:bodyPr>
            <a:noAutofit/>
          </a:bodyPr>
          <a:lstStyle/>
          <a:p>
            <a:r>
              <a:rPr lang="en-US" sz="5400" dirty="0">
                <a:solidFill>
                  <a:schemeClr val="bg1"/>
                </a:solidFill>
                <a:latin typeface="Trajan Pro" panose="02020502050506020301" pitchFamily="18" charset="0"/>
              </a:rPr>
              <a:t>NCIDQ</a:t>
            </a:r>
          </a:p>
        </p:txBody>
      </p:sp>
      <p:pic>
        <p:nvPicPr>
          <p:cNvPr id="6" name="Content Placeholder 5"/>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381000" y="1752600"/>
            <a:ext cx="3641155" cy="3124200"/>
          </a:xfrm>
        </p:spPr>
      </p:pic>
      <p:sp>
        <p:nvSpPr>
          <p:cNvPr id="4" name="Text Placeholder 3"/>
          <p:cNvSpPr>
            <a:spLocks noGrp="1"/>
          </p:cNvSpPr>
          <p:nvPr>
            <p:ph type="body" sz="half" idx="2"/>
          </p:nvPr>
        </p:nvSpPr>
        <p:spPr>
          <a:xfrm>
            <a:off x="4191000" y="1899865"/>
            <a:ext cx="3465967" cy="2976936"/>
          </a:xfrm>
        </p:spPr>
        <p:txBody>
          <a:bodyPr>
            <a:noAutofit/>
          </a:bodyPr>
          <a:lstStyle/>
          <a:p>
            <a:pPr algn="l"/>
            <a:r>
              <a:rPr lang="en-US" sz="2000" dirty="0">
                <a:latin typeface="Times New Roman" panose="02020603050405020304" pitchFamily="18" charset="0"/>
                <a:cs typeface="Times New Roman" panose="02020603050405020304" pitchFamily="18" charset="0"/>
              </a:rPr>
              <a:t>The </a:t>
            </a:r>
            <a:r>
              <a:rPr lang="en-US" sz="2000" b="1" u="sng" dirty="0">
                <a:solidFill>
                  <a:schemeClr val="tx1"/>
                </a:solidFill>
                <a:latin typeface="Times New Roman" panose="02020603050405020304" pitchFamily="18" charset="0"/>
                <a:cs typeface="Times New Roman" panose="02020603050405020304" pitchFamily="18" charset="0"/>
              </a:rPr>
              <a:t>National Council for Interior Design Qualification </a:t>
            </a:r>
            <a:r>
              <a:rPr lang="en-US" sz="2000" dirty="0">
                <a:latin typeface="Times New Roman" panose="02020603050405020304" pitchFamily="18" charset="0"/>
                <a:cs typeface="Times New Roman" panose="02020603050405020304" pitchFamily="18" charset="0"/>
              </a:rPr>
              <a:t>protects public health, safety and welfare by identifying interior designers who have the knowledge and experience to create interior spaces that are not just aesthetically pleasing, but also functional and safe.</a:t>
            </a:r>
          </a:p>
        </p:txBody>
      </p:sp>
      <p:sp>
        <p:nvSpPr>
          <p:cNvPr id="3" name="TextBox 2">
            <a:extLst>
              <a:ext uri="{FF2B5EF4-FFF2-40B4-BE49-F238E27FC236}">
                <a16:creationId xmlns:a16="http://schemas.microsoft.com/office/drawing/2014/main" id="{57FD7285-B4AA-4777-9661-04E12FDC0F71}"/>
              </a:ext>
            </a:extLst>
          </p:cNvPr>
          <p:cNvSpPr txBox="1"/>
          <p:nvPr/>
        </p:nvSpPr>
        <p:spPr>
          <a:xfrm>
            <a:off x="381000" y="5491922"/>
            <a:ext cx="8534400" cy="646331"/>
          </a:xfrm>
          <a:prstGeom prst="rect">
            <a:avLst/>
          </a:prstGeom>
          <a:noFill/>
        </p:spPr>
        <p:txBody>
          <a:bodyPr wrap="square" rtlCol="0">
            <a:spAutoFit/>
          </a:bodyPr>
          <a:lstStyle/>
          <a:p>
            <a:pPr>
              <a:buFont typeface="Arial" pitchFamily="34" charset="0"/>
              <a:buChar char="•"/>
            </a:pPr>
            <a:r>
              <a:rPr lang="en-US" dirty="0"/>
              <a:t>NCIDQ is the global leader in establishing standards of competence for interior design/interior architecture professionals.</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1615154" y="1834488"/>
            <a:ext cx="7086600" cy="369332"/>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Understanding how to select materials for a project.</a:t>
            </a:r>
          </a:p>
        </p:txBody>
      </p:sp>
      <p:sp>
        <p:nvSpPr>
          <p:cNvPr id="9" name="TextBox 8"/>
          <p:cNvSpPr txBox="1"/>
          <p:nvPr/>
        </p:nvSpPr>
        <p:spPr>
          <a:xfrm>
            <a:off x="1615154" y="2303827"/>
            <a:ext cx="7298410" cy="923330"/>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To be aware of the existing materials, dimensions, textures, physical and </a:t>
            </a:r>
          </a:p>
          <a:p>
            <a:r>
              <a:rPr lang="en-US" dirty="0">
                <a:latin typeface="Times New Roman" pitchFamily="18" charset="0"/>
                <a:cs typeface="Times New Roman" pitchFamily="18" charset="0"/>
              </a:rPr>
              <a:t>chemical features, existing forms and what we can achieve with them.</a:t>
            </a:r>
            <a:br>
              <a:rPr lang="en-US" dirty="0"/>
            </a:br>
            <a:endParaRPr lang="en-US" dirty="0"/>
          </a:p>
        </p:txBody>
      </p:sp>
      <p:sp>
        <p:nvSpPr>
          <p:cNvPr id="10" name="TextBox 9"/>
          <p:cNvSpPr txBox="1"/>
          <p:nvPr/>
        </p:nvSpPr>
        <p:spPr>
          <a:xfrm>
            <a:off x="1598364" y="3065724"/>
            <a:ext cx="7315200" cy="646331"/>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Material selection depending on functional character criteria, aesthetics,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comfort , and sustainability.</a:t>
            </a:r>
          </a:p>
        </p:txBody>
      </p:sp>
      <p:sp>
        <p:nvSpPr>
          <p:cNvPr id="11" name="TextBox 10"/>
          <p:cNvSpPr txBox="1"/>
          <p:nvPr/>
        </p:nvSpPr>
        <p:spPr>
          <a:xfrm>
            <a:off x="1615154" y="3846512"/>
            <a:ext cx="7298410" cy="1200329"/>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Identify, formulate and solve problems regarding setting up the materials</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and finishes from the point of view of the technical possibilities and the project intention.</a:t>
            </a:r>
            <a:br>
              <a:rPr lang="en-US" dirty="0"/>
            </a:br>
            <a:endParaRPr lang="en-US" dirty="0"/>
          </a:p>
        </p:txBody>
      </p:sp>
      <p:sp>
        <p:nvSpPr>
          <p:cNvPr id="12" name="TextBox 11"/>
          <p:cNvSpPr txBox="1"/>
          <p:nvPr/>
        </p:nvSpPr>
        <p:spPr>
          <a:xfrm>
            <a:off x="1631196" y="4892885"/>
            <a:ext cx="7298410" cy="923330"/>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Communicate efficiently, orally, graphically and in writing, using the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language specific to constructive elements.</a:t>
            </a:r>
            <a:br>
              <a:rPr lang="en-US" dirty="0"/>
            </a:br>
            <a:endParaRPr lang="en-US" dirty="0"/>
          </a:p>
        </p:txBody>
      </p:sp>
      <p:sp>
        <p:nvSpPr>
          <p:cNvPr id="13" name="TextBox 12"/>
          <p:cNvSpPr txBox="1"/>
          <p:nvPr/>
        </p:nvSpPr>
        <p:spPr>
          <a:xfrm>
            <a:off x="1626438" y="5631549"/>
            <a:ext cx="7299702" cy="923330"/>
          </a:xfrm>
          <a:prstGeom prst="rect">
            <a:avLst/>
          </a:prstGeom>
          <a:noFill/>
        </p:spPr>
        <p:txBody>
          <a:bodyPr wrap="square" rtlCol="0">
            <a:spAutoFit/>
          </a:bodyPr>
          <a:lstStyle/>
          <a:p>
            <a:pPr>
              <a:buFont typeface="Arial" pitchFamily="34" charset="0"/>
              <a:buChar char="•"/>
            </a:pPr>
            <a:r>
              <a:rPr lang="en-US" dirty="0">
                <a:latin typeface="Times New Roman" pitchFamily="18" charset="0"/>
                <a:cs typeface="Times New Roman" pitchFamily="18" charset="0"/>
              </a:rPr>
              <a:t>  Learn to do research on materials and finishes with the means we have </a:t>
            </a:r>
            <a:br>
              <a:rPr lang="en-US" dirty="0">
                <a:latin typeface="Times New Roman" pitchFamily="18" charset="0"/>
                <a:cs typeface="Times New Roman" pitchFamily="18" charset="0"/>
              </a:rPr>
            </a:br>
            <a:r>
              <a:rPr lang="en-US" dirty="0">
                <a:latin typeface="Times New Roman" pitchFamily="18" charset="0"/>
                <a:cs typeface="Times New Roman" pitchFamily="18" charset="0"/>
              </a:rPr>
              <a:t>within our reach</a:t>
            </a:r>
            <a:r>
              <a:rPr lang="en-US" dirty="0">
                <a:solidFill>
                  <a:schemeClr val="bg1"/>
                </a:solidFill>
                <a:latin typeface="Times New Roman" pitchFamily="18" charset="0"/>
                <a:cs typeface="Times New Roman" pitchFamily="18" charset="0"/>
              </a:rPr>
              <a:t>.</a:t>
            </a:r>
          </a:p>
          <a:p>
            <a:r>
              <a:rPr lang="en-US" dirty="0">
                <a:solidFill>
                  <a:schemeClr val="bg1"/>
                </a:solidFill>
                <a:latin typeface="Times New Roman" pitchFamily="18" charset="0"/>
                <a:cs typeface="Times New Roman" pitchFamily="18" charset="0"/>
              </a:rPr>
              <a:t> </a:t>
            </a:r>
          </a:p>
        </p:txBody>
      </p:sp>
      <p:sp>
        <p:nvSpPr>
          <p:cNvPr id="14" name="TextBox 13"/>
          <p:cNvSpPr txBox="1"/>
          <p:nvPr/>
        </p:nvSpPr>
        <p:spPr>
          <a:xfrm>
            <a:off x="-152400" y="-127604"/>
            <a:ext cx="3200399" cy="1323439"/>
          </a:xfrm>
          <a:prstGeom prst="rect">
            <a:avLst/>
          </a:prstGeom>
          <a:noFill/>
        </p:spPr>
        <p:txBody>
          <a:bodyPr wrap="square" rtlCol="0">
            <a:spAutoFit/>
          </a:bodyPr>
          <a:lstStyle/>
          <a:p>
            <a:pPr algn="ctr"/>
            <a:r>
              <a:rPr lang="en-US" sz="8000" dirty="0">
                <a:solidFill>
                  <a:schemeClr val="bg1"/>
                </a:solidFill>
                <a:latin typeface="Times New Roman" pitchFamily="18" charset="0"/>
                <a:cs typeface="Times New Roman" pitchFamily="18" charset="0"/>
              </a:rPr>
              <a:t>Why? </a:t>
            </a:r>
          </a:p>
        </p:txBody>
      </p:sp>
      <p:sp>
        <p:nvSpPr>
          <p:cNvPr id="2" name="TextBox 1">
            <a:extLst>
              <a:ext uri="{FF2B5EF4-FFF2-40B4-BE49-F238E27FC236}">
                <a16:creationId xmlns:a16="http://schemas.microsoft.com/office/drawing/2014/main" id="{889450DC-B0A3-4D42-944B-AFC780D10197}"/>
              </a:ext>
            </a:extLst>
          </p:cNvPr>
          <p:cNvSpPr txBox="1"/>
          <p:nvPr/>
        </p:nvSpPr>
        <p:spPr>
          <a:xfrm rot="16200000">
            <a:off x="-2107814" y="3800347"/>
            <a:ext cx="5199025" cy="646331"/>
          </a:xfrm>
          <a:prstGeom prst="rect">
            <a:avLst/>
          </a:prstGeom>
          <a:noFill/>
        </p:spPr>
        <p:txBody>
          <a:bodyPr wrap="square" rtlCol="0">
            <a:spAutoFit/>
          </a:bodyPr>
          <a:lstStyle/>
          <a:p>
            <a:r>
              <a:rPr lang="en-US" sz="1200" dirty="0"/>
              <a:t>Work on the idea of a project and the choice of materials and finishes as parts of the same deed. The choice of materials and their application in a piece of work forms part of the overall project decision</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8"/>
                                        </p:tgtEl>
                                        <p:attrNameLst>
                                          <p:attrName>style.visibility</p:attrName>
                                        </p:attrNameLst>
                                      </p:cBhvr>
                                      <p:to>
                                        <p:strVal val="visible"/>
                                      </p:to>
                                    </p:set>
                                    <p:animEffect transition="in" filter="fade">
                                      <p:cBhvr>
                                        <p:cTn id="7" dur="500"/>
                                        <p:tgtEl>
                                          <p:spTgt spid="8"/>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9"/>
                                        </p:tgtEl>
                                        <p:attrNameLst>
                                          <p:attrName>style.visibility</p:attrName>
                                        </p:attrNameLst>
                                      </p:cBhvr>
                                      <p:to>
                                        <p:strVal val="visible"/>
                                      </p:to>
                                    </p:set>
                                    <p:animEffect transition="in" filter="fade">
                                      <p:cBhvr>
                                        <p:cTn id="12" dur="500"/>
                                        <p:tgtEl>
                                          <p:spTgt spid="9"/>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10"/>
                                        </p:tgtEl>
                                        <p:attrNameLst>
                                          <p:attrName>style.visibility</p:attrName>
                                        </p:attrNameLst>
                                      </p:cBhvr>
                                      <p:to>
                                        <p:strVal val="visible"/>
                                      </p:to>
                                    </p:set>
                                    <p:animEffect transition="in" filter="fade">
                                      <p:cBhvr>
                                        <p:cTn id="17" dur="500"/>
                                        <p:tgtEl>
                                          <p:spTgt spid="10"/>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12"/>
                                        </p:tgtEl>
                                        <p:attrNameLst>
                                          <p:attrName>style.visibility</p:attrName>
                                        </p:attrNameLst>
                                      </p:cBhvr>
                                      <p:to>
                                        <p:strVal val="visible"/>
                                      </p:to>
                                    </p:set>
                                    <p:animEffect transition="in" filter="fade">
                                      <p:cBhvr>
                                        <p:cTn id="27" dur="500"/>
                                        <p:tgtEl>
                                          <p:spTgt spid="12"/>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13"/>
                                        </p:tgtEl>
                                        <p:attrNameLst>
                                          <p:attrName>style.visibility</p:attrName>
                                        </p:attrNameLst>
                                      </p:cBhvr>
                                      <p:to>
                                        <p:strVal val="visible"/>
                                      </p:to>
                                    </p:set>
                                    <p:animEffect transition="in" filter="fade">
                                      <p:cBhvr>
                                        <p:cTn id="32" dur="500"/>
                                        <p:tgtEl>
                                          <p:spTgt spid="13"/>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0" grpId="0"/>
      <p:bldP spid="11" grpId="0"/>
      <p:bldP spid="12" grpId="0"/>
      <p:bldP spid="13"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38287" y="322701"/>
            <a:ext cx="7765322" cy="970450"/>
          </a:xfrm>
        </p:spPr>
        <p:txBody>
          <a:bodyPr/>
          <a:lstStyle/>
          <a:p>
            <a:r>
              <a:rPr lang="en-US" dirty="0">
                <a:latin typeface="Trajan Pro" panose="02020502050506020301" pitchFamily="18" charset="0"/>
              </a:rPr>
              <a:t>Guidelines</a:t>
            </a:r>
          </a:p>
        </p:txBody>
      </p:sp>
      <p:sp>
        <p:nvSpPr>
          <p:cNvPr id="6" name="Text Placeholder 5"/>
          <p:cNvSpPr>
            <a:spLocks noGrp="1"/>
          </p:cNvSpPr>
          <p:nvPr>
            <p:ph type="body" idx="1"/>
          </p:nvPr>
        </p:nvSpPr>
        <p:spPr>
          <a:xfrm>
            <a:off x="638287" y="2423603"/>
            <a:ext cx="3733800" cy="639762"/>
          </a:xfrm>
        </p:spPr>
        <p:txBody>
          <a:bodyPr/>
          <a:lstStyle/>
          <a:p>
            <a:r>
              <a:rPr lang="en-US" dirty="0"/>
              <a:t>Lightly Regulated</a:t>
            </a:r>
          </a:p>
        </p:txBody>
      </p:sp>
      <p:sp>
        <p:nvSpPr>
          <p:cNvPr id="7" name="Content Placeholder 6"/>
          <p:cNvSpPr>
            <a:spLocks noGrp="1"/>
          </p:cNvSpPr>
          <p:nvPr>
            <p:ph sz="half" idx="2"/>
          </p:nvPr>
        </p:nvSpPr>
        <p:spPr>
          <a:xfrm>
            <a:off x="638287" y="3124200"/>
            <a:ext cx="3733800" cy="3336174"/>
          </a:xfrm>
        </p:spPr>
        <p:txBody>
          <a:bodyPr>
            <a:normAutofit fontScale="92500" lnSpcReduction="10000"/>
          </a:bodyPr>
          <a:lstStyle/>
          <a:p>
            <a:r>
              <a:rPr lang="en-US" dirty="0"/>
              <a:t>Private space (like a residence) in stand-alone building (vs. an apartment or condo building)</a:t>
            </a:r>
          </a:p>
          <a:p>
            <a:r>
              <a:rPr lang="en-US" dirty="0"/>
              <a:t>Used by able-bodied adults who are familiar with the premises (inhabitants stay for long duration)</a:t>
            </a:r>
          </a:p>
          <a:p>
            <a:r>
              <a:rPr lang="en-US" dirty="0"/>
              <a:t>Use presents no exceptional hazards.</a:t>
            </a:r>
          </a:p>
        </p:txBody>
      </p:sp>
      <p:sp>
        <p:nvSpPr>
          <p:cNvPr id="8" name="Text Placeholder 7"/>
          <p:cNvSpPr>
            <a:spLocks noGrp="1"/>
          </p:cNvSpPr>
          <p:nvPr>
            <p:ph type="body" sz="quarter" idx="3"/>
          </p:nvPr>
        </p:nvSpPr>
        <p:spPr>
          <a:xfrm>
            <a:off x="5257800" y="2423603"/>
            <a:ext cx="3505200" cy="639762"/>
          </a:xfrm>
        </p:spPr>
        <p:txBody>
          <a:bodyPr/>
          <a:lstStyle/>
          <a:p>
            <a:r>
              <a:rPr lang="en-US" dirty="0"/>
              <a:t>Heavily regulated</a:t>
            </a:r>
          </a:p>
        </p:txBody>
      </p:sp>
      <p:sp>
        <p:nvSpPr>
          <p:cNvPr id="9" name="Content Placeholder 8"/>
          <p:cNvSpPr>
            <a:spLocks noGrp="1"/>
          </p:cNvSpPr>
          <p:nvPr>
            <p:ph sz="quarter" idx="4"/>
          </p:nvPr>
        </p:nvSpPr>
        <p:spPr>
          <a:xfrm>
            <a:off x="5105400" y="3063365"/>
            <a:ext cx="3505200" cy="3336174"/>
          </a:xfrm>
        </p:spPr>
        <p:txBody>
          <a:bodyPr>
            <a:normAutofit fontScale="92500" lnSpcReduction="20000"/>
          </a:bodyPr>
          <a:lstStyle/>
          <a:p>
            <a:r>
              <a:rPr lang="en-US" dirty="0"/>
              <a:t>Public spaces shared by a variety of people both publicly owned (like schools) and privately owned (like restaurants)</a:t>
            </a:r>
          </a:p>
          <a:p>
            <a:r>
              <a:rPr lang="en-US" dirty="0"/>
              <a:t>Spaces that serve vulnerable populations (like children or sick people)</a:t>
            </a:r>
          </a:p>
          <a:p>
            <a:r>
              <a:rPr lang="en-US" dirty="0"/>
              <a:t>Hazardous materials or processes are contained.</a:t>
            </a:r>
          </a:p>
        </p:txBody>
      </p:sp>
      <p:sp>
        <p:nvSpPr>
          <p:cNvPr id="3" name="TextBox 2">
            <a:extLst>
              <a:ext uri="{FF2B5EF4-FFF2-40B4-BE49-F238E27FC236}">
                <a16:creationId xmlns:a16="http://schemas.microsoft.com/office/drawing/2014/main" id="{7D3AFF47-4DD9-4E08-A0AC-21599A293A59}"/>
              </a:ext>
            </a:extLst>
          </p:cNvPr>
          <p:cNvSpPr txBox="1"/>
          <p:nvPr/>
        </p:nvSpPr>
        <p:spPr>
          <a:xfrm>
            <a:off x="185286" y="1669968"/>
            <a:ext cx="6705600" cy="923330"/>
          </a:xfrm>
          <a:prstGeom prst="rect">
            <a:avLst/>
          </a:prstGeom>
          <a:noFill/>
        </p:spPr>
        <p:txBody>
          <a:bodyPr wrap="square" rtlCol="0">
            <a:spAutoFit/>
          </a:bodyPr>
          <a:lstStyle/>
          <a:p>
            <a:pPr>
              <a:defRPr/>
            </a:pPr>
            <a:r>
              <a:rPr lang="en-US" dirty="0"/>
              <a:t>The spectrum of code stringency makes logical sense: This makes it easy to wrap your brain around the material restrictions that will apply to your project</a:t>
            </a:r>
          </a:p>
        </p:txBody>
      </p:sp>
      <p:sp>
        <p:nvSpPr>
          <p:cNvPr id="10" name="TextBox 9">
            <a:extLst>
              <a:ext uri="{FF2B5EF4-FFF2-40B4-BE49-F238E27FC236}">
                <a16:creationId xmlns:a16="http://schemas.microsoft.com/office/drawing/2014/main" id="{05DACDE0-7BDB-4C29-B7E5-CC0715EF9F4A}"/>
              </a:ext>
            </a:extLst>
          </p:cNvPr>
          <p:cNvSpPr txBox="1"/>
          <p:nvPr/>
        </p:nvSpPr>
        <p:spPr>
          <a:xfrm>
            <a:off x="-152400" y="-127604"/>
            <a:ext cx="3200399" cy="2554545"/>
          </a:xfrm>
          <a:prstGeom prst="rect">
            <a:avLst/>
          </a:prstGeom>
          <a:noFill/>
        </p:spPr>
        <p:txBody>
          <a:bodyPr wrap="square" rtlCol="0">
            <a:spAutoFit/>
          </a:bodyPr>
          <a:lstStyle/>
          <a:p>
            <a:pPr algn="ctr"/>
            <a:r>
              <a:rPr lang="en-US" sz="8000" dirty="0">
                <a:solidFill>
                  <a:schemeClr val="bg1"/>
                </a:solidFill>
                <a:latin typeface="Times New Roman" pitchFamily="18" charset="0"/>
                <a:cs typeface="Times New Roman" pitchFamily="18" charset="0"/>
              </a:rPr>
              <a:t>Why?</a:t>
            </a:r>
            <a:br>
              <a:rPr lang="en-US" sz="8000" dirty="0">
                <a:solidFill>
                  <a:schemeClr val="bg1"/>
                </a:solidFill>
                <a:latin typeface="Times New Roman" pitchFamily="18" charset="0"/>
                <a:cs typeface="Times New Roman" pitchFamily="18" charset="0"/>
              </a:rPr>
            </a:br>
            <a:r>
              <a:rPr lang="en-US" sz="8000" dirty="0">
                <a:solidFill>
                  <a:schemeClr val="bg1"/>
                </a:solidFill>
                <a:latin typeface="Times New Roman" pitchFamily="18" charset="0"/>
                <a:cs typeface="Times New Roman" pitchFamily="18" charset="0"/>
              </a:rPr>
              <a:t> </a:t>
            </a:r>
          </a:p>
        </p:txBody>
      </p:sp>
    </p:spTree>
    <p:extLst>
      <p:ext uri="{BB962C8B-B14F-4D97-AF65-F5344CB8AC3E}">
        <p14:creationId xmlns:p14="http://schemas.microsoft.com/office/powerpoint/2010/main" val="23082134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http://firefightersenemy.com/files/2010/05/survfirecolor.jpeg"/>
          <p:cNvPicPr>
            <a:picLocks noChangeAspect="1" noChangeArrowheads="1"/>
          </p:cNvPicPr>
          <p:nvPr/>
        </p:nvPicPr>
        <p:blipFill>
          <a:blip r:embed="rId3" cstate="print"/>
          <a:srcRect/>
          <a:stretch>
            <a:fillRect/>
          </a:stretch>
        </p:blipFill>
        <p:spPr bwMode="auto">
          <a:xfrm>
            <a:off x="228600" y="1676400"/>
            <a:ext cx="5344501" cy="3267781"/>
          </a:xfrm>
          <a:prstGeom prst="rect">
            <a:avLst/>
          </a:prstGeom>
          <a:noFill/>
        </p:spPr>
      </p:pic>
      <p:sp>
        <p:nvSpPr>
          <p:cNvPr id="2" name="TextBox 1">
            <a:extLst>
              <a:ext uri="{FF2B5EF4-FFF2-40B4-BE49-F238E27FC236}">
                <a16:creationId xmlns:a16="http://schemas.microsoft.com/office/drawing/2014/main" id="{1FDF05D8-D009-416A-8FCF-B45A1A1F69E4}"/>
              </a:ext>
            </a:extLst>
          </p:cNvPr>
          <p:cNvSpPr txBox="1"/>
          <p:nvPr/>
        </p:nvSpPr>
        <p:spPr>
          <a:xfrm>
            <a:off x="152399" y="5029200"/>
            <a:ext cx="8624310" cy="1477328"/>
          </a:xfrm>
          <a:prstGeom prst="rect">
            <a:avLst/>
          </a:prstGeom>
          <a:noFill/>
        </p:spPr>
        <p:txBody>
          <a:bodyPr wrap="square" rtlCol="0">
            <a:spAutoFit/>
          </a:bodyPr>
          <a:lstStyle/>
          <a:p>
            <a:r>
              <a:rPr lang="en-US" dirty="0"/>
              <a:t>On May 28th, 1977, the place was packed with visitors that were expecting a night of glamour and star entertainer John Davidson.  It is uncertain exactly how many patrons were in attendance that evening, but estimations put the number at approximately 3,000 at the entire facility with 1300 in the Cabaret Room.  There were multiple events taking place in multiple rooms which were all filled to or over capacity, according to reports.</a:t>
            </a:r>
          </a:p>
        </p:txBody>
      </p:sp>
      <p:sp>
        <p:nvSpPr>
          <p:cNvPr id="5" name="TextBox 4">
            <a:extLst>
              <a:ext uri="{FF2B5EF4-FFF2-40B4-BE49-F238E27FC236}">
                <a16:creationId xmlns:a16="http://schemas.microsoft.com/office/drawing/2014/main" id="{625DB362-DD64-4CFA-BF25-0C0B81FF410F}"/>
              </a:ext>
            </a:extLst>
          </p:cNvPr>
          <p:cNvSpPr txBox="1"/>
          <p:nvPr/>
        </p:nvSpPr>
        <p:spPr>
          <a:xfrm>
            <a:off x="-152400" y="-127604"/>
            <a:ext cx="3200399" cy="1323439"/>
          </a:xfrm>
          <a:prstGeom prst="rect">
            <a:avLst/>
          </a:prstGeom>
          <a:noFill/>
        </p:spPr>
        <p:txBody>
          <a:bodyPr wrap="square" rtlCol="0">
            <a:spAutoFit/>
          </a:bodyPr>
          <a:lstStyle/>
          <a:p>
            <a:pPr algn="ctr"/>
            <a:r>
              <a:rPr lang="en-US" sz="8000" dirty="0">
                <a:solidFill>
                  <a:schemeClr val="bg1"/>
                </a:solidFill>
                <a:latin typeface="Times New Roman" pitchFamily="18" charset="0"/>
                <a:cs typeface="Times New Roman" pitchFamily="18" charset="0"/>
              </a:rPr>
              <a:t>Why? </a:t>
            </a: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1026"/>
                                        </p:tgtEl>
                                        <p:attrNameLst>
                                          <p:attrName>style.visibility</p:attrName>
                                        </p:attrNameLst>
                                      </p:cBhvr>
                                      <p:to>
                                        <p:strVal val="visible"/>
                                      </p:to>
                                    </p:set>
                                    <p:anim calcmode="lin" valueType="num">
                                      <p:cBhvr additive="base">
                                        <p:cTn id="7" dur="500" fill="hold"/>
                                        <p:tgtEl>
                                          <p:spTgt spid="1026"/>
                                        </p:tgtEl>
                                        <p:attrNameLst>
                                          <p:attrName>ppt_x</p:attrName>
                                        </p:attrNameLst>
                                      </p:cBhvr>
                                      <p:tavLst>
                                        <p:tav tm="0">
                                          <p:val>
                                            <p:strVal val="#ppt_x"/>
                                          </p:val>
                                        </p:tav>
                                        <p:tav tm="100000">
                                          <p:val>
                                            <p:strVal val="#ppt_x"/>
                                          </p:val>
                                        </p:tav>
                                      </p:tavLst>
                                    </p:anim>
                                    <p:anim calcmode="lin" valueType="num">
                                      <p:cBhvr additive="base">
                                        <p:cTn id="8" dur="500" fill="hold"/>
                                        <p:tgtEl>
                                          <p:spTgt spid="102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ext Placeholder 2">
            <a:extLst>
              <a:ext uri="{FF2B5EF4-FFF2-40B4-BE49-F238E27FC236}">
                <a16:creationId xmlns:a16="http://schemas.microsoft.com/office/drawing/2014/main" id="{8DC3F47A-168A-4BE3-AEDF-8A71617EEBB3}"/>
              </a:ext>
            </a:extLst>
          </p:cNvPr>
          <p:cNvSpPr>
            <a:spLocks noGrp="1"/>
          </p:cNvSpPr>
          <p:nvPr>
            <p:ph type="body" sz="half" idx="4294967295"/>
          </p:nvPr>
        </p:nvSpPr>
        <p:spPr>
          <a:xfrm>
            <a:off x="304800" y="4724400"/>
            <a:ext cx="8382000" cy="1800225"/>
          </a:xfrm>
        </p:spPr>
        <p:txBody>
          <a:bodyPr>
            <a:normAutofit fontScale="32500" lnSpcReduction="20000"/>
          </a:bodyPr>
          <a:lstStyle/>
          <a:p>
            <a:pPr algn="l"/>
            <a:r>
              <a:rPr lang="en-US" dirty="0"/>
              <a:t>May 28, 1977 Loss of 165 lives.</a:t>
            </a:r>
          </a:p>
          <a:p>
            <a:pPr marL="0" indent="0" algn="l">
              <a:buNone/>
            </a:pPr>
            <a:r>
              <a:rPr lang="en-US" sz="3400" dirty="0">
                <a:solidFill>
                  <a:schemeClr val="tx1"/>
                </a:solidFill>
              </a:rPr>
              <a:t>EFFECTS OF SMOKE:</a:t>
            </a:r>
          </a:p>
          <a:p>
            <a:pPr marL="0" indent="0" algn="l">
              <a:buNone/>
            </a:pPr>
            <a:r>
              <a:rPr lang="en-US" sz="3400" dirty="0">
                <a:solidFill>
                  <a:schemeClr val="tx1"/>
                </a:solidFill>
              </a:rPr>
              <a:t>The effects of smoke on the Club's occupants has been deliberately omitted from the above analysis. Based on our experience with corridor fires, the smoke from the original fire in the Zebra Room and from the fire in the corridors would have spread in the same direction as the fire, but at an earlier period in this sequence. In other words, the smoke would have reached the Cabaret Room some time ahead of the fire. This smoke would have appeared to be dark, almost black in nature, to the occupants. In addition, it would have been extremely irritating, causing tearing of the eyes and a burning sensation to the nose. This was due to the nature of the materials undergoing combustion, i.e., the carpets and wall paneling. In addition, for a fire of this type, the smoke would have contained certain toxic gas species, the principal one being carbon monoxide. Carbon monoxide, although colorless and odorless in the quantities likely to have been present in the early stages of this fire, produces confusion and disorientation. Later, of course, as the levels increased, carbon monoxide produced  unconsciousness and ultimately death among some of the occupants</a:t>
            </a:r>
            <a:r>
              <a:rPr lang="en-US" dirty="0">
                <a:solidFill>
                  <a:schemeClr val="tx1"/>
                </a:solidFill>
              </a:rPr>
              <a:t>.</a:t>
            </a:r>
          </a:p>
          <a:p>
            <a:endParaRPr lang="en-US" dirty="0"/>
          </a:p>
        </p:txBody>
      </p:sp>
      <p:pic>
        <p:nvPicPr>
          <p:cNvPr id="4" name="Picture 2" descr="http://firefightersenemy.com/files/2010/05/survfirecolor.jpeg">
            <a:extLst>
              <a:ext uri="{FF2B5EF4-FFF2-40B4-BE49-F238E27FC236}">
                <a16:creationId xmlns:a16="http://schemas.microsoft.com/office/drawing/2014/main" id="{7BF3964C-6CA4-41AF-B13D-459FAE03033B}"/>
              </a:ext>
            </a:extLst>
          </p:cNvPr>
          <p:cNvPicPr>
            <a:picLocks noChangeAspect="1" noChangeArrowheads="1"/>
          </p:cNvPicPr>
          <p:nvPr/>
        </p:nvPicPr>
        <p:blipFill>
          <a:blip r:embed="rId2" cstate="print"/>
          <a:srcRect/>
          <a:stretch>
            <a:fillRect/>
          </a:stretch>
        </p:blipFill>
        <p:spPr bwMode="auto">
          <a:xfrm>
            <a:off x="564644" y="1600200"/>
            <a:ext cx="4966709" cy="3036788"/>
          </a:xfrm>
          <a:prstGeom prst="rect">
            <a:avLst/>
          </a:prstGeom>
          <a:noFill/>
        </p:spPr>
      </p:pic>
      <p:sp>
        <p:nvSpPr>
          <p:cNvPr id="6" name="TextBox 5">
            <a:extLst>
              <a:ext uri="{FF2B5EF4-FFF2-40B4-BE49-F238E27FC236}">
                <a16:creationId xmlns:a16="http://schemas.microsoft.com/office/drawing/2014/main" id="{282A689E-8EDE-406F-9AAA-77D3A41FB6D6}"/>
              </a:ext>
            </a:extLst>
          </p:cNvPr>
          <p:cNvSpPr txBox="1"/>
          <p:nvPr/>
        </p:nvSpPr>
        <p:spPr>
          <a:xfrm>
            <a:off x="-152400" y="-127604"/>
            <a:ext cx="3200399" cy="1323439"/>
          </a:xfrm>
          <a:prstGeom prst="rect">
            <a:avLst/>
          </a:prstGeom>
          <a:noFill/>
        </p:spPr>
        <p:txBody>
          <a:bodyPr wrap="square" rtlCol="0">
            <a:spAutoFit/>
          </a:bodyPr>
          <a:lstStyle/>
          <a:p>
            <a:pPr algn="ctr"/>
            <a:r>
              <a:rPr lang="en-US" sz="8000" dirty="0">
                <a:solidFill>
                  <a:schemeClr val="bg1"/>
                </a:solidFill>
                <a:latin typeface="Times New Roman" pitchFamily="18" charset="0"/>
                <a:cs typeface="Times New Roman" pitchFamily="18" charset="0"/>
              </a:rPr>
              <a:t>Why? </a:t>
            </a:r>
          </a:p>
        </p:txBody>
      </p:sp>
    </p:spTree>
    <p:extLst>
      <p:ext uri="{BB962C8B-B14F-4D97-AF65-F5344CB8AC3E}">
        <p14:creationId xmlns:p14="http://schemas.microsoft.com/office/powerpoint/2010/main" val="1896284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additive="base">
                                        <p:cTn id="7" dur="500" fill="hold"/>
                                        <p:tgtEl>
                                          <p:spTgt spid="4"/>
                                        </p:tgtEl>
                                        <p:attrNameLst>
                                          <p:attrName>ppt_x</p:attrName>
                                        </p:attrNameLst>
                                      </p:cBhvr>
                                      <p:tavLst>
                                        <p:tav tm="0">
                                          <p:val>
                                            <p:strVal val="#ppt_x"/>
                                          </p:val>
                                        </p:tav>
                                        <p:tav tm="100000">
                                          <p:val>
                                            <p:strVal val="#ppt_x"/>
                                          </p:val>
                                        </p:tav>
                                      </p:tavLst>
                                    </p:anim>
                                    <p:anim calcmode="lin" valueType="num">
                                      <p:cBhvr additive="base">
                                        <p:cTn id="8" dur="500" fill="hold"/>
                                        <p:tgtEl>
                                          <p:spTgt spid="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28600"/>
            <a:ext cx="7696653" cy="914400"/>
          </a:xfrm>
        </p:spPr>
        <p:txBody>
          <a:bodyPr>
            <a:normAutofit/>
          </a:bodyPr>
          <a:lstStyle/>
          <a:p>
            <a:r>
              <a:rPr lang="en-US" sz="3200" dirty="0">
                <a:solidFill>
                  <a:schemeClr val="bg1"/>
                </a:solidFill>
              </a:rPr>
              <a:t>Beverly Hills Supper Club Fire</a:t>
            </a:r>
          </a:p>
        </p:txBody>
      </p:sp>
      <p:pic>
        <p:nvPicPr>
          <p:cNvPr id="10" name="Picture 2" descr="http://www.iklimnet.com/hotelfires/imagesfire/bhfire.jpe"/>
          <p:cNvPicPr>
            <a:picLocks noGrp="1" noChangeAspect="1" noChangeArrowheads="1"/>
          </p:cNvPicPr>
          <p:nvPr>
            <p:ph idx="1"/>
          </p:nvPr>
        </p:nvPicPr>
        <p:blipFill>
          <a:blip r:embed="rId3" cstate="print"/>
          <a:stretch>
            <a:fillRect/>
          </a:stretch>
        </p:blipFill>
        <p:spPr bwMode="auto">
          <a:xfrm>
            <a:off x="457200" y="2333324"/>
            <a:ext cx="5324396" cy="3235414"/>
          </a:xfrm>
          <a:prstGeom prst="rect">
            <a:avLst/>
          </a:prstGeom>
          <a:noFill/>
        </p:spPr>
      </p:pic>
      <p:sp>
        <p:nvSpPr>
          <p:cNvPr id="4" name="Text Placeholder 3"/>
          <p:cNvSpPr>
            <a:spLocks noGrp="1"/>
          </p:cNvSpPr>
          <p:nvPr>
            <p:ph type="body" sz="half" idx="2"/>
          </p:nvPr>
        </p:nvSpPr>
        <p:spPr>
          <a:xfrm>
            <a:off x="5943600" y="2362200"/>
            <a:ext cx="2780167" cy="3945556"/>
          </a:xfrm>
        </p:spPr>
        <p:txBody>
          <a:bodyPr>
            <a:normAutofit/>
          </a:bodyPr>
          <a:lstStyle/>
          <a:p>
            <a:pPr marL="285750" indent="-285750" algn="l">
              <a:buFont typeface="Arial" panose="020B0604020202020204" pitchFamily="34" charset="0"/>
              <a:buChar char="•"/>
            </a:pPr>
            <a:r>
              <a:rPr lang="en-US" dirty="0"/>
              <a:t>Building materials and contents must be fire-rated.</a:t>
            </a:r>
          </a:p>
          <a:p>
            <a:pPr marL="285750" indent="-285750" algn="l">
              <a:buFont typeface="Arial" panose="020B0604020202020204" pitchFamily="34" charset="0"/>
              <a:buChar char="•"/>
            </a:pPr>
            <a:r>
              <a:rPr lang="en-US" dirty="0"/>
              <a:t>Rules regarding sprinklers, exit signs and room capacities have changed</a:t>
            </a:r>
          </a:p>
          <a:p>
            <a:pPr marL="285750" indent="-285750" algn="l">
              <a:buFont typeface="Arial" panose="020B0604020202020204" pitchFamily="34" charset="0"/>
              <a:buChar char="•"/>
            </a:pPr>
            <a:r>
              <a:rPr lang="en-US" dirty="0"/>
              <a:t>Many Beverly Hills exits weren't clearly marked. Now, exit signs have to be illuminated with battery back-ups</a:t>
            </a:r>
          </a:p>
          <a:p>
            <a:pPr marL="285750" indent="-285750" algn="l">
              <a:buFont typeface="Arial" panose="020B0604020202020204" pitchFamily="34" charset="0"/>
              <a:buChar char="•"/>
            </a:pPr>
            <a:r>
              <a:rPr lang="en-US" dirty="0"/>
              <a:t>Many Beverly Hills furnishings easily burned, releasing toxic gases. Most</a:t>
            </a:r>
            <a:br>
              <a:rPr lang="en-US" dirty="0"/>
            </a:br>
            <a:r>
              <a:rPr lang="en-US" dirty="0"/>
              <a:t>Beverly Hills victims died in the overcrowded Cabaret Room. Today, room </a:t>
            </a:r>
            <a:br>
              <a:rPr lang="en-US" dirty="0"/>
            </a:br>
            <a:r>
              <a:rPr lang="en-US" dirty="0"/>
              <a:t>capacities are clearly posted in public spaces.</a:t>
            </a:r>
            <a:r>
              <a:rPr lang="en-US" dirty="0">
                <a:solidFill>
                  <a:schemeClr val="bg1"/>
                </a:solidFill>
              </a:rPr>
              <a:t>.</a:t>
            </a:r>
            <a:endParaRPr lang="en-US" dirty="0"/>
          </a:p>
          <a:p>
            <a:pPr algn="l"/>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0" end="0"/>
                                            </p:txEl>
                                          </p:spTgt>
                                        </p:tgtEl>
                                        <p:attrNameLst>
                                          <p:attrName>style.visibility</p:attrName>
                                        </p:attrNameLst>
                                      </p:cBhvr>
                                      <p:to>
                                        <p:strVal val="visible"/>
                                      </p:to>
                                    </p:set>
                                    <p:animEffect transition="in" filter="fade">
                                      <p:cBhvr>
                                        <p:cTn id="7" dur="500"/>
                                        <p:tgtEl>
                                          <p:spTgt spid="4">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1" end="1"/>
                                            </p:txEl>
                                          </p:spTgt>
                                        </p:tgtEl>
                                        <p:attrNameLst>
                                          <p:attrName>style.visibility</p:attrName>
                                        </p:attrNameLst>
                                      </p:cBhvr>
                                      <p:to>
                                        <p:strVal val="visible"/>
                                      </p:to>
                                    </p:set>
                                    <p:animEffect transition="in" filter="fade">
                                      <p:cBhvr>
                                        <p:cTn id="12" dur="500"/>
                                        <p:tgtEl>
                                          <p:spTgt spid="4">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2" end="2"/>
                                            </p:txEl>
                                          </p:spTgt>
                                        </p:tgtEl>
                                        <p:attrNameLst>
                                          <p:attrName>style.visibility</p:attrName>
                                        </p:attrNameLst>
                                      </p:cBhvr>
                                      <p:to>
                                        <p:strVal val="visible"/>
                                      </p:to>
                                    </p:set>
                                    <p:animEffect transition="in" filter="fade">
                                      <p:cBhvr>
                                        <p:cTn id="17" dur="500"/>
                                        <p:tgtEl>
                                          <p:spTgt spid="4">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4">
                                            <p:txEl>
                                              <p:pRg st="3" end="3"/>
                                            </p:txEl>
                                          </p:spTgt>
                                        </p:tgtEl>
                                        <p:attrNameLst>
                                          <p:attrName>style.visibility</p:attrName>
                                        </p:attrNameLst>
                                      </p:cBhvr>
                                      <p:to>
                                        <p:strVal val="visible"/>
                                      </p:to>
                                    </p:set>
                                    <p:animEffect transition="in" filter="fade">
                                      <p:cBhvr>
                                        <p:cTn id="22" dur="500"/>
                                        <p:tgtEl>
                                          <p:spTgt spid="4">
                                            <p:txEl>
                                              <p:pRg st="3" end="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3" y="297657"/>
            <a:ext cx="7162800" cy="1143000"/>
          </a:xfrm>
        </p:spPr>
        <p:txBody>
          <a:bodyPr/>
          <a:lstStyle/>
          <a:p>
            <a:pPr algn="l"/>
            <a:r>
              <a:rPr lang="en-US" dirty="0"/>
              <a:t>Guidelines</a:t>
            </a:r>
          </a:p>
        </p:txBody>
      </p:sp>
      <p:sp>
        <p:nvSpPr>
          <p:cNvPr id="5" name="Text Placeholder 4"/>
          <p:cNvSpPr>
            <a:spLocks noGrp="1"/>
          </p:cNvSpPr>
          <p:nvPr>
            <p:ph type="body" idx="1"/>
          </p:nvPr>
        </p:nvSpPr>
        <p:spPr>
          <a:xfrm>
            <a:off x="457200" y="2332038"/>
            <a:ext cx="3733800" cy="639762"/>
          </a:xfrm>
        </p:spPr>
        <p:txBody>
          <a:bodyPr/>
          <a:lstStyle/>
          <a:p>
            <a:r>
              <a:rPr lang="en-US" dirty="0"/>
              <a:t>Pertaining to materials:</a:t>
            </a:r>
          </a:p>
        </p:txBody>
      </p:sp>
      <p:sp>
        <p:nvSpPr>
          <p:cNvPr id="6" name="Content Placeholder 5"/>
          <p:cNvSpPr>
            <a:spLocks noGrp="1"/>
          </p:cNvSpPr>
          <p:nvPr>
            <p:ph sz="half" idx="2"/>
          </p:nvPr>
        </p:nvSpPr>
        <p:spPr>
          <a:xfrm>
            <a:off x="457200" y="2971800"/>
            <a:ext cx="3733800" cy="3336174"/>
          </a:xfrm>
        </p:spPr>
        <p:txBody>
          <a:bodyPr>
            <a:normAutofit/>
          </a:bodyPr>
          <a:lstStyle/>
          <a:p>
            <a:pPr>
              <a:buSzPct val="60000"/>
            </a:pPr>
            <a:r>
              <a:rPr lang="en-US" sz="2600" dirty="0"/>
              <a:t>Fire-resistance</a:t>
            </a:r>
          </a:p>
          <a:p>
            <a:pPr>
              <a:buSzPct val="60000"/>
            </a:pPr>
            <a:r>
              <a:rPr lang="en-US" sz="2600" dirty="0"/>
              <a:t>Slip-resistance</a:t>
            </a:r>
          </a:p>
          <a:p>
            <a:pPr>
              <a:buSzPct val="60000"/>
            </a:pPr>
            <a:r>
              <a:rPr lang="en-US" sz="2600" dirty="0"/>
              <a:t>Ability to be cleaned or sanitized</a:t>
            </a:r>
          </a:p>
        </p:txBody>
      </p:sp>
      <p:sp>
        <p:nvSpPr>
          <p:cNvPr id="7" name="Text Placeholder 6"/>
          <p:cNvSpPr>
            <a:spLocks noGrp="1"/>
          </p:cNvSpPr>
          <p:nvPr>
            <p:ph type="body" sz="quarter" idx="3"/>
          </p:nvPr>
        </p:nvSpPr>
        <p:spPr>
          <a:xfrm>
            <a:off x="4572000" y="2332038"/>
            <a:ext cx="3505200" cy="639762"/>
          </a:xfrm>
        </p:spPr>
        <p:txBody>
          <a:bodyPr/>
          <a:lstStyle/>
          <a:p>
            <a:r>
              <a:rPr lang="en-US" dirty="0"/>
              <a:t>Pertaining to items:</a:t>
            </a:r>
          </a:p>
        </p:txBody>
      </p:sp>
      <p:sp>
        <p:nvSpPr>
          <p:cNvPr id="8" name="Content Placeholder 7"/>
          <p:cNvSpPr>
            <a:spLocks noGrp="1"/>
          </p:cNvSpPr>
          <p:nvPr>
            <p:ph sz="quarter" idx="4"/>
          </p:nvPr>
        </p:nvSpPr>
        <p:spPr>
          <a:xfrm>
            <a:off x="4572000" y="2971800"/>
            <a:ext cx="3981061" cy="3411063"/>
          </a:xfrm>
        </p:spPr>
        <p:txBody>
          <a:bodyPr/>
          <a:lstStyle/>
          <a:p>
            <a:r>
              <a:rPr lang="en-US" sz="2600" dirty="0"/>
              <a:t>Ease of use (particularly in panic situations)</a:t>
            </a:r>
          </a:p>
          <a:p>
            <a:r>
              <a:rPr lang="en-US" sz="2600" dirty="0"/>
              <a:t>Visibility</a:t>
            </a:r>
          </a:p>
          <a:p>
            <a:r>
              <a:rPr lang="en-US" sz="2600" dirty="0"/>
              <a:t>Air quality</a:t>
            </a:r>
          </a:p>
          <a:p>
            <a:endParaRPr lang="en-US" dirty="0"/>
          </a:p>
        </p:txBody>
      </p:sp>
    </p:spTree>
    <p:extLst>
      <p:ext uri="{BB962C8B-B14F-4D97-AF65-F5344CB8AC3E}">
        <p14:creationId xmlns:p14="http://schemas.microsoft.com/office/powerpoint/2010/main" val="42164870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7162800" cy="1020762"/>
          </a:xfrm>
        </p:spPr>
        <p:txBody>
          <a:bodyPr/>
          <a:lstStyle/>
          <a:p>
            <a:pPr algn="l"/>
            <a:r>
              <a:rPr lang="en-US" sz="3600" dirty="0"/>
              <a:t>Guidelines/ADA Requirements</a:t>
            </a:r>
          </a:p>
        </p:txBody>
      </p:sp>
      <p:sp>
        <p:nvSpPr>
          <p:cNvPr id="4" name="Content Placeholder 2"/>
          <p:cNvSpPr txBox="1">
            <a:spLocks/>
          </p:cNvSpPr>
          <p:nvPr/>
        </p:nvSpPr>
        <p:spPr>
          <a:xfrm>
            <a:off x="609600" y="1981200"/>
            <a:ext cx="7543801" cy="4023360"/>
          </a:xfrm>
          <a:prstGeom prst="rect">
            <a:avLst/>
          </a:prstGeom>
          <a:effectLst>
            <a:outerShdw blurRad="25400" dir="17880000">
              <a:srgbClr val="000000">
                <a:alpha val="46000"/>
              </a:srgbClr>
            </a:outerShdw>
          </a:effectLst>
        </p:spPr>
        <p:txBody>
          <a:bodyPr vert="horz" lIns="91440" tIns="45720" rIns="91440" bIns="45720" rtlCol="0" anchor="t">
            <a:normAutofit lnSpcReduction="10000"/>
          </a:bodyPr>
          <a:lstStyle>
            <a:lvl1pPr marL="342900" indent="-306000" algn="l" defTabSz="457200" rtl="0" eaLnBrk="1" latinLnBrk="0" hangingPunct="1">
              <a:spcBef>
                <a:spcPct val="20000"/>
              </a:spcBef>
              <a:spcAft>
                <a:spcPts val="600"/>
              </a:spcAft>
              <a:buClr>
                <a:schemeClr val="tx2"/>
              </a:buClr>
              <a:buSzPct val="70000"/>
              <a:buFont typeface="Wingdings 2" charset="2"/>
              <a:buChar char=""/>
              <a:defRPr sz="20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1pPr>
            <a:lvl2pPr marL="720000" indent="-270000" algn="l" defTabSz="457200" rtl="0" eaLnBrk="1" latinLnBrk="0" hangingPunct="1">
              <a:spcBef>
                <a:spcPct val="20000"/>
              </a:spcBef>
              <a:spcAft>
                <a:spcPts val="600"/>
              </a:spcAft>
              <a:buClr>
                <a:schemeClr val="tx2"/>
              </a:buClr>
              <a:buSzPct val="70000"/>
              <a:buFont typeface="Wingdings 2" charset="2"/>
              <a:buChar char=""/>
              <a:defRPr sz="18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2pPr>
            <a:lvl3pPr marL="1026000" indent="-216000" algn="l" defTabSz="457200" rtl="0" eaLnBrk="1" latinLnBrk="0" hangingPunct="1">
              <a:spcBef>
                <a:spcPct val="20000"/>
              </a:spcBef>
              <a:spcAft>
                <a:spcPts val="600"/>
              </a:spcAft>
              <a:buClr>
                <a:schemeClr val="tx2"/>
              </a:buClr>
              <a:buSzPct val="70000"/>
              <a:buFont typeface="Wingdings 2" charset="2"/>
              <a:buChar char=""/>
              <a:defRPr sz="16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3pPr>
            <a:lvl4pPr marL="1386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4pPr>
            <a:lvl5pPr marL="1674000" indent="-2160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imes New Roman" panose="02020603050405020304" pitchFamily="18" charset="0"/>
                <a:ea typeface="+mn-ea"/>
                <a:cs typeface="Times New Roman" panose="02020603050405020304" pitchFamily="18" charset="0"/>
              </a:defRPr>
            </a:lvl5pPr>
            <a:lvl6pPr marL="20146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6pPr>
            <a:lvl7pPr marL="24018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7pPr>
            <a:lvl8pPr marL="27890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8pPr>
            <a:lvl9pPr marL="3106200" indent="-228600" algn="l" defTabSz="457200" rtl="0" eaLnBrk="1" latinLnBrk="0" hangingPunct="1">
              <a:spcBef>
                <a:spcPct val="20000"/>
              </a:spcBef>
              <a:spcAft>
                <a:spcPts val="600"/>
              </a:spcAft>
              <a:buClr>
                <a:schemeClr val="tx2"/>
              </a:buClr>
              <a:buSzPct val="70000"/>
              <a:buFont typeface="Wingdings 2" charset="2"/>
              <a:buChar char=""/>
              <a:defRPr sz="14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mn-lt"/>
                <a:ea typeface="+mn-ea"/>
                <a:cs typeface="+mn-cs"/>
              </a:defRPr>
            </a:lvl9pPr>
          </a:lstStyle>
          <a:p>
            <a:r>
              <a:rPr lang="en-US" dirty="0"/>
              <a:t>Test methods for flammability include:</a:t>
            </a:r>
          </a:p>
          <a:p>
            <a:pPr lvl="1"/>
            <a:r>
              <a:rPr lang="en-US" dirty="0"/>
              <a:t>Methenamine pill</a:t>
            </a:r>
          </a:p>
          <a:p>
            <a:pPr lvl="1"/>
            <a:r>
              <a:rPr lang="en-US" dirty="0"/>
              <a:t>Steiner tunnel test</a:t>
            </a:r>
          </a:p>
          <a:p>
            <a:pPr lvl="1"/>
            <a:r>
              <a:rPr lang="en-US" dirty="0"/>
              <a:t>Chamber test</a:t>
            </a:r>
          </a:p>
          <a:p>
            <a:pPr lvl="1"/>
            <a:r>
              <a:rPr lang="en-US" dirty="0"/>
              <a:t>Radiant panel test</a:t>
            </a:r>
          </a:p>
          <a:p>
            <a:r>
              <a:rPr lang="en-US" dirty="0"/>
              <a:t>ADA requirements for flooring materials</a:t>
            </a:r>
          </a:p>
          <a:p>
            <a:pPr lvl="1"/>
            <a:r>
              <a:rPr lang="en-US" dirty="0"/>
              <a:t>Must be level and flush with surrounding materials</a:t>
            </a:r>
          </a:p>
          <a:p>
            <a:pPr lvl="1"/>
            <a:r>
              <a:rPr lang="en-US" dirty="0"/>
              <a:t>Coefficient of friction greater than 0.6</a:t>
            </a:r>
          </a:p>
          <a:p>
            <a:pPr lvl="1"/>
            <a:r>
              <a:rPr lang="en-US" dirty="0"/>
              <a:t>Transitions with changes in height</a:t>
            </a:r>
          </a:p>
          <a:p>
            <a:pPr lvl="1"/>
            <a:r>
              <a:rPr lang="en-US" dirty="0"/>
              <a:t>Maximum pile heights and fastening</a:t>
            </a:r>
          </a:p>
        </p:txBody>
      </p:sp>
    </p:spTree>
    <p:extLst>
      <p:ext uri="{BB962C8B-B14F-4D97-AF65-F5344CB8AC3E}">
        <p14:creationId xmlns:p14="http://schemas.microsoft.com/office/powerpoint/2010/main" val="657871593"/>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6861175" cy="1020762"/>
          </a:xfrm>
        </p:spPr>
        <p:txBody>
          <a:bodyPr/>
          <a:lstStyle/>
          <a:p>
            <a:pPr algn="l"/>
            <a:r>
              <a:rPr lang="en-US" dirty="0"/>
              <a:t>Sustainability</a:t>
            </a:r>
          </a:p>
        </p:txBody>
      </p:sp>
      <p:sp>
        <p:nvSpPr>
          <p:cNvPr id="3" name="Content Placeholder 2"/>
          <p:cNvSpPr>
            <a:spLocks noGrp="1"/>
          </p:cNvSpPr>
          <p:nvPr>
            <p:ph idx="4294967295"/>
          </p:nvPr>
        </p:nvSpPr>
        <p:spPr>
          <a:xfrm>
            <a:off x="609600" y="2362200"/>
            <a:ext cx="7086600" cy="2773363"/>
          </a:xfrm>
        </p:spPr>
        <p:txBody>
          <a:bodyPr>
            <a:normAutofit fontScale="85000" lnSpcReduction="20000"/>
          </a:bodyPr>
          <a:lstStyle/>
          <a:p>
            <a:pPr marL="0" indent="0">
              <a:buNone/>
            </a:pPr>
            <a:r>
              <a:rPr lang="en-US" dirty="0">
                <a:solidFill>
                  <a:schemeClr val="tx1"/>
                </a:solidFill>
              </a:rPr>
              <a:t>When researching how green a product is, consider the course of its entire life:</a:t>
            </a:r>
          </a:p>
          <a:p>
            <a:pPr lvl="1"/>
            <a:r>
              <a:rPr lang="en-US" dirty="0">
                <a:solidFill>
                  <a:schemeClr val="tx1"/>
                </a:solidFill>
              </a:rPr>
              <a:t>Manufacturing</a:t>
            </a:r>
          </a:p>
          <a:p>
            <a:pPr lvl="1"/>
            <a:r>
              <a:rPr lang="en-US" dirty="0">
                <a:solidFill>
                  <a:schemeClr val="tx1"/>
                </a:solidFill>
              </a:rPr>
              <a:t>Packing and shipping</a:t>
            </a:r>
          </a:p>
          <a:p>
            <a:pPr lvl="1"/>
            <a:r>
              <a:rPr lang="en-US" dirty="0">
                <a:solidFill>
                  <a:schemeClr val="tx1"/>
                </a:solidFill>
              </a:rPr>
              <a:t>Preparation and installation</a:t>
            </a:r>
          </a:p>
          <a:p>
            <a:pPr lvl="1"/>
            <a:r>
              <a:rPr lang="en-US" dirty="0">
                <a:solidFill>
                  <a:schemeClr val="tx1"/>
                </a:solidFill>
              </a:rPr>
              <a:t>Use and maintenance</a:t>
            </a:r>
          </a:p>
          <a:p>
            <a:pPr lvl="1"/>
            <a:r>
              <a:rPr lang="en-US" dirty="0">
                <a:solidFill>
                  <a:schemeClr val="tx1"/>
                </a:solidFill>
              </a:rPr>
              <a:t>Removal and disposal</a:t>
            </a:r>
          </a:p>
          <a:p>
            <a:endParaRPr lang="en-US" dirty="0"/>
          </a:p>
        </p:txBody>
      </p:sp>
    </p:spTree>
    <p:extLst>
      <p:ext uri="{BB962C8B-B14F-4D97-AF65-F5344CB8AC3E}">
        <p14:creationId xmlns:p14="http://schemas.microsoft.com/office/powerpoint/2010/main" val="38550349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3208" y="304800"/>
            <a:ext cx="6861175" cy="1020762"/>
          </a:xfrm>
        </p:spPr>
        <p:txBody>
          <a:bodyPr/>
          <a:lstStyle/>
          <a:p>
            <a:pPr algn="l"/>
            <a:r>
              <a:rPr lang="en-US" dirty="0">
                <a:solidFill>
                  <a:srgbClr val="00B050"/>
                </a:solidFill>
              </a:rPr>
              <a:t>Green Design</a:t>
            </a:r>
          </a:p>
        </p:txBody>
      </p:sp>
      <p:sp>
        <p:nvSpPr>
          <p:cNvPr id="3" name="Content Placeholder 2"/>
          <p:cNvSpPr>
            <a:spLocks noGrp="1"/>
          </p:cNvSpPr>
          <p:nvPr>
            <p:ph idx="4294967295"/>
          </p:nvPr>
        </p:nvSpPr>
        <p:spPr>
          <a:xfrm>
            <a:off x="838200" y="2362200"/>
            <a:ext cx="7086600" cy="2773363"/>
          </a:xfrm>
        </p:spPr>
        <p:txBody>
          <a:bodyPr>
            <a:normAutofit fontScale="70000" lnSpcReduction="20000"/>
          </a:bodyPr>
          <a:lstStyle/>
          <a:p>
            <a:pPr marL="0" indent="0">
              <a:spcAft>
                <a:spcPts val="0"/>
              </a:spcAft>
              <a:buNone/>
              <a:defRPr/>
            </a:pPr>
            <a:r>
              <a:rPr lang="en-US" dirty="0">
                <a:solidFill>
                  <a:schemeClr val="tx1"/>
                </a:solidFill>
              </a:rPr>
              <a:t>Green design focuses on the environment as in Nature and the world-at-large</a:t>
            </a:r>
          </a:p>
          <a:p>
            <a:pPr lvl="1">
              <a:spcAft>
                <a:spcPts val="0"/>
              </a:spcAft>
              <a:buFont typeface="Arial" pitchFamily="34" charset="0"/>
              <a:buChar char="–"/>
              <a:defRPr/>
            </a:pPr>
            <a:r>
              <a:rPr lang="en-US" dirty="0">
                <a:solidFill>
                  <a:schemeClr val="tx1"/>
                </a:solidFill>
              </a:rPr>
              <a:t>Recyclable &amp; Recycled</a:t>
            </a:r>
          </a:p>
          <a:p>
            <a:pPr lvl="1">
              <a:spcAft>
                <a:spcPts val="0"/>
              </a:spcAft>
              <a:buFont typeface="Arial" pitchFamily="34" charset="0"/>
              <a:buChar char="–"/>
              <a:defRPr/>
            </a:pPr>
            <a:r>
              <a:rPr lang="en-US" dirty="0">
                <a:solidFill>
                  <a:schemeClr val="tx1"/>
                </a:solidFill>
              </a:rPr>
              <a:t>Sustainable / Renewable</a:t>
            </a:r>
          </a:p>
          <a:p>
            <a:pPr lvl="1">
              <a:spcAft>
                <a:spcPts val="0"/>
              </a:spcAft>
              <a:buFont typeface="Arial" pitchFamily="34" charset="0"/>
              <a:buChar char="–"/>
              <a:defRPr/>
            </a:pPr>
            <a:r>
              <a:rPr lang="en-US" dirty="0">
                <a:solidFill>
                  <a:schemeClr val="tx1"/>
                </a:solidFill>
              </a:rPr>
              <a:t>Durable</a:t>
            </a:r>
          </a:p>
          <a:p>
            <a:pPr lvl="1">
              <a:spcAft>
                <a:spcPts val="0"/>
              </a:spcAft>
              <a:buFont typeface="Arial" pitchFamily="34" charset="0"/>
              <a:buChar char="–"/>
              <a:defRPr/>
            </a:pPr>
            <a:r>
              <a:rPr lang="en-US" dirty="0">
                <a:solidFill>
                  <a:schemeClr val="tx1"/>
                </a:solidFill>
              </a:rPr>
              <a:t>Adaptable</a:t>
            </a:r>
          </a:p>
          <a:p>
            <a:pPr lvl="1">
              <a:spcAft>
                <a:spcPts val="0"/>
              </a:spcAft>
              <a:buFont typeface="Arial" pitchFamily="34" charset="0"/>
              <a:buChar char="–"/>
              <a:defRPr/>
            </a:pPr>
            <a:r>
              <a:rPr lang="en-US" dirty="0">
                <a:solidFill>
                  <a:schemeClr val="tx1"/>
                </a:solidFill>
              </a:rPr>
              <a:t>Non-toxic</a:t>
            </a:r>
          </a:p>
          <a:p>
            <a:pPr lvl="1">
              <a:spcAft>
                <a:spcPts val="0"/>
              </a:spcAft>
              <a:buFont typeface="Arial" pitchFamily="34" charset="0"/>
              <a:buChar char="–"/>
              <a:defRPr/>
            </a:pPr>
            <a:r>
              <a:rPr lang="en-US" dirty="0">
                <a:solidFill>
                  <a:schemeClr val="tx1"/>
                </a:solidFill>
              </a:rPr>
              <a:t>Low embodied energy &amp; Local</a:t>
            </a:r>
          </a:p>
          <a:p>
            <a:pPr lvl="1">
              <a:spcAft>
                <a:spcPts val="0"/>
              </a:spcAft>
              <a:buFont typeface="Arial" pitchFamily="34" charset="0"/>
              <a:buChar char="–"/>
              <a:defRPr/>
            </a:pPr>
            <a:r>
              <a:rPr lang="en-US" dirty="0">
                <a:solidFill>
                  <a:schemeClr val="tx1"/>
                </a:solidFill>
              </a:rPr>
              <a:t>Sustainably maintained</a:t>
            </a:r>
          </a:p>
          <a:p>
            <a:endParaRPr lang="en-US" dirty="0"/>
          </a:p>
        </p:txBody>
      </p:sp>
    </p:spTree>
    <p:extLst>
      <p:ext uri="{BB962C8B-B14F-4D97-AF65-F5344CB8AC3E}">
        <p14:creationId xmlns:p14="http://schemas.microsoft.com/office/powerpoint/2010/main" val="4141346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6861175" cy="1020762"/>
          </a:xfrm>
        </p:spPr>
        <p:txBody>
          <a:bodyPr/>
          <a:lstStyle/>
          <a:p>
            <a:pPr algn="l"/>
            <a:r>
              <a:rPr lang="en-US" dirty="0"/>
              <a:t>Recycled, Recyclable</a:t>
            </a:r>
          </a:p>
        </p:txBody>
      </p:sp>
      <p:sp>
        <p:nvSpPr>
          <p:cNvPr id="3" name="Content Placeholder 2"/>
          <p:cNvSpPr>
            <a:spLocks noGrp="1"/>
          </p:cNvSpPr>
          <p:nvPr>
            <p:ph idx="4294967295"/>
          </p:nvPr>
        </p:nvSpPr>
        <p:spPr>
          <a:xfrm>
            <a:off x="304800" y="1905000"/>
            <a:ext cx="7086600" cy="2773363"/>
          </a:xfrm>
        </p:spPr>
        <p:txBody>
          <a:bodyPr>
            <a:normAutofit fontScale="55000" lnSpcReduction="20000"/>
          </a:bodyPr>
          <a:lstStyle/>
          <a:p>
            <a:r>
              <a:rPr lang="en-US" dirty="0">
                <a:solidFill>
                  <a:schemeClr val="tx1"/>
                </a:solidFill>
              </a:rPr>
              <a:t>Pre-consumer: the materials of manufacturing do not reach a consumer and are recycled.</a:t>
            </a:r>
          </a:p>
          <a:p>
            <a:r>
              <a:rPr lang="en-US" dirty="0">
                <a:solidFill>
                  <a:schemeClr val="tx1"/>
                </a:solidFill>
              </a:rPr>
              <a:t>Post </a:t>
            </a:r>
            <a:r>
              <a:rPr lang="en-US" dirty="0" err="1">
                <a:solidFill>
                  <a:schemeClr val="tx1"/>
                </a:solidFill>
              </a:rPr>
              <a:t>consumer:the</a:t>
            </a:r>
            <a:r>
              <a:rPr lang="en-US" dirty="0">
                <a:solidFill>
                  <a:schemeClr val="tx1"/>
                </a:solidFill>
              </a:rPr>
              <a:t> materials being recycled have already passed through the consumer market and are recycled or re-constituted into a product for the consumer market once again.</a:t>
            </a:r>
          </a:p>
          <a:p>
            <a:endParaRPr lang="en-US" dirty="0">
              <a:solidFill>
                <a:schemeClr val="tx1"/>
              </a:solidFill>
            </a:endParaRPr>
          </a:p>
          <a:p>
            <a:r>
              <a:rPr lang="en-US" dirty="0">
                <a:solidFill>
                  <a:schemeClr val="tx1"/>
                </a:solidFill>
              </a:rPr>
              <a:t>Cradle 2 </a:t>
            </a:r>
            <a:r>
              <a:rPr lang="en-US" dirty="0" err="1">
                <a:solidFill>
                  <a:schemeClr val="tx1"/>
                </a:solidFill>
              </a:rPr>
              <a:t>CradleProduct</a:t>
            </a:r>
            <a:r>
              <a:rPr lang="en-US" dirty="0">
                <a:solidFill>
                  <a:schemeClr val="tx1"/>
                </a:solidFill>
              </a:rPr>
              <a:t> that is created  that is not only efficient but also essentially waste free</a:t>
            </a:r>
          </a:p>
          <a:p>
            <a:endParaRPr lang="en-US" dirty="0">
              <a:solidFill>
                <a:schemeClr val="tx1"/>
              </a:solidFill>
            </a:endParaRPr>
          </a:p>
          <a:p>
            <a:r>
              <a:rPr lang="en-US" dirty="0"/>
              <a:t>Up-cycling and down-cycling</a:t>
            </a:r>
          </a:p>
          <a:p>
            <a:pPr marL="36900" indent="0">
              <a:buNone/>
            </a:pPr>
            <a:endParaRPr lang="en-US" dirty="0"/>
          </a:p>
        </p:txBody>
      </p:sp>
      <p:sp>
        <p:nvSpPr>
          <p:cNvPr id="4" name="TextBox 3">
            <a:extLst>
              <a:ext uri="{FF2B5EF4-FFF2-40B4-BE49-F238E27FC236}">
                <a16:creationId xmlns:a16="http://schemas.microsoft.com/office/drawing/2014/main" id="{9641FAAC-B157-40BC-8F6D-758790CA8BCA}"/>
              </a:ext>
            </a:extLst>
          </p:cNvPr>
          <p:cNvSpPr txBox="1"/>
          <p:nvPr/>
        </p:nvSpPr>
        <p:spPr>
          <a:xfrm>
            <a:off x="309613" y="4133801"/>
            <a:ext cx="8534400" cy="1200329"/>
          </a:xfrm>
          <a:prstGeom prst="rect">
            <a:avLst/>
          </a:prstGeom>
          <a:noFill/>
        </p:spPr>
        <p:txBody>
          <a:bodyPr wrap="square" rtlCol="0">
            <a:spAutoFit/>
          </a:bodyPr>
          <a:lstStyle/>
          <a:p>
            <a:pPr marL="228600" indent="-228600">
              <a:buAutoNum type="arabicPeriod"/>
            </a:pPr>
            <a:r>
              <a:rPr lang="en-US" b="1" dirty="0"/>
              <a:t>Upcycling</a:t>
            </a:r>
            <a:r>
              <a:rPr lang="en-US" dirty="0"/>
              <a:t> is the process of converting waste materials or useless products into new materials or products of better quality or for better environmental value</a:t>
            </a:r>
          </a:p>
          <a:p>
            <a:pPr marL="228600" indent="-228600">
              <a:buAutoNum type="arabicPeriod"/>
            </a:pPr>
            <a:r>
              <a:rPr lang="en-US" b="1" dirty="0"/>
              <a:t>Downcycling</a:t>
            </a:r>
            <a:r>
              <a:rPr lang="en-US" dirty="0"/>
              <a:t> is the process of converting waste materials or useless products into new materials or products of lesser quality and reduced functionality.</a:t>
            </a:r>
          </a:p>
        </p:txBody>
      </p:sp>
    </p:spTree>
    <p:extLst>
      <p:ext uri="{BB962C8B-B14F-4D97-AF65-F5344CB8AC3E}">
        <p14:creationId xmlns:p14="http://schemas.microsoft.com/office/powerpoint/2010/main" val="209826446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animEffect transition="in" filter="fade">
                                      <p:cBhvr>
                                        <p:cTn id="17" dur="500"/>
                                        <p:tgtEl>
                                          <p:spTgt spid="3">
                                            <p:txEl>
                                              <p:pRg st="3" end="3"/>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274638"/>
            <a:ext cx="6861175" cy="1020762"/>
          </a:xfrm>
        </p:spPr>
        <p:txBody>
          <a:bodyPr/>
          <a:lstStyle/>
          <a:p>
            <a:pPr algn="l"/>
            <a:r>
              <a:rPr lang="en-US" dirty="0"/>
              <a:t>Common Carcinogens</a:t>
            </a:r>
          </a:p>
        </p:txBody>
      </p:sp>
      <p:sp>
        <p:nvSpPr>
          <p:cNvPr id="3" name="Content Placeholder 2"/>
          <p:cNvSpPr>
            <a:spLocks noGrp="1"/>
          </p:cNvSpPr>
          <p:nvPr>
            <p:ph idx="4294967295"/>
          </p:nvPr>
        </p:nvSpPr>
        <p:spPr>
          <a:xfrm>
            <a:off x="4038600" y="2099945"/>
            <a:ext cx="4191000" cy="4135437"/>
          </a:xfrm>
        </p:spPr>
        <p:txBody>
          <a:bodyPr>
            <a:normAutofit fontScale="55000" lnSpcReduction="20000"/>
          </a:bodyPr>
          <a:lstStyle/>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Antimony</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Arsenic</a:t>
            </a:r>
          </a:p>
          <a:p>
            <a:pPr lvl="0" indent="-342900">
              <a:spcAft>
                <a:spcPts val="0"/>
              </a:spcAft>
              <a:buClr>
                <a:schemeClr val="tx1"/>
              </a:buClr>
              <a:buSzTx/>
              <a:buFont typeface="Arial"/>
              <a:buChar char="•"/>
              <a:defRPr/>
            </a:pPr>
            <a:r>
              <a:rPr lang="en-US" dirty="0" err="1">
                <a:ln>
                  <a:noFill/>
                </a:ln>
                <a:solidFill>
                  <a:schemeClr val="tx1"/>
                </a:solidFill>
                <a:effectLst/>
                <a:latin typeface="Times New Roman"/>
                <a:cs typeface="Times New Roman"/>
              </a:rPr>
              <a:t>Bisphenol</a:t>
            </a:r>
            <a:r>
              <a:rPr lang="en-US" dirty="0">
                <a:ln>
                  <a:noFill/>
                </a:ln>
                <a:solidFill>
                  <a:schemeClr val="tx1"/>
                </a:solidFill>
                <a:effectLst/>
                <a:latin typeface="Times New Roman"/>
                <a:cs typeface="Times New Roman"/>
              </a:rPr>
              <a:t> A (BPA)</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Cadmium</a:t>
            </a:r>
          </a:p>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Chlorofluorocarbons (CFCs)</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Dioxin</a:t>
            </a:r>
          </a:p>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Formaldehydes</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Furans</a:t>
            </a:r>
          </a:p>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Halogenated compounds</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Lead</a:t>
            </a:r>
          </a:p>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Mercury</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Per fluorinated chemicals (PFCs)</a:t>
            </a:r>
          </a:p>
          <a:p>
            <a:pPr lvl="0" indent="-342900">
              <a:spcAft>
                <a:spcPts val="0"/>
              </a:spcAft>
              <a:buClr>
                <a:schemeClr val="tx1"/>
              </a:buClr>
              <a:buSzTx/>
              <a:buFont typeface="Arial"/>
              <a:buChar char="•"/>
              <a:defRPr/>
            </a:pPr>
            <a:r>
              <a:rPr lang="en-US" dirty="0">
                <a:solidFill>
                  <a:schemeClr val="tx1"/>
                </a:solidFill>
                <a:latin typeface="Times New Roman"/>
                <a:cs typeface="Times New Roman"/>
              </a:rPr>
              <a:t>Polychlorinated biphenyls (PCBs)</a:t>
            </a:r>
          </a:p>
          <a:p>
            <a:pPr lvl="0" indent="-342900">
              <a:spcAft>
                <a:spcPts val="0"/>
              </a:spcAft>
              <a:buClr>
                <a:schemeClr val="tx1"/>
              </a:buClr>
              <a:buSzTx/>
              <a:buFont typeface="Arial"/>
              <a:buChar char="•"/>
              <a:defRPr/>
            </a:pPr>
            <a:r>
              <a:rPr lang="en-US" dirty="0">
                <a:ln>
                  <a:noFill/>
                </a:ln>
                <a:solidFill>
                  <a:schemeClr val="tx1"/>
                </a:solidFill>
                <a:effectLst/>
                <a:latin typeface="Times New Roman"/>
                <a:cs typeface="Times New Roman"/>
              </a:rPr>
              <a:t>Polyvinyl chloride (PVC)</a:t>
            </a:r>
          </a:p>
          <a:p>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09600" y="1665387"/>
            <a:ext cx="3181684" cy="4533900"/>
          </a:xfrm>
          <a:prstGeom prst="rect">
            <a:avLst/>
          </a:prstGeom>
        </p:spPr>
      </p:pic>
    </p:spTree>
    <p:extLst>
      <p:ext uri="{BB962C8B-B14F-4D97-AF65-F5344CB8AC3E}">
        <p14:creationId xmlns:p14="http://schemas.microsoft.com/office/powerpoint/2010/main" val="80069077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895600" y="228600"/>
            <a:ext cx="7766050" cy="542925"/>
          </a:xfrm>
        </p:spPr>
        <p:txBody>
          <a:bodyPr>
            <a:noAutofit/>
          </a:bodyPr>
          <a:lstStyle/>
          <a:p>
            <a:r>
              <a:rPr lang="en-US" sz="5400" dirty="0"/>
              <a:t>LEED</a:t>
            </a:r>
          </a:p>
        </p:txBody>
      </p:sp>
      <p:sp>
        <p:nvSpPr>
          <p:cNvPr id="4" name="Text Placeholder 3"/>
          <p:cNvSpPr>
            <a:spLocks noGrp="1"/>
          </p:cNvSpPr>
          <p:nvPr>
            <p:ph type="body" sz="half" idx="4294967295"/>
          </p:nvPr>
        </p:nvSpPr>
        <p:spPr>
          <a:xfrm>
            <a:off x="1295400" y="5534920"/>
            <a:ext cx="7764463" cy="682625"/>
          </a:xfrm>
        </p:spPr>
        <p:txBody>
          <a:bodyPr/>
          <a:lstStyle/>
          <a:p>
            <a:pPr marL="0" indent="0">
              <a:buNone/>
            </a:pPr>
            <a:r>
              <a:rPr lang="en-US" sz="2400" dirty="0">
                <a:solidFill>
                  <a:schemeClr val="tx1"/>
                </a:solidFill>
              </a:rPr>
              <a:t>Leadership in Energy and Environmental Design</a:t>
            </a:r>
          </a:p>
          <a:p>
            <a:endParaRPr lang="en-US" dirty="0"/>
          </a:p>
        </p:txBody>
      </p:sp>
      <p:pic>
        <p:nvPicPr>
          <p:cNvPr id="6" name="Picture 2" descr="http://assets.inhabitat.com/files/grancrete.gif"/>
          <p:cNvPicPr>
            <a:picLocks noChangeAspect="1" noChangeArrowheads="1"/>
          </p:cNvPicPr>
          <p:nvPr/>
        </p:nvPicPr>
        <p:blipFill>
          <a:blip r:embed="rId2" cstate="print"/>
          <a:srcRect/>
          <a:stretch>
            <a:fillRect/>
          </a:stretch>
        </p:blipFill>
        <p:spPr bwMode="auto">
          <a:xfrm>
            <a:off x="2209800" y="1676400"/>
            <a:ext cx="3709238" cy="3636270"/>
          </a:xfrm>
          <a:prstGeom prst="rect">
            <a:avLst/>
          </a:prstGeom>
          <a:noFill/>
        </p:spPr>
      </p:pic>
    </p:spTree>
    <p:extLst>
      <p:ext uri="{BB962C8B-B14F-4D97-AF65-F5344CB8AC3E}">
        <p14:creationId xmlns:p14="http://schemas.microsoft.com/office/powerpoint/2010/main" val="224740573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81000"/>
            <a:ext cx="6934200" cy="1143000"/>
          </a:xfrm>
        </p:spPr>
        <p:txBody>
          <a:bodyPr/>
          <a:lstStyle/>
          <a:p>
            <a:pPr algn="l"/>
            <a:r>
              <a:rPr lang="en-US" dirty="0"/>
              <a:t>LEED Categories</a:t>
            </a:r>
          </a:p>
        </p:txBody>
      </p:sp>
      <p:pic>
        <p:nvPicPr>
          <p:cNvPr id="27650" name="Picture 2" descr="http://leedblogger.com/wp-content/uploads/2009/02/leed-2009.jpg"/>
          <p:cNvPicPr>
            <a:picLocks noChangeAspect="1" noChangeArrowheads="1"/>
          </p:cNvPicPr>
          <p:nvPr/>
        </p:nvPicPr>
        <p:blipFill>
          <a:blip r:embed="rId2" cstate="print"/>
          <a:srcRect/>
          <a:stretch>
            <a:fillRect/>
          </a:stretch>
        </p:blipFill>
        <p:spPr bwMode="auto">
          <a:xfrm>
            <a:off x="1295400" y="1981200"/>
            <a:ext cx="6096000" cy="4482353"/>
          </a:xfrm>
          <a:prstGeom prst="rect">
            <a:avLst/>
          </a:prstGeom>
          <a:noFill/>
        </p:spPr>
      </p:pic>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457200"/>
            <a:ext cx="8686800" cy="1447800"/>
          </a:xfrm>
        </p:spPr>
        <p:txBody>
          <a:bodyPr>
            <a:normAutofit/>
          </a:bodyPr>
          <a:lstStyle/>
          <a:p>
            <a:pPr algn="l"/>
            <a:r>
              <a:rPr lang="en-US" sz="3100" dirty="0"/>
              <a:t>LEED-certified buildings are designed to: </a:t>
            </a:r>
            <a:br>
              <a:rPr lang="en-US" dirty="0"/>
            </a:br>
            <a:endParaRPr lang="en-US" dirty="0"/>
          </a:p>
        </p:txBody>
      </p:sp>
      <p:sp>
        <p:nvSpPr>
          <p:cNvPr id="3" name="Content Placeholder 2"/>
          <p:cNvSpPr>
            <a:spLocks noGrp="1"/>
          </p:cNvSpPr>
          <p:nvPr>
            <p:ph idx="4294967295"/>
          </p:nvPr>
        </p:nvSpPr>
        <p:spPr>
          <a:xfrm>
            <a:off x="876300" y="1981200"/>
            <a:ext cx="6934200" cy="4525963"/>
          </a:xfrm>
        </p:spPr>
        <p:txBody>
          <a:bodyPr>
            <a:normAutofit fontScale="92500" lnSpcReduction="20000"/>
          </a:bodyPr>
          <a:lstStyle/>
          <a:p>
            <a:r>
              <a:rPr lang="en-US" dirty="0">
                <a:solidFill>
                  <a:schemeClr val="tx1"/>
                </a:solidFill>
              </a:rPr>
              <a:t>Lower operating costs and increase asset value </a:t>
            </a:r>
          </a:p>
          <a:p>
            <a:r>
              <a:rPr lang="en-US" dirty="0">
                <a:solidFill>
                  <a:schemeClr val="tx1"/>
                </a:solidFill>
              </a:rPr>
              <a:t>Reduce waste sent to landfills </a:t>
            </a:r>
          </a:p>
          <a:p>
            <a:r>
              <a:rPr lang="en-US" dirty="0">
                <a:solidFill>
                  <a:schemeClr val="tx1"/>
                </a:solidFill>
              </a:rPr>
              <a:t>Conserve energy and water </a:t>
            </a:r>
          </a:p>
          <a:p>
            <a:r>
              <a:rPr lang="en-US" dirty="0">
                <a:solidFill>
                  <a:schemeClr val="tx1"/>
                </a:solidFill>
              </a:rPr>
              <a:t>Be healthier and safer for occupants </a:t>
            </a:r>
          </a:p>
          <a:p>
            <a:r>
              <a:rPr lang="en-US" dirty="0">
                <a:solidFill>
                  <a:schemeClr val="tx1"/>
                </a:solidFill>
              </a:rPr>
              <a:t>Reduce harmful greenhouse gas emissions </a:t>
            </a:r>
          </a:p>
          <a:p>
            <a:r>
              <a:rPr lang="en-US" dirty="0">
                <a:solidFill>
                  <a:schemeClr val="tx1"/>
                </a:solidFill>
              </a:rPr>
              <a:t>Qualify for tax rebates, zoning allowances and other incentives in hundreds of cities </a:t>
            </a:r>
          </a:p>
          <a:p>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595CA7A-84F6-4280-A123-3077757926EB}"/>
              </a:ext>
            </a:extLst>
          </p:cNvPr>
          <p:cNvSpPr>
            <a:spLocks noGrp="1"/>
          </p:cNvSpPr>
          <p:nvPr>
            <p:ph type="title" idx="4294967295"/>
          </p:nvPr>
        </p:nvSpPr>
        <p:spPr>
          <a:xfrm>
            <a:off x="838200" y="2209800"/>
            <a:ext cx="6773862" cy="3533775"/>
          </a:xfrm>
        </p:spPr>
        <p:txBody>
          <a:bodyPr/>
          <a:lstStyle/>
          <a:p>
            <a:pPr algn="l"/>
            <a:r>
              <a:rPr lang="en-US" sz="1800" dirty="0">
                <a:ln>
                  <a:noFill/>
                </a:ln>
                <a:solidFill>
                  <a:schemeClr val="tx1"/>
                </a:solidFill>
                <a:effectLst/>
                <a:latin typeface="Times New Roman" pitchFamily="18" charset="0"/>
                <a:cs typeface="Times New Roman" pitchFamily="18" charset="0"/>
              </a:rPr>
              <a:t>1. Since green products are one of the fastest growing markets in the country, some corporations may want to appear greener than they really are. As a result, they may change the name of product to make it sound more natural, or print “certified organic” on the label when it isn’t, or even claim association with a green group that doesn’t exist. Often this is all part of a carefully choreographed effort to attract new sales or new investors. </a:t>
            </a:r>
            <a:br>
              <a:rPr lang="en-US" sz="1800" dirty="0">
                <a:ln>
                  <a:noFill/>
                </a:ln>
                <a:solidFill>
                  <a:schemeClr val="tx1"/>
                </a:solidFill>
                <a:effectLst/>
                <a:latin typeface="Times New Roman" pitchFamily="18" charset="0"/>
                <a:cs typeface="Times New Roman" pitchFamily="18" charset="0"/>
              </a:rPr>
            </a:br>
            <a:r>
              <a:rPr lang="en-US" sz="1800" dirty="0">
                <a:ln>
                  <a:noFill/>
                </a:ln>
                <a:solidFill>
                  <a:schemeClr val="tx1"/>
                </a:solidFill>
                <a:effectLst/>
                <a:latin typeface="Times New Roman" pitchFamily="18" charset="0"/>
                <a:cs typeface="Times New Roman" pitchFamily="18" charset="0"/>
              </a:rPr>
              <a:t>2. You have to read. Read the label and make sure that the ingredients are what you expected. Better yet, go to the website of the company for more information. And if you are still concerned, there are several websites that track greenwashing. One is run by the University of Oregon and the other by Green Peace.</a:t>
            </a:r>
            <a:br>
              <a:rPr lang="en-US" dirty="0"/>
            </a:br>
            <a:endParaRPr lang="en-US" dirty="0"/>
          </a:p>
        </p:txBody>
      </p:sp>
      <p:sp>
        <p:nvSpPr>
          <p:cNvPr id="4" name="Title 1">
            <a:extLst>
              <a:ext uri="{FF2B5EF4-FFF2-40B4-BE49-F238E27FC236}">
                <a16:creationId xmlns:a16="http://schemas.microsoft.com/office/drawing/2014/main" id="{9EC5BD72-9044-4549-83B6-F55A2AF9810C}"/>
              </a:ext>
            </a:extLst>
          </p:cNvPr>
          <p:cNvSpPr txBox="1">
            <a:spLocks/>
          </p:cNvSpPr>
          <p:nvPr/>
        </p:nvSpPr>
        <p:spPr>
          <a:xfrm>
            <a:off x="0" y="457200"/>
            <a:ext cx="6858000" cy="970450"/>
          </a:xfrm>
          <a:prstGeom prst="rect">
            <a:avLst/>
          </a:prstGeom>
          <a:effectLst>
            <a:outerShdw blurRad="25400" dir="17880000">
              <a:srgbClr val="000000">
                <a:alpha val="46000"/>
              </a:srgbClr>
            </a:outerShdw>
          </a:effectLst>
        </p:spPr>
        <p:txBody>
          <a:bodyPr vert="horz" lIns="91440" tIns="45720" rIns="91440" bIns="45720" rtlCol="0" anchor="ctr">
            <a:normAutofit fontScale="82500" lnSpcReduction="20000"/>
          </a:bodyPr>
          <a:lstStyle>
            <a:lvl1pPr algn="ctr" defTabSz="457200" rtl="0" eaLnBrk="1" latinLnBrk="0" hangingPunct="1">
              <a:spcBef>
                <a:spcPct val="0"/>
              </a:spcBef>
              <a:buNone/>
              <a:defRPr sz="3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rajan Pro" panose="02020502050506020301" pitchFamily="18" charset="0"/>
                <a:ea typeface="+mj-ea"/>
                <a:cs typeface="Trajan Pro" panose="02020502050506020301"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900" b="1" dirty="0">
                <a:solidFill>
                  <a:srgbClr val="92D050"/>
                </a:solidFill>
                <a:cs typeface="Times New Roman" pitchFamily="18" charset="0"/>
              </a:rPr>
              <a:t>Greenwashing</a:t>
            </a:r>
            <a:br>
              <a:rPr lang="en-US" b="1" dirty="0">
                <a:solidFill>
                  <a:srgbClr val="92D050"/>
                </a:solidFill>
                <a:latin typeface="Times New Roman" pitchFamily="18" charset="0"/>
                <a:cs typeface="Times New Roman" pitchFamily="18" charset="0"/>
              </a:rPr>
            </a:br>
            <a:endParaRPr lang="en-US" dirty="0">
              <a:solidFill>
                <a:srgbClr val="92D050"/>
              </a:solidFill>
            </a:endParaRPr>
          </a:p>
        </p:txBody>
      </p:sp>
    </p:spTree>
    <p:extLst>
      <p:ext uri="{BB962C8B-B14F-4D97-AF65-F5344CB8AC3E}">
        <p14:creationId xmlns:p14="http://schemas.microsoft.com/office/powerpoint/2010/main" val="14738857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2867575" y="2916213"/>
            <a:ext cx="6858000" cy="970450"/>
          </a:xfrm>
        </p:spPr>
        <p:txBody>
          <a:bodyPr>
            <a:normAutofit fontScale="90000"/>
          </a:bodyPr>
          <a:lstStyle/>
          <a:p>
            <a:pPr lvl="0"/>
            <a:r>
              <a:rPr lang="en-US" sz="4900" b="1" dirty="0">
                <a:cs typeface="Times New Roman" pitchFamily="18" charset="0"/>
              </a:rPr>
              <a:t>Greenwashing</a:t>
            </a:r>
            <a:br>
              <a:rPr lang="en-US" b="1" dirty="0">
                <a:latin typeface="Times New Roman" pitchFamily="18" charset="0"/>
                <a:cs typeface="Times New Roman" pitchFamily="18" charset="0"/>
              </a:rPr>
            </a:br>
            <a:endParaRPr lang="en-US" dirty="0"/>
          </a:p>
        </p:txBody>
      </p:sp>
      <p:sp>
        <p:nvSpPr>
          <p:cNvPr id="3" name="Content Placeholder 2"/>
          <p:cNvSpPr txBox="1">
            <a:spLocks/>
          </p:cNvSpPr>
          <p:nvPr/>
        </p:nvSpPr>
        <p:spPr>
          <a:xfrm>
            <a:off x="685800" y="1981200"/>
            <a:ext cx="6934200" cy="4525963"/>
          </a:xfrm>
          <a:prstGeom prst="rect">
            <a:avLst/>
          </a:prstGeom>
        </p:spPr>
        <p:txBody>
          <a:bodyPr>
            <a:normAutofit fontScale="85000" lnSpcReduction="10000"/>
          </a:bodyPr>
          <a:lstStyle/>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New eco-friendly ingredients!</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Now great for the environment!</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Recommended by the EPPV Environmental Agency!</a:t>
            </a: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The term </a:t>
            </a:r>
            <a:r>
              <a:rPr kumimoji="0" lang="en-US" sz="3200" b="0" i="1" u="none" strike="noStrike" kern="1200" cap="none" spc="0" normalizeH="0" baseline="0" noProof="0" dirty="0" err="1">
                <a:ln>
                  <a:noFill/>
                </a:ln>
                <a:solidFill>
                  <a:schemeClr val="tx1"/>
                </a:solidFill>
                <a:effectLst/>
                <a:uLnTx/>
                <a:uFillTx/>
                <a:latin typeface="Times New Roman" pitchFamily="18" charset="0"/>
                <a:ea typeface="+mn-ea"/>
                <a:cs typeface="Times New Roman" pitchFamily="18" charset="0"/>
              </a:rPr>
              <a:t>greenwashing</a:t>
            </a: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first appeared in 1989 and is a contraction of the words </a:t>
            </a: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green </a:t>
            </a: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(environmentalist) and </a:t>
            </a: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brainwashing</a:t>
            </a: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Look green, make green. Get it?</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r>
              <a:rPr kumimoji="0" lang="en-US" sz="3200" b="0" i="1"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Caveat Emptor</a:t>
            </a:r>
            <a:r>
              <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rPr>
              <a:t> applies. Let the buyer beware. </a:t>
            </a:r>
          </a:p>
          <a:p>
            <a:pPr marL="342900" marR="0" lvl="0" indent="-342900" algn="l" defTabSz="914400" rtl="0" eaLnBrk="1" fontAlgn="auto" latinLnBrk="0" hangingPunct="1">
              <a:lnSpc>
                <a:spcPct val="100000"/>
              </a:lnSpc>
              <a:spcBef>
                <a:spcPct val="20000"/>
              </a:spcBef>
              <a:spcAft>
                <a:spcPts val="0"/>
              </a:spcAft>
              <a:buClrTx/>
              <a:buSzTx/>
              <a:buFont typeface="Arial" pitchFamily="34" charset="0"/>
              <a:buChar char="•"/>
              <a:tabLst/>
              <a:defRPr/>
            </a:pPr>
            <a:endParaRPr kumimoji="0" lang="en-US" sz="3200" b="0" i="0" u="none" strike="noStrike" kern="1200" cap="none" spc="0" normalizeH="0" baseline="0" noProof="0" dirty="0">
              <a:ln>
                <a:noFill/>
              </a:ln>
              <a:solidFill>
                <a:schemeClr val="tx1"/>
              </a:solidFill>
              <a:effectLst/>
              <a:uLnTx/>
              <a:uFillTx/>
              <a:latin typeface="Times New Roman" pitchFamily="18" charset="0"/>
              <a:ea typeface="+mn-ea"/>
              <a:cs typeface="Times New Roman" pitchFamily="18" charset="0"/>
            </a:endParaRPr>
          </a:p>
        </p:txBody>
      </p:sp>
      <p:sp>
        <p:nvSpPr>
          <p:cNvPr id="5" name="Title 1">
            <a:extLst>
              <a:ext uri="{FF2B5EF4-FFF2-40B4-BE49-F238E27FC236}">
                <a16:creationId xmlns:a16="http://schemas.microsoft.com/office/drawing/2014/main" id="{330C5A3E-DD98-4598-9913-CD0B26F40838}"/>
              </a:ext>
            </a:extLst>
          </p:cNvPr>
          <p:cNvSpPr txBox="1">
            <a:spLocks/>
          </p:cNvSpPr>
          <p:nvPr/>
        </p:nvSpPr>
        <p:spPr>
          <a:xfrm>
            <a:off x="0" y="457200"/>
            <a:ext cx="6858000" cy="970450"/>
          </a:xfrm>
          <a:prstGeom prst="rect">
            <a:avLst/>
          </a:prstGeom>
          <a:effectLst>
            <a:outerShdw blurRad="25400" dir="17880000">
              <a:srgbClr val="000000">
                <a:alpha val="46000"/>
              </a:srgbClr>
            </a:outerShdw>
          </a:effectLst>
        </p:spPr>
        <p:txBody>
          <a:bodyPr vert="horz" lIns="91440" tIns="45720" rIns="91440" bIns="45720" rtlCol="0" anchor="ctr">
            <a:normAutofit fontScale="82500" lnSpcReduction="20000"/>
          </a:bodyPr>
          <a:lstStyle>
            <a:lvl1pPr algn="ctr" defTabSz="457200" rtl="0" eaLnBrk="1" latinLnBrk="0" hangingPunct="1">
              <a:spcBef>
                <a:spcPct val="0"/>
              </a:spcBef>
              <a:buNone/>
              <a:defRPr sz="3200" kern="1200">
                <a:ln>
                  <a:solidFill>
                    <a:schemeClr val="bg1">
                      <a:lumMod val="75000"/>
                      <a:lumOff val="25000"/>
                      <a:alpha val="10000"/>
                    </a:schemeClr>
                  </a:solidFill>
                </a:ln>
                <a:solidFill>
                  <a:schemeClr val="tx2"/>
                </a:solidFill>
                <a:effectLst>
                  <a:outerShdw blurRad="9525" dist="25400" dir="14640000" algn="tl" rotWithShape="0">
                    <a:schemeClr val="bg1">
                      <a:alpha val="30000"/>
                    </a:schemeClr>
                  </a:outerShdw>
                </a:effectLst>
                <a:latin typeface="Trajan Pro" panose="02020502050506020301" pitchFamily="18" charset="0"/>
                <a:ea typeface="+mj-ea"/>
                <a:cs typeface="Trajan Pro" panose="02020502050506020301" pitchFamily="18" charset="0"/>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4900" b="1" dirty="0">
                <a:solidFill>
                  <a:srgbClr val="92D050"/>
                </a:solidFill>
                <a:cs typeface="Times New Roman" pitchFamily="18" charset="0"/>
              </a:rPr>
              <a:t>Greenwashing</a:t>
            </a:r>
            <a:br>
              <a:rPr lang="en-US" b="1" dirty="0">
                <a:solidFill>
                  <a:srgbClr val="92D050"/>
                </a:solidFill>
                <a:latin typeface="Times New Roman" pitchFamily="18" charset="0"/>
                <a:cs typeface="Times New Roman" pitchFamily="18" charset="0"/>
              </a:rPr>
            </a:br>
            <a:endParaRPr lang="en-US" dirty="0">
              <a:solidFill>
                <a:srgbClr val="92D050"/>
              </a:solidFill>
            </a:endParaRPr>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1" end="1"/>
                                            </p:txEl>
                                          </p:spTgt>
                                        </p:tgtEl>
                                        <p:attrNameLst>
                                          <p:attrName>style.visibility</p:attrName>
                                        </p:attrNameLst>
                                      </p:cBhvr>
                                      <p:to>
                                        <p:strVal val="visible"/>
                                      </p:to>
                                    </p:set>
                                    <p:animEffect transition="in" filter="fade">
                                      <p:cBhvr>
                                        <p:cTn id="12" dur="500"/>
                                        <p:tgtEl>
                                          <p:spTgt spid="3">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3">
                                            <p:txEl>
                                              <p:pRg st="2" end="2"/>
                                            </p:txEl>
                                          </p:spTgt>
                                        </p:tgtEl>
                                        <p:attrNameLst>
                                          <p:attrName>style.visibility</p:attrName>
                                        </p:attrNameLst>
                                      </p:cBhvr>
                                      <p:to>
                                        <p:strVal val="visible"/>
                                      </p:to>
                                    </p:set>
                                    <p:animEffect transition="in" filter="fade">
                                      <p:cBhvr>
                                        <p:cTn id="17" dur="500"/>
                                        <p:tgtEl>
                                          <p:spTgt spid="3">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3">
                                            <p:txEl>
                                              <p:pRg st="4" end="4"/>
                                            </p:txEl>
                                          </p:spTgt>
                                        </p:tgtEl>
                                        <p:attrNameLst>
                                          <p:attrName>style.visibility</p:attrName>
                                        </p:attrNameLst>
                                      </p:cBhvr>
                                      <p:to>
                                        <p:strVal val="visible"/>
                                      </p:to>
                                    </p:set>
                                    <p:animEffect transition="in" filter="fade">
                                      <p:cBhvr>
                                        <p:cTn id="27" dur="500"/>
                                        <p:tgtEl>
                                          <p:spTgt spid="3">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3">
                                            <p:txEl>
                                              <p:pRg st="5" end="5"/>
                                            </p:txEl>
                                          </p:spTgt>
                                        </p:tgtEl>
                                        <p:attrNameLst>
                                          <p:attrName>style.visibility</p:attrName>
                                        </p:attrNameLst>
                                      </p:cBhvr>
                                      <p:to>
                                        <p:strVal val="visible"/>
                                      </p:to>
                                    </p:set>
                                    <p:animEffect transition="in" filter="fade">
                                      <p:cBhvr>
                                        <p:cTn id="32" dur="500"/>
                                        <p:tgtEl>
                                          <p:spTgt spid="3">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Sustainability</a:t>
            </a:r>
          </a:p>
        </p:txBody>
      </p:sp>
      <p:pic>
        <p:nvPicPr>
          <p:cNvPr id="5" name="Picture 2"/>
          <p:cNvPicPr>
            <a:picLocks noGrp="1" noChangeAspect="1" noChangeArrowheads="1"/>
          </p:cNvPicPr>
          <p:nvPr>
            <p:ph type="pic" idx="4294967295"/>
          </p:nvPr>
        </p:nvPicPr>
        <p:blipFill>
          <a:blip r:embed="rId3" cstate="screen">
            <a:clrChange>
              <a:clrFrom>
                <a:srgbClr val="FFFFFF"/>
              </a:clrFrom>
              <a:clrTo>
                <a:srgbClr val="FFFFFF">
                  <a:alpha val="0"/>
                </a:srgbClr>
              </a:clrTo>
            </a:clrChange>
            <a:extLst>
              <a:ext uri="{28A0092B-C50C-407E-A947-70E740481C1C}">
                <a14:useLocalDpi xmlns:a14="http://schemas.microsoft.com/office/drawing/2010/main" val="0"/>
              </a:ext>
            </a:extLst>
          </a:blip>
          <a:stretch>
            <a:fillRect/>
          </a:stretch>
        </p:blipFill>
        <p:spPr bwMode="auto">
          <a:xfrm>
            <a:off x="723900" y="1502593"/>
            <a:ext cx="5867400" cy="2333625"/>
          </a:xfrm>
          <a:prstGeom prst="rect">
            <a:avLst/>
          </a:prstGeom>
          <a:noFill/>
          <a:ln>
            <a:noFill/>
          </a:ln>
          <a:extLst>
            <a:ext uri="{909E8E84-426E-40DD-AFC4-6F175D3DCCD1}">
              <a14:hiddenFill xmlns:a14="http://schemas.microsoft.com/office/drawing/2010/main">
                <a:solidFill>
                  <a:schemeClr val="accent1"/>
                </a:solidFill>
              </a14:hiddenFill>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4" name="Text Placeholder 3"/>
          <p:cNvSpPr>
            <a:spLocks noGrp="1"/>
          </p:cNvSpPr>
          <p:nvPr>
            <p:ph type="body" sz="half" idx="4294967295"/>
          </p:nvPr>
        </p:nvSpPr>
        <p:spPr>
          <a:xfrm>
            <a:off x="0" y="3962400"/>
            <a:ext cx="8305800" cy="2743200"/>
          </a:xfrm>
        </p:spPr>
        <p:txBody>
          <a:bodyPr>
            <a:normAutofit fontScale="92500" lnSpcReduction="20000"/>
          </a:bodyPr>
          <a:lstStyle/>
          <a:p>
            <a:pPr algn="l" defTabSz="914400">
              <a:spcBef>
                <a:spcPts val="0"/>
              </a:spcBef>
              <a:spcAft>
                <a:spcPts val="0"/>
              </a:spcAft>
              <a:buClrTx/>
              <a:buSzTx/>
              <a:defRPr/>
            </a:pPr>
            <a:r>
              <a:rPr lang="en-US" sz="2100" dirty="0">
                <a:solidFill>
                  <a:schemeClr val="tx1"/>
                </a:solidFill>
              </a:rPr>
              <a:t>Professional interior designers make conscientious choices for their client’s jobs. What type of claim is being made </a:t>
            </a:r>
            <a:r>
              <a:rPr lang="en-US" sz="2100" i="1" dirty="0">
                <a:solidFill>
                  <a:schemeClr val="tx1"/>
                </a:solidFill>
              </a:rPr>
              <a:t>single-attribute</a:t>
            </a:r>
            <a:r>
              <a:rPr lang="en-US" sz="2100" dirty="0">
                <a:solidFill>
                  <a:schemeClr val="tx1"/>
                </a:solidFill>
              </a:rPr>
              <a:t> (like Energy Star – appliance energy efficiency) or does product meet broad standards such as those established by multiple attribute standards (like Eco-Logo and Green Seal)?  Is it </a:t>
            </a:r>
            <a:r>
              <a:rPr lang="en-US" sz="2100" i="1" dirty="0">
                <a:solidFill>
                  <a:schemeClr val="tx1"/>
                </a:solidFill>
              </a:rPr>
              <a:t>self-certification</a:t>
            </a:r>
            <a:r>
              <a:rPr lang="en-US" sz="2100" dirty="0">
                <a:solidFill>
                  <a:schemeClr val="tx1"/>
                </a:solidFill>
              </a:rPr>
              <a:t> or is there an objective third party evaluating claims?  Who is advocating – someone with a business association or political agenda?</a:t>
            </a:r>
            <a:endParaRPr lang="en-US" dirty="0">
              <a:solidFill>
                <a:schemeClr val="tx1"/>
              </a:solidFill>
            </a:endParaRPr>
          </a:p>
          <a:p>
            <a:pPr algn="l"/>
            <a:r>
              <a:rPr lang="en-US" sz="2100" dirty="0">
                <a:solidFill>
                  <a:schemeClr val="tx1"/>
                </a:solidFill>
              </a:rPr>
              <a:t>They rely on </a:t>
            </a:r>
          </a:p>
          <a:p>
            <a:pPr marL="800100" lvl="1" indent="-342900">
              <a:buFont typeface="Arial" panose="020B0604020202020204" pitchFamily="34" charset="0"/>
              <a:buChar char="•"/>
            </a:pPr>
            <a:r>
              <a:rPr lang="en-US" sz="2000" dirty="0">
                <a:solidFill>
                  <a:schemeClr val="tx1"/>
                </a:solidFill>
              </a:rPr>
              <a:t>Their own research</a:t>
            </a:r>
          </a:p>
          <a:p>
            <a:pPr marL="800100" lvl="1" indent="-342900">
              <a:buFont typeface="Arial" panose="020B0604020202020204" pitchFamily="34" charset="0"/>
              <a:buChar char="•"/>
            </a:pPr>
            <a:r>
              <a:rPr lang="en-US" sz="2000" dirty="0">
                <a:solidFill>
                  <a:schemeClr val="tx1"/>
                </a:solidFill>
              </a:rPr>
              <a:t>Research performed by testing agencies</a:t>
            </a:r>
          </a:p>
          <a:p>
            <a:pPr marL="800100" lvl="1" indent="-342900">
              <a:buFont typeface="Arial" panose="020B0604020202020204" pitchFamily="34" charset="0"/>
              <a:buChar char="•"/>
            </a:pPr>
            <a:r>
              <a:rPr lang="en-US" sz="2000" dirty="0">
                <a:solidFill>
                  <a:schemeClr val="tx1"/>
                </a:solidFill>
              </a:rPr>
              <a:t>Certification by first, second and third-party agents</a:t>
            </a:r>
          </a:p>
          <a:p>
            <a:endParaRPr lang="en-US" dirty="0"/>
          </a:p>
        </p:txBody>
      </p:sp>
    </p:spTree>
    <p:extLst>
      <p:ext uri="{BB962C8B-B14F-4D97-AF65-F5344CB8AC3E}">
        <p14:creationId xmlns:p14="http://schemas.microsoft.com/office/powerpoint/2010/main" val="394477088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4">
                                            <p:txEl>
                                              <p:pRg st="2" end="2"/>
                                            </p:txEl>
                                          </p:spTgt>
                                        </p:tgtEl>
                                        <p:attrNameLst>
                                          <p:attrName>style.visibility</p:attrName>
                                        </p:attrNameLst>
                                      </p:cBhvr>
                                      <p:to>
                                        <p:strVal val="visible"/>
                                      </p:to>
                                    </p:set>
                                    <p:animEffect transition="in" filter="fade">
                                      <p:cBhvr>
                                        <p:cTn id="7" dur="500"/>
                                        <p:tgtEl>
                                          <p:spTgt spid="4">
                                            <p:txEl>
                                              <p:pRg st="2" end="2"/>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4">
                                            <p:txEl>
                                              <p:pRg st="3" end="3"/>
                                            </p:txEl>
                                          </p:spTgt>
                                        </p:tgtEl>
                                        <p:attrNameLst>
                                          <p:attrName>style.visibility</p:attrName>
                                        </p:attrNameLst>
                                      </p:cBhvr>
                                      <p:to>
                                        <p:strVal val="visible"/>
                                      </p:to>
                                    </p:set>
                                    <p:animEffect transition="in" filter="fade">
                                      <p:cBhvr>
                                        <p:cTn id="12" dur="500"/>
                                        <p:tgtEl>
                                          <p:spTgt spid="4">
                                            <p:txEl>
                                              <p:pRg st="3" end="3"/>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4">
                                            <p:txEl>
                                              <p:pRg st="4" end="4"/>
                                            </p:txEl>
                                          </p:spTgt>
                                        </p:tgtEl>
                                        <p:attrNameLst>
                                          <p:attrName>style.visibility</p:attrName>
                                        </p:attrNameLst>
                                      </p:cBhvr>
                                      <p:to>
                                        <p:strVal val="visible"/>
                                      </p:to>
                                    </p:set>
                                    <p:animEffect transition="in" filter="fade">
                                      <p:cBhvr>
                                        <p:cTn id="17" dur="500"/>
                                        <p:tgtEl>
                                          <p:spTgt spid="4">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Design Phases</a:t>
            </a:r>
          </a:p>
        </p:txBody>
      </p:sp>
      <p:graphicFrame>
        <p:nvGraphicFramePr>
          <p:cNvPr id="3" name="Diagram 2"/>
          <p:cNvGraphicFramePr/>
          <p:nvPr>
            <p:extLst>
              <p:ext uri="{D42A27DB-BD31-4B8C-83A1-F6EECF244321}">
                <p14:modId xmlns:p14="http://schemas.microsoft.com/office/powerpoint/2010/main" val="279619503"/>
              </p:ext>
            </p:extLst>
          </p:nvPr>
        </p:nvGraphicFramePr>
        <p:xfrm>
          <a:off x="549238" y="1752600"/>
          <a:ext cx="6216723" cy="4191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extLst>
      <p:ext uri="{BB962C8B-B14F-4D97-AF65-F5344CB8AC3E}">
        <p14:creationId xmlns:p14="http://schemas.microsoft.com/office/powerpoint/2010/main" val="2700715"/>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823" y="304800"/>
            <a:ext cx="7162800" cy="1143000"/>
          </a:xfrm>
        </p:spPr>
        <p:txBody>
          <a:bodyPr/>
          <a:lstStyle/>
          <a:p>
            <a:pPr algn="l"/>
            <a:r>
              <a:rPr lang="en-US" dirty="0"/>
              <a:t>Programming Phase</a:t>
            </a:r>
          </a:p>
        </p:txBody>
      </p:sp>
      <p:sp>
        <p:nvSpPr>
          <p:cNvPr id="3" name="Content Placeholder 2"/>
          <p:cNvSpPr>
            <a:spLocks noGrp="1"/>
          </p:cNvSpPr>
          <p:nvPr>
            <p:ph idx="4294967295"/>
          </p:nvPr>
        </p:nvSpPr>
        <p:spPr>
          <a:xfrm>
            <a:off x="457200" y="1752600"/>
            <a:ext cx="7307262" cy="5257800"/>
          </a:xfrm>
        </p:spPr>
        <p:txBody>
          <a:bodyPr>
            <a:normAutofit/>
          </a:bodyPr>
          <a:lstStyle/>
          <a:p>
            <a:pPr marL="36900" indent="0">
              <a:buNone/>
            </a:pPr>
            <a:r>
              <a:rPr lang="en-US" sz="2200" dirty="0">
                <a:solidFill>
                  <a:schemeClr val="tx1"/>
                </a:solidFill>
                <a:effectLst/>
              </a:rPr>
              <a:t>The Designer usually meets face-to-face with the Client to find out how the space will be used and to get an idea of the Client's preferences and budget.</a:t>
            </a:r>
            <a:br>
              <a:rPr lang="en-US" sz="2200" dirty="0">
                <a:solidFill>
                  <a:schemeClr val="tx1"/>
                </a:solidFill>
                <a:effectLst/>
              </a:rPr>
            </a:br>
            <a:r>
              <a:rPr lang="en-US" sz="2200" dirty="0">
                <a:solidFill>
                  <a:schemeClr val="tx1"/>
                </a:solidFill>
                <a:effectLst/>
              </a:rPr>
              <a:t>The Designer also will visit the space to take inventory of existing furniture and equipment and identify positive attributes of the space and potential problems.</a:t>
            </a:r>
          </a:p>
          <a:p>
            <a:r>
              <a:rPr lang="en-US" sz="2200" dirty="0">
                <a:solidFill>
                  <a:schemeClr val="tx1"/>
                </a:solidFill>
                <a:effectLst/>
              </a:rPr>
              <a:t>conducting research</a:t>
            </a:r>
          </a:p>
          <a:p>
            <a:r>
              <a:rPr lang="en-US" sz="2200" dirty="0">
                <a:solidFill>
                  <a:schemeClr val="tx1"/>
                </a:solidFill>
                <a:effectLst/>
              </a:rPr>
              <a:t>identifying and analyzing the needs and goals of the client and/or occupant(s) of the space</a:t>
            </a:r>
          </a:p>
          <a:p>
            <a:r>
              <a:rPr lang="en-US" sz="2200" dirty="0">
                <a:solidFill>
                  <a:schemeClr val="tx1"/>
                </a:solidFill>
                <a:effectLst/>
              </a:rPr>
              <a:t>evaluating existing documentation and conditions</a:t>
            </a:r>
          </a:p>
          <a:p>
            <a:r>
              <a:rPr lang="en-US" sz="2200" dirty="0">
                <a:solidFill>
                  <a:schemeClr val="tx1"/>
                </a:solidFill>
                <a:effectLst/>
              </a:rPr>
              <a:t>assessing project resources and limitations</a:t>
            </a:r>
          </a:p>
          <a:p>
            <a:r>
              <a:rPr lang="en-US" sz="2200" dirty="0">
                <a:solidFill>
                  <a:schemeClr val="tx1"/>
                </a:solidFill>
                <a:effectLst/>
              </a:rPr>
              <a:t>identifying life, safety and code requirements</a:t>
            </a:r>
          </a:p>
          <a:p>
            <a:r>
              <a:rPr lang="en-US" sz="2200" dirty="0">
                <a:solidFill>
                  <a:schemeClr val="tx1"/>
                </a:solidFill>
                <a:effectLst/>
              </a:rPr>
              <a:t>developing project schedules </a:t>
            </a:r>
            <a:r>
              <a:rPr lang="en-US" sz="2800" dirty="0">
                <a:effectLst/>
              </a:rPr>
              <a:t>and budgets</a:t>
            </a:r>
          </a:p>
        </p:txBody>
      </p:sp>
    </p:spTree>
    <p:extLst>
      <p:ext uri="{BB962C8B-B14F-4D97-AF65-F5344CB8AC3E}">
        <p14:creationId xmlns:p14="http://schemas.microsoft.com/office/powerpoint/2010/main" val="1779337106"/>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7162800" cy="1143000"/>
          </a:xfrm>
        </p:spPr>
        <p:txBody>
          <a:bodyPr/>
          <a:lstStyle/>
          <a:p>
            <a:pPr algn="l"/>
            <a:r>
              <a:rPr lang="en-US" dirty="0"/>
              <a:t>Conceptual Design Phase</a:t>
            </a:r>
          </a:p>
        </p:txBody>
      </p:sp>
      <p:sp>
        <p:nvSpPr>
          <p:cNvPr id="3" name="Content Placeholder 2"/>
          <p:cNvSpPr>
            <a:spLocks noGrp="1"/>
          </p:cNvSpPr>
          <p:nvPr>
            <p:ph idx="4294967295"/>
          </p:nvPr>
        </p:nvSpPr>
        <p:spPr>
          <a:xfrm>
            <a:off x="457200" y="1828800"/>
            <a:ext cx="6858000" cy="4543425"/>
          </a:xfrm>
        </p:spPr>
        <p:txBody>
          <a:bodyPr>
            <a:normAutofit fontScale="70000" lnSpcReduction="20000"/>
          </a:bodyPr>
          <a:lstStyle/>
          <a:p>
            <a:pPr marL="36900" indent="0">
              <a:buNone/>
            </a:pPr>
            <a:r>
              <a:rPr lang="en-US" sz="2800" dirty="0">
                <a:solidFill>
                  <a:schemeClr val="tx1"/>
                </a:solidFill>
                <a:effectLst/>
              </a:rPr>
              <a:t>The Designer creates a design that correctly implements the requirements of the Client.  It is the first phase of the design process.  It is programmatic, problem-solving and a creative visualization of the ‘BIG IDEA’.  This is the phase where the creative side of the Designer is tested. During this stage the Designer and the Client/s will either agree or disagree upon the concept/s presented, finishes and materials recommended as well as the costs. </a:t>
            </a:r>
          </a:p>
          <a:p>
            <a:endParaRPr lang="en-US" sz="2800" dirty="0">
              <a:solidFill>
                <a:schemeClr val="tx1"/>
              </a:solidFill>
              <a:effectLst/>
            </a:endParaRPr>
          </a:p>
          <a:p>
            <a:endParaRPr lang="en-US" sz="2800" dirty="0">
              <a:solidFill>
                <a:schemeClr val="tx1"/>
              </a:solidFill>
              <a:effectLst/>
            </a:endParaRPr>
          </a:p>
          <a:p>
            <a:r>
              <a:rPr lang="en-US" sz="2800" dirty="0">
                <a:solidFill>
                  <a:schemeClr val="tx1"/>
                </a:solidFill>
                <a:effectLst/>
              </a:rPr>
              <a:t>conceptual images</a:t>
            </a:r>
          </a:p>
          <a:p>
            <a:r>
              <a:rPr lang="en-US" sz="2800" dirty="0">
                <a:solidFill>
                  <a:schemeClr val="tx1"/>
                </a:solidFill>
                <a:effectLst/>
              </a:rPr>
              <a:t>conceptual drawings – floor plans, elevations, sketches</a:t>
            </a:r>
          </a:p>
          <a:p>
            <a:r>
              <a:rPr lang="en-US" sz="2800" dirty="0">
                <a:solidFill>
                  <a:schemeClr val="tx1"/>
                </a:solidFill>
                <a:effectLst/>
              </a:rPr>
              <a:t>3D model/s (project specific)</a:t>
            </a:r>
          </a:p>
          <a:p>
            <a:r>
              <a:rPr lang="en-US" sz="2800" dirty="0">
                <a:solidFill>
                  <a:schemeClr val="tx1"/>
                </a:solidFill>
                <a:effectLst/>
              </a:rPr>
              <a:t>preliminary cost estimate</a:t>
            </a:r>
          </a:p>
          <a:p>
            <a:r>
              <a:rPr lang="en-US" sz="2800" dirty="0">
                <a:solidFill>
                  <a:schemeClr val="tx1"/>
                </a:solidFill>
                <a:effectLst/>
              </a:rPr>
              <a:t>concept schedule of materials and finishes</a:t>
            </a:r>
          </a:p>
        </p:txBody>
      </p:sp>
    </p:spTree>
    <p:extLst>
      <p:ext uri="{BB962C8B-B14F-4D97-AF65-F5344CB8AC3E}">
        <p14:creationId xmlns:p14="http://schemas.microsoft.com/office/powerpoint/2010/main" val="408069588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294874"/>
            <a:ext cx="7162800" cy="1143000"/>
          </a:xfrm>
        </p:spPr>
        <p:txBody>
          <a:bodyPr/>
          <a:lstStyle/>
          <a:p>
            <a:pPr algn="l"/>
            <a:r>
              <a:rPr lang="en-US" dirty="0"/>
              <a:t>Schematic Design</a:t>
            </a:r>
          </a:p>
        </p:txBody>
      </p:sp>
      <p:sp>
        <p:nvSpPr>
          <p:cNvPr id="3" name="Content Placeholder 2"/>
          <p:cNvSpPr>
            <a:spLocks noGrp="1"/>
          </p:cNvSpPr>
          <p:nvPr>
            <p:ph idx="4294967295"/>
          </p:nvPr>
        </p:nvSpPr>
        <p:spPr>
          <a:xfrm>
            <a:off x="533400" y="1981200"/>
            <a:ext cx="6850062" cy="4057650"/>
          </a:xfrm>
        </p:spPr>
        <p:txBody>
          <a:bodyPr>
            <a:normAutofit fontScale="70000" lnSpcReduction="20000"/>
          </a:bodyPr>
          <a:lstStyle/>
          <a:p>
            <a:r>
              <a:rPr lang="en-US" dirty="0">
                <a:solidFill>
                  <a:schemeClr val="tx1"/>
                </a:solidFill>
                <a:effectLst/>
              </a:rPr>
              <a:t>During this phase programming information is incorporated, basic special relationships are developed; sketches, preliminary plans, sections and elevations are presented to the Client.  Upon completing the design plan, the designer will present it to the Client again and make revisions based on the Client's input.</a:t>
            </a:r>
          </a:p>
          <a:p>
            <a:r>
              <a:rPr lang="en-US" dirty="0">
                <a:solidFill>
                  <a:schemeClr val="tx1"/>
                </a:solidFill>
                <a:effectLst/>
              </a:rPr>
              <a:t>During this phase programming information is incorporated, basic special relationships are developed; sketches, preliminary plans, sections and elevations are presented to the Client. </a:t>
            </a:r>
          </a:p>
          <a:p>
            <a:r>
              <a:rPr lang="en-US" dirty="0">
                <a:solidFill>
                  <a:schemeClr val="tx1"/>
                </a:solidFill>
                <a:effectLst/>
              </a:rPr>
              <a:t> Upon completing the design plan, the designer will present it to the Client again and make revisions based on the Client's input.</a:t>
            </a:r>
          </a:p>
          <a:p>
            <a:endParaRPr lang="en-US" dirty="0"/>
          </a:p>
        </p:txBody>
      </p:sp>
    </p:spTree>
    <p:extLst>
      <p:ext uri="{BB962C8B-B14F-4D97-AF65-F5344CB8AC3E}">
        <p14:creationId xmlns:p14="http://schemas.microsoft.com/office/powerpoint/2010/main" val="138225360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Design Development</a:t>
            </a:r>
          </a:p>
        </p:txBody>
      </p:sp>
      <p:sp>
        <p:nvSpPr>
          <p:cNvPr id="3" name="Content Placeholder 2"/>
          <p:cNvSpPr>
            <a:spLocks noGrp="1"/>
          </p:cNvSpPr>
          <p:nvPr>
            <p:ph idx="4294967295"/>
          </p:nvPr>
        </p:nvSpPr>
        <p:spPr>
          <a:xfrm>
            <a:off x="533400" y="1828800"/>
            <a:ext cx="7002462" cy="5029200"/>
          </a:xfrm>
        </p:spPr>
        <p:txBody>
          <a:bodyPr>
            <a:normAutofit fontScale="55000" lnSpcReduction="20000"/>
          </a:bodyPr>
          <a:lstStyle/>
          <a:p>
            <a:pPr marL="36900" indent="0">
              <a:buNone/>
            </a:pPr>
            <a:r>
              <a:rPr lang="en-US" b="1" dirty="0">
                <a:solidFill>
                  <a:schemeClr val="tx1"/>
                </a:solidFill>
                <a:effectLst/>
              </a:rPr>
              <a:t>The Project becomes more technically polished and refined</a:t>
            </a:r>
          </a:p>
          <a:p>
            <a:r>
              <a:rPr lang="en-US" dirty="0">
                <a:solidFill>
                  <a:schemeClr val="tx1"/>
                </a:solidFill>
                <a:effectLst/>
              </a:rPr>
              <a:t>During this phase the Designer refines the project, establishes the scope, relationships, forms, size and appearance of the project by means of plans, sections and elevations, typical construction details, equipment layouts, and three-dimensional visualizations.</a:t>
            </a:r>
          </a:p>
          <a:p>
            <a:r>
              <a:rPr lang="en-US" dirty="0">
                <a:solidFill>
                  <a:schemeClr val="tx1"/>
                </a:solidFill>
                <a:effectLst/>
              </a:rPr>
              <a:t>Although some design issues will continue to be refined, resolved or modified during the construction documents, bidding, and construction phases of the project, the primary achievement is to enable the Client to understand how the project will function as well as give more detail about what it will look like.</a:t>
            </a:r>
          </a:p>
          <a:p>
            <a:r>
              <a:rPr lang="en-US" dirty="0">
                <a:solidFill>
                  <a:schemeClr val="tx1"/>
                </a:solidFill>
                <a:effectLst/>
              </a:rPr>
              <a:t>The Design Development Documents shall also include specifications of the materials, finishes, furnishings such as furniture, lighting, flooring, wall covering, and artwork that will identify major materials and systems and establish in general their quality levels.</a:t>
            </a:r>
          </a:p>
          <a:p>
            <a:r>
              <a:rPr lang="en-US" dirty="0">
                <a:solidFill>
                  <a:schemeClr val="tx1"/>
                </a:solidFill>
                <a:effectLst/>
              </a:rPr>
              <a:t>Depending on the complexity of the project, the Designer also might submit drawings for approval by a construction inspector to ensure that the design meets building codes. If a project requires structural work, the Designer works with an Architect or Engineer for that part of the project.</a:t>
            </a:r>
          </a:p>
          <a:p>
            <a:endParaRPr lang="en-US" dirty="0"/>
          </a:p>
        </p:txBody>
      </p:sp>
    </p:spTree>
    <p:extLst>
      <p:ext uri="{BB962C8B-B14F-4D97-AF65-F5344CB8AC3E}">
        <p14:creationId xmlns:p14="http://schemas.microsoft.com/office/powerpoint/2010/main" val="3917368271"/>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Construction Documents</a:t>
            </a:r>
          </a:p>
        </p:txBody>
      </p:sp>
      <p:sp>
        <p:nvSpPr>
          <p:cNvPr id="3" name="Content Placeholder 2"/>
          <p:cNvSpPr>
            <a:spLocks noGrp="1"/>
          </p:cNvSpPr>
          <p:nvPr>
            <p:ph idx="4294967295"/>
          </p:nvPr>
        </p:nvSpPr>
        <p:spPr>
          <a:xfrm>
            <a:off x="914400" y="2194938"/>
            <a:ext cx="3581400" cy="3373438"/>
          </a:xfrm>
        </p:spPr>
        <p:txBody>
          <a:bodyPr>
            <a:normAutofit fontScale="77500" lnSpcReduction="20000"/>
          </a:bodyPr>
          <a:lstStyle/>
          <a:p>
            <a:r>
              <a:rPr lang="en-US" dirty="0">
                <a:solidFill>
                  <a:schemeClr val="tx1"/>
                </a:solidFill>
                <a:effectLst/>
              </a:rPr>
              <a:t>non-load bearing interior construction</a:t>
            </a:r>
          </a:p>
          <a:p>
            <a:r>
              <a:rPr lang="en-US" dirty="0">
                <a:solidFill>
                  <a:schemeClr val="tx1"/>
                </a:solidFill>
                <a:effectLst/>
              </a:rPr>
              <a:t>space planning</a:t>
            </a:r>
          </a:p>
          <a:p>
            <a:r>
              <a:rPr lang="en-US" dirty="0">
                <a:solidFill>
                  <a:schemeClr val="tx1"/>
                </a:solidFill>
                <a:effectLst/>
              </a:rPr>
              <a:t>reflected ceiling plans</a:t>
            </a:r>
          </a:p>
          <a:p>
            <a:r>
              <a:rPr lang="en-US" dirty="0">
                <a:solidFill>
                  <a:schemeClr val="tx1"/>
                </a:solidFill>
                <a:effectLst/>
              </a:rPr>
              <a:t>lighting</a:t>
            </a:r>
          </a:p>
          <a:p>
            <a:r>
              <a:rPr lang="en-US" dirty="0">
                <a:solidFill>
                  <a:schemeClr val="tx1"/>
                </a:solidFill>
                <a:effectLst/>
              </a:rPr>
              <a:t>interior detailing</a:t>
            </a:r>
          </a:p>
          <a:p>
            <a:r>
              <a:rPr lang="en-US" dirty="0">
                <a:solidFill>
                  <a:schemeClr val="tx1"/>
                </a:solidFill>
                <a:effectLst/>
              </a:rPr>
              <a:t>materials and finishes</a:t>
            </a:r>
          </a:p>
          <a:p>
            <a:r>
              <a:rPr lang="en-US" dirty="0">
                <a:solidFill>
                  <a:schemeClr val="tx1"/>
                </a:solidFill>
                <a:effectLst/>
              </a:rPr>
              <a:t>furnishings, fixtures and equipment</a:t>
            </a:r>
          </a:p>
        </p:txBody>
      </p:sp>
      <p:sp>
        <p:nvSpPr>
          <p:cNvPr id="4" name="TextBox 3">
            <a:extLst>
              <a:ext uri="{FF2B5EF4-FFF2-40B4-BE49-F238E27FC236}">
                <a16:creationId xmlns:a16="http://schemas.microsoft.com/office/drawing/2014/main" id="{BA5AF235-8B86-404C-8B6C-5CBD56A53CA7}"/>
              </a:ext>
            </a:extLst>
          </p:cNvPr>
          <p:cNvSpPr txBox="1"/>
          <p:nvPr/>
        </p:nvSpPr>
        <p:spPr>
          <a:xfrm>
            <a:off x="5029200" y="2358163"/>
            <a:ext cx="2667000" cy="3046988"/>
          </a:xfrm>
          <a:prstGeom prst="rect">
            <a:avLst/>
          </a:prstGeom>
          <a:noFill/>
        </p:spPr>
        <p:txBody>
          <a:bodyPr wrap="square" rtlCol="0">
            <a:spAutoFit/>
          </a:bodyPr>
          <a:lstStyle/>
          <a:p>
            <a:r>
              <a:rPr lang="en-US" sz="1600" b="1" dirty="0"/>
              <a:t>The project is ready to be build</a:t>
            </a:r>
            <a:br>
              <a:rPr lang="en-US" sz="1600" dirty="0"/>
            </a:br>
            <a:br>
              <a:rPr lang="en-US" sz="1600" dirty="0"/>
            </a:br>
            <a:r>
              <a:rPr lang="en-US" sz="1600" dirty="0"/>
              <a:t>This phase is about the details and the requirements for construction of the Project. The Construction Documents shall include Drawings and Specifications that establish in detail the quality levels of materials and systems required for the Project.</a:t>
            </a:r>
          </a:p>
        </p:txBody>
      </p:sp>
    </p:spTree>
    <p:extLst>
      <p:ext uri="{BB962C8B-B14F-4D97-AF65-F5344CB8AC3E}">
        <p14:creationId xmlns:p14="http://schemas.microsoft.com/office/powerpoint/2010/main" val="3805640244"/>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Contract Administration</a:t>
            </a:r>
          </a:p>
        </p:txBody>
      </p:sp>
      <p:sp>
        <p:nvSpPr>
          <p:cNvPr id="3" name="Content Placeholder 2"/>
          <p:cNvSpPr>
            <a:spLocks noGrp="1"/>
          </p:cNvSpPr>
          <p:nvPr>
            <p:ph idx="4294967295"/>
          </p:nvPr>
        </p:nvSpPr>
        <p:spPr>
          <a:xfrm>
            <a:off x="2590800" y="3200400"/>
            <a:ext cx="6553200" cy="2535238"/>
          </a:xfrm>
        </p:spPr>
        <p:txBody>
          <a:bodyPr>
            <a:normAutofit fontScale="70000" lnSpcReduction="20000"/>
          </a:bodyPr>
          <a:lstStyle/>
          <a:p>
            <a:r>
              <a:rPr lang="en-US" dirty="0">
                <a:effectLst/>
              </a:rPr>
              <a:t>representing the Client’s interests during construction</a:t>
            </a:r>
          </a:p>
          <a:p>
            <a:r>
              <a:rPr lang="en-US" dirty="0">
                <a:effectLst/>
              </a:rPr>
              <a:t>reviewing shop drawings of building components</a:t>
            </a:r>
          </a:p>
          <a:p>
            <a:r>
              <a:rPr lang="en-US" dirty="0">
                <a:effectLst/>
              </a:rPr>
              <a:t>visiting the site</a:t>
            </a:r>
          </a:p>
          <a:p>
            <a:r>
              <a:rPr lang="en-US" dirty="0">
                <a:effectLst/>
              </a:rPr>
              <a:t>attending regular progress meetings</a:t>
            </a:r>
          </a:p>
          <a:p>
            <a:r>
              <a:rPr lang="en-US" dirty="0">
                <a:effectLst/>
              </a:rPr>
              <a:t>reviewing the contractor’s Applications for Payment</a:t>
            </a:r>
          </a:p>
          <a:p>
            <a:endParaRPr lang="en-US" dirty="0"/>
          </a:p>
        </p:txBody>
      </p:sp>
      <p:sp>
        <p:nvSpPr>
          <p:cNvPr id="4" name="TextBox 3">
            <a:extLst>
              <a:ext uri="{FF2B5EF4-FFF2-40B4-BE49-F238E27FC236}">
                <a16:creationId xmlns:a16="http://schemas.microsoft.com/office/drawing/2014/main" id="{EF8C6AD2-82A1-42C7-8778-1DBD0E37E37D}"/>
              </a:ext>
            </a:extLst>
          </p:cNvPr>
          <p:cNvSpPr txBox="1"/>
          <p:nvPr/>
        </p:nvSpPr>
        <p:spPr>
          <a:xfrm>
            <a:off x="609600" y="2819400"/>
            <a:ext cx="7848600" cy="1938992"/>
          </a:xfrm>
          <a:prstGeom prst="rect">
            <a:avLst/>
          </a:prstGeom>
          <a:noFill/>
        </p:spPr>
        <p:txBody>
          <a:bodyPr wrap="square" rtlCol="0">
            <a:spAutoFit/>
          </a:bodyPr>
          <a:lstStyle/>
          <a:p>
            <a:pPr marL="36900" defTabSz="457200">
              <a:spcBef>
                <a:spcPct val="20000"/>
              </a:spcBef>
              <a:spcAft>
                <a:spcPts val="600"/>
              </a:spcAft>
              <a:buClr>
                <a:schemeClr val="tx2"/>
              </a:buClr>
              <a:buSzPct val="70000"/>
            </a:pPr>
            <a:r>
              <a:rPr lang="en-US" sz="2000" dirty="0">
                <a:ln>
                  <a:solidFill>
                    <a:schemeClr val="bg1">
                      <a:lumMod val="75000"/>
                      <a:lumOff val="25000"/>
                      <a:alpha val="10000"/>
                    </a:schemeClr>
                  </a:solidFill>
                </a:ln>
                <a:latin typeface="Times New Roman" panose="02020603050405020304" pitchFamily="18" charset="0"/>
                <a:cs typeface="Times New Roman" panose="02020603050405020304" pitchFamily="18" charset="0"/>
              </a:rPr>
              <a:t>Finally the concept becomes a reality!</a:t>
            </a:r>
            <a:br>
              <a:rPr lang="en-US" sz="2000" dirty="0">
                <a:ln>
                  <a:solidFill>
                    <a:schemeClr val="bg1">
                      <a:lumMod val="75000"/>
                      <a:lumOff val="25000"/>
                      <a:alpha val="10000"/>
                    </a:schemeClr>
                  </a:solidFill>
                </a:ln>
                <a:latin typeface="Times New Roman" panose="02020603050405020304" pitchFamily="18" charset="0"/>
                <a:cs typeface="Times New Roman" panose="02020603050405020304" pitchFamily="18" charset="0"/>
              </a:rPr>
            </a:br>
            <a:br>
              <a:rPr lang="en-US" sz="2000" dirty="0">
                <a:ln>
                  <a:solidFill>
                    <a:schemeClr val="bg1">
                      <a:lumMod val="75000"/>
                      <a:lumOff val="25000"/>
                      <a:alpha val="10000"/>
                    </a:schemeClr>
                  </a:solidFill>
                </a:ln>
                <a:latin typeface="Times New Roman" panose="02020603050405020304" pitchFamily="18" charset="0"/>
                <a:cs typeface="Times New Roman" panose="02020603050405020304" pitchFamily="18" charset="0"/>
              </a:rPr>
            </a:br>
            <a:r>
              <a:rPr lang="en-US" sz="2000" dirty="0">
                <a:ln>
                  <a:solidFill>
                    <a:schemeClr val="bg1">
                      <a:lumMod val="75000"/>
                      <a:lumOff val="25000"/>
                      <a:alpha val="10000"/>
                    </a:schemeClr>
                  </a:solidFill>
                </a:ln>
                <a:latin typeface="Times New Roman" panose="02020603050405020304" pitchFamily="18" charset="0"/>
                <a:cs typeface="Times New Roman" panose="02020603050405020304" pitchFamily="18" charset="0"/>
              </a:rPr>
              <a:t>Contract Administration is a phase where the Designer administers the Client’s Contract for Construction with the General Contractor. A successful construction project depends on careful Contract Administration</a:t>
            </a:r>
            <a:r>
              <a:rPr lang="en-US" sz="2000" dirty="0">
                <a:ln>
                  <a:solidFill>
                    <a:schemeClr val="bg1">
                      <a:lumMod val="75000"/>
                      <a:lumOff val="25000"/>
                      <a:alpha val="10000"/>
                    </a:schemeClr>
                  </a:solidFill>
                </a:ln>
                <a:solidFill>
                  <a:schemeClr val="tx2"/>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2179079265"/>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0" y="304800"/>
            <a:ext cx="7162800" cy="1143000"/>
          </a:xfrm>
        </p:spPr>
        <p:txBody>
          <a:bodyPr/>
          <a:lstStyle/>
          <a:p>
            <a:pPr algn="l"/>
            <a:r>
              <a:rPr lang="en-US" dirty="0"/>
              <a:t>Design Intent</a:t>
            </a:r>
          </a:p>
        </p:txBody>
      </p:sp>
      <p:graphicFrame>
        <p:nvGraphicFramePr>
          <p:cNvPr id="3" name="Diagram 2"/>
          <p:cNvGraphicFramePr/>
          <p:nvPr>
            <p:extLst>
              <p:ext uri="{D42A27DB-BD31-4B8C-83A1-F6EECF244321}">
                <p14:modId xmlns:p14="http://schemas.microsoft.com/office/powerpoint/2010/main" val="4148737702"/>
              </p:ext>
            </p:extLst>
          </p:nvPr>
        </p:nvGraphicFramePr>
        <p:xfrm>
          <a:off x="1447800" y="1981200"/>
          <a:ext cx="6096000" cy="4064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rot="16200000">
            <a:off x="-3065244" y="3236904"/>
            <a:ext cx="6705600" cy="566738"/>
          </a:xfrm>
        </p:spPr>
        <p:txBody>
          <a:bodyPr/>
          <a:lstStyle/>
          <a:p>
            <a:r>
              <a:rPr lang="en-US" dirty="0"/>
              <a:t>Drawings	</a:t>
            </a:r>
          </a:p>
        </p:txBody>
      </p:sp>
      <p:pic>
        <p:nvPicPr>
          <p:cNvPr id="5" name="Picture Placeholder 4" descr="1st.jpg"/>
          <p:cNvPicPr>
            <a:picLocks noGrp="1" noChangeAspect="1"/>
          </p:cNvPicPr>
          <p:nvPr>
            <p:ph type="pic" idx="1"/>
          </p:nvPr>
        </p:nvPicPr>
        <p:blipFill>
          <a:blip r:embed="rId3" cstate="print"/>
          <a:srcRect t="3602" b="3602"/>
          <a:stretch>
            <a:fillRect/>
          </a:stretch>
        </p:blipFill>
        <p:spPr>
          <a:xfrm>
            <a:off x="228600" y="1981200"/>
            <a:ext cx="5080000" cy="3810000"/>
          </a:xfrm>
        </p:spPr>
      </p:pic>
      <p:sp>
        <p:nvSpPr>
          <p:cNvPr id="4" name="Text Placeholder 3"/>
          <p:cNvSpPr>
            <a:spLocks noGrp="1"/>
          </p:cNvSpPr>
          <p:nvPr>
            <p:ph type="body" sz="half" idx="2"/>
          </p:nvPr>
        </p:nvSpPr>
        <p:spPr>
          <a:xfrm>
            <a:off x="5410200" y="2667000"/>
            <a:ext cx="3264169" cy="2743200"/>
          </a:xfrm>
        </p:spPr>
        <p:txBody>
          <a:bodyPr>
            <a:noAutofit/>
          </a:bodyPr>
          <a:lstStyle/>
          <a:p>
            <a:pPr algn="l"/>
            <a:r>
              <a:rPr lang="en-US" dirty="0">
                <a:solidFill>
                  <a:schemeClr val="tx1"/>
                </a:solidFill>
              </a:rPr>
              <a:t>The drawings show the shape and form of the space, as well as the quantities, sizes, and locations of materials and products. Drawings for construction contracts include demolition plans, existing construction to be modified, new construction, elevations, sections, and details. Drawings for FF&amp;E contracts include furniture and furnishings plans.</a:t>
            </a:r>
          </a:p>
          <a:p>
            <a:endParaRPr lang="en-US" sz="2000" dirty="0"/>
          </a:p>
        </p:txBody>
      </p:sp>
      <p:sp>
        <p:nvSpPr>
          <p:cNvPr id="6" name="Title 1">
            <a:extLst>
              <a:ext uri="{FF2B5EF4-FFF2-40B4-BE49-F238E27FC236}">
                <a16:creationId xmlns:a16="http://schemas.microsoft.com/office/drawing/2014/main" id="{6203C962-6DA5-4FF2-8580-333F70AE2D7A}"/>
              </a:ext>
            </a:extLst>
          </p:cNvPr>
          <p:cNvSpPr txBox="1">
            <a:spLocks/>
          </p:cNvSpPr>
          <p:nvPr/>
        </p:nvSpPr>
        <p:spPr>
          <a:xfrm>
            <a:off x="-802" y="261610"/>
            <a:ext cx="7162800" cy="1143000"/>
          </a:xfrm>
          <a:prstGeom prst="rect">
            <a:avLst/>
          </a:prstGeom>
        </p:spPr>
        <p:txBody>
          <a:bodyPr anchor="b"/>
          <a:lstStyle>
            <a:lvl1pPr algn="l" defTabSz="914400" rtl="0" eaLnBrk="1" latinLnBrk="0" hangingPunct="1">
              <a:spcBef>
                <a:spcPct val="0"/>
              </a:spcBef>
              <a:buNone/>
              <a:defRPr sz="2000" b="1" kern="1200">
                <a:solidFill>
                  <a:schemeClr val="bg1"/>
                </a:solidFill>
                <a:latin typeface="Times New Roman" pitchFamily="18" charset="0"/>
                <a:ea typeface="+mj-ea"/>
                <a:cs typeface="Times New Roman" pitchFamily="18" charset="0"/>
              </a:defRPr>
            </a:lvl1pPr>
          </a:lstStyle>
          <a:p>
            <a:r>
              <a:rPr lang="en-US" sz="4000" dirty="0">
                <a:latin typeface="Trajan Pro" pitchFamily="18" charset="0"/>
              </a:rPr>
              <a:t>DRAWINGS</a:t>
            </a:r>
            <a:br>
              <a:rPr lang="en-US" dirty="0">
                <a:latin typeface="Trajan Pro" pitchFamily="18" charset="0"/>
              </a:rPr>
            </a:br>
            <a:endParaRPr lang="en-US" dirty="0"/>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rot="16200000">
            <a:off x="0" y="2943225"/>
            <a:ext cx="6858000" cy="971550"/>
          </a:xfrm>
        </p:spPr>
        <p:txBody>
          <a:bodyPr/>
          <a:lstStyle/>
          <a:p>
            <a:r>
              <a:rPr lang="en-US" dirty="0"/>
              <a:t>Specifications</a:t>
            </a:r>
          </a:p>
        </p:txBody>
      </p:sp>
      <p:pic>
        <p:nvPicPr>
          <p:cNvPr id="4" name="Content Placeholder 3" descr="265519_Ux5ZFh2VMoVoSlDBxa8cWYU4p.jpg"/>
          <p:cNvPicPr>
            <a:picLocks noGrp="1" noChangeAspect="1"/>
          </p:cNvPicPr>
          <p:nvPr>
            <p:ph idx="4294967295"/>
          </p:nvPr>
        </p:nvPicPr>
        <p:blipFill>
          <a:blip r:embed="rId3" cstate="print"/>
          <a:stretch>
            <a:fillRect/>
          </a:stretch>
        </p:blipFill>
        <p:spPr>
          <a:xfrm>
            <a:off x="228600" y="1600200"/>
            <a:ext cx="5635625" cy="3679197"/>
          </a:xfrm>
        </p:spPr>
      </p:pic>
      <p:sp>
        <p:nvSpPr>
          <p:cNvPr id="3" name="TextBox 2">
            <a:extLst>
              <a:ext uri="{FF2B5EF4-FFF2-40B4-BE49-F238E27FC236}">
                <a16:creationId xmlns:a16="http://schemas.microsoft.com/office/drawing/2014/main" id="{D386F922-F380-4791-B78A-C8AF1C75A1C9}"/>
              </a:ext>
            </a:extLst>
          </p:cNvPr>
          <p:cNvSpPr txBox="1"/>
          <p:nvPr/>
        </p:nvSpPr>
        <p:spPr>
          <a:xfrm>
            <a:off x="295276" y="5486400"/>
            <a:ext cx="7239000" cy="923330"/>
          </a:xfrm>
          <a:prstGeom prst="rect">
            <a:avLst/>
          </a:prstGeom>
          <a:noFill/>
        </p:spPr>
        <p:txBody>
          <a:bodyPr wrap="square" rtlCol="0">
            <a:spAutoFit/>
          </a:bodyPr>
          <a:lstStyle/>
          <a:p>
            <a:r>
              <a:rPr lang="en-US" dirty="0"/>
              <a:t>Specifications describe the quality of materials and their construction or installation . They include information that cannot be communicated graphically in the drawings</a:t>
            </a:r>
          </a:p>
        </p:txBody>
      </p:sp>
      <p:sp>
        <p:nvSpPr>
          <p:cNvPr id="5" name="Title 1">
            <a:extLst>
              <a:ext uri="{FF2B5EF4-FFF2-40B4-BE49-F238E27FC236}">
                <a16:creationId xmlns:a16="http://schemas.microsoft.com/office/drawing/2014/main" id="{DE495367-EFEC-40AA-9719-80C61B58634A}"/>
              </a:ext>
            </a:extLst>
          </p:cNvPr>
          <p:cNvSpPr txBox="1">
            <a:spLocks/>
          </p:cNvSpPr>
          <p:nvPr/>
        </p:nvSpPr>
        <p:spPr>
          <a:xfrm>
            <a:off x="-802" y="261610"/>
            <a:ext cx="7162800" cy="1143000"/>
          </a:xfrm>
          <a:prstGeom prst="rect">
            <a:avLst/>
          </a:prstGeom>
        </p:spPr>
        <p:txBody>
          <a:bodyPr/>
          <a:lstStyle>
            <a:lvl1pPr algn="ctr" defTabSz="914400" rtl="0" eaLnBrk="1" latinLnBrk="0" hangingPunct="1">
              <a:spcBef>
                <a:spcPct val="0"/>
              </a:spcBef>
              <a:buNone/>
              <a:defRPr sz="4400" kern="1200">
                <a:solidFill>
                  <a:schemeClr val="bg1"/>
                </a:solidFill>
                <a:latin typeface="Times New Roman" pitchFamily="18" charset="0"/>
                <a:ea typeface="+mj-ea"/>
                <a:cs typeface="Times New Roman" pitchFamily="18" charset="0"/>
              </a:defRPr>
            </a:lvl1pPr>
          </a:lstStyle>
          <a:p>
            <a:pPr algn="l"/>
            <a:r>
              <a:rPr lang="en-US">
                <a:latin typeface="Trajan Pro" pitchFamily="18" charset="0"/>
              </a:rPr>
              <a:t>Specifications</a:t>
            </a:r>
            <a:br>
              <a:rPr lang="en-US">
                <a:latin typeface="Trajan Pro" pitchFamily="18" charset="0"/>
              </a:rPr>
            </a:br>
            <a:endParaRPr lang="en-US" dirty="0"/>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p:cNvSpPr txBox="1"/>
          <p:nvPr/>
        </p:nvSpPr>
        <p:spPr>
          <a:xfrm>
            <a:off x="838200" y="3886200"/>
            <a:ext cx="5105400" cy="523220"/>
          </a:xfrm>
          <a:prstGeom prst="rect">
            <a:avLst/>
          </a:prstGeom>
          <a:noFill/>
        </p:spPr>
        <p:txBody>
          <a:bodyPr wrap="square" rtlCol="0">
            <a:spAutoFit/>
          </a:bodyPr>
          <a:lstStyle/>
          <a:p>
            <a:pPr>
              <a:buFont typeface="Arial" pitchFamily="34" charset="0"/>
              <a:buChar char="•"/>
            </a:pPr>
            <a:r>
              <a:rPr lang="en-US" sz="2800" i="1" dirty="0">
                <a:latin typeface="Times New Roman" pitchFamily="18" charset="0"/>
                <a:cs typeface="Times New Roman" pitchFamily="18" charset="0"/>
              </a:rPr>
              <a:t> Descriptive Specification</a:t>
            </a:r>
            <a:endParaRPr lang="en-US" sz="2800" dirty="0">
              <a:latin typeface="Times New Roman" pitchFamily="18" charset="0"/>
              <a:cs typeface="Times New Roman" pitchFamily="18" charset="0"/>
            </a:endParaRPr>
          </a:p>
        </p:txBody>
      </p:sp>
      <p:sp>
        <p:nvSpPr>
          <p:cNvPr id="9" name="TextBox 8"/>
          <p:cNvSpPr txBox="1"/>
          <p:nvPr/>
        </p:nvSpPr>
        <p:spPr>
          <a:xfrm>
            <a:off x="762000" y="2057400"/>
            <a:ext cx="5943600" cy="523220"/>
          </a:xfrm>
          <a:prstGeom prst="rect">
            <a:avLst/>
          </a:prstGeom>
          <a:noFill/>
        </p:spPr>
        <p:txBody>
          <a:bodyPr wrap="square" rtlCol="0">
            <a:spAutoFit/>
          </a:bodyPr>
          <a:lstStyle/>
          <a:p>
            <a:pPr>
              <a:buFont typeface="Arial" pitchFamily="34" charset="0"/>
              <a:buChar char="•"/>
            </a:pPr>
            <a:r>
              <a:rPr lang="en-US" sz="2800" i="1" dirty="0">
                <a:latin typeface="Times New Roman" pitchFamily="18" charset="0"/>
                <a:cs typeface="Times New Roman" pitchFamily="18" charset="0"/>
              </a:rPr>
              <a:t> Performance Specification</a:t>
            </a:r>
            <a:endParaRPr lang="en-US" sz="2800" dirty="0">
              <a:latin typeface="Times New Roman" pitchFamily="18" charset="0"/>
              <a:cs typeface="Times New Roman" pitchFamily="18" charset="0"/>
            </a:endParaRPr>
          </a:p>
        </p:txBody>
      </p:sp>
      <p:sp>
        <p:nvSpPr>
          <p:cNvPr id="11" name="TextBox 10"/>
          <p:cNvSpPr txBox="1"/>
          <p:nvPr/>
        </p:nvSpPr>
        <p:spPr>
          <a:xfrm>
            <a:off x="762000" y="4800600"/>
            <a:ext cx="5410200" cy="523220"/>
          </a:xfrm>
          <a:prstGeom prst="rect">
            <a:avLst/>
          </a:prstGeom>
          <a:noFill/>
        </p:spPr>
        <p:txBody>
          <a:bodyPr wrap="square" rtlCol="0">
            <a:spAutoFit/>
          </a:bodyPr>
          <a:lstStyle/>
          <a:p>
            <a:pPr>
              <a:buFont typeface="Arial" pitchFamily="34" charset="0"/>
              <a:buChar char="•"/>
            </a:pPr>
            <a:r>
              <a:rPr lang="en-US" sz="2800" i="1" dirty="0">
                <a:latin typeface="Times New Roman" pitchFamily="18" charset="0"/>
                <a:cs typeface="Times New Roman" pitchFamily="18" charset="0"/>
              </a:rPr>
              <a:t> Reference Standard Specification</a:t>
            </a:r>
            <a:endParaRPr lang="en-US" sz="2800" dirty="0">
              <a:latin typeface="Times New Roman" pitchFamily="18" charset="0"/>
              <a:cs typeface="Times New Roman" pitchFamily="18" charset="0"/>
            </a:endParaRPr>
          </a:p>
        </p:txBody>
      </p:sp>
      <p:sp>
        <p:nvSpPr>
          <p:cNvPr id="13" name="TextBox 12"/>
          <p:cNvSpPr txBox="1"/>
          <p:nvPr/>
        </p:nvSpPr>
        <p:spPr>
          <a:xfrm>
            <a:off x="762000" y="2971800"/>
            <a:ext cx="5943600" cy="523220"/>
          </a:xfrm>
          <a:prstGeom prst="rect">
            <a:avLst/>
          </a:prstGeom>
          <a:noFill/>
        </p:spPr>
        <p:txBody>
          <a:bodyPr wrap="square" rtlCol="0">
            <a:spAutoFit/>
          </a:bodyPr>
          <a:lstStyle/>
          <a:p>
            <a:pPr>
              <a:buFont typeface="Arial" pitchFamily="34" charset="0"/>
              <a:buChar char="•"/>
            </a:pPr>
            <a:r>
              <a:rPr lang="en-US" sz="2800" i="1" dirty="0">
                <a:latin typeface="Times New Roman" pitchFamily="18" charset="0"/>
                <a:cs typeface="Times New Roman" pitchFamily="18" charset="0"/>
              </a:rPr>
              <a:t> Proprietary Specification</a:t>
            </a:r>
            <a:endParaRPr lang="en-US" sz="2800" dirty="0">
              <a:latin typeface="Times New Roman" pitchFamily="18" charset="0"/>
              <a:cs typeface="Times New Roman" pitchFamily="18" charset="0"/>
            </a:endParaRPr>
          </a:p>
        </p:txBody>
      </p:sp>
      <p:sp>
        <p:nvSpPr>
          <p:cNvPr id="2" name="Title 1">
            <a:extLst>
              <a:ext uri="{FF2B5EF4-FFF2-40B4-BE49-F238E27FC236}">
                <a16:creationId xmlns:a16="http://schemas.microsoft.com/office/drawing/2014/main" id="{D45F5B1C-EDC0-494A-849E-764D73A5B5CD}"/>
              </a:ext>
            </a:extLst>
          </p:cNvPr>
          <p:cNvSpPr>
            <a:spLocks noGrp="1"/>
          </p:cNvSpPr>
          <p:nvPr>
            <p:ph type="title"/>
          </p:nvPr>
        </p:nvSpPr>
        <p:spPr>
          <a:xfrm>
            <a:off x="-802" y="261610"/>
            <a:ext cx="7162800" cy="1143000"/>
          </a:xfrm>
        </p:spPr>
        <p:txBody>
          <a:bodyPr/>
          <a:lstStyle/>
          <a:p>
            <a:pPr algn="l"/>
            <a:r>
              <a:rPr lang="en-US" dirty="0">
                <a:latin typeface="Trajan Pro" pitchFamily="18" charset="0"/>
              </a:rPr>
              <a:t>Specifications</a:t>
            </a:r>
            <a:br>
              <a:rPr lang="en-US" dirty="0">
                <a:latin typeface="Trajan Pro" pitchFamily="18" charset="0"/>
              </a:rPr>
            </a:br>
            <a:endParaRPr lang="en-US" dirty="0"/>
          </a:p>
        </p:txBody>
      </p:sp>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fade">
                                      <p:cBhvr>
                                        <p:cTn id="7" dur="500"/>
                                        <p:tgtEl>
                                          <p:spTgt spid="9"/>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13"/>
                                        </p:tgtEl>
                                        <p:attrNameLst>
                                          <p:attrName>style.visibility</p:attrName>
                                        </p:attrNameLst>
                                      </p:cBhvr>
                                      <p:to>
                                        <p:strVal val="visible"/>
                                      </p:to>
                                    </p:set>
                                    <p:animEffect transition="in" filter="fade">
                                      <p:cBhvr>
                                        <p:cTn id="12" dur="500"/>
                                        <p:tgtEl>
                                          <p:spTgt spid="13"/>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fade">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11"/>
                                        </p:tgtEl>
                                        <p:attrNameLst>
                                          <p:attrName>style.visibility</p:attrName>
                                        </p:attrNameLst>
                                      </p:cBhvr>
                                      <p:to>
                                        <p:strVal val="visible"/>
                                      </p:to>
                                    </p:set>
                                    <p:animEffect transition="in" filter="fade">
                                      <p:cBhvr>
                                        <p:cTn id="22" dur="500"/>
                                        <p:tgtEl>
                                          <p:spTgt spid="11"/>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9" grpId="0"/>
      <p:bldP spid="11" grpId="0"/>
      <p:bldP spid="13" grpId="0"/>
    </p:bld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011" y="279871"/>
            <a:ext cx="7162800" cy="1143000"/>
          </a:xfrm>
        </p:spPr>
        <p:txBody>
          <a:bodyPr/>
          <a:lstStyle/>
          <a:p>
            <a:pPr algn="l"/>
            <a:r>
              <a:rPr lang="en-US" dirty="0"/>
              <a:t>Performance Specification</a:t>
            </a:r>
          </a:p>
        </p:txBody>
      </p:sp>
      <p:sp>
        <p:nvSpPr>
          <p:cNvPr id="4" name="Text Placeholder 3"/>
          <p:cNvSpPr>
            <a:spLocks noGrp="1"/>
          </p:cNvSpPr>
          <p:nvPr>
            <p:ph type="body" sz="half" idx="4294967295"/>
          </p:nvPr>
        </p:nvSpPr>
        <p:spPr>
          <a:xfrm>
            <a:off x="457200" y="5036335"/>
            <a:ext cx="6934200" cy="1444625"/>
          </a:xfrm>
        </p:spPr>
        <p:txBody>
          <a:bodyPr>
            <a:normAutofit/>
          </a:bodyPr>
          <a:lstStyle/>
          <a:p>
            <a:pPr marL="342900" indent="-342900" algn="l">
              <a:buAutoNum type="arabicPeriod"/>
            </a:pPr>
            <a:r>
              <a:rPr lang="en-US" sz="1800" dirty="0">
                <a:solidFill>
                  <a:schemeClr val="tx1"/>
                </a:solidFill>
              </a:rPr>
              <a:t>Describes the required results</a:t>
            </a:r>
          </a:p>
          <a:p>
            <a:pPr marL="342900" indent="-342900" algn="l">
              <a:buAutoNum type="arabicPeriod"/>
            </a:pPr>
            <a:r>
              <a:rPr lang="en-US" sz="1800" dirty="0">
                <a:solidFill>
                  <a:schemeClr val="tx1"/>
                </a:solidFill>
              </a:rPr>
              <a:t>The contractor or supplier has a choice of products, materials, and processes that will be used to achieve these results.</a:t>
            </a:r>
          </a:p>
          <a:p>
            <a:pPr marL="342900" indent="-342900" algn="l">
              <a:buAutoNum type="arabicPeriod"/>
            </a:pPr>
            <a:r>
              <a:rPr lang="en-US" sz="1800" dirty="0">
                <a:solidFill>
                  <a:schemeClr val="tx1"/>
                </a:solidFill>
              </a:rPr>
              <a:t>Will make references to industry </a:t>
            </a:r>
            <a:r>
              <a:rPr lang="en-US" sz="1800" dirty="0"/>
              <a:t>standards</a:t>
            </a:r>
          </a:p>
        </p:txBody>
      </p:sp>
      <p:pic>
        <p:nvPicPr>
          <p:cNvPr id="44034" name="Picture 2" descr="http://theaterevolution.com/sitebuildercontent/sitebuilderpictures/wallpanels3.jpg"/>
          <p:cNvPicPr>
            <a:picLocks noChangeAspect="1" noChangeArrowheads="1"/>
          </p:cNvPicPr>
          <p:nvPr/>
        </p:nvPicPr>
        <p:blipFill>
          <a:blip r:embed="rId3" cstate="print"/>
          <a:srcRect/>
          <a:stretch>
            <a:fillRect/>
          </a:stretch>
        </p:blipFill>
        <p:spPr bwMode="auto">
          <a:xfrm>
            <a:off x="457200" y="1600200"/>
            <a:ext cx="4495800" cy="3293174"/>
          </a:xfrm>
          <a:prstGeom prst="rect">
            <a:avLst/>
          </a:prstGeom>
          <a:noFill/>
        </p:spPr>
      </p:pic>
      <p:sp>
        <p:nvSpPr>
          <p:cNvPr id="5" name="TextBox 4">
            <a:extLst>
              <a:ext uri="{FF2B5EF4-FFF2-40B4-BE49-F238E27FC236}">
                <a16:creationId xmlns:a16="http://schemas.microsoft.com/office/drawing/2014/main" id="{79AF8793-72B5-4DAA-8CC1-89E08A1CD7BD}"/>
              </a:ext>
            </a:extLst>
          </p:cNvPr>
          <p:cNvSpPr txBox="1"/>
          <p:nvPr/>
        </p:nvSpPr>
        <p:spPr>
          <a:xfrm>
            <a:off x="5257800" y="1905000"/>
            <a:ext cx="2438400" cy="2862322"/>
          </a:xfrm>
          <a:prstGeom prst="rect">
            <a:avLst/>
          </a:prstGeom>
          <a:noFill/>
        </p:spPr>
        <p:txBody>
          <a:bodyPr wrap="square" rtlCol="0">
            <a:spAutoFit/>
          </a:bodyPr>
          <a:lstStyle/>
          <a:p>
            <a:r>
              <a:rPr lang="en-US" dirty="0"/>
              <a:t>Acoustical wall panel is specified by describing its fire-test-performance characteristics, acoustical properties expressed by noise reduction coefficient value, and the abrasion resistance of its fabric covering. </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Proprietary Specifications</a:t>
            </a:r>
          </a:p>
        </p:txBody>
      </p:sp>
      <p:sp>
        <p:nvSpPr>
          <p:cNvPr id="4" name="Text Placeholder 3"/>
          <p:cNvSpPr>
            <a:spLocks noGrp="1"/>
          </p:cNvSpPr>
          <p:nvPr>
            <p:ph type="body" sz="half" idx="4294967295"/>
          </p:nvPr>
        </p:nvSpPr>
        <p:spPr>
          <a:xfrm>
            <a:off x="762000" y="5259388"/>
            <a:ext cx="7766050" cy="1216025"/>
          </a:xfrm>
        </p:spPr>
        <p:txBody>
          <a:bodyPr>
            <a:normAutofit fontScale="92500" lnSpcReduction="10000"/>
          </a:bodyPr>
          <a:lstStyle/>
          <a:p>
            <a:pPr marL="342900" indent="-342900" algn="l">
              <a:buAutoNum type="arabicPeriod"/>
            </a:pPr>
            <a:r>
              <a:rPr lang="en-US" sz="2000" dirty="0">
                <a:solidFill>
                  <a:schemeClr val="tx1"/>
                </a:solidFill>
              </a:rPr>
              <a:t>Require a specific product from a specific manufacturer indicated by a brand name or model number.</a:t>
            </a:r>
          </a:p>
          <a:p>
            <a:pPr marL="342900" indent="-342900" algn="l">
              <a:buAutoNum type="arabicPeriod"/>
            </a:pPr>
            <a:r>
              <a:rPr lang="en-US" sz="2000" dirty="0">
                <a:solidFill>
                  <a:schemeClr val="tx1"/>
                </a:solidFill>
              </a:rPr>
              <a:t>The </a:t>
            </a:r>
            <a:r>
              <a:rPr lang="en-US" sz="2000" dirty="0" err="1">
                <a:solidFill>
                  <a:schemeClr val="tx1"/>
                </a:solidFill>
              </a:rPr>
              <a:t>specifier</a:t>
            </a:r>
            <a:r>
              <a:rPr lang="en-US" sz="2000" dirty="0">
                <a:solidFill>
                  <a:schemeClr val="tx1"/>
                </a:solidFill>
              </a:rPr>
              <a:t> has complete control over what will be incorporated in the project. </a:t>
            </a:r>
          </a:p>
          <a:p>
            <a:pPr marL="342900" indent="-342900">
              <a:buAutoNum type="arabicPeriod"/>
            </a:pPr>
            <a:endParaRPr lang="en-US" dirty="0"/>
          </a:p>
        </p:txBody>
      </p:sp>
      <p:pic>
        <p:nvPicPr>
          <p:cNvPr id="1028" name="Picture 4" descr="http://www.utilitydesign.co.uk/mall/UtilityDesign/customerimages/products/l_UT30403.jpg"/>
          <p:cNvPicPr>
            <a:picLocks noChangeAspect="1" noChangeArrowheads="1"/>
          </p:cNvPicPr>
          <p:nvPr/>
        </p:nvPicPr>
        <p:blipFill>
          <a:blip r:embed="rId3" cstate="print"/>
          <a:srcRect/>
          <a:stretch>
            <a:fillRect/>
          </a:stretch>
        </p:blipFill>
        <p:spPr bwMode="auto">
          <a:xfrm>
            <a:off x="457200" y="1752600"/>
            <a:ext cx="3429000" cy="3429001"/>
          </a:xfrm>
          <a:prstGeom prst="rect">
            <a:avLst/>
          </a:prstGeom>
          <a:noFill/>
        </p:spPr>
      </p:pic>
      <p:sp>
        <p:nvSpPr>
          <p:cNvPr id="5" name="TextBox 4">
            <a:extLst>
              <a:ext uri="{FF2B5EF4-FFF2-40B4-BE49-F238E27FC236}">
                <a16:creationId xmlns:a16="http://schemas.microsoft.com/office/drawing/2014/main" id="{8193DAA9-1C9A-44C8-B493-715BD0EBBBAB}"/>
              </a:ext>
            </a:extLst>
          </p:cNvPr>
          <p:cNvSpPr txBox="1"/>
          <p:nvPr/>
        </p:nvSpPr>
        <p:spPr>
          <a:xfrm>
            <a:off x="4645025" y="2889924"/>
            <a:ext cx="2895600" cy="923330"/>
          </a:xfrm>
          <a:prstGeom prst="rect">
            <a:avLst/>
          </a:prstGeom>
          <a:noFill/>
        </p:spPr>
        <p:txBody>
          <a:bodyPr wrap="square" rtlCol="0">
            <a:spAutoFit/>
          </a:bodyPr>
          <a:lstStyle/>
          <a:p>
            <a:r>
              <a:rPr lang="en-US" dirty="0"/>
              <a:t>Knoll Group, studio line, Barcelona chair with black leather upholstery</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l"/>
            <a:r>
              <a:rPr lang="en-US" dirty="0"/>
              <a:t>Descriptive Specifications</a:t>
            </a:r>
          </a:p>
        </p:txBody>
      </p:sp>
      <p:sp>
        <p:nvSpPr>
          <p:cNvPr id="4" name="Text Placeholder 3"/>
          <p:cNvSpPr>
            <a:spLocks noGrp="1"/>
          </p:cNvSpPr>
          <p:nvPr>
            <p:ph type="body" sz="half" idx="4294967295"/>
          </p:nvPr>
        </p:nvSpPr>
        <p:spPr>
          <a:xfrm>
            <a:off x="685800" y="5562600"/>
            <a:ext cx="7766050" cy="987425"/>
          </a:xfrm>
        </p:spPr>
        <p:txBody>
          <a:bodyPr>
            <a:normAutofit/>
          </a:bodyPr>
          <a:lstStyle/>
          <a:p>
            <a:pPr marL="342900" indent="-342900" algn="l">
              <a:buAutoNum type="arabicPeriod"/>
            </a:pPr>
            <a:r>
              <a:rPr lang="en-US" sz="2000" dirty="0">
                <a:solidFill>
                  <a:schemeClr val="tx1"/>
                </a:solidFill>
              </a:rPr>
              <a:t>Detail the requirements for the materials properties and workmanship.</a:t>
            </a:r>
          </a:p>
          <a:p>
            <a:pPr marL="342900" indent="-342900" algn="l">
              <a:buAutoNum type="arabicPeriod"/>
            </a:pPr>
            <a:r>
              <a:rPr lang="en-US" sz="2000" dirty="0">
                <a:solidFill>
                  <a:schemeClr val="tx1"/>
                </a:solidFill>
              </a:rPr>
              <a:t>They are the most difficult to </a:t>
            </a:r>
            <a:r>
              <a:rPr lang="en-US" sz="2000" dirty="0"/>
              <a:t>write</a:t>
            </a:r>
            <a:r>
              <a:rPr lang="en-US" dirty="0"/>
              <a:t>.</a:t>
            </a:r>
          </a:p>
        </p:txBody>
      </p:sp>
      <p:pic>
        <p:nvPicPr>
          <p:cNvPr id="45058" name="Picture 2" descr="http://img.diytrade.com/cdimg/1096626/11924528/0/1266385412/Acoustic_Ceiling_Tiles.jpg"/>
          <p:cNvPicPr>
            <a:picLocks noChangeAspect="1" noChangeArrowheads="1"/>
          </p:cNvPicPr>
          <p:nvPr/>
        </p:nvPicPr>
        <p:blipFill>
          <a:blip r:embed="rId3" cstate="print"/>
          <a:srcRect/>
          <a:stretch>
            <a:fillRect/>
          </a:stretch>
        </p:blipFill>
        <p:spPr bwMode="auto">
          <a:xfrm rot="5400000">
            <a:off x="752475" y="1533525"/>
            <a:ext cx="3667125" cy="4105275"/>
          </a:xfrm>
          <a:prstGeom prst="rect">
            <a:avLst/>
          </a:prstGeom>
          <a:noFill/>
        </p:spPr>
      </p:pic>
      <p:sp>
        <p:nvSpPr>
          <p:cNvPr id="5" name="TextBox 4">
            <a:extLst>
              <a:ext uri="{FF2B5EF4-FFF2-40B4-BE49-F238E27FC236}">
                <a16:creationId xmlns:a16="http://schemas.microsoft.com/office/drawing/2014/main" id="{A33D13EE-78BA-440A-9D47-9E54C21EDBC7}"/>
              </a:ext>
            </a:extLst>
          </p:cNvPr>
          <p:cNvSpPr txBox="1"/>
          <p:nvPr/>
        </p:nvSpPr>
        <p:spPr>
          <a:xfrm>
            <a:off x="5486400" y="2133599"/>
            <a:ext cx="2438400" cy="2031325"/>
          </a:xfrm>
          <a:prstGeom prst="rect">
            <a:avLst/>
          </a:prstGeom>
          <a:noFill/>
        </p:spPr>
        <p:txBody>
          <a:bodyPr wrap="square" rtlCol="0">
            <a:spAutoFit/>
          </a:bodyPr>
          <a:lstStyle/>
          <a:p>
            <a:r>
              <a:rPr lang="en-US" dirty="0"/>
              <a:t>An acoustical ceiling tile would be specified by describing the tile material, pattern, finish, color, edge detail, thickness, and size.</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485C587-3412-4852-B6EF-D0905DCBCE14}"/>
              </a:ext>
            </a:extLst>
          </p:cNvPr>
          <p:cNvSpPr>
            <a:spLocks noGrp="1"/>
          </p:cNvSpPr>
          <p:nvPr>
            <p:ph type="title"/>
          </p:nvPr>
        </p:nvSpPr>
        <p:spPr/>
        <p:txBody>
          <a:bodyPr/>
          <a:lstStyle/>
          <a:p>
            <a:pPr algn="l"/>
            <a:r>
              <a:rPr lang="en-US" sz="3600" dirty="0"/>
              <a:t>Reference Standard Specifications</a:t>
            </a:r>
          </a:p>
        </p:txBody>
      </p:sp>
      <p:sp>
        <p:nvSpPr>
          <p:cNvPr id="4" name="Text Placeholder 3"/>
          <p:cNvSpPr>
            <a:spLocks noGrp="1"/>
          </p:cNvSpPr>
          <p:nvPr>
            <p:ph type="body" sz="half" idx="4294967295"/>
          </p:nvPr>
        </p:nvSpPr>
        <p:spPr>
          <a:xfrm>
            <a:off x="677209" y="5257800"/>
            <a:ext cx="7316787" cy="1216025"/>
          </a:xfrm>
        </p:spPr>
        <p:txBody>
          <a:bodyPr>
            <a:normAutofit fontScale="92500" lnSpcReduction="20000"/>
          </a:bodyPr>
          <a:lstStyle/>
          <a:p>
            <a:pPr marL="457200" indent="-457200" algn="l">
              <a:buAutoNum type="arabicPeriod"/>
            </a:pPr>
            <a:r>
              <a:rPr lang="en-US" sz="2000" dirty="0">
                <a:solidFill>
                  <a:schemeClr val="tx1"/>
                </a:solidFill>
              </a:rPr>
              <a:t>Based on requirements set by an accepted authority</a:t>
            </a:r>
          </a:p>
          <a:p>
            <a:pPr marL="457200" indent="-457200" algn="l">
              <a:buAutoNum type="arabicPeriod"/>
            </a:pPr>
            <a:r>
              <a:rPr lang="en-US" sz="2000" dirty="0">
                <a:solidFill>
                  <a:schemeClr val="tx1"/>
                </a:solidFill>
              </a:rPr>
              <a:t>Briefest type of specification</a:t>
            </a:r>
          </a:p>
          <a:p>
            <a:pPr marL="457200" indent="-457200" algn="l">
              <a:buAutoNum type="arabicPeriod"/>
            </a:pPr>
            <a:r>
              <a:rPr lang="en-US" sz="2000" dirty="0">
                <a:solidFill>
                  <a:schemeClr val="tx1"/>
                </a:solidFill>
              </a:rPr>
              <a:t>Specifier needs to understand the standard and verify that all provisions of the standard apply to the </a:t>
            </a:r>
            <a:r>
              <a:rPr lang="en-US" sz="2000" dirty="0"/>
              <a:t>project.</a:t>
            </a:r>
          </a:p>
          <a:p>
            <a:pPr marL="457200" indent="-457200" algn="l">
              <a:buAutoNum type="arabicPeriod"/>
            </a:pPr>
            <a:endParaRPr lang="en-US" sz="2000" dirty="0"/>
          </a:p>
          <a:p>
            <a:pPr marL="457200" indent="-457200">
              <a:buAutoNum type="arabicPeriod"/>
            </a:pPr>
            <a:endParaRPr lang="en-US" sz="2000" dirty="0"/>
          </a:p>
        </p:txBody>
      </p:sp>
      <p:pic>
        <p:nvPicPr>
          <p:cNvPr id="43010" name="Picture 2" descr="http://diyrenos.com/wp-content/uploads/2010/07/ceramic-tile-installation-sub-floor7.jpg"/>
          <p:cNvPicPr>
            <a:picLocks noChangeAspect="1" noChangeArrowheads="1"/>
          </p:cNvPicPr>
          <p:nvPr/>
        </p:nvPicPr>
        <p:blipFill>
          <a:blip r:embed="rId3" cstate="print"/>
          <a:srcRect/>
          <a:stretch>
            <a:fillRect/>
          </a:stretch>
        </p:blipFill>
        <p:spPr bwMode="auto">
          <a:xfrm>
            <a:off x="990600" y="1738738"/>
            <a:ext cx="3517025" cy="3321635"/>
          </a:xfrm>
          <a:prstGeom prst="rect">
            <a:avLst/>
          </a:prstGeom>
          <a:noFill/>
        </p:spPr>
      </p:pic>
      <p:sp>
        <p:nvSpPr>
          <p:cNvPr id="5" name="TextBox 4">
            <a:extLst>
              <a:ext uri="{FF2B5EF4-FFF2-40B4-BE49-F238E27FC236}">
                <a16:creationId xmlns:a16="http://schemas.microsoft.com/office/drawing/2014/main" id="{8785C63B-DA3F-479D-80A7-95A23EF76B14}"/>
              </a:ext>
            </a:extLst>
          </p:cNvPr>
          <p:cNvSpPr txBox="1"/>
          <p:nvPr/>
        </p:nvSpPr>
        <p:spPr>
          <a:xfrm>
            <a:off x="4724400" y="2590800"/>
            <a:ext cx="3264783" cy="646331"/>
          </a:xfrm>
          <a:prstGeom prst="rect">
            <a:avLst/>
          </a:prstGeom>
          <a:noFill/>
        </p:spPr>
        <p:txBody>
          <a:bodyPr wrap="square" rtlCol="0">
            <a:spAutoFit/>
          </a:bodyPr>
          <a:lstStyle/>
          <a:p>
            <a:r>
              <a:rPr lang="en-US" sz="1200" dirty="0"/>
              <a:t>Specifying compliance with ANSI A108 Specifications for Installation of Ceramic Tile.</a:t>
            </a:r>
          </a:p>
          <a:p>
            <a:r>
              <a:rPr lang="en-US" sz="1200" b="1" i="1" dirty="0"/>
              <a:t>American National Standards Institute</a:t>
            </a:r>
            <a:endParaRPr lang="en-US" sz="1200" dirty="0"/>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914400" y="228600"/>
            <a:ext cx="6858000" cy="971550"/>
          </a:xfrm>
        </p:spPr>
        <p:txBody>
          <a:bodyPr/>
          <a:lstStyle/>
          <a:p>
            <a:r>
              <a:rPr lang="en-US" dirty="0"/>
              <a:t>Project Organization</a:t>
            </a:r>
          </a:p>
        </p:txBody>
      </p:sp>
      <p:grpSp>
        <p:nvGrpSpPr>
          <p:cNvPr id="4" name="Group 3"/>
          <p:cNvGrpSpPr/>
          <p:nvPr/>
        </p:nvGrpSpPr>
        <p:grpSpPr>
          <a:xfrm>
            <a:off x="685800" y="2133600"/>
            <a:ext cx="7287968" cy="3200400"/>
            <a:chOff x="685800" y="1417638"/>
            <a:chExt cx="8077200" cy="3546979"/>
          </a:xfrm>
        </p:grpSpPr>
        <p:pic>
          <p:nvPicPr>
            <p:cNvPr id="5" name="Picture 4" descr="Picture 28.png"/>
            <p:cNvPicPr>
              <a:picLocks noChangeAspect="1"/>
            </p:cNvPicPr>
            <p:nvPr/>
          </p:nvPicPr>
          <p:blipFill>
            <a:blip r:embed="rId3" cstate="screen"/>
            <a:stretch>
              <a:fillRect/>
            </a:stretch>
          </p:blipFill>
          <p:spPr>
            <a:xfrm>
              <a:off x="685800" y="1417638"/>
              <a:ext cx="8001000" cy="481812"/>
            </a:xfrm>
            <a:prstGeom prst="rect">
              <a:avLst/>
            </a:prstGeom>
          </p:spPr>
        </p:pic>
        <p:pic>
          <p:nvPicPr>
            <p:cNvPr id="6" name="Picture 5" descr="Picture 27.png"/>
            <p:cNvPicPr>
              <a:picLocks noChangeAspect="1"/>
            </p:cNvPicPr>
            <p:nvPr/>
          </p:nvPicPr>
          <p:blipFill>
            <a:blip r:embed="rId4" cstate="screen"/>
            <a:stretch>
              <a:fillRect/>
            </a:stretch>
          </p:blipFill>
          <p:spPr>
            <a:xfrm>
              <a:off x="685800" y="4442834"/>
              <a:ext cx="8077200" cy="521783"/>
            </a:xfrm>
            <a:prstGeom prst="rect">
              <a:avLst/>
            </a:prstGeom>
          </p:spPr>
        </p:pic>
        <p:pic>
          <p:nvPicPr>
            <p:cNvPr id="7" name="Picture 6" descr="Picture 29.png"/>
            <p:cNvPicPr>
              <a:picLocks noChangeAspect="1"/>
            </p:cNvPicPr>
            <p:nvPr/>
          </p:nvPicPr>
          <p:blipFill>
            <a:blip r:embed="rId5" cstate="screen"/>
            <a:stretch>
              <a:fillRect/>
            </a:stretch>
          </p:blipFill>
          <p:spPr>
            <a:xfrm>
              <a:off x="685800" y="1899450"/>
              <a:ext cx="8001000" cy="2530481"/>
            </a:xfrm>
            <a:prstGeom prst="rect">
              <a:avLst/>
            </a:prstGeom>
          </p:spPr>
        </p:pic>
      </p:grpSp>
      <p:sp>
        <p:nvSpPr>
          <p:cNvPr id="3" name="TextBox 2">
            <a:extLst>
              <a:ext uri="{FF2B5EF4-FFF2-40B4-BE49-F238E27FC236}">
                <a16:creationId xmlns:a16="http://schemas.microsoft.com/office/drawing/2014/main" id="{0603B85D-DCE3-446C-AB9B-A950B23FC63F}"/>
              </a:ext>
            </a:extLst>
          </p:cNvPr>
          <p:cNvSpPr txBox="1"/>
          <p:nvPr/>
        </p:nvSpPr>
        <p:spPr>
          <a:xfrm>
            <a:off x="762000" y="5715000"/>
            <a:ext cx="7447814" cy="646331"/>
          </a:xfrm>
          <a:prstGeom prst="rect">
            <a:avLst/>
          </a:prstGeom>
          <a:noFill/>
        </p:spPr>
        <p:txBody>
          <a:bodyPr wrap="square" rtlCol="0">
            <a:spAutoFit/>
          </a:bodyPr>
          <a:lstStyle/>
          <a:p>
            <a:pPr>
              <a:defRPr/>
            </a:pPr>
            <a:r>
              <a:rPr lang="en-US" dirty="0"/>
              <a:t>Interior designers must manage all phases of production from initial selection through inspection to close the punch list</a:t>
            </a:r>
          </a:p>
        </p:txBody>
      </p:sp>
    </p:spTree>
    <p:extLst>
      <p:ext uri="{BB962C8B-B14F-4D97-AF65-F5344CB8AC3E}">
        <p14:creationId xmlns:p14="http://schemas.microsoft.com/office/powerpoint/2010/main" val="3916760014"/>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0" y="381000"/>
            <a:ext cx="7764463" cy="969963"/>
          </a:xfrm>
        </p:spPr>
        <p:txBody>
          <a:bodyPr/>
          <a:lstStyle/>
          <a:p>
            <a:pPr algn="l"/>
            <a:r>
              <a:rPr lang="en-US" dirty="0"/>
              <a:t>The supply Chain</a:t>
            </a:r>
          </a:p>
        </p:txBody>
      </p:sp>
      <p:sp>
        <p:nvSpPr>
          <p:cNvPr id="3" name="Content Placeholder 2"/>
          <p:cNvSpPr>
            <a:spLocks noGrp="1"/>
          </p:cNvSpPr>
          <p:nvPr>
            <p:ph idx="4294967295"/>
          </p:nvPr>
        </p:nvSpPr>
        <p:spPr>
          <a:xfrm>
            <a:off x="457200" y="2209800"/>
            <a:ext cx="7086600" cy="3221038"/>
          </a:xfrm>
        </p:spPr>
        <p:txBody>
          <a:bodyPr/>
          <a:lstStyle/>
          <a:p>
            <a:pPr marL="450000" lvl="1" indent="0">
              <a:buNone/>
            </a:pPr>
            <a:r>
              <a:rPr lang="en-US" sz="2600" dirty="0">
                <a:solidFill>
                  <a:schemeClr val="tx1"/>
                </a:solidFill>
              </a:rPr>
              <a:t>    The various suppliers include:</a:t>
            </a:r>
          </a:p>
          <a:p>
            <a:pPr lvl="2"/>
            <a:r>
              <a:rPr lang="en-US" sz="2600" dirty="0">
                <a:solidFill>
                  <a:schemeClr val="tx1"/>
                </a:solidFill>
              </a:rPr>
              <a:t>Manufacturers</a:t>
            </a:r>
          </a:p>
          <a:p>
            <a:pPr lvl="2"/>
            <a:r>
              <a:rPr lang="en-US" sz="2600" dirty="0">
                <a:solidFill>
                  <a:schemeClr val="tx1"/>
                </a:solidFill>
              </a:rPr>
              <a:t>Manufacturers Representatives (“Reps”)</a:t>
            </a:r>
          </a:p>
          <a:p>
            <a:pPr lvl="2"/>
            <a:r>
              <a:rPr lang="en-US" sz="2600" dirty="0">
                <a:solidFill>
                  <a:schemeClr val="tx1"/>
                </a:solidFill>
              </a:rPr>
              <a:t>Dealers/Distributors/Vendors</a:t>
            </a:r>
          </a:p>
          <a:p>
            <a:pPr lvl="2"/>
            <a:r>
              <a:rPr lang="en-US" sz="2600" dirty="0">
                <a:solidFill>
                  <a:schemeClr val="tx1"/>
                </a:solidFill>
              </a:rPr>
              <a:t>Resellers and Retailers</a:t>
            </a:r>
          </a:p>
          <a:p>
            <a:endParaRPr lang="en-US" dirty="0"/>
          </a:p>
        </p:txBody>
      </p:sp>
    </p:spTree>
    <p:extLst>
      <p:ext uri="{BB962C8B-B14F-4D97-AF65-F5344CB8AC3E}">
        <p14:creationId xmlns:p14="http://schemas.microsoft.com/office/powerpoint/2010/main" val="3555168367"/>
      </p:ext>
    </p:extLst>
  </p:cSld>
  <p:clrMapOvr>
    <a:masterClrMapping/>
  </p:clrMapOvr>
</p:sld>
</file>

<file path=ppt/theme/theme1.xml><?xml version="1.0" encoding="utf-8"?>
<a:theme xmlns:a="http://schemas.openxmlformats.org/drawingml/2006/main" name="WKU">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Custom 1">
      <a:majorFont>
        <a:latin typeface="Trajan Pro"/>
        <a:ea typeface=""/>
        <a:cs typeface=""/>
      </a:majorFont>
      <a:minorFont>
        <a:latin typeface="Times New Roman"/>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Template</Template>
  <TotalTime>3194</TotalTime>
  <Words>2084</Words>
  <Application>Microsoft Office PowerPoint</Application>
  <PresentationFormat>On-screen Show (4:3)</PresentationFormat>
  <Paragraphs>247</Paragraphs>
  <Slides>39</Slides>
  <Notes>26</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39</vt:i4>
      </vt:variant>
    </vt:vector>
  </HeadingPairs>
  <TitlesOfParts>
    <vt:vector size="46" baseType="lpstr">
      <vt:lpstr>Arial</vt:lpstr>
      <vt:lpstr>Calibri</vt:lpstr>
      <vt:lpstr>Gill Sans MT</vt:lpstr>
      <vt:lpstr>Times New Roman</vt:lpstr>
      <vt:lpstr>Trajan Pro</vt:lpstr>
      <vt:lpstr>Wingdings 2</vt:lpstr>
      <vt:lpstr>WKU</vt:lpstr>
      <vt:lpstr>Material &amp; Finishes</vt:lpstr>
      <vt:lpstr>in·te·ri·or de·sign  </vt:lpstr>
      <vt:lpstr>Interior Designers</vt:lpstr>
      <vt:lpstr>PowerPoint Presentation</vt:lpstr>
      <vt:lpstr>NCIDQ</vt:lpstr>
      <vt:lpstr>PowerPoint Presentation</vt:lpstr>
      <vt:lpstr>Guidelines</vt:lpstr>
      <vt:lpstr>PowerPoint Presentation</vt:lpstr>
      <vt:lpstr>PowerPoint Presentation</vt:lpstr>
      <vt:lpstr>Beverly Hills Supper Club Fire</vt:lpstr>
      <vt:lpstr>Guidelines</vt:lpstr>
      <vt:lpstr>Guidelines/ADA Requirements</vt:lpstr>
      <vt:lpstr>Sustainability</vt:lpstr>
      <vt:lpstr>Green Design</vt:lpstr>
      <vt:lpstr>Recycled, Recyclable</vt:lpstr>
      <vt:lpstr>Common Carcinogens</vt:lpstr>
      <vt:lpstr>LEED</vt:lpstr>
      <vt:lpstr>LEED Categories</vt:lpstr>
      <vt:lpstr>LEED-certified buildings are designed to:  </vt:lpstr>
      <vt:lpstr>1. Since green products are one of the fastest growing markets in the country, some corporations may want to appear greener than they really are. As a result, they may change the name of product to make it sound more natural, or print “certified organic” on the label when it isn’t, or even claim association with a green group that doesn’t exist. Often this is all part of a carefully choreographed effort to attract new sales or new investors.  2. You have to read. Read the label and make sure that the ingredients are what you expected. Better yet, go to the website of the company for more information. And if you are still concerned, there are several websites that track greenwashing. One is run by the University of Oregon and the other by Green Peace. </vt:lpstr>
      <vt:lpstr>Greenwashing </vt:lpstr>
      <vt:lpstr>Sustainability</vt:lpstr>
      <vt:lpstr>Design Phases</vt:lpstr>
      <vt:lpstr>Programming Phase</vt:lpstr>
      <vt:lpstr>Conceptual Design Phase</vt:lpstr>
      <vt:lpstr>Schematic Design</vt:lpstr>
      <vt:lpstr>Design Development</vt:lpstr>
      <vt:lpstr>Construction Documents</vt:lpstr>
      <vt:lpstr>Contract Administration</vt:lpstr>
      <vt:lpstr>Design Intent</vt:lpstr>
      <vt:lpstr>Drawings </vt:lpstr>
      <vt:lpstr>Specifications</vt:lpstr>
      <vt:lpstr>Specifications </vt:lpstr>
      <vt:lpstr>Performance Specification</vt:lpstr>
      <vt:lpstr>Proprietary Specifications</vt:lpstr>
      <vt:lpstr>Descriptive Specifications</vt:lpstr>
      <vt:lpstr>Reference Standard Specifications</vt:lpstr>
      <vt:lpstr>Project Organization</vt:lpstr>
      <vt:lpstr>The supply Chain</vt:lpstr>
    </vt:vector>
  </TitlesOfParts>
  <Company>Western Kentucky University</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NCC</dc:creator>
  <cp:lastModifiedBy>Sheila Flener</cp:lastModifiedBy>
  <cp:revision>219</cp:revision>
  <dcterms:created xsi:type="dcterms:W3CDTF">2010-08-30T18:54:50Z</dcterms:created>
  <dcterms:modified xsi:type="dcterms:W3CDTF">2017-08-19T18:08:13Z</dcterms:modified>
</cp:coreProperties>
</file>