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3FC0AF-996D-4915-B713-A8D20218122E}" type="datetimeFigureOut">
              <a:rPr lang="en-US" smtClean="0"/>
              <a:t>6/11/2018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04FCD1-077E-44F2-A330-2EEB4360F4A9}" type="slidenum">
              <a:rPr lang="en-US" smtClean="0"/>
              <a:t>‹#›</a:t>
            </a:fld>
            <a:endParaRPr lang="en-US"/>
          </a:p>
        </p:txBody>
      </p:sp>
    </p:spTree>
    <p:extLst>
      <p:ext uri="{BB962C8B-B14F-4D97-AF65-F5344CB8AC3E}">
        <p14:creationId xmlns:p14="http://schemas.microsoft.com/office/powerpoint/2010/main" val="3217307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Desert biomes cover quite a large part of the earth surface. They are believed to cover a third of the earth surface. Desert biomes build on lands that are far away from the coast line since they are not exposed to moisture from these water bodies. Deserts are divided into four major categories hence they are widespread in many parts of the world. However, the Sahara desert in Africa and the Antarctica in the polar region are one of the largest deserts in the world. Temperatures in these regions are high during the day and low at night. They also receive little or no rainfall of about 50cms in a year.</a:t>
            </a:r>
          </a:p>
          <a:p>
            <a:endParaRPr lang="en-US" dirty="0"/>
          </a:p>
        </p:txBody>
      </p:sp>
      <p:sp>
        <p:nvSpPr>
          <p:cNvPr id="4" name="Slide Number Placeholder 3"/>
          <p:cNvSpPr>
            <a:spLocks noGrp="1"/>
          </p:cNvSpPr>
          <p:nvPr>
            <p:ph type="sldNum" sz="quarter" idx="10"/>
          </p:nvPr>
        </p:nvSpPr>
        <p:spPr/>
        <p:txBody>
          <a:bodyPr/>
          <a:lstStyle/>
          <a:p>
            <a:fld id="{0804FCD1-077E-44F2-A330-2EEB4360F4A9}" type="slidenum">
              <a:rPr lang="en-US" smtClean="0"/>
              <a:t>2</a:t>
            </a:fld>
            <a:endParaRPr lang="en-US"/>
          </a:p>
        </p:txBody>
      </p:sp>
    </p:spTree>
    <p:extLst>
      <p:ext uri="{BB962C8B-B14F-4D97-AF65-F5344CB8AC3E}">
        <p14:creationId xmlns:p14="http://schemas.microsoft.com/office/powerpoint/2010/main" val="3882402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cactus, shrubs and grass are the most common plant that thrives in the desert. The cactus plant has unique features that makes it adapted to the harsh climatic conditions in the desert. Their leaves are reduced to thorns and wax to help in storage of water. They also have shallow roots that helps them tap water and moisture before evaporation. Other plants include </a:t>
            </a:r>
            <a:r>
              <a:rPr lang="en-US" sz="1200" kern="1200" dirty="0" err="1" smtClean="0">
                <a:solidFill>
                  <a:schemeClr val="tx1"/>
                </a:solidFill>
                <a:effectLst/>
                <a:latin typeface="+mn-lt"/>
                <a:ea typeface="+mn-ea"/>
                <a:cs typeface="+mn-cs"/>
              </a:rPr>
              <a:t>Mugma</a:t>
            </a:r>
            <a:r>
              <a:rPr lang="en-US" sz="1200" kern="1200" dirty="0" smtClean="0">
                <a:solidFill>
                  <a:schemeClr val="tx1"/>
                </a:solidFill>
                <a:effectLst/>
                <a:latin typeface="+mn-lt"/>
                <a:ea typeface="+mn-ea"/>
                <a:cs typeface="+mn-cs"/>
              </a:rPr>
              <a:t> tree, Desert Ironwood, Ocotillo, and Brittle Bush. Their general unique adaptation to desert life include shedding of leaves to help them retain as much water as possible.</a:t>
            </a:r>
          </a:p>
          <a:p>
            <a:endParaRPr lang="en-US" dirty="0"/>
          </a:p>
        </p:txBody>
      </p:sp>
      <p:sp>
        <p:nvSpPr>
          <p:cNvPr id="4" name="Slide Number Placeholder 3"/>
          <p:cNvSpPr>
            <a:spLocks noGrp="1"/>
          </p:cNvSpPr>
          <p:nvPr>
            <p:ph type="sldNum" sz="quarter" idx="10"/>
          </p:nvPr>
        </p:nvSpPr>
        <p:spPr/>
        <p:txBody>
          <a:bodyPr/>
          <a:lstStyle/>
          <a:p>
            <a:fld id="{0804FCD1-077E-44F2-A330-2EEB4360F4A9}" type="slidenum">
              <a:rPr lang="en-US" smtClean="0"/>
              <a:t>3</a:t>
            </a:fld>
            <a:endParaRPr lang="en-US"/>
          </a:p>
        </p:txBody>
      </p:sp>
    </p:spTree>
    <p:extLst>
      <p:ext uri="{BB962C8B-B14F-4D97-AF65-F5344CB8AC3E}">
        <p14:creationId xmlns:p14="http://schemas.microsoft.com/office/powerpoint/2010/main" val="2986137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most common animals in the desert include camels, foxes, coyotes, desert tortoise just but a few. Animals also have unique features that help them adapted to the harsh conditions in the desert. A camel, for example, has stored fat in the hump hence can go days without food and water. Foxes on the other hand have burrowing and nocturnal living adaptations hence can be able to avoid high heat conditions during the day. In addition, animals have unique adaptations such as panting, and seasonal migration. </a:t>
            </a:r>
          </a:p>
          <a:p>
            <a:endParaRPr lang="en-US" dirty="0"/>
          </a:p>
        </p:txBody>
      </p:sp>
      <p:sp>
        <p:nvSpPr>
          <p:cNvPr id="4" name="Slide Number Placeholder 3"/>
          <p:cNvSpPr>
            <a:spLocks noGrp="1"/>
          </p:cNvSpPr>
          <p:nvPr>
            <p:ph type="sldNum" sz="quarter" idx="10"/>
          </p:nvPr>
        </p:nvSpPr>
        <p:spPr/>
        <p:txBody>
          <a:bodyPr/>
          <a:lstStyle/>
          <a:p>
            <a:fld id="{0804FCD1-077E-44F2-A330-2EEB4360F4A9}" type="slidenum">
              <a:rPr lang="en-US" smtClean="0"/>
              <a:t>4</a:t>
            </a:fld>
            <a:endParaRPr lang="en-US"/>
          </a:p>
        </p:txBody>
      </p:sp>
    </p:spTree>
    <p:extLst>
      <p:ext uri="{BB962C8B-B14F-4D97-AF65-F5344CB8AC3E}">
        <p14:creationId xmlns:p14="http://schemas.microsoft.com/office/powerpoint/2010/main" val="3860467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Desertification through grazing of animals deprives desert plants and animals food. Global warming is also a threat to deserts. Drought is a major threat which makes desert plant and animals susceptible to hunger. Irrigation used in agriculture also exposes plants to too much salt which can lead to stunted growth of plants. Off-road vehicles also can be hazardous too plants and animals if used carelessly. </a:t>
            </a:r>
          </a:p>
          <a:p>
            <a:endParaRPr lang="en-US" dirty="0"/>
          </a:p>
        </p:txBody>
      </p:sp>
      <p:sp>
        <p:nvSpPr>
          <p:cNvPr id="4" name="Slide Number Placeholder 3"/>
          <p:cNvSpPr>
            <a:spLocks noGrp="1"/>
          </p:cNvSpPr>
          <p:nvPr>
            <p:ph type="sldNum" sz="quarter" idx="10"/>
          </p:nvPr>
        </p:nvSpPr>
        <p:spPr/>
        <p:txBody>
          <a:bodyPr/>
          <a:lstStyle/>
          <a:p>
            <a:fld id="{0804FCD1-077E-44F2-A330-2EEB4360F4A9}" type="slidenum">
              <a:rPr lang="en-US" smtClean="0"/>
              <a:t>5</a:t>
            </a:fld>
            <a:endParaRPr lang="en-US"/>
          </a:p>
        </p:txBody>
      </p:sp>
    </p:spTree>
    <p:extLst>
      <p:ext uri="{BB962C8B-B14F-4D97-AF65-F5344CB8AC3E}">
        <p14:creationId xmlns:p14="http://schemas.microsoft.com/office/powerpoint/2010/main" val="1081325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People need to embrace the efficient use of water resources to help improve the conditions of arid lands. Encouraging crop rotation is also an essential means of improving the conditions of the soil and plants. </a:t>
            </a:r>
            <a:r>
              <a:rPr lang="en-US" sz="1200" kern="1200" smtClean="0">
                <a:solidFill>
                  <a:schemeClr val="tx1"/>
                </a:solidFill>
                <a:effectLst/>
                <a:latin typeface="+mn-lt"/>
                <a:ea typeface="+mn-ea"/>
                <a:cs typeface="+mn-cs"/>
              </a:rPr>
              <a:t>People also need to construct artificial grooves on the earth surface to help in the collection of rain water.       </a:t>
            </a:r>
          </a:p>
          <a:p>
            <a:endParaRPr lang="en-US" dirty="0"/>
          </a:p>
        </p:txBody>
      </p:sp>
      <p:sp>
        <p:nvSpPr>
          <p:cNvPr id="4" name="Slide Number Placeholder 3"/>
          <p:cNvSpPr>
            <a:spLocks noGrp="1"/>
          </p:cNvSpPr>
          <p:nvPr>
            <p:ph type="sldNum" sz="quarter" idx="10"/>
          </p:nvPr>
        </p:nvSpPr>
        <p:spPr/>
        <p:txBody>
          <a:bodyPr/>
          <a:lstStyle/>
          <a:p>
            <a:fld id="{0804FCD1-077E-44F2-A330-2EEB4360F4A9}" type="slidenum">
              <a:rPr lang="en-US" smtClean="0"/>
              <a:t>6</a:t>
            </a:fld>
            <a:endParaRPr lang="en-US"/>
          </a:p>
        </p:txBody>
      </p:sp>
    </p:spTree>
    <p:extLst>
      <p:ext uri="{BB962C8B-B14F-4D97-AF65-F5344CB8AC3E}">
        <p14:creationId xmlns:p14="http://schemas.microsoft.com/office/powerpoint/2010/main" val="2136315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89A518-8EE6-46C3-A347-D0839E94C41F}" type="datetimeFigureOut">
              <a:rPr lang="en-US" smtClean="0"/>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2152596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89A518-8EE6-46C3-A347-D0839E94C41F}" type="datetimeFigureOut">
              <a:rPr lang="en-US" smtClean="0"/>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1732598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89A518-8EE6-46C3-A347-D0839E94C41F}" type="datetimeFigureOut">
              <a:rPr lang="en-US" smtClean="0"/>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1760912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89A518-8EE6-46C3-A347-D0839E94C41F}" type="datetimeFigureOut">
              <a:rPr lang="en-US" smtClean="0"/>
              <a:t>6/11/2018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555774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89A518-8EE6-46C3-A347-D0839E94C41F}" type="datetimeFigureOut">
              <a:rPr lang="en-US" smtClean="0"/>
              <a:t>6/11/2018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1540831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89A518-8EE6-46C3-A347-D0839E94C41F}" type="datetimeFigureOut">
              <a:rPr lang="en-US" smtClean="0"/>
              <a:t>6/11/2018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1024455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89A518-8EE6-46C3-A347-D0839E94C41F}" type="datetimeFigureOut">
              <a:rPr lang="en-US" smtClean="0"/>
              <a:t>6/11/2018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2523017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89A518-8EE6-46C3-A347-D0839E94C41F}" type="datetimeFigureOut">
              <a:rPr lang="en-US" smtClean="0"/>
              <a:t>6/11/2018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188611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89A518-8EE6-46C3-A347-D0839E94C41F}" type="datetimeFigureOut">
              <a:rPr lang="en-US" smtClean="0"/>
              <a:t>6/11/2018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309438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89A518-8EE6-46C3-A347-D0839E94C41F}" type="datetimeFigureOut">
              <a:rPr lang="en-US" smtClean="0"/>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1426272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89A518-8EE6-46C3-A347-D0839E94C41F}" type="datetimeFigureOut">
              <a:rPr lang="en-US" smtClean="0"/>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FDF477-BEB7-4B85-BA92-95C3F0C9EB38}" type="slidenum">
              <a:rPr lang="en-US" smtClean="0"/>
              <a:t>‹#›</a:t>
            </a:fld>
            <a:endParaRPr lang="en-US"/>
          </a:p>
        </p:txBody>
      </p:sp>
    </p:spTree>
    <p:extLst>
      <p:ext uri="{BB962C8B-B14F-4D97-AF65-F5344CB8AC3E}">
        <p14:creationId xmlns:p14="http://schemas.microsoft.com/office/powerpoint/2010/main" val="273803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89A518-8EE6-46C3-A347-D0839E94C41F}" type="datetimeFigureOut">
              <a:rPr lang="en-US" smtClean="0"/>
              <a:t>6/11/2018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FDF477-BEB7-4B85-BA92-95C3F0C9EB38}" type="slidenum">
              <a:rPr lang="en-US" smtClean="0"/>
              <a:t>‹#›</a:t>
            </a:fld>
            <a:endParaRPr lang="en-US"/>
          </a:p>
        </p:txBody>
      </p:sp>
    </p:spTree>
    <p:extLst>
      <p:ext uri="{BB962C8B-B14F-4D97-AF65-F5344CB8AC3E}">
        <p14:creationId xmlns:p14="http://schemas.microsoft.com/office/powerpoint/2010/main" val="3789076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nationalgeographic.com/environment/habitats/desert-threa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DESERT</a:t>
            </a:r>
            <a:endParaRPr lang="en-US" dirty="0"/>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ENVIRONMENTAL SCIENCE</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28600"/>
            <a:ext cx="6477000" cy="2270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1925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prstClr val="black"/>
                </a:solidFill>
                <a:latin typeface="Times New Roman" panose="02020603050405020304" pitchFamily="18" charset="0"/>
                <a:cs typeface="Times New Roman" panose="02020603050405020304" pitchFamily="18" charset="0"/>
              </a:rPr>
              <a:t>DESERT CHARACTERISTICS AND LOCATION</a:t>
            </a:r>
            <a:endParaRPr lang="en-US" dirty="0"/>
          </a:p>
        </p:txBody>
      </p:sp>
      <p:sp>
        <p:nvSpPr>
          <p:cNvPr id="3" name="Content Placeholder 2"/>
          <p:cNvSpPr>
            <a:spLocks noGrp="1"/>
          </p:cNvSpPr>
          <p:nvPr>
            <p:ph idx="1"/>
          </p:nvPr>
        </p:nvSpPr>
        <p:spPr/>
        <p:txBody>
          <a:bodyPr/>
          <a:lstStyle/>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Deserts biomes are widespread and cover at least a third of the surface of the surface of the </a:t>
            </a:r>
            <a:r>
              <a:rPr lang="en-US" sz="1600" dirty="0" smtClean="0">
                <a:solidFill>
                  <a:prstClr val="black"/>
                </a:solidFill>
                <a:latin typeface="Times New Roman" panose="02020603050405020304" pitchFamily="18" charset="0"/>
                <a:cs typeface="Times New Roman" panose="02020603050405020304" pitchFamily="18" charset="0"/>
              </a:rPr>
              <a:t>earth. </a:t>
            </a:r>
            <a:endParaRPr lang="en-US" sz="1600" dirty="0">
              <a:solidFill>
                <a:prstClr val="black"/>
              </a:solidFill>
              <a:latin typeface="Times New Roman" panose="02020603050405020304" pitchFamily="18" charset="0"/>
              <a:cs typeface="Times New Roman" panose="02020603050405020304" pitchFamily="18" charset="0"/>
            </a:endParaRP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Deserts occur a long distance away from the coasts. In these locations, moisture coming from oceans and seas does not reach the </a:t>
            </a:r>
            <a:r>
              <a:rPr lang="en-US" sz="1600" dirty="0" smtClean="0">
                <a:solidFill>
                  <a:prstClr val="black"/>
                </a:solidFill>
                <a:latin typeface="Times New Roman" panose="02020603050405020304" pitchFamily="18" charset="0"/>
                <a:cs typeface="Times New Roman" panose="02020603050405020304" pitchFamily="18" charset="0"/>
              </a:rPr>
              <a:t>land. </a:t>
            </a:r>
            <a:endParaRPr lang="en-US" sz="1600" dirty="0">
              <a:solidFill>
                <a:prstClr val="black"/>
              </a:solidFill>
              <a:latin typeface="Times New Roman" panose="02020603050405020304" pitchFamily="18" charset="0"/>
              <a:cs typeface="Times New Roman" panose="02020603050405020304" pitchFamily="18" charset="0"/>
            </a:endParaRP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Deserts are divided into four categories hence there are numerous of them in many areas across the </a:t>
            </a:r>
            <a:r>
              <a:rPr lang="en-US" sz="1600" dirty="0" smtClean="0">
                <a:solidFill>
                  <a:prstClr val="black"/>
                </a:solidFill>
                <a:latin typeface="Times New Roman" panose="02020603050405020304" pitchFamily="18" charset="0"/>
                <a:cs typeface="Times New Roman" panose="02020603050405020304" pitchFamily="18" charset="0"/>
              </a:rPr>
              <a:t>world. </a:t>
            </a:r>
            <a:endParaRPr lang="en-US" sz="1600" dirty="0">
              <a:solidFill>
                <a:prstClr val="black"/>
              </a:solidFill>
              <a:latin typeface="Times New Roman" panose="02020603050405020304" pitchFamily="18" charset="0"/>
              <a:cs typeface="Times New Roman" panose="02020603050405020304" pitchFamily="18" charset="0"/>
            </a:endParaRP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The subtropical Sahara in Africa is the larges hot desert biome. However, the overall largest desert is the Antarctica- a polar </a:t>
            </a:r>
            <a:r>
              <a:rPr lang="en-US" sz="1600" dirty="0" smtClean="0">
                <a:solidFill>
                  <a:prstClr val="black"/>
                </a:solidFill>
                <a:latin typeface="Times New Roman" panose="02020603050405020304" pitchFamily="18" charset="0"/>
                <a:cs typeface="Times New Roman" panose="02020603050405020304" pitchFamily="18" charset="0"/>
              </a:rPr>
              <a:t>desert (</a:t>
            </a:r>
            <a:r>
              <a:rPr lang="en-US" sz="1600" dirty="0" err="1" smtClean="0">
                <a:solidFill>
                  <a:prstClr val="black"/>
                </a:solidFill>
                <a:latin typeface="Times New Roman" panose="02020603050405020304" pitchFamily="18" charset="0"/>
                <a:cs typeface="Times New Roman" panose="02020603050405020304" pitchFamily="18" charset="0"/>
              </a:rPr>
              <a:t>nabhan</a:t>
            </a:r>
            <a:r>
              <a:rPr lang="en-US" sz="1600" dirty="0" smtClean="0">
                <a:solidFill>
                  <a:prstClr val="black"/>
                </a:solidFill>
                <a:latin typeface="Times New Roman" panose="02020603050405020304" pitchFamily="18" charset="0"/>
                <a:cs typeface="Times New Roman" panose="02020603050405020304" pitchFamily="18" charset="0"/>
              </a:rPr>
              <a:t>, 1999). </a:t>
            </a:r>
            <a:endParaRPr lang="en-US" sz="1600" dirty="0">
              <a:solidFill>
                <a:prstClr val="black"/>
              </a:solidFill>
              <a:latin typeface="Times New Roman" panose="02020603050405020304" pitchFamily="18" charset="0"/>
              <a:cs typeface="Times New Roman" panose="02020603050405020304" pitchFamily="18" charset="0"/>
            </a:endParaRP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Deserts receive little rainfall of about 50cms a </a:t>
            </a:r>
            <a:r>
              <a:rPr lang="en-US" sz="1600" dirty="0" smtClean="0">
                <a:solidFill>
                  <a:prstClr val="black"/>
                </a:solidFill>
                <a:latin typeface="Times New Roman" panose="02020603050405020304" pitchFamily="18" charset="0"/>
                <a:cs typeface="Times New Roman" panose="02020603050405020304" pitchFamily="18" charset="0"/>
              </a:rPr>
              <a:t>year. </a:t>
            </a:r>
            <a:endParaRPr lang="en-US" sz="1600" dirty="0">
              <a:solidFill>
                <a:prstClr val="black"/>
              </a:solidFill>
              <a:latin typeface="Times New Roman" panose="02020603050405020304" pitchFamily="18" charset="0"/>
              <a:cs typeface="Times New Roman" panose="02020603050405020304" pitchFamily="18" charset="0"/>
            </a:endParaRP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Temperatures are extreme during the day and cold at night in deserts</a:t>
            </a:r>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648200"/>
            <a:ext cx="2914650" cy="190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6148" y="4648200"/>
            <a:ext cx="4312052" cy="190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5311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Times New Roman" panose="02020603050405020304" pitchFamily="18" charset="0"/>
                <a:cs typeface="Times New Roman" panose="02020603050405020304" pitchFamily="18" charset="0"/>
              </a:rPr>
              <a:t>DESERT BIOME PLANTS</a:t>
            </a:r>
            <a:endParaRPr lang="en-US" dirty="0"/>
          </a:p>
        </p:txBody>
      </p:sp>
      <p:sp>
        <p:nvSpPr>
          <p:cNvPr id="3" name="Content Placeholder 2"/>
          <p:cNvSpPr>
            <a:spLocks noGrp="1"/>
          </p:cNvSpPr>
          <p:nvPr>
            <p:ph idx="1"/>
          </p:nvPr>
        </p:nvSpPr>
        <p:spPr/>
        <p:txBody>
          <a:bodyPr/>
          <a:lstStyle/>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The cacti, small shrubs, succulents and grass are the most common plants in the desert. However, other plants such as </a:t>
            </a:r>
            <a:r>
              <a:rPr lang="en-US" sz="1600" dirty="0" err="1">
                <a:solidFill>
                  <a:prstClr val="black"/>
                </a:solidFill>
                <a:latin typeface="Times New Roman" panose="02020603050405020304" pitchFamily="18" charset="0"/>
                <a:cs typeface="Times New Roman" panose="02020603050405020304" pitchFamily="18" charset="0"/>
              </a:rPr>
              <a:t>Mugma</a:t>
            </a:r>
            <a:r>
              <a:rPr lang="en-US" sz="1600" dirty="0">
                <a:solidFill>
                  <a:prstClr val="black"/>
                </a:solidFill>
                <a:latin typeface="Times New Roman" panose="02020603050405020304" pitchFamily="18" charset="0"/>
                <a:cs typeface="Times New Roman" panose="02020603050405020304" pitchFamily="18" charset="0"/>
              </a:rPr>
              <a:t> tree, Desert Ironwood, Ocotillo, Brittle Bush just but a few thrive in desert </a:t>
            </a:r>
            <a:r>
              <a:rPr lang="en-US" sz="1600" dirty="0" smtClean="0">
                <a:solidFill>
                  <a:prstClr val="black"/>
                </a:solidFill>
                <a:latin typeface="Times New Roman" panose="02020603050405020304" pitchFamily="18" charset="0"/>
                <a:cs typeface="Times New Roman" panose="02020603050405020304" pitchFamily="18" charset="0"/>
              </a:rPr>
              <a:t>conditions</a:t>
            </a:r>
            <a:r>
              <a:rPr lang="en-US" sz="1600" dirty="0">
                <a:solidFill>
                  <a:prstClr val="black"/>
                </a:solidFill>
                <a:latin typeface="Times New Roman" panose="02020603050405020304" pitchFamily="18" charset="0"/>
                <a:cs typeface="Times New Roman" panose="02020603050405020304" pitchFamily="18" charset="0"/>
              </a:rPr>
              <a:t> (</a:t>
            </a:r>
            <a:r>
              <a:rPr lang="en-US" sz="1600" dirty="0" err="1">
                <a:solidFill>
                  <a:prstClr val="black"/>
                </a:solidFill>
                <a:latin typeface="Times New Roman" panose="02020603050405020304" pitchFamily="18" charset="0"/>
                <a:cs typeface="Times New Roman" panose="02020603050405020304" pitchFamily="18" charset="0"/>
              </a:rPr>
              <a:t>nabhan</a:t>
            </a:r>
            <a:r>
              <a:rPr lang="en-US" sz="1600" dirty="0">
                <a:solidFill>
                  <a:prstClr val="black"/>
                </a:solidFill>
                <a:latin typeface="Times New Roman" panose="02020603050405020304" pitchFamily="18" charset="0"/>
                <a:cs typeface="Times New Roman" panose="02020603050405020304" pitchFamily="18" charset="0"/>
              </a:rPr>
              <a:t>, 1999). </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To help them thrive in such difficult climatic conditions, these plants have developed certain unique adaptations</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The most common are storage of water in stems and leaves, coverings of wax on eaves, shedding leaves, aimed at minimizing the loss of water. </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Some have also developed long tap roots to help them reach the water table </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The cactus has managed to survive these conditions for many years because it has shallow roots hence being able to soak up little rain and moisture available before evaporation</a:t>
            </a:r>
          </a:p>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478704"/>
            <a:ext cx="2819400" cy="2226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426192"/>
            <a:ext cx="2474913" cy="2244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983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DESERT BIOME ANIMALS</a:t>
            </a:r>
            <a:endParaRPr lang="en-US" dirty="0"/>
          </a:p>
        </p:txBody>
      </p:sp>
      <p:sp>
        <p:nvSpPr>
          <p:cNvPr id="3" name="Content Placeholder 2"/>
          <p:cNvSpPr>
            <a:spLocks noGrp="1"/>
          </p:cNvSpPr>
          <p:nvPr>
            <p:ph idx="1"/>
          </p:nvPr>
        </p:nvSpPr>
        <p:spPr/>
        <p:txBody>
          <a:bodyPr/>
          <a:lstStyle/>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In spite deserts experiencing harsh climatic conditions, many animals thrive here</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Such animals have unique adaptations to help them remain cool and use less water</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A camel, for example, can survive for many days without the availability of food and water due to the stored fat in its hump. A camel also has thick fur and </a:t>
            </a:r>
            <a:r>
              <a:rPr lang="en-US" sz="1600" dirty="0" err="1">
                <a:solidFill>
                  <a:prstClr val="black"/>
                </a:solidFill>
                <a:latin typeface="Times New Roman" panose="02020603050405020304" pitchFamily="18" charset="0"/>
                <a:cs typeface="Times New Roman" panose="02020603050405020304" pitchFamily="18" charset="0"/>
              </a:rPr>
              <a:t>underwool</a:t>
            </a:r>
            <a:r>
              <a:rPr lang="en-US" sz="1600" dirty="0">
                <a:solidFill>
                  <a:prstClr val="black"/>
                </a:solidFill>
                <a:latin typeface="Times New Roman" panose="02020603050405020304" pitchFamily="18" charset="0"/>
                <a:cs typeface="Times New Roman" panose="02020603050405020304" pitchFamily="18" charset="0"/>
              </a:rPr>
              <a:t> to help them survive harsh winter conditions</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Foxes also survive here because of their burrowing and nocturnal living adaptations. The burrowing lifestyle ensures they avoid the high heat conditions during the day </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Animals here have adaptations such as panting which helps them minimize heat, seasonal migration, and stretched periods of dormancy. </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The other common animals in the desert include Coyotes, Thorny Devil, Desert Tortoise, Bobcats just but a few</a:t>
            </a:r>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876800"/>
            <a:ext cx="2852737" cy="160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4651375"/>
            <a:ext cx="2500313"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4651375"/>
            <a:ext cx="2152650" cy="190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8848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Times New Roman" panose="02020603050405020304" pitchFamily="18" charset="0"/>
                <a:cs typeface="Times New Roman" panose="02020603050405020304" pitchFamily="18" charset="0"/>
              </a:rPr>
              <a:t>DESERT BIOME THREATS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Global warming is increasing drought incidences, which contributes to the drying of water holes. High temperatures may lead to high numbers of wildfires  that alter the landscapes of deserts through the elimination of slow-growing trees and replacing them with fast-growing </a:t>
            </a:r>
            <a:r>
              <a:rPr lang="en-US" sz="1600" dirty="0" smtClean="0">
                <a:solidFill>
                  <a:prstClr val="black"/>
                </a:solidFill>
                <a:latin typeface="Times New Roman" panose="02020603050405020304" pitchFamily="18" charset="0"/>
                <a:cs typeface="Times New Roman" panose="02020603050405020304" pitchFamily="18" charset="0"/>
              </a:rPr>
              <a:t>grasses (</a:t>
            </a:r>
            <a:r>
              <a:rPr lang="en-US" sz="1600" dirty="0" err="1" smtClean="0">
                <a:solidFill>
                  <a:prstClr val="black"/>
                </a:solidFill>
                <a:latin typeface="Times New Roman" panose="02020603050405020304" pitchFamily="18" charset="0"/>
                <a:cs typeface="Times New Roman" panose="02020603050405020304" pitchFamily="18" charset="0"/>
              </a:rPr>
              <a:t>wallace</a:t>
            </a:r>
            <a:r>
              <a:rPr lang="en-US" sz="1600" dirty="0" smtClean="0">
                <a:solidFill>
                  <a:prstClr val="black"/>
                </a:solidFill>
                <a:latin typeface="Times New Roman" panose="02020603050405020304" pitchFamily="18" charset="0"/>
                <a:cs typeface="Times New Roman" panose="02020603050405020304" pitchFamily="18" charset="0"/>
              </a:rPr>
              <a:t>, 1980). </a:t>
            </a:r>
            <a:endParaRPr lang="en-US" sz="1600" dirty="0">
              <a:solidFill>
                <a:prstClr val="black"/>
              </a:solidFill>
              <a:latin typeface="Times New Roman" panose="02020603050405020304" pitchFamily="18" charset="0"/>
              <a:cs typeface="Times New Roman" panose="02020603050405020304" pitchFamily="18" charset="0"/>
            </a:endParaRP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Irrigation which is utilized in agriculture can lead to high levels of salt in the soil  and hence cannot support plants. </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Grazing animals also is threat to many desert plants and animals. This act deprives these plants and animals food and also leads to desertification</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In addition, potassium cyanide mainly used in mining gold can may be poisonous to wildlife</a:t>
            </a:r>
          </a:p>
          <a:p>
            <a:pPr marL="228600" lvl="0" indent="-228600">
              <a:lnSpc>
                <a:spcPct val="90000"/>
              </a:lnSpc>
              <a:spcBef>
                <a:spcPts val="1000"/>
              </a:spcBef>
            </a:pPr>
            <a:r>
              <a:rPr lang="en-US" sz="1600" dirty="0">
                <a:solidFill>
                  <a:prstClr val="black"/>
                </a:solidFill>
                <a:latin typeface="Times New Roman" panose="02020603050405020304" pitchFamily="18" charset="0"/>
                <a:cs typeface="Times New Roman" panose="02020603050405020304" pitchFamily="18" charset="0"/>
              </a:rPr>
              <a:t>When used carelessly, off-road vehicles can be hazardous to desert habitats.</a:t>
            </a:r>
          </a:p>
          <a:p>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648200"/>
            <a:ext cx="7086600" cy="193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703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prstClr val="black"/>
                </a:solidFill>
                <a:latin typeface="Times New Roman" panose="02020603050405020304" pitchFamily="18" charset="0"/>
                <a:cs typeface="Times New Roman" panose="02020603050405020304" pitchFamily="18" charset="0"/>
              </a:rPr>
              <a:t>SOLUTIONS TO DESERT THREATS</a:t>
            </a:r>
            <a:endParaRPr lang="en-US" dirty="0"/>
          </a:p>
        </p:txBody>
      </p:sp>
      <p:sp>
        <p:nvSpPr>
          <p:cNvPr id="3" name="Content Placeholder 2"/>
          <p:cNvSpPr>
            <a:spLocks noGrp="1"/>
          </p:cNvSpPr>
          <p:nvPr>
            <p:ph idx="1"/>
          </p:nvPr>
        </p:nvSpPr>
        <p:spPr/>
        <p:txBody>
          <a:bodyPr/>
          <a:lstStyle/>
          <a:p>
            <a:pPr marL="228600" lvl="0" indent="-228600">
              <a:lnSpc>
                <a:spcPct val="90000"/>
              </a:lnSpc>
              <a:spcBef>
                <a:spcPts val="1000"/>
              </a:spcBef>
            </a:pPr>
            <a:r>
              <a:rPr lang="en-US" sz="2400" dirty="0">
                <a:solidFill>
                  <a:prstClr val="black"/>
                </a:solidFill>
                <a:latin typeface="Times New Roman" panose="02020603050405020304" pitchFamily="18" charset="0"/>
                <a:cs typeface="Times New Roman" panose="02020603050405020304" pitchFamily="18" charset="0"/>
              </a:rPr>
              <a:t>One way to ensure these threats do not exist is to use water resources efficiently. Using of the water resources efficiently and better control of salinization can help improve the conditions of arid lands</a:t>
            </a:r>
          </a:p>
          <a:p>
            <a:pPr marL="228600" lvl="0" indent="-228600">
              <a:lnSpc>
                <a:spcPct val="90000"/>
              </a:lnSpc>
              <a:spcBef>
                <a:spcPts val="1000"/>
              </a:spcBef>
            </a:pPr>
            <a:r>
              <a:rPr lang="en-US" sz="2400" dirty="0">
                <a:solidFill>
                  <a:prstClr val="black"/>
                </a:solidFill>
                <a:latin typeface="Times New Roman" panose="02020603050405020304" pitchFamily="18" charset="0"/>
                <a:cs typeface="Times New Roman" panose="02020603050405020304" pitchFamily="18" charset="0"/>
              </a:rPr>
              <a:t>Engineering new methods of crop rotation can help protect the arid soils and the bushes</a:t>
            </a:r>
          </a:p>
          <a:p>
            <a:pPr marL="228600" lvl="0" indent="-228600">
              <a:lnSpc>
                <a:spcPct val="90000"/>
              </a:lnSpc>
              <a:spcBef>
                <a:spcPts val="1000"/>
              </a:spcBef>
            </a:pPr>
            <a:r>
              <a:rPr lang="en-US" sz="2400" dirty="0">
                <a:solidFill>
                  <a:prstClr val="black"/>
                </a:solidFill>
                <a:latin typeface="Times New Roman" panose="02020603050405020304" pitchFamily="18" charset="0"/>
                <a:cs typeface="Times New Roman" panose="02020603050405020304" pitchFamily="18" charset="0"/>
              </a:rPr>
              <a:t>Planting plants with nitrogen fixing ability can paly a fundamental role in restoring the soil fertility</a:t>
            </a:r>
          </a:p>
          <a:p>
            <a:pPr marL="228600" lvl="0" indent="-228600">
              <a:lnSpc>
                <a:spcPct val="90000"/>
              </a:lnSpc>
              <a:spcBef>
                <a:spcPts val="1000"/>
              </a:spcBef>
            </a:pPr>
            <a:r>
              <a:rPr lang="en-US" sz="2400" dirty="0">
                <a:solidFill>
                  <a:prstClr val="black"/>
                </a:solidFill>
                <a:latin typeface="Times New Roman" panose="02020603050405020304" pitchFamily="18" charset="0"/>
                <a:cs typeface="Times New Roman" panose="02020603050405020304" pitchFamily="18" charset="0"/>
              </a:rPr>
              <a:t>People can also dig artificial grooves on the surface to help in retaining water from the rain</a:t>
            </a:r>
          </a:p>
          <a:p>
            <a:endParaRPr lang="en-US" dirty="0"/>
          </a:p>
        </p:txBody>
      </p:sp>
    </p:spTree>
    <p:extLst>
      <p:ext uri="{BB962C8B-B14F-4D97-AF65-F5344CB8AC3E}">
        <p14:creationId xmlns:p14="http://schemas.microsoft.com/office/powerpoint/2010/main" val="3077754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Bibliography</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pPr marL="228600" lvl="0" indent="-228600">
              <a:lnSpc>
                <a:spcPct val="90000"/>
              </a:lnSpc>
              <a:spcBef>
                <a:spcPts val="1000"/>
              </a:spcBef>
            </a:pPr>
            <a:r>
              <a:rPr lang="en-US" sz="2800" dirty="0">
                <a:solidFill>
                  <a:prstClr val="black"/>
                </a:solidFill>
                <a:latin typeface="Times New Roman" panose="02020603050405020304" pitchFamily="18" charset="0"/>
                <a:cs typeface="Times New Roman" panose="02020603050405020304" pitchFamily="18" charset="0"/>
              </a:rPr>
              <a:t>Grady, C. (2017). </a:t>
            </a:r>
            <a:r>
              <a:rPr lang="en-US" sz="2800" i="1" dirty="0">
                <a:solidFill>
                  <a:prstClr val="black"/>
                </a:solidFill>
                <a:latin typeface="Times New Roman" panose="02020603050405020304" pitchFamily="18" charset="0"/>
                <a:cs typeface="Times New Roman" panose="02020603050405020304" pitchFamily="18" charset="0"/>
              </a:rPr>
              <a:t>The desert biome</a:t>
            </a:r>
            <a:r>
              <a:rPr lang="en-US" sz="2800" dirty="0">
                <a:solidFill>
                  <a:prstClr val="black"/>
                </a:solidFill>
                <a:latin typeface="Times New Roman" panose="02020603050405020304" pitchFamily="18" charset="0"/>
                <a:cs typeface="Times New Roman" panose="02020603050405020304" pitchFamily="18" charset="0"/>
              </a:rPr>
              <a:t>.</a:t>
            </a:r>
          </a:p>
          <a:p>
            <a:pPr marL="228600" lvl="0" indent="-228600">
              <a:lnSpc>
                <a:spcPct val="90000"/>
              </a:lnSpc>
              <a:spcBef>
                <a:spcPts val="1000"/>
              </a:spcBef>
            </a:pPr>
            <a:r>
              <a:rPr lang="en-US" sz="2800" dirty="0" err="1">
                <a:solidFill>
                  <a:prstClr val="black"/>
                </a:solidFill>
                <a:latin typeface="Times New Roman" panose="02020603050405020304" pitchFamily="18" charset="0"/>
                <a:cs typeface="Times New Roman" panose="02020603050405020304" pitchFamily="18" charset="0"/>
              </a:rPr>
              <a:t>Nabhan</a:t>
            </a:r>
            <a:r>
              <a:rPr lang="en-US" sz="2800" dirty="0">
                <a:solidFill>
                  <a:prstClr val="black"/>
                </a:solidFill>
                <a:latin typeface="Times New Roman" panose="02020603050405020304" pitchFamily="18" charset="0"/>
                <a:cs typeface="Times New Roman" panose="02020603050405020304" pitchFamily="18" charset="0"/>
              </a:rPr>
              <a:t>, G. P., &amp; </a:t>
            </a:r>
            <a:r>
              <a:rPr lang="en-US" sz="2800" dirty="0" err="1">
                <a:solidFill>
                  <a:prstClr val="black"/>
                </a:solidFill>
                <a:latin typeface="Times New Roman" panose="02020603050405020304" pitchFamily="18" charset="0"/>
                <a:cs typeface="Times New Roman" panose="02020603050405020304" pitchFamily="18" charset="0"/>
              </a:rPr>
              <a:t>Holdsworth</a:t>
            </a:r>
            <a:r>
              <a:rPr lang="en-US" sz="2800" dirty="0">
                <a:solidFill>
                  <a:prstClr val="black"/>
                </a:solidFill>
                <a:latin typeface="Times New Roman" panose="02020603050405020304" pitchFamily="18" charset="0"/>
                <a:cs typeface="Times New Roman" panose="02020603050405020304" pitchFamily="18" charset="0"/>
              </a:rPr>
              <a:t>, A. R. (1999). </a:t>
            </a:r>
            <a:r>
              <a:rPr lang="en-US" sz="2800" i="1" dirty="0">
                <a:solidFill>
                  <a:prstClr val="black"/>
                </a:solidFill>
                <a:latin typeface="Times New Roman" panose="02020603050405020304" pitchFamily="18" charset="0"/>
                <a:cs typeface="Times New Roman" panose="02020603050405020304" pitchFamily="18" charset="0"/>
              </a:rPr>
              <a:t>State of the desert biome: uniqueness, biodiversity, threats and the adequacy of protection in the Sonoran bioregion</a:t>
            </a:r>
            <a:r>
              <a:rPr lang="en-US" sz="2800" dirty="0">
                <a:solidFill>
                  <a:prstClr val="black"/>
                </a:solidFill>
                <a:latin typeface="Times New Roman" panose="02020603050405020304" pitchFamily="18" charset="0"/>
                <a:cs typeface="Times New Roman" panose="02020603050405020304" pitchFamily="18" charset="0"/>
              </a:rPr>
              <a:t>. Arizona-Sonoran Desert Museum.</a:t>
            </a:r>
          </a:p>
          <a:p>
            <a:pPr marL="228600" lvl="0" indent="-228600">
              <a:lnSpc>
                <a:spcPct val="90000"/>
              </a:lnSpc>
              <a:spcBef>
                <a:spcPts val="1000"/>
              </a:spcBef>
            </a:pPr>
            <a:r>
              <a:rPr lang="en-US" sz="2800" dirty="0">
                <a:solidFill>
                  <a:prstClr val="black"/>
                </a:solidFill>
                <a:latin typeface="Times New Roman" panose="02020603050405020304" pitchFamily="18" charset="0"/>
                <a:cs typeface="Times New Roman" panose="02020603050405020304" pitchFamily="18" charset="0"/>
              </a:rPr>
              <a:t>Wallace, A., Romney, E. M., &amp; Hunter, R. B. (1980). The challenge of a desert: revegetation of disturbed desert lands. </a:t>
            </a:r>
            <a:r>
              <a:rPr lang="en-US" sz="2800" i="1" dirty="0">
                <a:solidFill>
                  <a:prstClr val="black"/>
                </a:solidFill>
                <a:latin typeface="Times New Roman" panose="02020603050405020304" pitchFamily="18" charset="0"/>
                <a:cs typeface="Times New Roman" panose="02020603050405020304" pitchFamily="18" charset="0"/>
              </a:rPr>
              <a:t>Great Basin Naturalist Memoirs</a:t>
            </a:r>
            <a:r>
              <a:rPr lang="en-US" sz="2800" dirty="0">
                <a:solidFill>
                  <a:prstClr val="black"/>
                </a:solidFill>
                <a:latin typeface="Times New Roman" panose="02020603050405020304" pitchFamily="18" charset="0"/>
                <a:cs typeface="Times New Roman" panose="02020603050405020304" pitchFamily="18" charset="0"/>
              </a:rPr>
              <a:t>, 216-225.</a:t>
            </a:r>
          </a:p>
          <a:p>
            <a:pPr marL="228600" lvl="0" indent="-228600">
              <a:lnSpc>
                <a:spcPct val="90000"/>
              </a:lnSpc>
              <a:spcBef>
                <a:spcPts val="1000"/>
              </a:spcBef>
            </a:pPr>
            <a:r>
              <a:rPr lang="en-US" sz="2800" dirty="0">
                <a:solidFill>
                  <a:prstClr val="black"/>
                </a:solidFill>
                <a:latin typeface="Times New Roman" panose="02020603050405020304" pitchFamily="18" charset="0"/>
                <a:cs typeface="Times New Roman" panose="02020603050405020304" pitchFamily="18" charset="0"/>
                <a:hlinkClick r:id="rId2"/>
              </a:rPr>
              <a:t>https://www.nationalgeographic.com/environment/habitats/desert-threats/</a:t>
            </a:r>
            <a:endParaRPr lang="en-US" sz="2800" dirty="0">
              <a:solidFill>
                <a:prstClr val="black"/>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6211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1075</Words>
  <Application>Microsoft Office PowerPoint</Application>
  <PresentationFormat>On-screen Show (4:3)</PresentationFormat>
  <Paragraphs>48</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DESERT</vt:lpstr>
      <vt:lpstr>DESERT CHARACTERISTICS AND LOCATION</vt:lpstr>
      <vt:lpstr>DESERT BIOME PLANTS</vt:lpstr>
      <vt:lpstr>DESERT BIOME ANIMALS</vt:lpstr>
      <vt:lpstr>DESERT BIOME THREATS</vt:lpstr>
      <vt:lpstr>SOLUTIONS TO DESERT THREATS</vt:lpstr>
      <vt:lpstr>Bibliography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DESERT</dc:title>
  <dc:creator>vini</dc:creator>
  <cp:lastModifiedBy>vini</cp:lastModifiedBy>
  <cp:revision>3</cp:revision>
  <dcterms:created xsi:type="dcterms:W3CDTF">2018-06-11T00:41:21Z</dcterms:created>
  <dcterms:modified xsi:type="dcterms:W3CDTF">2018-06-11T01:12:12Z</dcterms:modified>
</cp:coreProperties>
</file>