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notesMasterIdLst>
    <p:notesMasterId r:id="rId16"/>
  </p:notesMasterIdLst>
  <p:sldIdLst>
    <p:sldId id="256" r:id="rId2"/>
    <p:sldId id="258" r:id="rId3"/>
    <p:sldId id="261" r:id="rId4"/>
    <p:sldId id="262" r:id="rId5"/>
    <p:sldId id="259" r:id="rId6"/>
    <p:sldId id="260" r:id="rId7"/>
    <p:sldId id="263" r:id="rId8"/>
    <p:sldId id="266" r:id="rId9"/>
    <p:sldId id="271" r:id="rId10"/>
    <p:sldId id="269" r:id="rId11"/>
    <p:sldId id="270" r:id="rId12"/>
    <p:sldId id="272" r:id="rId13"/>
    <p:sldId id="257" r:id="rId14"/>
    <p:sldId id="27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5455" autoAdjust="0"/>
  </p:normalViewPr>
  <p:slideViewPr>
    <p:cSldViewPr snapToGrid="0">
      <p:cViewPr varScale="1">
        <p:scale>
          <a:sx n="87" d="100"/>
          <a:sy n="87" d="100"/>
        </p:scale>
        <p:origin x="696"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2CFC3D-E662-444B-A05A-5BB5493F55D4}" type="datetimeFigureOut">
              <a:rPr lang="en-US" smtClean="0"/>
              <a:t>12/25/2019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6431B9-227E-4007-B2E1-5113A2D4A844}" type="slidenum">
              <a:rPr lang="en-US" smtClean="0"/>
              <a:t>‹#›</a:t>
            </a:fld>
            <a:endParaRPr lang="en-US" dirty="0"/>
          </a:p>
        </p:txBody>
      </p:sp>
    </p:spTree>
    <p:extLst>
      <p:ext uri="{BB962C8B-B14F-4D97-AF65-F5344CB8AC3E}">
        <p14:creationId xmlns:p14="http://schemas.microsoft.com/office/powerpoint/2010/main" val="4215409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hometechhacker.com/smarthome-cost/"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panmore.com/samsung-corporate-vision-statement-corporate-mission-statement-analysis"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alliedmarketresearch.com/smart-speaker-market"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pcmag.com/article/357520/the-best-smart-speaker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6431B9-227E-4007-B2E1-5113A2D4A844}" type="slidenum">
              <a:rPr lang="en-US" smtClean="0"/>
              <a:t>1</a:t>
            </a:fld>
            <a:endParaRPr lang="en-US" dirty="0"/>
          </a:p>
        </p:txBody>
      </p:sp>
    </p:spTree>
    <p:extLst>
      <p:ext uri="{BB962C8B-B14F-4D97-AF65-F5344CB8AC3E}">
        <p14:creationId xmlns:p14="http://schemas.microsoft.com/office/powerpoint/2010/main" val="2668773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gn="just">
              <a:lnSpc>
                <a:spcPct val="150000"/>
              </a:lnSpc>
            </a:pPr>
            <a:r>
              <a:rPr lang="en-US" sz="2400" kern="1200" dirty="0" smtClean="0">
                <a:solidFill>
                  <a:schemeClr val="tx1"/>
                </a:solidFill>
                <a:effectLst/>
                <a:latin typeface="Arial" panose="020B0604020202020204" pitchFamily="34" charset="0"/>
                <a:ea typeface="+mn-ea"/>
                <a:cs typeface="Arial" panose="020B0604020202020204" pitchFamily="34" charset="0"/>
              </a:rPr>
              <a:t>The world has made immense advancements in technology, leading to the creation of products that mitigate daily functional monotony for users. The use of technologically advanced products is capable of creating efficient means of handling basic tasks that are essential to human survival. </a:t>
            </a:r>
            <a:r>
              <a:rPr lang="en-US" sz="2400" dirty="0" smtClean="0">
                <a:latin typeface="Arial" panose="020B0604020202020204" pitchFamily="34" charset="0"/>
                <a:cs typeface="Arial" panose="020B0604020202020204" pitchFamily="34" charset="0"/>
              </a:rPr>
              <a:t>The paper will address the development of Smart assistants that are programmable and are equipped with voice recognition software. We are naming this product “Gode,” until preliminary marketing research suggests otherwise. It will utilize the Samsung corporation as a model for product development and commercialization. it will do this by, discussing the importance of the corporation's values and the progress it has made in the industry, also, the importance of utilizing innovation for smart devices in personal consumer electronics. The presentation comprises of two</a:t>
            </a:r>
            <a:r>
              <a:rPr lang="en-US" sz="2400" baseline="0" dirty="0" smtClean="0">
                <a:latin typeface="Arial" panose="020B0604020202020204" pitchFamily="34" charset="0"/>
                <a:cs typeface="Arial" panose="020B0604020202020204" pitchFamily="34" charset="0"/>
              </a:rPr>
              <a:t> parts</a:t>
            </a:r>
            <a:r>
              <a:rPr lang="en-US" sz="2400" dirty="0" smtClean="0">
                <a:latin typeface="Arial" panose="020B0604020202020204" pitchFamily="34" charset="0"/>
                <a:cs typeface="Arial" panose="020B0604020202020204" pitchFamily="34" charset="0"/>
              </a:rPr>
              <a:t>; Part I</a:t>
            </a:r>
            <a:r>
              <a:rPr lang="en-US" sz="2400" baseline="0" dirty="0" smtClean="0">
                <a:latin typeface="Arial" panose="020B0604020202020204" pitchFamily="34" charset="0"/>
                <a:cs typeface="Arial" panose="020B0604020202020204" pitchFamily="34" charset="0"/>
              </a:rPr>
              <a:t> will describe the</a:t>
            </a:r>
            <a:r>
              <a:rPr lang="en-US" sz="2400" dirty="0" smtClean="0">
                <a:latin typeface="Arial" panose="020B0604020202020204" pitchFamily="34" charset="0"/>
                <a:cs typeface="Arial" panose="020B0604020202020204" pitchFamily="34" charset="0"/>
              </a:rPr>
              <a:t> development concepts of “Gode” and Part II will describe the application of the new product concept.</a:t>
            </a:r>
          </a:p>
          <a:p>
            <a:pPr marL="0" marR="0" indent="457200" algn="just" defTabSz="914400" rtl="0" eaLnBrk="1" fontAlgn="auto" latinLnBrk="0" hangingPunct="1">
              <a:lnSpc>
                <a:spcPct val="200000"/>
              </a:lnSpc>
              <a:spcBef>
                <a:spcPts val="0"/>
              </a:spcBef>
              <a:spcAft>
                <a:spcPts val="0"/>
              </a:spcAft>
              <a:buClrTx/>
              <a:buSzTx/>
              <a:buFontTx/>
              <a:buNone/>
              <a:tabLst/>
              <a:defRPr/>
            </a:pPr>
            <a:endParaRPr lang="en-US" sz="240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A6431B9-227E-4007-B2E1-5113A2D4A844}" type="slidenum">
              <a:rPr lang="en-US" smtClean="0"/>
              <a:t>2</a:t>
            </a:fld>
            <a:endParaRPr lang="en-US" dirty="0"/>
          </a:p>
        </p:txBody>
      </p:sp>
    </p:spTree>
    <p:extLst>
      <p:ext uri="{BB962C8B-B14F-4D97-AF65-F5344CB8AC3E}">
        <p14:creationId xmlns:p14="http://schemas.microsoft.com/office/powerpoint/2010/main" val="3166097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gn="just">
              <a:lnSpc>
                <a:spcPct val="150000"/>
              </a:lnSpc>
            </a:pPr>
            <a:r>
              <a:rPr lang="en-US" sz="2400" dirty="0" smtClean="0">
                <a:latin typeface="Arial" panose="020B0604020202020204" pitchFamily="34" charset="0"/>
                <a:cs typeface="Arial" panose="020B0604020202020204" pitchFamily="34" charset="0"/>
              </a:rPr>
              <a:t>Gode (pronounced “Go-Day), implying its’ purpose benefiting consumers who are busy with day-to-day tasks in the traditional sense. Gode is a smart home assistant like Amazon’s Echo or Google’s Home hub. It will consist of speakers combined with a touch screen for input. Gode will offers features such as playing music, online look-up assistant, event reminders, and, a slew efficiency-boosting technological capabilities. These assistants are designed in such a way that they are dictation enabled, allowing users the ability to dictate a shopping list to it and order from different app-based websites. Gode can sync with and enable multi-functional control of consumers’ home devices, function as an alarm, and operate as a weather indicator based on real-time weather updates. The Gode smart assistant is programmed to connect wirelessly to several smart devices through the use of Bluetooth and Wi-Fi. Gode’s speakers have a link to Wi-Fi and Bluetooth, which allows it</a:t>
            </a:r>
            <a:r>
              <a:rPr lang="en-US" sz="2400" baseline="0"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to use voice recognition technology to understand what is spoken to it and respond accordingly. Smart home assistants have also been shown to aid kids in pronunciation of difficult words, and the assistant is capable of being programmed in a way that can also help to soothe a baby through the use of music, sounds, and ambient light. (Baeza &amp; Kumar, 2019). The Gode smart assistant is revolutionary in that the hub is battery enabled, making Gode portable and maneuverable dynamically throughout the house for users.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A6431B9-227E-4007-B2E1-5113A2D4A844}" type="slidenum">
              <a:rPr lang="en-US" smtClean="0"/>
              <a:t>3</a:t>
            </a:fld>
            <a:endParaRPr lang="en-US" dirty="0"/>
          </a:p>
        </p:txBody>
      </p:sp>
    </p:spTree>
    <p:extLst>
      <p:ext uri="{BB962C8B-B14F-4D97-AF65-F5344CB8AC3E}">
        <p14:creationId xmlns:p14="http://schemas.microsoft.com/office/powerpoint/2010/main" val="4202284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gn="just" defTabSz="914400" rtl="0" eaLnBrk="1" fontAlgn="auto" latinLnBrk="0" hangingPunct="1">
              <a:lnSpc>
                <a:spcPct val="100000"/>
              </a:lnSpc>
              <a:spcBef>
                <a:spcPts val="0"/>
              </a:spcBef>
              <a:spcAft>
                <a:spcPts val="0"/>
              </a:spcAft>
              <a:buClrTx/>
              <a:buSzTx/>
              <a:buFontTx/>
              <a:buNone/>
              <a:tabLst/>
              <a:defRPr/>
            </a:pPr>
            <a:r>
              <a:rPr lang="en-US" sz="2400" dirty="0" smtClean="0">
                <a:latin typeface="Arial" panose="020B0604020202020204" pitchFamily="34" charset="0"/>
                <a:cs typeface="Arial" panose="020B0604020202020204" pitchFamily="34" charset="0"/>
              </a:rPr>
              <a:t>To ensure that the “GODE” project goes to completion and is a success,  it will adapt tactics employed by the Samsung corporation. Like many other Global producers of electronics, Samsung operates with an emphasis on vertical integration (Tung, 2018) and heavily relies on the innovation of products. While Samsung is present in numerous markets, the two primary categories are personal communication devices and personal electronics. To retain its title as an industry leader in its respective Global Market Samsung focuses primarily on research and development. Between the use of vertical integration as a method to ensure middle-man sellers do not impact costs and development, as well a heavy focus on market research, Samsung can offer products at a mid-range price point to consumers with a fair amount of confidence in its product market success. Samsung was not the first player in the smartphone game; however, it did release the first PDA phone utilizing the Palm Operating system in 2001. The PDA phone is considered the first smartphone ever introduced to the U.S. market. Innovative motions like this express Samsung’s dedication to bringing new and creative tools to the personal electronic and business market. The project will therefore</a:t>
            </a:r>
            <a:r>
              <a:rPr lang="en-US" sz="2400" baseline="0" dirty="0" smtClean="0">
                <a:latin typeface="Arial" panose="020B0604020202020204" pitchFamily="34" charset="0"/>
                <a:cs typeface="Arial" panose="020B0604020202020204" pitchFamily="34" charset="0"/>
              </a:rPr>
              <a:t> employ Samsung tactics of emphasis on development, innovation, and research to ensure success.</a:t>
            </a:r>
            <a:endParaRPr lang="en-US" sz="2400" dirty="0" smtClean="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A6431B9-227E-4007-B2E1-5113A2D4A844}" type="slidenum">
              <a:rPr lang="en-US" smtClean="0"/>
              <a:t>4</a:t>
            </a:fld>
            <a:endParaRPr lang="en-US" dirty="0"/>
          </a:p>
        </p:txBody>
      </p:sp>
    </p:spTree>
    <p:extLst>
      <p:ext uri="{BB962C8B-B14F-4D97-AF65-F5344CB8AC3E}">
        <p14:creationId xmlns:p14="http://schemas.microsoft.com/office/powerpoint/2010/main" val="2583040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gn="just" defTabSz="914400" rtl="0" eaLnBrk="1" fontAlgn="auto" latinLnBrk="0" hangingPunct="1">
              <a:lnSpc>
                <a:spcPct val="150000"/>
              </a:lnSpc>
              <a:spcBef>
                <a:spcPts val="0"/>
              </a:spcBef>
              <a:spcAft>
                <a:spcPts val="0"/>
              </a:spcAft>
              <a:buClrTx/>
              <a:buSzTx/>
              <a:buFontTx/>
              <a:buNone/>
              <a:tabLst/>
              <a:defRPr/>
            </a:pPr>
            <a:r>
              <a:rPr lang="en-US" sz="2400" dirty="0" smtClean="0">
                <a:latin typeface="Arial" panose="020B0604020202020204" pitchFamily="34" charset="0"/>
                <a:cs typeface="Arial" panose="020B0604020202020204" pitchFamily="34" charset="0"/>
              </a:rPr>
              <a:t>Beta testing will focus on Wi-Fi household. Statistics provided by a study from Rahul &amp; Akshay (2018) discovered that smart device owners are mostly the Wi-Fi households, and they have wider adoption than wearable devices. In terms of active market penetration, the leading products are smartphones, computers, and tablets in many households. According to Hometechhacker.com (2019), the latest smart assistant products that offer similar features as those of Gode, are priced in at $40- $150 (e.g., Google Mini, Amazon Echo Dot, Google Home). We are working towards viably supplying the Gode assistant at two price points, given the statistical information. The Gode voice-only assistant who will provide nearly all of the features as the full-service smart assistant with a touchscreen will be tested at a cost for the consumer in the range of $40-$60. The full-service model of Gode with visible dictation software will be tested at the price points of $100-150, respectively. </a:t>
            </a:r>
          </a:p>
          <a:p>
            <a:pPr indent="457200" algn="just">
              <a:lnSpc>
                <a:spcPct val="150000"/>
              </a:lnSpc>
            </a:pPr>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A6431B9-227E-4007-B2E1-5113A2D4A844}" type="slidenum">
              <a:rPr lang="en-US" smtClean="0"/>
              <a:t>5</a:t>
            </a:fld>
            <a:endParaRPr lang="en-US" dirty="0"/>
          </a:p>
        </p:txBody>
      </p:sp>
    </p:spTree>
    <p:extLst>
      <p:ext uri="{BB962C8B-B14F-4D97-AF65-F5344CB8AC3E}">
        <p14:creationId xmlns:p14="http://schemas.microsoft.com/office/powerpoint/2010/main" val="3790472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Arial" panose="020B0604020202020204" pitchFamily="34" charset="0"/>
                <a:cs typeface="Arial" panose="020B0604020202020204" pitchFamily="34" charset="0"/>
              </a:rPr>
              <a:t>Market size growth is influenced by level of awareness. We will work with our marketing team to identify potential global advertising avenues. We expect to use marketing tools such as social media marketing, mainstream media, and endorsements to expose customers to the benefits and features of the Gode smart assistant (Olson &amp; Levy, 2018). </a:t>
            </a:r>
            <a:endParaRPr lang="en-US" sz="2400" dirty="0" smtClean="0">
              <a:effectLst/>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A6431B9-227E-4007-B2E1-5113A2D4A844}" type="slidenum">
              <a:rPr lang="en-US" smtClean="0"/>
              <a:t>6</a:t>
            </a:fld>
            <a:endParaRPr lang="en-US" dirty="0"/>
          </a:p>
        </p:txBody>
      </p:sp>
    </p:spTree>
    <p:extLst>
      <p:ext uri="{BB962C8B-B14F-4D97-AF65-F5344CB8AC3E}">
        <p14:creationId xmlns:p14="http://schemas.microsoft.com/office/powerpoint/2010/main" val="855472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gn="just">
              <a:lnSpc>
                <a:spcPct val="150000"/>
              </a:lnSpc>
            </a:pPr>
            <a:r>
              <a:rPr lang="en-US" sz="1200" dirty="0" smtClean="0">
                <a:latin typeface="Arial" panose="020B0604020202020204" pitchFamily="34" charset="0"/>
                <a:cs typeface="Arial" panose="020B0604020202020204" pitchFamily="34" charset="0"/>
              </a:rPr>
              <a:t>The reception of the product is expected to be good, given the current trend whereby consumers are increasingly interested in the market of smart assistants' ability to mitigate day-to-day chores that have been a burden until now. The market share and the revenues are likely to exponentially increase due to the usability of the product as well as a fair price. Already more than 200 million households have at least one smart device (Segan &amp; Greenwald</a:t>
            </a:r>
            <a:r>
              <a:rPr lang="en-US" sz="1200" i="1" dirty="0" smtClean="0">
                <a:latin typeface="Arial" panose="020B0604020202020204" pitchFamily="34" charset="0"/>
                <a:cs typeface="Arial" panose="020B0604020202020204" pitchFamily="34" charset="0"/>
              </a:rPr>
              <a:t>, </a:t>
            </a:r>
            <a:r>
              <a:rPr lang="en-US" sz="1200" dirty="0" smtClean="0">
                <a:latin typeface="Arial" panose="020B0604020202020204" pitchFamily="34" charset="0"/>
                <a:cs typeface="Arial" panose="020B0604020202020204" pitchFamily="34" charset="0"/>
              </a:rPr>
              <a:t>2019). , and therefore, the market expected to buy products like Gode is equal due to its advantages.   </a:t>
            </a:r>
            <a:endParaRPr lang="en-US" sz="1200" dirty="0" smtClean="0">
              <a:effectLst/>
              <a:latin typeface="Arial" panose="020B0604020202020204" pitchFamily="34" charset="0"/>
              <a:cs typeface="Arial" panose="020B0604020202020204" pitchFamily="34" charset="0"/>
            </a:endParaRPr>
          </a:p>
          <a:p>
            <a:endParaRPr lang="en-US" sz="1200"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7A6431B9-227E-4007-B2E1-5113A2D4A844}" type="slidenum">
              <a:rPr lang="en-US" smtClean="0"/>
              <a:t>7</a:t>
            </a:fld>
            <a:endParaRPr lang="en-US" dirty="0"/>
          </a:p>
        </p:txBody>
      </p:sp>
    </p:spTree>
    <p:extLst>
      <p:ext uri="{BB962C8B-B14F-4D97-AF65-F5344CB8AC3E}">
        <p14:creationId xmlns:p14="http://schemas.microsoft.com/office/powerpoint/2010/main" val="1394023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Gode will be applied in smart homes to carry out day to day tasks such as managing shopping lists and placing orders on different websites.. </a:t>
            </a:r>
            <a:r>
              <a:rPr lang="en-US" dirty="0" smtClean="0"/>
              <a:t>According to an analysis by Dewar &amp; Bendle (2018), the market for smart assistants is made up primarily of individuals who are engaged in careers requiring large volumes of work hours and have tight schedules in their work; hence buying Gode will help them in several household activities such as planning recipes, monitoring the house through its third party security app features, scheduling, relaxing, making shopping orders and, reminding them about planned events.</a:t>
            </a:r>
            <a:endParaRPr lang="en-US" sz="1100" dirty="0" smtClean="0"/>
          </a:p>
          <a:p>
            <a:endParaRPr lang="en-US" dirty="0"/>
          </a:p>
        </p:txBody>
      </p:sp>
      <p:sp>
        <p:nvSpPr>
          <p:cNvPr id="4" name="Slide Number Placeholder 3"/>
          <p:cNvSpPr>
            <a:spLocks noGrp="1"/>
          </p:cNvSpPr>
          <p:nvPr>
            <p:ph type="sldNum" sz="quarter" idx="10"/>
          </p:nvPr>
        </p:nvSpPr>
        <p:spPr/>
        <p:txBody>
          <a:bodyPr/>
          <a:lstStyle/>
          <a:p>
            <a:fld id="{7A6431B9-227E-4007-B2E1-5113A2D4A844}" type="slidenum">
              <a:rPr lang="en-US" smtClean="0"/>
              <a:t>8</a:t>
            </a:fld>
            <a:endParaRPr lang="en-US" dirty="0"/>
          </a:p>
        </p:txBody>
      </p:sp>
    </p:spTree>
    <p:extLst>
      <p:ext uri="{BB962C8B-B14F-4D97-AF65-F5344CB8AC3E}">
        <p14:creationId xmlns:p14="http://schemas.microsoft.com/office/powerpoint/2010/main" val="2425210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gn="just" defTabSz="914400" rtl="0" eaLnBrk="1" fontAlgn="auto" latinLnBrk="0" hangingPunct="1">
              <a:lnSpc>
                <a:spcPct val="100000"/>
              </a:lnSpc>
              <a:spcBef>
                <a:spcPts val="0"/>
              </a:spcBef>
              <a:spcAft>
                <a:spcPts val="0"/>
              </a:spcAft>
              <a:buClrTx/>
              <a:buSzTx/>
              <a:buFontTx/>
              <a:buNone/>
              <a:tabLst/>
              <a:defRPr/>
            </a:pPr>
            <a:r>
              <a:rPr lang="en-US" sz="2400" dirty="0" smtClean="0">
                <a:latin typeface="Arial" panose="020B0604020202020204" pitchFamily="34" charset="0"/>
                <a:cs typeface="Arial" panose="020B0604020202020204" pitchFamily="34" charset="0"/>
              </a:rPr>
              <a:t>Gode is a smart home assistant like Amazon’s Echo or Google’s Home hub. What differentiates Gode is state-of-the-art dictation technology. The dictation software and other additional features are revolutionary advancements in the smart assistant category. The ability to dictate talk-to-text to Gode helps consumers add things on a shopping list, by displaying the list as the user verbally dictates to the assistant. Because of the reported difficulty verifying connectivity status, most current smart home devices have. Gode will be programmed with a visual connectivity tab in the top right corner of the screen to show when devices are connected to it. (Beirl, Yuill &amp; Rogers, 2019).Gode offers a more conventional yet innovative feature for consumers. Gode has an optional case that provides consumers with the option of magnetically sticking the hub to a fridge or other optional metal bases. </a:t>
            </a:r>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A6431B9-227E-4007-B2E1-5113A2D4A844}" type="slidenum">
              <a:rPr lang="en-US" smtClean="0"/>
              <a:t>9</a:t>
            </a:fld>
            <a:endParaRPr lang="en-US" dirty="0"/>
          </a:p>
        </p:txBody>
      </p:sp>
    </p:spTree>
    <p:extLst>
      <p:ext uri="{BB962C8B-B14F-4D97-AF65-F5344CB8AC3E}">
        <p14:creationId xmlns:p14="http://schemas.microsoft.com/office/powerpoint/2010/main" val="219818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gn="just">
              <a:lnSpc>
                <a:spcPct val="150000"/>
              </a:lnSpc>
            </a:pPr>
            <a:r>
              <a:rPr lang="en-US" sz="2400" dirty="0" smtClean="0">
                <a:latin typeface="Arial" panose="020B0604020202020204" pitchFamily="34" charset="0"/>
                <a:cs typeface="Arial" panose="020B0604020202020204" pitchFamily="34" charset="0"/>
              </a:rPr>
              <a:t>The voice recognition technology and fast connectivity will increase current revenue streams. Smart assistant and speaker sales are projected to increase by 44% (Priporas, Stylos, &amp; Fotiadis, 2017). Strategy analytics further estimates 11% compound annual growth in the smart home market, which means it could reach $157 billion in annual revenue by 2023 (Rahul &amp; Akshay, 2018). The report does not clearly define electrical devices but includes voice and video assistants.</a:t>
            </a:r>
            <a:r>
              <a:rPr lang="en-US" sz="2400" baseline="0"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These sales are driven by increased awareness and therefore making them more accessible (Statista, 2019).Smart hub's growth rates are because of keen consumer interest combined with competition among their competitors. The revenue rate is projected to grow at a compound annual rate of 23.7% (Rahul &amp; Akshay, 2018), which will lead to a rise of 16 billion dollars in annual revenue (Perez, 2019). The expectations are high that significant growth in the market size is likely to be experienced as the product will be marketed globally. The success of the product and the growth in sales will be subject to persons that will be contracted to endorse the product. Strategy Analytics expects a total of 6.4 billion smart home users globally by the end of 2023 (Segan &amp; Greenwald</a:t>
            </a:r>
            <a:r>
              <a:rPr lang="en-US" sz="2400" i="1"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2019). Already more than 200 million households have at least one smart device, and therefore, the market expected to buy products like Gode is equal due to its advantages</a:t>
            </a:r>
            <a:endParaRPr lang="en-US" sz="2400" dirty="0" smtClean="0">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A6431B9-227E-4007-B2E1-5113A2D4A844}" type="slidenum">
              <a:rPr lang="en-US" smtClean="0"/>
              <a:t>10</a:t>
            </a:fld>
            <a:endParaRPr lang="en-US" dirty="0"/>
          </a:p>
        </p:txBody>
      </p:sp>
    </p:spTree>
    <p:extLst>
      <p:ext uri="{BB962C8B-B14F-4D97-AF65-F5344CB8AC3E}">
        <p14:creationId xmlns:p14="http://schemas.microsoft.com/office/powerpoint/2010/main" val="1501713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gn="l" defTabSz="914400" rtl="0" eaLnBrk="1" fontAlgn="auto" latinLnBrk="0" hangingPunct="1">
              <a:lnSpc>
                <a:spcPct val="100000"/>
              </a:lnSpc>
              <a:spcBef>
                <a:spcPts val="0"/>
              </a:spcBef>
              <a:spcAft>
                <a:spcPts val="0"/>
              </a:spcAft>
              <a:buClrTx/>
              <a:buSzTx/>
              <a:buFontTx/>
              <a:buNone/>
              <a:tabLst/>
              <a:defRPr/>
            </a:pPr>
            <a:r>
              <a:rPr lang="en-US" sz="2400" dirty="0" smtClean="0">
                <a:latin typeface="Arial" panose="020B0604020202020204" pitchFamily="34" charset="0"/>
                <a:cs typeface="Arial" panose="020B0604020202020204" pitchFamily="34" charset="0"/>
              </a:rPr>
              <a:t>In its mission statement, Samsung asserts that human resources and technology are the two principal assets that the company uses to pursue the purpose and strategic objectives in its global industries (Martin, 2019). Compared to Samsung's competitors, Apple and Huawei, Samsung is reportedly more moral in its focus on legal and ethical business practices. Because of the inclusion of human resources as part of its corporate mission, Samsung places a strong emphasis on the diversified culture of the organization (Song, Lee, &amp; Khanna, 2016). In similarity to other technology companies, Samsung's corporate structure is dedicated to the reinforcement of dynamic technological innovation and functional potency for global improvement. By following in Samsung’s footsteps Gode is likely to adapt favorably to any country’s culture facing minimal external differences.</a:t>
            </a:r>
          </a:p>
          <a:p>
            <a:pPr marL="0" marR="0" indent="457200" algn="l" defTabSz="914400" rtl="0" eaLnBrk="1" fontAlgn="auto" latinLnBrk="0" hangingPunct="1">
              <a:lnSpc>
                <a:spcPct val="100000"/>
              </a:lnSpc>
              <a:spcBef>
                <a:spcPts val="0"/>
              </a:spcBef>
              <a:spcAft>
                <a:spcPts val="0"/>
              </a:spcAft>
              <a:buClrTx/>
              <a:buSzTx/>
              <a:buFontTx/>
              <a:buNone/>
              <a:tabLst/>
              <a:defRPr/>
            </a:pPr>
            <a:endParaRPr lang="en-US" sz="2400" dirty="0" smtClean="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A6431B9-227E-4007-B2E1-5113A2D4A844}" type="slidenum">
              <a:rPr lang="en-US" smtClean="0"/>
              <a:t>11</a:t>
            </a:fld>
            <a:endParaRPr lang="en-US" dirty="0"/>
          </a:p>
        </p:txBody>
      </p:sp>
    </p:spTree>
    <p:extLst>
      <p:ext uri="{BB962C8B-B14F-4D97-AF65-F5344CB8AC3E}">
        <p14:creationId xmlns:p14="http://schemas.microsoft.com/office/powerpoint/2010/main" val="40276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gn="l" defTabSz="914400" rtl="0" eaLnBrk="1" fontAlgn="auto" latinLnBrk="0" hangingPunct="1">
              <a:lnSpc>
                <a:spcPct val="100000"/>
              </a:lnSpc>
              <a:spcBef>
                <a:spcPts val="0"/>
              </a:spcBef>
              <a:spcAft>
                <a:spcPts val="0"/>
              </a:spcAft>
              <a:buClrTx/>
              <a:buSzTx/>
              <a:buFontTx/>
              <a:buNone/>
              <a:tabLst/>
              <a:defRPr/>
            </a:pPr>
            <a:r>
              <a:rPr lang="en-US" sz="2400" dirty="0" smtClean="0">
                <a:latin typeface="Arial" panose="020B0604020202020204" pitchFamily="34" charset="0"/>
                <a:cs typeface="Arial" panose="020B0604020202020204" pitchFamily="34" charset="0"/>
              </a:rPr>
              <a:t>The creation of a new product is a complex process that requires determination and thorough research. Gode is a product that will utilize the current technology to make a smart assistant that can be fitted with a screen for input. The gadget will be multi-purpose and capable of offering various solutions such as giving instructions. Consumers will experience the ease of use through voice-command use and the touchscreen. Using Samsung’s business structure to research and develop Gode into the personal electronics market will be seamless. Following Samsung’s mission statement, human resources and ethical production and development of technology will be a smooth process. Utilizing lead users and relying heavily on research and development as Samsung already does, a team effort utilizing the scrum method (Kim et al. 2016) will unfold throughout the upcoming product development lifecycle. </a:t>
            </a:r>
          </a:p>
          <a:p>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A6431B9-227E-4007-B2E1-5113A2D4A844}" type="slidenum">
              <a:rPr lang="en-US" smtClean="0"/>
              <a:t>12</a:t>
            </a:fld>
            <a:endParaRPr lang="en-US" dirty="0"/>
          </a:p>
        </p:txBody>
      </p:sp>
    </p:spTree>
    <p:extLst>
      <p:ext uri="{BB962C8B-B14F-4D97-AF65-F5344CB8AC3E}">
        <p14:creationId xmlns:p14="http://schemas.microsoft.com/office/powerpoint/2010/main" val="3311671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396875"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Beirl, D., Yuill, N., &amp; Rogers, Y. (2019). Using voice assistant skills in family life</a:t>
            </a:r>
          </a:p>
          <a:p>
            <a:pPr marL="457200" marR="0" lvl="0" indent="-396875"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HomeTechHacker. (2019). HomeTechHacker. Retrieved 8 December 2019, from </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hlinkClick r:id="rId3"/>
              </a:rPr>
              <a:t>https://hometechhacker.com/smarthome-cost/</a:t>
            </a:r>
            <a:endPar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396875"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Kim, S., Lee, H., Kwon, Y., Yu, M., &amp; Jo, H. (2016). Our journey to becoming agile: experiences with agile transformation in Samsung electronics. In 2016 23rd Asia-Pacific Software Engineering Conference (APSEC) (pp. 377-380). IEEE.</a:t>
            </a:r>
          </a:p>
          <a:p>
            <a:pPr marL="457200" marR="0" lvl="0" indent="-396875"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Martin, V. (2019). </a:t>
            </a:r>
            <a:r>
              <a:rPr kumimoji="0" lang="en-US"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Panmore Institute</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Retrieved 30 November 2019, from </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hlinkClick r:id="rId4"/>
              </a:rPr>
              <a:t>http://panmore.com/samsung-corporate-vision-statement-corporate-mission-statement-analysis</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457200" marR="0" lvl="0" indent="-396875"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Olson, C., &amp; Levy, J. (2018). Transforming marketing with artificial intelligence. </a:t>
            </a:r>
            <a:r>
              <a:rPr kumimoji="0" lang="en-US"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Applied Marketing Analytics</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3</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(4), 291-297</a:t>
            </a:r>
          </a:p>
          <a:p>
            <a:pPr>
              <a:lnSpc>
                <a:spcPct val="150000"/>
              </a:lnSpc>
            </a:pPr>
            <a:endParaRPr lang="en-US" dirty="0"/>
          </a:p>
        </p:txBody>
      </p:sp>
      <p:sp>
        <p:nvSpPr>
          <p:cNvPr id="4" name="Slide Number Placeholder 3"/>
          <p:cNvSpPr>
            <a:spLocks noGrp="1"/>
          </p:cNvSpPr>
          <p:nvPr>
            <p:ph type="sldNum" sz="quarter" idx="10"/>
          </p:nvPr>
        </p:nvSpPr>
        <p:spPr/>
        <p:txBody>
          <a:bodyPr/>
          <a:lstStyle/>
          <a:p>
            <a:fld id="{7A6431B9-227E-4007-B2E1-5113A2D4A844}" type="slidenum">
              <a:rPr lang="en-US" smtClean="0"/>
              <a:t>13</a:t>
            </a:fld>
            <a:endParaRPr lang="en-US" dirty="0"/>
          </a:p>
        </p:txBody>
      </p:sp>
    </p:spTree>
    <p:extLst>
      <p:ext uri="{BB962C8B-B14F-4D97-AF65-F5344CB8AC3E}">
        <p14:creationId xmlns:p14="http://schemas.microsoft.com/office/powerpoint/2010/main" val="3731499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auto" latinLnBrk="0" hangingPunct="1">
              <a:lnSpc>
                <a:spcPct val="17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Priporas, C. V., Stylos, N., &amp; Fotiadis, A. K. (2017). Generation Z consumers' expectations of interactions in smart retailing: A future agenda. Computers in Human Behavior, 77, 374-381.</a:t>
            </a:r>
          </a:p>
          <a:p>
            <a:pPr marL="457200" marR="0" lvl="0" indent="-457200" algn="l" defTabSz="914400" rtl="0" eaLnBrk="1" fontAlgn="auto" latinLnBrk="0" hangingPunct="1">
              <a:lnSpc>
                <a:spcPct val="17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Rahul, K., &amp; Akshay, R. (2018). </a:t>
            </a:r>
            <a:r>
              <a:rPr kumimoji="0" lang="en-US"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Smart Speaker Market Size, Share and Growth | Industry Forecast - 2025. </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hlinkClick r:id="rId3"/>
              </a:rPr>
              <a:t>https://www.alliedmarketresearch.com/smart-speaker-market</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457200" marR="0" lvl="0" indent="-457200" algn="l" defTabSz="914400" rtl="0" eaLnBrk="1" fontAlgn="auto" latinLnBrk="0" hangingPunct="1">
              <a:lnSpc>
                <a:spcPct val="17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Segan, S. &amp; Greenwald</a:t>
            </a:r>
            <a:r>
              <a:rPr kumimoji="0" lang="en-US"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W. ( </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2019). </a:t>
            </a:r>
            <a:r>
              <a:rPr kumimoji="0" lang="en-US"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PCMAG</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Retrieved 5 December 2019, from </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hlinkClick r:id="rId4"/>
              </a:rPr>
              <a:t>https://www.pcmag.com/article/357520/the-best-smart-speakers</a:t>
            </a:r>
            <a:endPar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7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Song, J., Lee, K., &amp; Khanna, T. (2016). Dynamic capabilities at Samsung: Optimizing internal co-opetition. </a:t>
            </a:r>
            <a:r>
              <a:rPr kumimoji="0" lang="en-US"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California Management Review</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58</a:t>
            </a: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(4), 118-140.</a:t>
            </a:r>
          </a:p>
          <a:p>
            <a:pPr marL="457200" marR="0" lvl="0" indent="-457200" algn="l" defTabSz="914400" rtl="0" eaLnBrk="1" fontAlgn="auto" latinLnBrk="0" hangingPunct="1">
              <a:lnSpc>
                <a:spcPct val="17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Tung, C. M. (2018). Vertical integration for smart manufacturing-The dynamic capability perspective.</a:t>
            </a:r>
          </a:p>
          <a:p>
            <a:endParaRPr lang="en-US" dirty="0"/>
          </a:p>
        </p:txBody>
      </p:sp>
      <p:sp>
        <p:nvSpPr>
          <p:cNvPr id="4" name="Slide Number Placeholder 3"/>
          <p:cNvSpPr>
            <a:spLocks noGrp="1"/>
          </p:cNvSpPr>
          <p:nvPr>
            <p:ph type="sldNum" sz="quarter" idx="10"/>
          </p:nvPr>
        </p:nvSpPr>
        <p:spPr/>
        <p:txBody>
          <a:bodyPr/>
          <a:lstStyle/>
          <a:p>
            <a:fld id="{7A6431B9-227E-4007-B2E1-5113A2D4A844}" type="slidenum">
              <a:rPr lang="en-US" smtClean="0"/>
              <a:t>14</a:t>
            </a:fld>
            <a:endParaRPr lang="en-US" dirty="0"/>
          </a:p>
        </p:txBody>
      </p:sp>
    </p:spTree>
    <p:extLst>
      <p:ext uri="{BB962C8B-B14F-4D97-AF65-F5344CB8AC3E}">
        <p14:creationId xmlns:p14="http://schemas.microsoft.com/office/powerpoint/2010/main" val="3324875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3D336C-3065-4614-9FD8-BC749F1C4CF9}" type="datetimeFigureOut">
              <a:rPr lang="en-US" smtClean="0"/>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D2A28F-D6E3-4873-BBC1-83CAEDF43857}" type="slidenum">
              <a:rPr lang="en-US" smtClean="0"/>
              <a:t>‹#›</a:t>
            </a:fld>
            <a:endParaRPr lang="en-US" dirty="0"/>
          </a:p>
        </p:txBody>
      </p:sp>
    </p:spTree>
    <p:extLst>
      <p:ext uri="{BB962C8B-B14F-4D97-AF65-F5344CB8AC3E}">
        <p14:creationId xmlns:p14="http://schemas.microsoft.com/office/powerpoint/2010/main" val="3359911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D336C-3065-4614-9FD8-BC749F1C4CF9}" type="datetimeFigureOut">
              <a:rPr lang="en-US" smtClean="0"/>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D2A28F-D6E3-4873-BBC1-83CAEDF43857}" type="slidenum">
              <a:rPr lang="en-US" smtClean="0"/>
              <a:t>‹#›</a:t>
            </a:fld>
            <a:endParaRPr lang="en-US" dirty="0"/>
          </a:p>
        </p:txBody>
      </p:sp>
    </p:spTree>
    <p:extLst>
      <p:ext uri="{BB962C8B-B14F-4D97-AF65-F5344CB8AC3E}">
        <p14:creationId xmlns:p14="http://schemas.microsoft.com/office/powerpoint/2010/main" val="3979838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C3D336C-3065-4614-9FD8-BC749F1C4CF9}" type="datetimeFigureOut">
              <a:rPr lang="en-US" smtClean="0"/>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D2A28F-D6E3-4873-BBC1-83CAEDF43857}" type="slidenum">
              <a:rPr lang="en-US" smtClean="0"/>
              <a:t>‹#›</a:t>
            </a:fld>
            <a:endParaRPr lang="en-US" dirty="0"/>
          </a:p>
        </p:txBody>
      </p:sp>
    </p:spTree>
    <p:extLst>
      <p:ext uri="{BB962C8B-B14F-4D97-AF65-F5344CB8AC3E}">
        <p14:creationId xmlns:p14="http://schemas.microsoft.com/office/powerpoint/2010/main" val="1875068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3D336C-3065-4614-9FD8-BC749F1C4CF9}" type="datetimeFigureOut">
              <a:rPr lang="en-US" smtClean="0"/>
              <a:t>12/25/2019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D2A28F-D6E3-4873-BBC1-83CAEDF43857}" type="slidenum">
              <a:rPr lang="en-US" smtClean="0"/>
              <a:t>‹#›</a:t>
            </a:fld>
            <a:endParaRPr lang="en-US" dirty="0"/>
          </a:p>
        </p:txBody>
      </p:sp>
    </p:spTree>
    <p:extLst>
      <p:ext uri="{BB962C8B-B14F-4D97-AF65-F5344CB8AC3E}">
        <p14:creationId xmlns:p14="http://schemas.microsoft.com/office/powerpoint/2010/main" val="542220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3D336C-3065-4614-9FD8-BC749F1C4CF9}" type="datetimeFigureOut">
              <a:rPr lang="en-US" smtClean="0"/>
              <a:t>12/25/2019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1D2A28F-D6E3-4873-BBC1-83CAEDF43857}" type="slidenum">
              <a:rPr lang="en-US" smtClean="0"/>
              <a:t>‹#›</a:t>
            </a:fld>
            <a:endParaRPr lang="en-US" dirty="0"/>
          </a:p>
        </p:txBody>
      </p:sp>
    </p:spTree>
    <p:extLst>
      <p:ext uri="{BB962C8B-B14F-4D97-AF65-F5344CB8AC3E}">
        <p14:creationId xmlns:p14="http://schemas.microsoft.com/office/powerpoint/2010/main" val="2759967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3D336C-3065-4614-9FD8-BC749F1C4CF9}" type="datetimeFigureOut">
              <a:rPr lang="en-US" smtClean="0"/>
              <a:t>12/25/2019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1D2A28F-D6E3-4873-BBC1-83CAEDF43857}" type="slidenum">
              <a:rPr lang="en-US" smtClean="0"/>
              <a:t>‹#›</a:t>
            </a:fld>
            <a:endParaRPr lang="en-US" dirty="0"/>
          </a:p>
        </p:txBody>
      </p:sp>
    </p:spTree>
    <p:extLst>
      <p:ext uri="{BB962C8B-B14F-4D97-AF65-F5344CB8AC3E}">
        <p14:creationId xmlns:p14="http://schemas.microsoft.com/office/powerpoint/2010/main" val="706956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D336C-3065-4614-9FD8-BC749F1C4CF9}" type="datetimeFigureOut">
              <a:rPr lang="en-US" smtClean="0"/>
              <a:t>12/25/2019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1D2A28F-D6E3-4873-BBC1-83CAEDF43857}" type="slidenum">
              <a:rPr lang="en-US" smtClean="0"/>
              <a:t>‹#›</a:t>
            </a:fld>
            <a:endParaRPr lang="en-US" dirty="0"/>
          </a:p>
        </p:txBody>
      </p:sp>
    </p:spTree>
    <p:extLst>
      <p:ext uri="{BB962C8B-B14F-4D97-AF65-F5344CB8AC3E}">
        <p14:creationId xmlns:p14="http://schemas.microsoft.com/office/powerpoint/2010/main" val="2741496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C3D336C-3065-4614-9FD8-BC749F1C4CF9}" type="datetimeFigureOut">
              <a:rPr lang="en-US" smtClean="0"/>
              <a:t>12/25/2019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D2A28F-D6E3-4873-BBC1-83CAEDF43857}" type="slidenum">
              <a:rPr lang="en-US" smtClean="0"/>
              <a:t>‹#›</a:t>
            </a:fld>
            <a:endParaRPr lang="en-US" dirty="0"/>
          </a:p>
        </p:txBody>
      </p:sp>
    </p:spTree>
    <p:extLst>
      <p:ext uri="{BB962C8B-B14F-4D97-AF65-F5344CB8AC3E}">
        <p14:creationId xmlns:p14="http://schemas.microsoft.com/office/powerpoint/2010/main" val="1161390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C3D336C-3065-4614-9FD8-BC749F1C4CF9}" type="datetimeFigureOut">
              <a:rPr lang="en-US" smtClean="0"/>
              <a:t>12/25/2019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1D2A28F-D6E3-4873-BBC1-83CAEDF43857}" type="slidenum">
              <a:rPr lang="en-US" smtClean="0"/>
              <a:t>‹#›</a:t>
            </a:fld>
            <a:endParaRPr lang="en-US" dirty="0"/>
          </a:p>
        </p:txBody>
      </p:sp>
    </p:spTree>
    <p:extLst>
      <p:ext uri="{BB962C8B-B14F-4D97-AF65-F5344CB8AC3E}">
        <p14:creationId xmlns:p14="http://schemas.microsoft.com/office/powerpoint/2010/main" val="1609129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D336C-3065-4614-9FD8-BC749F1C4CF9}" type="datetimeFigureOut">
              <a:rPr lang="en-US" smtClean="0"/>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D2A28F-D6E3-4873-BBC1-83CAEDF43857}" type="slidenum">
              <a:rPr lang="en-US" smtClean="0"/>
              <a:t>‹#›</a:t>
            </a:fld>
            <a:endParaRPr lang="en-US" dirty="0"/>
          </a:p>
        </p:txBody>
      </p:sp>
    </p:spTree>
    <p:extLst>
      <p:ext uri="{BB962C8B-B14F-4D97-AF65-F5344CB8AC3E}">
        <p14:creationId xmlns:p14="http://schemas.microsoft.com/office/powerpoint/2010/main" val="4080194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D336C-3065-4614-9FD8-BC749F1C4CF9}" type="datetimeFigureOut">
              <a:rPr lang="en-US" smtClean="0"/>
              <a:t>12/25/2019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D2A28F-D6E3-4873-BBC1-83CAEDF43857}" type="slidenum">
              <a:rPr lang="en-US" smtClean="0"/>
              <a:t>‹#›</a:t>
            </a:fld>
            <a:endParaRPr lang="en-US" dirty="0"/>
          </a:p>
        </p:txBody>
      </p:sp>
    </p:spTree>
    <p:extLst>
      <p:ext uri="{BB962C8B-B14F-4D97-AF65-F5344CB8AC3E}">
        <p14:creationId xmlns:p14="http://schemas.microsoft.com/office/powerpoint/2010/main" val="3574112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3D336C-3065-4614-9FD8-BC749F1C4CF9}" type="datetimeFigureOut">
              <a:rPr lang="en-US" smtClean="0"/>
              <a:t>12/25/2019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2A28F-D6E3-4873-BBC1-83CAEDF43857}" type="slidenum">
              <a:rPr lang="en-US" smtClean="0"/>
              <a:t>‹#›</a:t>
            </a:fld>
            <a:endParaRPr lang="en-US" dirty="0"/>
          </a:p>
        </p:txBody>
      </p:sp>
    </p:spTree>
    <p:extLst>
      <p:ext uri="{BB962C8B-B14F-4D97-AF65-F5344CB8AC3E}">
        <p14:creationId xmlns:p14="http://schemas.microsoft.com/office/powerpoint/2010/main" val="18654694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hometechhacker.com/smarthome-cos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panmore.com/samsung-corporate-vision-statement-corporate-mission-statement-analysis"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alliedmarketresearch.com/smart-speaker-market"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pcmag.com/article/357520/the-best-smart-speake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1015" y="654012"/>
            <a:ext cx="10749775" cy="2387600"/>
          </a:xfrm>
        </p:spPr>
        <p:txBody>
          <a:bodyPr>
            <a:normAutofit/>
          </a:bodyPr>
          <a:lstStyle/>
          <a:p>
            <a:r>
              <a:rPr lang="en-US" sz="4800" dirty="0" smtClean="0">
                <a:latin typeface="Arial" panose="020B0604020202020204" pitchFamily="34" charset="0"/>
                <a:cs typeface="Arial" panose="020B0604020202020204" pitchFamily="34" charset="0"/>
              </a:rPr>
              <a:t>Utilizing Samsung’s </a:t>
            </a:r>
            <a:r>
              <a:rPr lang="en-US" sz="4800" dirty="0">
                <a:latin typeface="Arial" panose="020B0604020202020204" pitchFamily="34" charset="0"/>
                <a:cs typeface="Arial" panose="020B0604020202020204" pitchFamily="34" charset="0"/>
              </a:rPr>
              <a:t>B</a:t>
            </a:r>
            <a:r>
              <a:rPr lang="en-US" sz="4800" dirty="0" smtClean="0">
                <a:latin typeface="Arial" panose="020B0604020202020204" pitchFamily="34" charset="0"/>
                <a:cs typeface="Arial" panose="020B0604020202020204" pitchFamily="34" charset="0"/>
              </a:rPr>
              <a:t>usiness </a:t>
            </a:r>
            <a:r>
              <a:rPr lang="en-US" sz="4800" dirty="0">
                <a:latin typeface="Arial" panose="020B0604020202020204" pitchFamily="34" charset="0"/>
                <a:cs typeface="Arial" panose="020B0604020202020204" pitchFamily="34" charset="0"/>
              </a:rPr>
              <a:t>S</a:t>
            </a:r>
            <a:r>
              <a:rPr lang="en-US" sz="4800" dirty="0" smtClean="0">
                <a:latin typeface="Arial" panose="020B0604020202020204" pitchFamily="34" charset="0"/>
                <a:cs typeface="Arial" panose="020B0604020202020204" pitchFamily="34" charset="0"/>
              </a:rPr>
              <a:t>tructure to Research and Develop a Smart assistant </a:t>
            </a:r>
            <a:endParaRPr lang="en-US" sz="48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normAutofit fontScale="92500" lnSpcReduction="20000"/>
          </a:bodyPr>
          <a:lstStyle/>
          <a:p>
            <a:pPr>
              <a:lnSpc>
                <a:spcPct val="150000"/>
              </a:lnSpc>
            </a:pPr>
            <a:r>
              <a:rPr lang="en-US" dirty="0" smtClean="0">
                <a:latin typeface="Arial" panose="020B0604020202020204" pitchFamily="34" charset="0"/>
                <a:cs typeface="Arial" panose="020B0604020202020204" pitchFamily="34" charset="0"/>
              </a:rPr>
              <a:t>Student Name</a:t>
            </a:r>
          </a:p>
          <a:p>
            <a:pPr>
              <a:lnSpc>
                <a:spcPct val="150000"/>
              </a:lnSpc>
            </a:pPr>
            <a:r>
              <a:rPr lang="en-US" dirty="0" smtClean="0">
                <a:latin typeface="Arial" panose="020B0604020202020204" pitchFamily="34" charset="0"/>
                <a:cs typeface="Arial" panose="020B0604020202020204" pitchFamily="34" charset="0"/>
              </a:rPr>
              <a:t>Affiliated Institution</a:t>
            </a:r>
          </a:p>
          <a:p>
            <a:pPr>
              <a:lnSpc>
                <a:spcPct val="150000"/>
              </a:lnSpc>
            </a:pPr>
            <a:r>
              <a:rPr lang="en-US" dirty="0">
                <a:latin typeface="Arial" panose="020B0604020202020204" pitchFamily="34" charset="0"/>
                <a:cs typeface="Arial" panose="020B0604020202020204" pitchFamily="34" charset="0"/>
              </a:rPr>
              <a:t>December 2019</a:t>
            </a:r>
          </a:p>
          <a:p>
            <a:pPr>
              <a:lnSpc>
                <a:spcPct val="150000"/>
              </a:lnSpc>
            </a:pPr>
            <a:endParaRPr lang="en-US" dirty="0"/>
          </a:p>
        </p:txBody>
      </p:sp>
    </p:spTree>
    <p:extLst>
      <p:ext uri="{BB962C8B-B14F-4D97-AF65-F5344CB8AC3E}">
        <p14:creationId xmlns:p14="http://schemas.microsoft.com/office/powerpoint/2010/main" val="3147624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1181184"/>
          </a:xfrm>
        </p:spPr>
        <p:txBody>
          <a:bodyPr>
            <a:normAutofit/>
          </a:bodyPr>
          <a:lstStyle/>
          <a:p>
            <a:pPr algn="ctr"/>
            <a:r>
              <a:rPr lang="en-US" sz="4000" dirty="0">
                <a:latin typeface="Arial" panose="020B0604020202020204" pitchFamily="34" charset="0"/>
                <a:cs typeface="Arial" panose="020B0604020202020204" pitchFamily="34" charset="0"/>
              </a:rPr>
              <a:t>I</a:t>
            </a:r>
            <a:r>
              <a:rPr lang="en-US" sz="4000" dirty="0" smtClean="0">
                <a:latin typeface="Arial" panose="020B0604020202020204" pitchFamily="34" charset="0"/>
                <a:cs typeface="Arial" panose="020B0604020202020204" pitchFamily="34" charset="0"/>
              </a:rPr>
              <a:t>ntroduction</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866273"/>
            <a:ext cx="12191999" cy="5991727"/>
          </a:xfrm>
        </p:spPr>
        <p:txBody>
          <a:bodyPr>
            <a:noAutofit/>
          </a:bodyPr>
          <a:lstStyle/>
          <a:p>
            <a:pPr>
              <a:lnSpc>
                <a:spcPct val="150000"/>
              </a:lnSpc>
            </a:pPr>
            <a:r>
              <a:rPr lang="en-US" sz="2400" dirty="0">
                <a:latin typeface="Arial" panose="020B0604020202020204" pitchFamily="34" charset="0"/>
                <a:cs typeface="Arial" panose="020B0604020202020204" pitchFamily="34" charset="0"/>
              </a:rPr>
              <a:t>The world has made immense advancements in technology, leading to the creation of products that mitigate daily functional monotony for users</a:t>
            </a:r>
            <a:r>
              <a:rPr lang="en-US" sz="2400" dirty="0" smtClean="0">
                <a:latin typeface="Arial" panose="020B0604020202020204" pitchFamily="34" charset="0"/>
                <a:cs typeface="Arial" panose="020B0604020202020204" pitchFamily="34" charset="0"/>
              </a:rPr>
              <a:t>.</a:t>
            </a:r>
          </a:p>
          <a:p>
            <a:pPr>
              <a:lnSpc>
                <a:spcPct val="150000"/>
              </a:lnSpc>
            </a:pPr>
            <a:r>
              <a:rPr lang="en-US" sz="2400" dirty="0" smtClean="0">
                <a:latin typeface="Arial" panose="020B0604020202020204" pitchFamily="34" charset="0"/>
                <a:cs typeface="Arial" panose="020B0604020202020204" pitchFamily="34" charset="0"/>
              </a:rPr>
              <a:t>This project will;</a:t>
            </a:r>
          </a:p>
          <a:p>
            <a:pPr lvl="1">
              <a:lnSpc>
                <a:spcPct val="150000"/>
              </a:lnSpc>
            </a:pPr>
            <a:r>
              <a:rPr lang="en-US" dirty="0" smtClean="0">
                <a:latin typeface="Arial" panose="020B0604020202020204" pitchFamily="34" charset="0"/>
                <a:cs typeface="Arial" panose="020B0604020202020204" pitchFamily="34" charset="0"/>
              </a:rPr>
              <a:t>Address the development of a new smart programmable assistant equipped with voice recognition software, named “Gode”.</a:t>
            </a:r>
          </a:p>
          <a:p>
            <a:pPr lvl="1">
              <a:lnSpc>
                <a:spcPct val="150000"/>
              </a:lnSpc>
            </a:pPr>
            <a:r>
              <a:rPr lang="en-US" dirty="0" smtClean="0">
                <a:latin typeface="Arial" panose="020B0604020202020204" pitchFamily="34" charset="0"/>
                <a:cs typeface="Arial" panose="020B0604020202020204" pitchFamily="34" charset="0"/>
              </a:rPr>
              <a:t>Utilize </a:t>
            </a:r>
            <a:r>
              <a:rPr lang="en-US" dirty="0">
                <a:latin typeface="Arial" panose="020B0604020202020204" pitchFamily="34" charset="0"/>
                <a:cs typeface="Arial" panose="020B0604020202020204" pitchFamily="34" charset="0"/>
              </a:rPr>
              <a:t>the Samsung corporation as a model for product development and </a:t>
            </a:r>
            <a:r>
              <a:rPr lang="en-US" dirty="0" smtClean="0">
                <a:latin typeface="Arial" panose="020B0604020202020204" pitchFamily="34" charset="0"/>
                <a:cs typeface="Arial" panose="020B0604020202020204" pitchFamily="34" charset="0"/>
              </a:rPr>
              <a:t>commercialization.</a:t>
            </a:r>
          </a:p>
          <a:p>
            <a:pPr>
              <a:lnSpc>
                <a:spcPct val="150000"/>
              </a:lnSpc>
            </a:pPr>
            <a:r>
              <a:rPr lang="en-US" sz="2400" dirty="0" smtClean="0">
                <a:latin typeface="Arial" panose="020B0604020202020204" pitchFamily="34" charset="0"/>
                <a:cs typeface="Arial" panose="020B0604020202020204" pitchFamily="34" charset="0"/>
              </a:rPr>
              <a:t>The presentation </a:t>
            </a:r>
            <a:r>
              <a:rPr lang="en-US" sz="2400" dirty="0">
                <a:latin typeface="Arial" panose="020B0604020202020204" pitchFamily="34" charset="0"/>
                <a:cs typeface="Arial" panose="020B0604020202020204" pitchFamily="34" charset="0"/>
              </a:rPr>
              <a:t>comprises of two </a:t>
            </a:r>
            <a:r>
              <a:rPr lang="en-US" sz="2400" dirty="0" smtClean="0">
                <a:latin typeface="Arial" panose="020B0604020202020204" pitchFamily="34" charset="0"/>
                <a:cs typeface="Arial" panose="020B0604020202020204" pitchFamily="34" charset="0"/>
              </a:rPr>
              <a:t>parts i.e. </a:t>
            </a:r>
            <a:endParaRPr lang="en-US" sz="2400" dirty="0">
              <a:latin typeface="Arial" panose="020B0604020202020204" pitchFamily="34" charset="0"/>
              <a:cs typeface="Arial" panose="020B0604020202020204" pitchFamily="34" charset="0"/>
            </a:endParaRPr>
          </a:p>
          <a:p>
            <a:pPr lvl="1">
              <a:lnSpc>
                <a:spcPct val="150000"/>
              </a:lnSpc>
            </a:pPr>
            <a:r>
              <a:rPr lang="en-US" dirty="0">
                <a:latin typeface="Arial" panose="020B0604020202020204" pitchFamily="34" charset="0"/>
                <a:cs typeface="Arial" panose="020B0604020202020204" pitchFamily="34" charset="0"/>
              </a:rPr>
              <a:t>Part I</a:t>
            </a:r>
            <a:r>
              <a:rPr lang="en-US" dirty="0" smtClean="0">
                <a:latin typeface="Arial" panose="020B0604020202020204" pitchFamily="34" charset="0"/>
                <a:cs typeface="Arial" panose="020B0604020202020204" pitchFamily="34" charset="0"/>
              </a:rPr>
              <a:t>: The description </a:t>
            </a:r>
            <a:r>
              <a:rPr lang="en-US" dirty="0">
                <a:latin typeface="Arial" panose="020B0604020202020204" pitchFamily="34" charset="0"/>
                <a:cs typeface="Arial" panose="020B0604020202020204" pitchFamily="34" charset="0"/>
              </a:rPr>
              <a:t>of </a:t>
            </a:r>
            <a:r>
              <a:rPr lang="en-US" dirty="0" smtClean="0">
                <a:latin typeface="Arial" panose="020B0604020202020204" pitchFamily="34" charset="0"/>
                <a:cs typeface="Arial" panose="020B0604020202020204" pitchFamily="34" charset="0"/>
              </a:rPr>
              <a:t>the new </a:t>
            </a:r>
            <a:r>
              <a:rPr lang="en-US" dirty="0">
                <a:latin typeface="Arial" panose="020B0604020202020204" pitchFamily="34" charset="0"/>
                <a:cs typeface="Arial" panose="020B0604020202020204" pitchFamily="34" charset="0"/>
              </a:rPr>
              <a:t>product development </a:t>
            </a:r>
            <a:endParaRPr lang="en-US" dirty="0" smtClean="0">
              <a:latin typeface="Arial" panose="020B0604020202020204" pitchFamily="34" charset="0"/>
              <a:cs typeface="Arial" panose="020B0604020202020204" pitchFamily="34" charset="0"/>
            </a:endParaRPr>
          </a:p>
          <a:p>
            <a:pPr lvl="1">
              <a:lnSpc>
                <a:spcPct val="150000"/>
              </a:lnSpc>
            </a:pPr>
            <a:r>
              <a:rPr lang="en-US" dirty="0" smtClean="0">
                <a:latin typeface="Arial" panose="020B0604020202020204" pitchFamily="34" charset="0"/>
                <a:cs typeface="Arial" panose="020B0604020202020204" pitchFamily="34" charset="0"/>
              </a:rPr>
              <a:t>Part </a:t>
            </a:r>
            <a:r>
              <a:rPr lang="en-US" dirty="0">
                <a:latin typeface="Arial" panose="020B0604020202020204" pitchFamily="34" charset="0"/>
                <a:cs typeface="Arial" panose="020B0604020202020204" pitchFamily="34" charset="0"/>
              </a:rPr>
              <a:t>II: </a:t>
            </a:r>
            <a:r>
              <a:rPr lang="en-US" dirty="0" smtClean="0">
                <a:latin typeface="Arial" panose="020B0604020202020204" pitchFamily="34" charset="0"/>
                <a:cs typeface="Arial" panose="020B0604020202020204" pitchFamily="34" charset="0"/>
              </a:rPr>
              <a:t>The application </a:t>
            </a:r>
            <a:r>
              <a:rPr lang="en-US" dirty="0">
                <a:latin typeface="Arial" panose="020B0604020202020204" pitchFamily="34" charset="0"/>
                <a:cs typeface="Arial" panose="020B0604020202020204" pitchFamily="34" charset="0"/>
              </a:rPr>
              <a:t>of new product </a:t>
            </a:r>
            <a:r>
              <a:rPr lang="en-US" dirty="0" smtClean="0">
                <a:latin typeface="Arial" panose="020B0604020202020204" pitchFamily="34" charset="0"/>
                <a:cs typeface="Arial" panose="020B0604020202020204" pitchFamily="34" charset="0"/>
              </a:rPr>
              <a:t>concept</a:t>
            </a:r>
            <a:endParaRPr lang="en-US" dirty="0">
              <a:latin typeface="Arial" panose="020B0604020202020204" pitchFamily="34" charset="0"/>
              <a:cs typeface="Arial" panose="020B0604020202020204" pitchFamily="34" charset="0"/>
            </a:endParaRPr>
          </a:p>
          <a:p>
            <a:pPr marL="457200" lvl="1" indent="0">
              <a:lnSpc>
                <a:spcPct val="150000"/>
              </a:lnSpc>
              <a:buNone/>
            </a:pP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endParaRPr lang="en-US" sz="2400" dirty="0"/>
          </a:p>
        </p:txBody>
      </p:sp>
    </p:spTree>
    <p:extLst>
      <p:ext uri="{BB962C8B-B14F-4D97-AF65-F5344CB8AC3E}">
        <p14:creationId xmlns:p14="http://schemas.microsoft.com/office/powerpoint/2010/main" val="25462941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21895"/>
          </a:xfrm>
        </p:spPr>
        <p:txBody>
          <a:bodyPr>
            <a:normAutofit/>
          </a:bodyPr>
          <a:lstStyle/>
          <a:p>
            <a:pPr algn="ctr"/>
            <a:r>
              <a:rPr lang="en-US" sz="4000" dirty="0">
                <a:latin typeface="Arial" panose="020B0604020202020204" pitchFamily="34" charset="0"/>
                <a:cs typeface="Arial" panose="020B0604020202020204" pitchFamily="34" charset="0"/>
              </a:rPr>
              <a:t>Part I</a:t>
            </a:r>
            <a:r>
              <a:rPr lang="en-US" sz="4000" dirty="0" smtClean="0">
                <a:latin typeface="Arial" panose="020B0604020202020204" pitchFamily="34" charset="0"/>
                <a:cs typeface="Arial" panose="020B0604020202020204" pitchFamily="34" charset="0"/>
              </a:rPr>
              <a:t>: 1) Business case</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613611"/>
            <a:ext cx="12192000" cy="6244390"/>
          </a:xfrm>
        </p:spPr>
        <p:txBody>
          <a:bodyPr>
            <a:normAutofit fontScale="77500" lnSpcReduction="20000"/>
          </a:bodyPr>
          <a:lstStyle/>
          <a:p>
            <a:pPr>
              <a:lnSpc>
                <a:spcPct val="150000"/>
              </a:lnSpc>
            </a:pPr>
            <a:r>
              <a:rPr lang="en-US" sz="3100" dirty="0" smtClean="0">
                <a:latin typeface="Arial" panose="020B0604020202020204" pitchFamily="34" charset="0"/>
                <a:cs typeface="Arial" panose="020B0604020202020204" pitchFamily="34" charset="0"/>
              </a:rPr>
              <a:t>“Gode” is from the word “Go-Day” implying its’ purpose in conducting day to day tasks</a:t>
            </a:r>
          </a:p>
          <a:p>
            <a:pPr>
              <a:lnSpc>
                <a:spcPct val="150000"/>
              </a:lnSpc>
            </a:pPr>
            <a:r>
              <a:rPr lang="en-US" sz="3100" dirty="0" smtClean="0">
                <a:latin typeface="Arial" panose="020B0604020202020204" pitchFamily="34" charset="0"/>
                <a:cs typeface="Arial" panose="020B0604020202020204" pitchFamily="34" charset="0"/>
              </a:rPr>
              <a:t>It’s a smart home assistant similar to Google’s </a:t>
            </a:r>
            <a:r>
              <a:rPr lang="en-US" sz="3100" dirty="0">
                <a:latin typeface="Arial" panose="020B0604020202020204" pitchFamily="34" charset="0"/>
                <a:cs typeface="Arial" panose="020B0604020202020204" pitchFamily="34" charset="0"/>
              </a:rPr>
              <a:t>Home hub </a:t>
            </a:r>
            <a:r>
              <a:rPr lang="en-US" sz="3100" dirty="0" smtClean="0">
                <a:latin typeface="Arial" panose="020B0604020202020204" pitchFamily="34" charset="0"/>
                <a:cs typeface="Arial" panose="020B0604020202020204" pitchFamily="34" charset="0"/>
              </a:rPr>
              <a:t>and Amazon’s </a:t>
            </a:r>
            <a:r>
              <a:rPr lang="en-US" sz="3100" dirty="0">
                <a:latin typeface="Arial" panose="020B0604020202020204" pitchFamily="34" charset="0"/>
                <a:cs typeface="Arial" panose="020B0604020202020204" pitchFamily="34" charset="0"/>
              </a:rPr>
              <a:t>Echo </a:t>
            </a:r>
            <a:endParaRPr lang="en-US" sz="3100" dirty="0" smtClean="0">
              <a:latin typeface="Arial" panose="020B0604020202020204" pitchFamily="34" charset="0"/>
              <a:cs typeface="Arial" panose="020B0604020202020204" pitchFamily="34" charset="0"/>
            </a:endParaRPr>
          </a:p>
          <a:p>
            <a:pPr>
              <a:lnSpc>
                <a:spcPct val="150000"/>
              </a:lnSpc>
            </a:pPr>
            <a:r>
              <a:rPr lang="en-US" sz="3100" dirty="0" smtClean="0">
                <a:latin typeface="Arial" panose="020B0604020202020204" pitchFamily="34" charset="0"/>
                <a:cs typeface="Arial" panose="020B0604020202020204" pitchFamily="34" charset="0"/>
              </a:rPr>
              <a:t>Gode’s features include;</a:t>
            </a:r>
          </a:p>
          <a:p>
            <a:pPr lvl="1">
              <a:lnSpc>
                <a:spcPct val="150000"/>
              </a:lnSpc>
            </a:pPr>
            <a:r>
              <a:rPr lang="en-US" sz="3100" dirty="0" smtClean="0">
                <a:latin typeface="Arial" panose="020B0604020202020204" pitchFamily="34" charset="0"/>
                <a:cs typeface="Arial" panose="020B0604020202020204" pitchFamily="34" charset="0"/>
              </a:rPr>
              <a:t>Playing </a:t>
            </a:r>
            <a:r>
              <a:rPr lang="en-US" sz="3100" dirty="0">
                <a:latin typeface="Arial" panose="020B0604020202020204" pitchFamily="34" charset="0"/>
                <a:cs typeface="Arial" panose="020B0604020202020204" pitchFamily="34" charset="0"/>
              </a:rPr>
              <a:t>music, online look-up assistant, event reminders, and, a slew efficiency-boosting technological </a:t>
            </a:r>
            <a:r>
              <a:rPr lang="en-US" sz="3100" dirty="0" smtClean="0">
                <a:latin typeface="Arial" panose="020B0604020202020204" pitchFamily="34" charset="0"/>
                <a:cs typeface="Arial" panose="020B0604020202020204" pitchFamily="34" charset="0"/>
              </a:rPr>
              <a:t>capabilities</a:t>
            </a:r>
          </a:p>
          <a:p>
            <a:pPr lvl="1">
              <a:lnSpc>
                <a:spcPct val="150000"/>
              </a:lnSpc>
            </a:pPr>
            <a:r>
              <a:rPr lang="en-US" sz="3100" dirty="0" smtClean="0">
                <a:latin typeface="Arial" panose="020B0604020202020204" pitchFamily="34" charset="0"/>
                <a:cs typeface="Arial" panose="020B0604020202020204" pitchFamily="34" charset="0"/>
              </a:rPr>
              <a:t>State </a:t>
            </a:r>
            <a:r>
              <a:rPr lang="en-US" sz="3100" dirty="0">
                <a:latin typeface="Arial" panose="020B0604020202020204" pitchFamily="34" charset="0"/>
                <a:cs typeface="Arial" panose="020B0604020202020204" pitchFamily="34" charset="0"/>
              </a:rPr>
              <a:t>of the art dictation </a:t>
            </a:r>
            <a:r>
              <a:rPr lang="en-US" sz="3100" dirty="0" smtClean="0">
                <a:latin typeface="Arial" panose="020B0604020202020204" pitchFamily="34" charset="0"/>
                <a:cs typeface="Arial" panose="020B0604020202020204" pitchFamily="34" charset="0"/>
              </a:rPr>
              <a:t>technology</a:t>
            </a:r>
          </a:p>
          <a:p>
            <a:pPr lvl="1">
              <a:lnSpc>
                <a:spcPct val="150000"/>
              </a:lnSpc>
            </a:pPr>
            <a:r>
              <a:rPr lang="en-US" sz="3100" dirty="0" smtClean="0">
                <a:latin typeface="Arial" panose="020B0604020202020204" pitchFamily="34" charset="0"/>
                <a:cs typeface="Arial" panose="020B0604020202020204" pitchFamily="34" charset="0"/>
              </a:rPr>
              <a:t>Ability to sync with and enable multifunctional  control of consumers’ home devices</a:t>
            </a:r>
          </a:p>
          <a:p>
            <a:pPr lvl="1">
              <a:lnSpc>
                <a:spcPct val="150000"/>
              </a:lnSpc>
            </a:pPr>
            <a:r>
              <a:rPr lang="en-US" sz="3100" dirty="0" smtClean="0">
                <a:latin typeface="Arial" panose="020B0604020202020204" pitchFamily="34" charset="0"/>
                <a:cs typeface="Arial" panose="020B0604020202020204" pitchFamily="34" charset="0"/>
              </a:rPr>
              <a:t>Ability to connect wirelessly to several smart devices over Wi-Fi or Bluetooth</a:t>
            </a:r>
          </a:p>
          <a:p>
            <a:pPr lvl="1">
              <a:lnSpc>
                <a:spcPct val="150000"/>
              </a:lnSpc>
            </a:pPr>
            <a:r>
              <a:rPr lang="en-US" sz="3100" dirty="0">
                <a:latin typeface="Arial" panose="020B0604020202020204" pitchFamily="34" charset="0"/>
                <a:cs typeface="Arial" panose="020B0604020202020204" pitchFamily="34" charset="0"/>
              </a:rPr>
              <a:t>V</a:t>
            </a:r>
            <a:r>
              <a:rPr lang="en-US" sz="3100" dirty="0" smtClean="0">
                <a:latin typeface="Arial" panose="020B0604020202020204" pitchFamily="34" charset="0"/>
                <a:cs typeface="Arial" panose="020B0604020202020204" pitchFamily="34" charset="0"/>
              </a:rPr>
              <a:t>oice recognition technology</a:t>
            </a:r>
          </a:p>
          <a:p>
            <a:pPr lvl="1">
              <a:lnSpc>
                <a:spcPct val="150000"/>
              </a:lnSpc>
            </a:pPr>
            <a:r>
              <a:rPr lang="en-US" sz="3100" dirty="0" smtClean="0">
                <a:latin typeface="Arial" panose="020B0604020202020204" pitchFamily="34" charset="0"/>
                <a:cs typeface="Arial" panose="020B0604020202020204" pitchFamily="34" charset="0"/>
              </a:rPr>
              <a:t>Programmable to address user specific needs e.g. soothing a baby</a:t>
            </a:r>
          </a:p>
          <a:p>
            <a:pPr lvl="1">
              <a:lnSpc>
                <a:spcPct val="150000"/>
              </a:lnSpc>
            </a:pPr>
            <a:r>
              <a:rPr lang="en-US" sz="3100" dirty="0" smtClean="0">
                <a:latin typeface="Arial" panose="020B0604020202020204" pitchFamily="34" charset="0"/>
                <a:cs typeface="Arial" panose="020B0604020202020204" pitchFamily="34" charset="0"/>
              </a:rPr>
              <a:t>Battery enabled hence easily portable</a:t>
            </a:r>
          </a:p>
          <a:p>
            <a:pPr marL="457200" lvl="1" indent="0">
              <a:buNone/>
            </a:pPr>
            <a:endParaRPr lang="en-US" dirty="0" smtClean="0"/>
          </a:p>
          <a:p>
            <a:endParaRPr lang="en-US" dirty="0"/>
          </a:p>
        </p:txBody>
      </p:sp>
    </p:spTree>
    <p:extLst>
      <p:ext uri="{BB962C8B-B14F-4D97-AF65-F5344CB8AC3E}">
        <p14:creationId xmlns:p14="http://schemas.microsoft.com/office/powerpoint/2010/main" val="24974004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09432"/>
          </a:xfrm>
        </p:spPr>
        <p:txBody>
          <a:bodyPr>
            <a:normAutofit fontScale="90000"/>
          </a:bodyPr>
          <a:lstStyle/>
          <a:p>
            <a:pPr algn="ctr"/>
            <a:r>
              <a:rPr lang="en-US" dirty="0" smtClean="0">
                <a:latin typeface="Arial" panose="020B0604020202020204" pitchFamily="34" charset="0"/>
                <a:cs typeface="Arial" panose="020B0604020202020204" pitchFamily="34" charset="0"/>
              </a:rPr>
              <a:t>2) Project oversight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721894"/>
            <a:ext cx="12192000" cy="6136105"/>
          </a:xfrm>
        </p:spPr>
        <p:txBody>
          <a:bodyPr>
            <a:noAutofit/>
          </a:bodyPr>
          <a:lstStyle/>
          <a:p>
            <a:pPr>
              <a:lnSpc>
                <a:spcPct val="150000"/>
              </a:lnSpc>
            </a:pPr>
            <a:r>
              <a:rPr lang="en-US" sz="2370" dirty="0" smtClean="0">
                <a:latin typeface="Arial" panose="020B0604020202020204" pitchFamily="34" charset="0"/>
                <a:cs typeface="Arial" panose="020B0604020202020204" pitchFamily="34" charset="0"/>
              </a:rPr>
              <a:t>To ensure that the “Gode” project goes to completion and is a success,  it will adapt tactics employed by the Samsung corporation.</a:t>
            </a:r>
          </a:p>
          <a:p>
            <a:pPr>
              <a:lnSpc>
                <a:spcPct val="150000"/>
              </a:lnSpc>
            </a:pPr>
            <a:r>
              <a:rPr lang="en-US" sz="2370" dirty="0" smtClean="0">
                <a:latin typeface="Arial" panose="020B0604020202020204" pitchFamily="34" charset="0"/>
                <a:cs typeface="Arial" panose="020B0604020202020204" pitchFamily="34" charset="0"/>
              </a:rPr>
              <a:t>Samsung emphasizes on vertical integration (Tung, 2018), relying heavily on innovation.</a:t>
            </a:r>
          </a:p>
          <a:p>
            <a:pPr>
              <a:lnSpc>
                <a:spcPct val="150000"/>
              </a:lnSpc>
            </a:pPr>
            <a:r>
              <a:rPr lang="en-US" sz="2370" dirty="0" smtClean="0">
                <a:latin typeface="Arial" panose="020B0604020202020204" pitchFamily="34" charset="0"/>
                <a:cs typeface="Arial" panose="020B0604020202020204" pitchFamily="34" charset="0"/>
              </a:rPr>
              <a:t>It primarily deals with personal communication devices and personal electronics.</a:t>
            </a:r>
          </a:p>
          <a:p>
            <a:pPr>
              <a:lnSpc>
                <a:spcPct val="150000"/>
              </a:lnSpc>
            </a:pPr>
            <a:r>
              <a:rPr lang="en-US" sz="2370" dirty="0" smtClean="0">
                <a:latin typeface="Arial" panose="020B0604020202020204" pitchFamily="34" charset="0"/>
                <a:cs typeface="Arial" panose="020B0604020202020204" pitchFamily="34" charset="0"/>
              </a:rPr>
              <a:t>It focuses on research and development to retain its leading status in the global market.</a:t>
            </a:r>
          </a:p>
          <a:p>
            <a:pPr>
              <a:lnSpc>
                <a:spcPct val="150000"/>
              </a:lnSpc>
            </a:pPr>
            <a:r>
              <a:rPr lang="en-US" sz="2370" dirty="0" smtClean="0">
                <a:latin typeface="Arial" panose="020B0604020202020204" pitchFamily="34" charset="0"/>
                <a:cs typeface="Arial" panose="020B0604020202020204" pitchFamily="34" charset="0"/>
              </a:rPr>
              <a:t>Though Samsung was not the first in the smartphone game the first PDA they released is considered the first smartphone ever introduced in the smartphone business in the US. </a:t>
            </a:r>
          </a:p>
          <a:p>
            <a:pPr>
              <a:lnSpc>
                <a:spcPct val="150000"/>
              </a:lnSpc>
            </a:pPr>
            <a:r>
              <a:rPr lang="en-US" sz="2370" dirty="0">
                <a:latin typeface="Arial" panose="020B0604020202020204" pitchFamily="34" charset="0"/>
                <a:cs typeface="Arial" panose="020B0604020202020204" pitchFamily="34" charset="0"/>
              </a:rPr>
              <a:t>T</a:t>
            </a:r>
            <a:r>
              <a:rPr lang="en-US" sz="2370" dirty="0" smtClean="0">
                <a:latin typeface="Arial" panose="020B0604020202020204" pitchFamily="34" charset="0"/>
                <a:cs typeface="Arial" panose="020B0604020202020204" pitchFamily="34" charset="0"/>
              </a:rPr>
              <a:t>he project’s emphasis will be on development, innovation, and research</a:t>
            </a:r>
            <a:endParaRPr lang="en-US" sz="237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38637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85800"/>
          </a:xfrm>
        </p:spPr>
        <p:txBody>
          <a:bodyPr>
            <a:normAutofit fontScale="90000"/>
          </a:bodyPr>
          <a:lstStyle/>
          <a:p>
            <a:pPr algn="ctr"/>
            <a:r>
              <a:rPr lang="en-US" dirty="0" smtClean="0">
                <a:latin typeface="Arial" panose="020B0604020202020204" pitchFamily="34" charset="0"/>
                <a:cs typeface="Arial" panose="020B0604020202020204" pitchFamily="34" charset="0"/>
              </a:rPr>
              <a:t>3) Beta testing</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914400"/>
            <a:ext cx="12192000" cy="5943600"/>
          </a:xfrm>
        </p:spPr>
        <p:txBody>
          <a:bodyPr>
            <a:normAutofit/>
          </a:bodyPr>
          <a:lstStyle/>
          <a:p>
            <a:pPr>
              <a:lnSpc>
                <a:spcPct val="150000"/>
              </a:lnSpc>
            </a:pPr>
            <a:r>
              <a:rPr lang="en-US" sz="2400" dirty="0" smtClean="0">
                <a:latin typeface="Arial" panose="020B0604020202020204" pitchFamily="34" charset="0"/>
                <a:cs typeface="Arial" panose="020B0604020202020204" pitchFamily="34" charset="0"/>
              </a:rPr>
              <a:t>Beta testing will focus on Wi-Fi households (Rahul &amp; Akshay, 2018)</a:t>
            </a:r>
          </a:p>
          <a:p>
            <a:pPr>
              <a:lnSpc>
                <a:spcPct val="150000"/>
              </a:lnSpc>
            </a:pPr>
            <a:r>
              <a:rPr lang="en-US" sz="2400" dirty="0" smtClean="0">
                <a:latin typeface="Arial" panose="020B0604020202020204" pitchFamily="34" charset="0"/>
                <a:cs typeface="Arial" panose="020B0604020202020204" pitchFamily="34" charset="0"/>
              </a:rPr>
              <a:t>According to</a:t>
            </a:r>
            <a:r>
              <a:rPr lang="en-US" sz="2400" dirty="0">
                <a:latin typeface="Arial" panose="020B0604020202020204" pitchFamily="34" charset="0"/>
                <a:cs typeface="Arial" panose="020B0604020202020204" pitchFamily="34" charset="0"/>
              </a:rPr>
              <a:t> Hometechhacker.com (2019),</a:t>
            </a:r>
            <a:r>
              <a:rPr lang="en-US" sz="2400" dirty="0" smtClean="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s</a:t>
            </a:r>
            <a:r>
              <a:rPr lang="en-US" sz="2400" dirty="0" smtClean="0">
                <a:latin typeface="Arial" panose="020B0604020202020204" pitchFamily="34" charset="0"/>
                <a:cs typeface="Arial" panose="020B0604020202020204" pitchFamily="34" charset="0"/>
              </a:rPr>
              <a:t>imilar smart assistant products are priced at  </a:t>
            </a:r>
            <a:r>
              <a:rPr lang="en-US" sz="2400" dirty="0">
                <a:latin typeface="Arial" panose="020B0604020202020204" pitchFamily="34" charset="0"/>
                <a:cs typeface="Arial" panose="020B0604020202020204" pitchFamily="34" charset="0"/>
              </a:rPr>
              <a:t>$40- $150 (e.g., Google Mini, Amazon Echo Dot, Google Home</a:t>
            </a:r>
            <a:r>
              <a:rPr lang="en-US" sz="2400" dirty="0" smtClean="0">
                <a:latin typeface="Arial" panose="020B0604020202020204" pitchFamily="34" charset="0"/>
                <a:cs typeface="Arial" panose="020B0604020202020204" pitchFamily="34" charset="0"/>
              </a:rPr>
              <a:t>).</a:t>
            </a:r>
          </a:p>
          <a:p>
            <a:pPr>
              <a:lnSpc>
                <a:spcPct val="150000"/>
              </a:lnSpc>
            </a:pPr>
            <a:r>
              <a:rPr lang="en-US" sz="2400" dirty="0" smtClean="0">
                <a:latin typeface="Arial" panose="020B0604020202020204" pitchFamily="34" charset="0"/>
                <a:cs typeface="Arial" panose="020B0604020202020204" pitchFamily="34" charset="0"/>
              </a:rPr>
              <a:t>The Gode voice-only assistant will be tested at </a:t>
            </a:r>
            <a:r>
              <a:rPr lang="en-US" sz="2400" dirty="0">
                <a:latin typeface="Arial" panose="020B0604020202020204" pitchFamily="34" charset="0"/>
                <a:cs typeface="Arial" panose="020B0604020202020204" pitchFamily="34" charset="0"/>
              </a:rPr>
              <a:t>$40-$60</a:t>
            </a:r>
            <a:r>
              <a:rPr lang="en-US" sz="2400" dirty="0" smtClean="0">
                <a:latin typeface="Arial" panose="020B0604020202020204" pitchFamily="34" charset="0"/>
                <a:cs typeface="Arial" panose="020B0604020202020204" pitchFamily="34" charset="0"/>
              </a:rPr>
              <a:t> and the full service Gode model with visible dictation software will be tested at </a:t>
            </a:r>
            <a:r>
              <a:rPr lang="en-US" sz="2400" dirty="0">
                <a:latin typeface="Arial" panose="020B0604020202020204" pitchFamily="34" charset="0"/>
                <a:cs typeface="Arial" panose="020B0604020202020204" pitchFamily="34" charset="0"/>
              </a:rPr>
              <a:t>$</a:t>
            </a:r>
            <a:r>
              <a:rPr lang="en-US" sz="2400" dirty="0" smtClean="0">
                <a:latin typeface="Arial" panose="020B0604020202020204" pitchFamily="34" charset="0"/>
                <a:cs typeface="Arial" panose="020B0604020202020204" pitchFamily="34" charset="0"/>
              </a:rPr>
              <a:t>100-</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$150.</a:t>
            </a:r>
          </a:p>
          <a:p>
            <a:pPr>
              <a:lnSpc>
                <a:spcPct val="150000"/>
              </a:lnSpc>
            </a:pPr>
            <a:endParaRPr lang="en-US"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9091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01578"/>
          </a:xfrm>
        </p:spPr>
        <p:txBody>
          <a:bodyPr>
            <a:normAutofit fontScale="90000"/>
          </a:bodyPr>
          <a:lstStyle/>
          <a:p>
            <a:pPr algn="ctr"/>
            <a:r>
              <a:rPr lang="en-US" dirty="0" smtClean="0">
                <a:latin typeface="Arial" panose="020B0604020202020204" pitchFamily="34" charset="0"/>
                <a:cs typeface="Arial" panose="020B0604020202020204" pitchFamily="34" charset="0"/>
              </a:rPr>
              <a:t>4) Prelaunch readiness and training</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986588"/>
            <a:ext cx="12192000" cy="5871411"/>
          </a:xfrm>
        </p:spPr>
        <p:txBody>
          <a:bodyPr>
            <a:normAutofit/>
          </a:bodyPr>
          <a:lstStyle/>
          <a:p>
            <a:pPr>
              <a:lnSpc>
                <a:spcPct val="150000"/>
              </a:lnSpc>
            </a:pPr>
            <a:r>
              <a:rPr lang="en-US" sz="2400" dirty="0" smtClean="0">
                <a:latin typeface="Arial" panose="020B0604020202020204" pitchFamily="34" charset="0"/>
                <a:cs typeface="Arial" panose="020B0604020202020204" pitchFamily="34" charset="0"/>
              </a:rPr>
              <a:t>Utilization of marketing tools such as social media </a:t>
            </a:r>
            <a:r>
              <a:rPr lang="en-US" sz="2400" dirty="0">
                <a:latin typeface="Arial" panose="020B0604020202020204" pitchFamily="34" charset="0"/>
                <a:cs typeface="Arial" panose="020B0604020202020204" pitchFamily="34" charset="0"/>
              </a:rPr>
              <a:t>marketing, mainstream media, and endorsements to expose customers to the benefits and features of the Gode smart </a:t>
            </a:r>
            <a:r>
              <a:rPr lang="en-US" sz="2400" dirty="0" smtClean="0">
                <a:latin typeface="Arial" panose="020B0604020202020204" pitchFamily="34" charset="0"/>
                <a:cs typeface="Arial" panose="020B0604020202020204" pitchFamily="34" charset="0"/>
              </a:rPr>
              <a:t>assistant</a:t>
            </a:r>
            <a:r>
              <a:rPr lang="en-US" sz="2400" dirty="0">
                <a:latin typeface="Arial" panose="020B0604020202020204" pitchFamily="34" charset="0"/>
                <a:cs typeface="Arial" panose="020B0604020202020204" pitchFamily="34" charset="0"/>
              </a:rPr>
              <a:t> (Olson &amp; Levy, 2018). </a:t>
            </a:r>
            <a:endParaRPr lang="en-US" sz="2400" dirty="0" smtClean="0">
              <a:latin typeface="Arial" panose="020B0604020202020204" pitchFamily="34" charset="0"/>
              <a:cs typeface="Arial" panose="020B0604020202020204" pitchFamily="34" charset="0"/>
            </a:endParaRPr>
          </a:p>
          <a:p>
            <a:pPr indent="0">
              <a:lnSpc>
                <a:spcPct val="150000"/>
              </a:lnSpc>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86439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77515"/>
          </a:xfrm>
        </p:spPr>
        <p:txBody>
          <a:bodyPr>
            <a:normAutofit fontScale="90000"/>
          </a:bodyPr>
          <a:lstStyle/>
          <a:p>
            <a:pPr algn="ctr"/>
            <a:r>
              <a:rPr lang="en-US" dirty="0" smtClean="0">
                <a:latin typeface="Arial" panose="020B0604020202020204" pitchFamily="34" charset="0"/>
                <a:cs typeface="Arial" panose="020B0604020202020204" pitchFamily="34" charset="0"/>
              </a:rPr>
              <a:t>5) Launch execution</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890336"/>
            <a:ext cx="12192000" cy="5967663"/>
          </a:xfrm>
        </p:spPr>
        <p:txBody>
          <a:bodyPr>
            <a:normAutofit/>
          </a:bodyPr>
          <a:lstStyle/>
          <a:p>
            <a:pPr>
              <a:lnSpc>
                <a:spcPct val="150000"/>
              </a:lnSpc>
            </a:pPr>
            <a:r>
              <a:rPr lang="en-US" sz="2400" dirty="0">
                <a:latin typeface="Arial" panose="020B0604020202020204" pitchFamily="34" charset="0"/>
                <a:cs typeface="Arial" panose="020B0604020202020204" pitchFamily="34" charset="0"/>
              </a:rPr>
              <a:t>The reception of the product is expected to be good.</a:t>
            </a:r>
          </a:p>
          <a:p>
            <a:pPr>
              <a:lnSpc>
                <a:spcPct val="150000"/>
              </a:lnSpc>
            </a:pPr>
            <a:r>
              <a:rPr lang="en-US" sz="2400" dirty="0">
                <a:latin typeface="Arial" panose="020B0604020202020204" pitchFamily="34" charset="0"/>
                <a:cs typeface="Arial" panose="020B0604020202020204" pitchFamily="34" charset="0"/>
              </a:rPr>
              <a:t>Already more than 200 million households have at least one smart </a:t>
            </a:r>
            <a:r>
              <a:rPr lang="en-US" sz="2400" dirty="0" smtClean="0">
                <a:latin typeface="Arial" panose="020B0604020202020204" pitchFamily="34" charset="0"/>
                <a:cs typeface="Arial" panose="020B0604020202020204" pitchFamily="34" charset="0"/>
              </a:rPr>
              <a:t>device</a:t>
            </a:r>
            <a:r>
              <a:rPr lang="en-US" sz="2400" dirty="0">
                <a:latin typeface="Arial" panose="020B0604020202020204" pitchFamily="34" charset="0"/>
                <a:cs typeface="Arial" panose="020B0604020202020204" pitchFamily="34" charset="0"/>
              </a:rPr>
              <a:t> (Segan &amp; Greenwald</a:t>
            </a:r>
            <a:r>
              <a:rPr lang="en-US" sz="2400" i="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2019</a:t>
            </a:r>
            <a:r>
              <a:rPr lang="en-US" sz="2400" dirty="0" smtClean="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and therefore, the market expected to buy products like Gode is equal due to its advantages.</a:t>
            </a:r>
            <a:endParaRPr lang="en-US"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3421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12192000" cy="589545"/>
          </a:xfrm>
        </p:spPr>
        <p:txBody>
          <a:bodyPr>
            <a:normAutofit fontScale="90000"/>
          </a:bodyPr>
          <a:lstStyle/>
          <a:p>
            <a:pPr algn="ctr"/>
            <a:r>
              <a:rPr lang="en-US" dirty="0" smtClean="0">
                <a:latin typeface="Arial" panose="020B0604020202020204" pitchFamily="34" charset="0"/>
                <a:cs typeface="Arial" panose="020B0604020202020204" pitchFamily="34" charset="0"/>
              </a:rPr>
              <a:t>Part 2: 1) Application</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986588"/>
            <a:ext cx="12192000" cy="5871412"/>
          </a:xfrm>
        </p:spPr>
        <p:txBody>
          <a:bodyPr>
            <a:normAutofit/>
          </a:bodyPr>
          <a:lstStyle/>
          <a:p>
            <a:pPr>
              <a:lnSpc>
                <a:spcPct val="150000"/>
              </a:lnSpc>
            </a:pPr>
            <a:r>
              <a:rPr lang="en-US" sz="2400" dirty="0" smtClean="0">
                <a:latin typeface="Arial" panose="020B0604020202020204" pitchFamily="34" charset="0"/>
                <a:cs typeface="Arial" panose="020B0604020202020204" pitchFamily="34" charset="0"/>
              </a:rPr>
              <a:t>Gode will be applied in smart homes to carry out day to day tasks such as managing shopping lists and placing orders on different websites.</a:t>
            </a:r>
          </a:p>
          <a:p>
            <a:pPr>
              <a:lnSpc>
                <a:spcPct val="150000"/>
              </a:lnSpc>
            </a:pPr>
            <a:r>
              <a:rPr lang="en-US" sz="2400" dirty="0" smtClean="0">
                <a:latin typeface="Arial" panose="020B0604020202020204" pitchFamily="34" charset="0"/>
                <a:cs typeface="Arial" panose="020B0604020202020204" pitchFamily="34" charset="0"/>
              </a:rPr>
              <a:t>The expected </a:t>
            </a:r>
            <a:r>
              <a:rPr lang="en-US" sz="2400" dirty="0">
                <a:latin typeface="Arial" panose="020B0604020202020204" pitchFamily="34" charset="0"/>
                <a:cs typeface="Arial" panose="020B0604020202020204" pitchFamily="34" charset="0"/>
              </a:rPr>
              <a:t>primary users </a:t>
            </a:r>
            <a:r>
              <a:rPr lang="en-US" sz="2400" dirty="0" smtClean="0">
                <a:latin typeface="Arial" panose="020B0604020202020204" pitchFamily="34" charset="0"/>
                <a:cs typeface="Arial" panose="020B0604020202020204" pitchFamily="34" charset="0"/>
              </a:rPr>
              <a:t>are those </a:t>
            </a:r>
            <a:r>
              <a:rPr lang="en-US" sz="2400" dirty="0">
                <a:latin typeface="Arial" panose="020B0604020202020204" pitchFamily="34" charset="0"/>
                <a:cs typeface="Arial" panose="020B0604020202020204" pitchFamily="34" charset="0"/>
              </a:rPr>
              <a:t>engaged in careers </a:t>
            </a:r>
            <a:r>
              <a:rPr lang="en-US" sz="2400" dirty="0" smtClean="0">
                <a:latin typeface="Arial" panose="020B0604020202020204" pitchFamily="34" charset="0"/>
                <a:cs typeface="Arial" panose="020B0604020202020204" pitchFamily="34" charset="0"/>
              </a:rPr>
              <a:t>requiring </a:t>
            </a:r>
            <a:r>
              <a:rPr lang="en-US" sz="2400" dirty="0">
                <a:latin typeface="Arial" panose="020B0604020202020204" pitchFamily="34" charset="0"/>
                <a:cs typeface="Arial" panose="020B0604020202020204" pitchFamily="34" charset="0"/>
              </a:rPr>
              <a:t>large volumes of work hours and have tight schedules in their </a:t>
            </a:r>
            <a:r>
              <a:rPr lang="en-US" sz="2400" dirty="0" smtClean="0">
                <a:latin typeface="Arial" panose="020B0604020202020204" pitchFamily="34" charset="0"/>
                <a:cs typeface="Arial" panose="020B0604020202020204" pitchFamily="34" charset="0"/>
              </a:rPr>
              <a:t>work (Dewar &amp;Bendle, 2018).</a:t>
            </a:r>
            <a:endParaRPr lang="en-US" sz="2400" dirty="0">
              <a:latin typeface="Arial" panose="020B0604020202020204" pitchFamily="34" charset="0"/>
              <a:cs typeface="Arial" panose="020B0604020202020204" pitchFamily="34" charset="0"/>
            </a:endParaRPr>
          </a:p>
          <a:p>
            <a:pPr>
              <a:lnSpc>
                <a:spcPct val="150000"/>
              </a:lnSpc>
            </a:pPr>
            <a:endParaRPr lang="en-US"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08233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4380"/>
            <a:ext cx="12192000" cy="733926"/>
          </a:xfrm>
        </p:spPr>
        <p:txBody>
          <a:bodyPr>
            <a:normAutofit fontScale="90000"/>
          </a:bodyPr>
          <a:lstStyle/>
          <a:p>
            <a:pPr algn="ctr"/>
            <a:r>
              <a:rPr lang="en-US" dirty="0" smtClean="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 Competition Analysis</a:t>
            </a:r>
            <a:br>
              <a:rPr lang="en-US" dirty="0" smtClean="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697832"/>
            <a:ext cx="12192000" cy="6160168"/>
          </a:xfrm>
        </p:spPr>
        <p:txBody>
          <a:bodyPr>
            <a:normAutofit/>
          </a:bodyPr>
          <a:lstStyle/>
          <a:p>
            <a:pPr>
              <a:lnSpc>
                <a:spcPct val="150000"/>
              </a:lnSpc>
            </a:pPr>
            <a:r>
              <a:rPr lang="en-US" sz="2400" dirty="0" smtClean="0">
                <a:latin typeface="Arial" panose="020B0604020202020204" pitchFamily="34" charset="0"/>
                <a:cs typeface="Arial" panose="020B0604020202020204" pitchFamily="34" charset="0"/>
              </a:rPr>
              <a:t>Gode, unlike other smart assistants </a:t>
            </a:r>
            <a:r>
              <a:rPr lang="en-US" sz="2400" dirty="0">
                <a:latin typeface="Arial" panose="020B0604020202020204" pitchFamily="34" charset="0"/>
                <a:cs typeface="Arial" panose="020B0604020202020204" pitchFamily="34" charset="0"/>
              </a:rPr>
              <a:t>like </a:t>
            </a:r>
            <a:r>
              <a:rPr lang="en-US" sz="2400" dirty="0">
                <a:latin typeface="Arial" panose="020B0604020202020204" pitchFamily="34" charset="0"/>
                <a:cs typeface="Arial" panose="020B0604020202020204" pitchFamily="34" charset="0"/>
              </a:rPr>
              <a:t>Google’s Home or hub Amazon’s Echo, </a:t>
            </a:r>
            <a:r>
              <a:rPr lang="en-US" sz="2400" dirty="0" smtClean="0">
                <a:latin typeface="Arial" panose="020B0604020202020204" pitchFamily="34" charset="0"/>
                <a:cs typeface="Arial" panose="020B0604020202020204" pitchFamily="34" charset="0"/>
              </a:rPr>
              <a:t>will have a state of the art dictation technology.</a:t>
            </a:r>
          </a:p>
          <a:p>
            <a:pPr>
              <a:lnSpc>
                <a:spcPct val="150000"/>
              </a:lnSpc>
            </a:pPr>
            <a:r>
              <a:rPr lang="en-US" sz="2400" dirty="0" smtClean="0">
                <a:latin typeface="Arial" panose="020B0604020202020204" pitchFamily="34" charset="0"/>
                <a:cs typeface="Arial" panose="020B0604020202020204" pitchFamily="34" charset="0"/>
              </a:rPr>
              <a:t>Gode will be programmed with a visual connectivity tab to counter the difficulties in verifying connectivity status evident in other smart home </a:t>
            </a:r>
            <a:r>
              <a:rPr lang="en-US" sz="2400" dirty="0">
                <a:latin typeface="Arial" panose="020B0604020202020204" pitchFamily="34" charset="0"/>
                <a:cs typeface="Arial" panose="020B0604020202020204" pitchFamily="34" charset="0"/>
              </a:rPr>
              <a:t>devices (Beirl, Yuill &amp; Rogers, </a:t>
            </a:r>
            <a:r>
              <a:rPr lang="en-US" sz="2400" dirty="0" smtClean="0">
                <a:latin typeface="Arial" panose="020B0604020202020204" pitchFamily="34" charset="0"/>
                <a:cs typeface="Arial" panose="020B0604020202020204" pitchFamily="34" charset="0"/>
              </a:rPr>
              <a:t>2019).</a:t>
            </a:r>
          </a:p>
          <a:p>
            <a:pPr>
              <a:lnSpc>
                <a:spcPct val="150000"/>
              </a:lnSpc>
            </a:pPr>
            <a:r>
              <a:rPr lang="en-US" sz="2400" dirty="0" smtClean="0">
                <a:latin typeface="Arial" panose="020B0604020202020204" pitchFamily="34" charset="0"/>
                <a:cs typeface="Arial" panose="020B0604020202020204" pitchFamily="34" charset="0"/>
              </a:rPr>
              <a:t>It will also offer the option of </a:t>
            </a:r>
            <a:r>
              <a:rPr lang="en-US" sz="2400" dirty="0">
                <a:latin typeface="Arial" panose="020B0604020202020204" pitchFamily="34" charset="0"/>
                <a:cs typeface="Arial" panose="020B0604020202020204" pitchFamily="34" charset="0"/>
              </a:rPr>
              <a:t>magnetically sticking the hub to a fridge or other optional metal bases.</a:t>
            </a:r>
            <a:endParaRPr lang="en-US" sz="2400" dirty="0" smtClean="0">
              <a:latin typeface="Arial" panose="020B0604020202020204" pitchFamily="34" charset="0"/>
              <a:cs typeface="Arial" panose="020B0604020202020204" pitchFamily="34" charset="0"/>
            </a:endParaRPr>
          </a:p>
          <a:p>
            <a:pPr>
              <a:lnSpc>
                <a:spcPct val="150000"/>
              </a:lnSpc>
            </a:pPr>
            <a:endParaRPr lang="en-US"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80946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63" y="0"/>
            <a:ext cx="12192000" cy="589547"/>
          </a:xfrm>
        </p:spPr>
        <p:txBody>
          <a:bodyPr>
            <a:normAutofit fontScale="90000"/>
          </a:bodyPr>
          <a:lstStyle/>
          <a:p>
            <a:pPr algn="ctr"/>
            <a:r>
              <a:rPr lang="en-US" dirty="0" smtClean="0">
                <a:latin typeface="Arial" panose="020B0604020202020204" pitchFamily="34" charset="0"/>
                <a:cs typeface="Arial" panose="020B0604020202020204" pitchFamily="34" charset="0"/>
              </a:rPr>
              <a:t>3) Strategy Analysis </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 y="842211"/>
            <a:ext cx="12216063" cy="6015789"/>
          </a:xfrm>
        </p:spPr>
        <p:txBody>
          <a:bodyPr>
            <a:normAutofit/>
          </a:bodyPr>
          <a:lstStyle/>
          <a:p>
            <a:pPr>
              <a:lnSpc>
                <a:spcPct val="150000"/>
              </a:lnSpc>
            </a:pPr>
            <a:r>
              <a:rPr lang="en-US" sz="2400" dirty="0" smtClean="0">
                <a:latin typeface="Arial" panose="020B0604020202020204" pitchFamily="34" charset="0"/>
                <a:cs typeface="Arial" panose="020B0604020202020204" pitchFamily="34" charset="0"/>
              </a:rPr>
              <a:t>Smart </a:t>
            </a:r>
            <a:r>
              <a:rPr lang="en-US" sz="2400" dirty="0">
                <a:latin typeface="Arial" panose="020B0604020202020204" pitchFamily="34" charset="0"/>
                <a:cs typeface="Arial" panose="020B0604020202020204" pitchFamily="34" charset="0"/>
              </a:rPr>
              <a:t>assistant and speaker sales are projected to increase by 44% (Priporas, Stylos, &amp; Fotiadis, 2017). Strategy analytics </a:t>
            </a:r>
            <a:r>
              <a:rPr lang="en-US" sz="2400" dirty="0" smtClean="0">
                <a:latin typeface="Arial" panose="020B0604020202020204" pitchFamily="34" charset="0"/>
                <a:cs typeface="Arial" panose="020B0604020202020204" pitchFamily="34" charset="0"/>
              </a:rPr>
              <a:t>estimate a 11</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annual growth rate </a:t>
            </a:r>
            <a:r>
              <a:rPr lang="en-US" sz="2400" dirty="0">
                <a:latin typeface="Arial" panose="020B0604020202020204" pitchFamily="34" charset="0"/>
                <a:cs typeface="Arial" panose="020B0604020202020204" pitchFamily="34" charset="0"/>
              </a:rPr>
              <a:t>in the smart </a:t>
            </a:r>
            <a:r>
              <a:rPr lang="en-US" sz="2400" dirty="0" smtClean="0">
                <a:latin typeface="Arial" panose="020B0604020202020204" pitchFamily="34" charset="0"/>
                <a:cs typeface="Arial" panose="020B0604020202020204" pitchFamily="34" charset="0"/>
              </a:rPr>
              <a:t>assistants </a:t>
            </a:r>
            <a:r>
              <a:rPr lang="en-US" sz="2400" dirty="0">
                <a:latin typeface="Arial" panose="020B0604020202020204" pitchFamily="34" charset="0"/>
                <a:cs typeface="Arial" panose="020B0604020202020204" pitchFamily="34" charset="0"/>
              </a:rPr>
              <a:t>market, </a:t>
            </a:r>
            <a:r>
              <a:rPr lang="en-US" sz="2400" dirty="0" smtClean="0">
                <a:latin typeface="Arial" panose="020B0604020202020204" pitchFamily="34" charset="0"/>
                <a:cs typeface="Arial" panose="020B0604020202020204" pitchFamily="34" charset="0"/>
              </a:rPr>
              <a:t>implying about </a:t>
            </a:r>
            <a:r>
              <a:rPr lang="en-US" sz="2400" dirty="0">
                <a:latin typeface="Arial" panose="020B0604020202020204" pitchFamily="34" charset="0"/>
                <a:cs typeface="Arial" panose="020B0604020202020204" pitchFamily="34" charset="0"/>
              </a:rPr>
              <a:t>$157 billion in annual revenue by 2023 (Rahul &amp; Akshay, 2018</a:t>
            </a:r>
            <a:r>
              <a:rPr lang="en-US" sz="2400" dirty="0" smtClean="0">
                <a:latin typeface="Arial" panose="020B0604020202020204" pitchFamily="34" charset="0"/>
                <a:cs typeface="Arial" panose="020B0604020202020204" pitchFamily="34" charset="0"/>
              </a:rPr>
              <a:t>).</a:t>
            </a:r>
          </a:p>
          <a:p>
            <a:pPr>
              <a:lnSpc>
                <a:spcPct val="150000"/>
              </a:lnSpc>
            </a:pPr>
            <a:r>
              <a:rPr lang="en-US" sz="2400" dirty="0" smtClean="0">
                <a:latin typeface="Arial" panose="020B0604020202020204" pitchFamily="34" charset="0"/>
                <a:cs typeface="Arial" panose="020B0604020202020204" pitchFamily="34" charset="0"/>
              </a:rPr>
              <a:t>Gode’s projected revenue growth rate </a:t>
            </a:r>
            <a:r>
              <a:rPr lang="en-US" sz="2400" dirty="0">
                <a:latin typeface="Arial" panose="020B0604020202020204" pitchFamily="34" charset="0"/>
                <a:cs typeface="Arial" panose="020B0604020202020204" pitchFamily="34" charset="0"/>
              </a:rPr>
              <a:t>is </a:t>
            </a:r>
            <a:r>
              <a:rPr lang="en-US" sz="2400" dirty="0" smtClean="0">
                <a:latin typeface="Arial" panose="020B0604020202020204" pitchFamily="34" charset="0"/>
                <a:cs typeface="Arial" panose="020B0604020202020204" pitchFamily="34" charset="0"/>
              </a:rPr>
              <a:t>23.7</a:t>
            </a:r>
            <a:r>
              <a:rPr lang="en-US" sz="2400" dirty="0">
                <a:latin typeface="Arial" panose="020B0604020202020204" pitchFamily="34" charset="0"/>
                <a:cs typeface="Arial" panose="020B0604020202020204" pitchFamily="34" charset="0"/>
              </a:rPr>
              <a:t>% (Rahul &amp; Akshay, 2018), </a:t>
            </a:r>
            <a:r>
              <a:rPr lang="en-US" sz="2400" dirty="0" smtClean="0">
                <a:latin typeface="Arial" panose="020B0604020202020204" pitchFamily="34" charset="0"/>
                <a:cs typeface="Arial" panose="020B0604020202020204" pitchFamily="34" charset="0"/>
              </a:rPr>
              <a:t>resulting in a </a:t>
            </a:r>
            <a:r>
              <a:rPr lang="en-US" sz="2400" dirty="0">
                <a:latin typeface="Arial" panose="020B0604020202020204" pitchFamily="34" charset="0"/>
                <a:cs typeface="Arial" panose="020B0604020202020204" pitchFamily="34" charset="0"/>
              </a:rPr>
              <a:t>rise of 16 billion dollars in annual revenue (Perez, 2019</a:t>
            </a:r>
            <a:r>
              <a:rPr lang="en-US" sz="2400" dirty="0" smtClean="0">
                <a:latin typeface="Arial" panose="020B0604020202020204" pitchFamily="34" charset="0"/>
                <a:cs typeface="Arial" panose="020B0604020202020204" pitchFamily="34" charset="0"/>
              </a:rPr>
              <a:t>).</a:t>
            </a:r>
          </a:p>
          <a:p>
            <a:pPr>
              <a:lnSpc>
                <a:spcPct val="150000"/>
              </a:lnSpc>
            </a:pPr>
            <a:r>
              <a:rPr lang="en-US" sz="2400" dirty="0">
                <a:latin typeface="Arial" panose="020B0604020202020204" pitchFamily="34" charset="0"/>
                <a:cs typeface="Arial" panose="020B0604020202020204" pitchFamily="34" charset="0"/>
              </a:rPr>
              <a:t>Strategy </a:t>
            </a:r>
            <a:r>
              <a:rPr lang="en-US" sz="2400" dirty="0" smtClean="0">
                <a:latin typeface="Arial" panose="020B0604020202020204" pitchFamily="34" charset="0"/>
                <a:cs typeface="Arial" panose="020B0604020202020204" pitchFamily="34" charset="0"/>
              </a:rPr>
              <a:t>Analytics estimate that by the end of 2023 there will be approximately 6.4 </a:t>
            </a:r>
            <a:r>
              <a:rPr lang="en-US" sz="2400" dirty="0">
                <a:latin typeface="Arial" panose="020B0604020202020204" pitchFamily="34" charset="0"/>
                <a:cs typeface="Arial" panose="020B0604020202020204" pitchFamily="34" charset="0"/>
              </a:rPr>
              <a:t>billion smart home users globally </a:t>
            </a:r>
            <a:r>
              <a:rPr lang="en-US" sz="2400" dirty="0" smtClean="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Segan &amp; Greenwald</a:t>
            </a:r>
            <a:r>
              <a:rPr lang="en-US" sz="2400" i="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2019). </a:t>
            </a:r>
            <a:endParaRPr lang="en-US" sz="2400" dirty="0" smtClean="0">
              <a:latin typeface="Arial" panose="020B0604020202020204" pitchFamily="34" charset="0"/>
              <a:cs typeface="Arial" panose="020B0604020202020204" pitchFamily="34" charset="0"/>
            </a:endParaRPr>
          </a:p>
          <a:p>
            <a:pPr>
              <a:lnSpc>
                <a:spcPct val="150000"/>
              </a:lnSpc>
            </a:pPr>
            <a:endParaRPr lang="en-US" sz="2400" dirty="0" smtClean="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96575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9347"/>
            <a:ext cx="12192000" cy="801938"/>
          </a:xfrm>
        </p:spPr>
        <p:txBody>
          <a:bodyPr>
            <a:normAutofit fontScale="90000"/>
          </a:bodyPr>
          <a:lstStyle/>
          <a:p>
            <a:pPr algn="ctr"/>
            <a:r>
              <a:rPr lang="en-US" dirty="0" smtClean="0">
                <a:latin typeface="Arial" panose="020B0604020202020204" pitchFamily="34" charset="0"/>
                <a:cs typeface="Arial" panose="020B0604020202020204" pitchFamily="34" charset="0"/>
              </a:rPr>
              <a:t>4) Evaluation of the product launch in a country other than US </a:t>
            </a:r>
            <a:br>
              <a:rPr lang="en-US" dirty="0" smtClean="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1407694"/>
            <a:ext cx="12192000" cy="5450305"/>
          </a:xfrm>
        </p:spPr>
        <p:txBody>
          <a:bodyPr>
            <a:normAutofit/>
          </a:bodyPr>
          <a:lstStyle/>
          <a:p>
            <a:pPr>
              <a:lnSpc>
                <a:spcPct val="150000"/>
              </a:lnSpc>
            </a:pPr>
            <a:r>
              <a:rPr lang="en-US" sz="2400" dirty="0">
                <a:latin typeface="Arial" panose="020B0604020202020204" pitchFamily="34" charset="0"/>
                <a:cs typeface="Arial" panose="020B0604020202020204" pitchFamily="34" charset="0"/>
              </a:rPr>
              <a:t>Compared to Samsung's competitors, Apple and Huawei, Samsung is reportedly more moral in its focus on legal and ethical business </a:t>
            </a:r>
            <a:r>
              <a:rPr lang="en-US" sz="2400" dirty="0" smtClean="0">
                <a:latin typeface="Arial" panose="020B0604020202020204" pitchFamily="34" charset="0"/>
                <a:cs typeface="Arial" panose="020B0604020202020204" pitchFamily="34" charset="0"/>
              </a:rPr>
              <a:t>practices due to its mission statement</a:t>
            </a:r>
            <a:r>
              <a:rPr lang="en-US" sz="2400" dirty="0">
                <a:latin typeface="Arial" panose="020B0604020202020204" pitchFamily="34" charset="0"/>
                <a:cs typeface="Arial" panose="020B0604020202020204" pitchFamily="34" charset="0"/>
              </a:rPr>
              <a:t> (Martin, 2019). </a:t>
            </a:r>
            <a:endParaRPr lang="en-US" sz="2400" dirty="0" smtClean="0">
              <a:latin typeface="Arial" panose="020B0604020202020204" pitchFamily="34" charset="0"/>
              <a:cs typeface="Arial" panose="020B0604020202020204" pitchFamily="34" charset="0"/>
            </a:endParaRPr>
          </a:p>
          <a:p>
            <a:pPr>
              <a:lnSpc>
                <a:spcPct val="150000"/>
              </a:lnSpc>
            </a:pPr>
            <a:r>
              <a:rPr lang="en-US" sz="2400" dirty="0" smtClean="0">
                <a:latin typeface="Arial" panose="020B0604020202020204" pitchFamily="34" charset="0"/>
                <a:cs typeface="Arial" panose="020B0604020202020204" pitchFamily="34" charset="0"/>
              </a:rPr>
              <a:t>Because of the inclusion of human resources as part of its corporate mission, Samsung places a strong emphasis on the diversified culture of the organization (Song, Lee, &amp; Khanna, 2016).</a:t>
            </a:r>
          </a:p>
          <a:p>
            <a:pPr>
              <a:lnSpc>
                <a:spcPct val="150000"/>
              </a:lnSpc>
            </a:pPr>
            <a:r>
              <a:rPr lang="en-US" sz="2400" dirty="0" smtClean="0">
                <a:latin typeface="Arial" panose="020B0604020202020204" pitchFamily="34" charset="0"/>
                <a:cs typeface="Arial" panose="020B0604020202020204" pitchFamily="34" charset="0"/>
              </a:rPr>
              <a:t>By following in Samsung’s footsteps Gode is likely to adapt favorably to any country’s culture facing minimal external differences.</a:t>
            </a:r>
          </a:p>
          <a:p>
            <a:pPr>
              <a:lnSpc>
                <a:spcPct val="150000"/>
              </a:lnSpc>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61318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89546"/>
          </a:xfrm>
        </p:spPr>
        <p:txBody>
          <a:bodyPr>
            <a:normAutofit fontScale="90000"/>
          </a:bodyPr>
          <a:lstStyle/>
          <a:p>
            <a:pPr algn="ctr"/>
            <a:r>
              <a:rPr lang="en-US" dirty="0" smtClean="0">
                <a:latin typeface="Arial" panose="020B0604020202020204" pitchFamily="34" charset="0"/>
                <a:cs typeface="Arial" panose="020B0604020202020204" pitchFamily="34" charset="0"/>
              </a:rPr>
              <a:t>Conclusion </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962526"/>
            <a:ext cx="12192000" cy="5895474"/>
          </a:xfrm>
        </p:spPr>
        <p:txBody>
          <a:bodyPr>
            <a:normAutofit/>
          </a:bodyPr>
          <a:lstStyle/>
          <a:p>
            <a:pPr>
              <a:lnSpc>
                <a:spcPct val="150000"/>
              </a:lnSpc>
            </a:pPr>
            <a:r>
              <a:rPr lang="en-US" sz="2400" dirty="0" smtClean="0">
                <a:latin typeface="Arial" panose="020B0604020202020204" pitchFamily="34" charset="0"/>
                <a:cs typeface="Arial" panose="020B0604020202020204" pitchFamily="34" charset="0"/>
              </a:rPr>
              <a:t>Gode as a smart assistant will utilize current technology and be fitted on a screen.</a:t>
            </a:r>
          </a:p>
          <a:p>
            <a:pPr>
              <a:lnSpc>
                <a:spcPct val="150000"/>
              </a:lnSpc>
            </a:pPr>
            <a:r>
              <a:rPr lang="en-US" sz="2400" dirty="0">
                <a:latin typeface="Arial" panose="020B0604020202020204" pitchFamily="34" charset="0"/>
                <a:cs typeface="Arial" panose="020B0604020202020204" pitchFamily="34" charset="0"/>
              </a:rPr>
              <a:t>Using Samsung’s business structure to research and develop </a:t>
            </a:r>
            <a:r>
              <a:rPr lang="en-US" sz="2400" dirty="0" smtClean="0">
                <a:latin typeface="Arial" panose="020B0604020202020204" pitchFamily="34" charset="0"/>
                <a:cs typeface="Arial" panose="020B0604020202020204" pitchFamily="34" charset="0"/>
              </a:rPr>
              <a:t>Gode </a:t>
            </a:r>
            <a:r>
              <a:rPr lang="en-US" sz="2400" dirty="0">
                <a:latin typeface="Arial" panose="020B0604020202020204" pitchFamily="34" charset="0"/>
                <a:cs typeface="Arial" panose="020B0604020202020204" pitchFamily="34" charset="0"/>
              </a:rPr>
              <a:t>into the personal electronics market will be seamless.</a:t>
            </a:r>
            <a:endParaRPr lang="en-US" sz="2400" dirty="0" smtClean="0">
              <a:latin typeface="Arial" panose="020B0604020202020204" pitchFamily="34" charset="0"/>
              <a:cs typeface="Arial" panose="020B0604020202020204" pitchFamily="34" charset="0"/>
            </a:endParaRPr>
          </a:p>
          <a:p>
            <a:pPr>
              <a:lnSpc>
                <a:spcPct val="150000"/>
              </a:lnSpc>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55219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537" y="252663"/>
            <a:ext cx="11987464" cy="6605337"/>
          </a:xfrm>
        </p:spPr>
        <p:txBody>
          <a:bodyPr>
            <a:noAutofit/>
          </a:bodyPr>
          <a:lstStyle/>
          <a:p>
            <a:pPr marL="0" indent="0" algn="ctr">
              <a:buNone/>
            </a:pPr>
            <a:r>
              <a:rPr lang="en-US" sz="2000" dirty="0" smtClean="0">
                <a:latin typeface="Arial" panose="020B0604020202020204" pitchFamily="34" charset="0"/>
                <a:cs typeface="Arial" panose="020B0604020202020204" pitchFamily="34" charset="0"/>
              </a:rPr>
              <a:t>References</a:t>
            </a:r>
          </a:p>
          <a:p>
            <a:pPr marL="457200" indent="-396875">
              <a:lnSpc>
                <a:spcPct val="170000"/>
              </a:lnSpc>
              <a:buNone/>
            </a:pPr>
            <a:r>
              <a:rPr lang="en-US" sz="2000" dirty="0" smtClean="0">
                <a:latin typeface="Arial" panose="020B0604020202020204" pitchFamily="34" charset="0"/>
                <a:cs typeface="Arial" panose="020B0604020202020204" pitchFamily="34" charset="0"/>
              </a:rPr>
              <a:t>Beirl</a:t>
            </a:r>
            <a:r>
              <a:rPr lang="en-US" sz="2000" dirty="0">
                <a:latin typeface="Arial" panose="020B0604020202020204" pitchFamily="34" charset="0"/>
                <a:cs typeface="Arial" panose="020B0604020202020204" pitchFamily="34" charset="0"/>
              </a:rPr>
              <a:t>, D., Yuill, N., &amp; Rogers, Y. (2019). Using voice assistant skills in family life</a:t>
            </a:r>
            <a:endParaRPr lang="en-US" sz="2000" dirty="0" smtClean="0">
              <a:latin typeface="Arial" panose="020B0604020202020204" pitchFamily="34" charset="0"/>
              <a:cs typeface="Arial" panose="020B0604020202020204" pitchFamily="34" charset="0"/>
            </a:endParaRPr>
          </a:p>
          <a:p>
            <a:pPr marL="457200" indent="-396875">
              <a:lnSpc>
                <a:spcPct val="170000"/>
              </a:lnSpc>
              <a:buNone/>
            </a:pPr>
            <a:r>
              <a:rPr lang="en-US" sz="2000" dirty="0">
                <a:latin typeface="Arial" panose="020B0604020202020204" pitchFamily="34" charset="0"/>
                <a:cs typeface="Arial" panose="020B0604020202020204" pitchFamily="34" charset="0"/>
              </a:rPr>
              <a:t>HomeTechHacker. (2019). HomeTechHacker. Retrieved 8 December 2019, from </a:t>
            </a:r>
            <a:r>
              <a:rPr lang="en-US" sz="2000" dirty="0">
                <a:latin typeface="Arial" panose="020B0604020202020204" pitchFamily="34" charset="0"/>
                <a:cs typeface="Arial" panose="020B0604020202020204" pitchFamily="34" charset="0"/>
                <a:hlinkClick r:id="rId3"/>
              </a:rPr>
              <a:t>https://hometechhacker.com/smarthome-cost</a:t>
            </a:r>
            <a:r>
              <a:rPr lang="en-US" sz="2000" dirty="0" smtClean="0">
                <a:latin typeface="Arial" panose="020B0604020202020204" pitchFamily="34" charset="0"/>
                <a:cs typeface="Arial" panose="020B0604020202020204" pitchFamily="34" charset="0"/>
                <a:hlinkClick r:id="rId3"/>
              </a:rPr>
              <a:t>/</a:t>
            </a:r>
            <a:endParaRPr lang="en-US" sz="2000" dirty="0" smtClean="0">
              <a:latin typeface="Arial" panose="020B0604020202020204" pitchFamily="34" charset="0"/>
              <a:cs typeface="Arial" panose="020B0604020202020204" pitchFamily="34" charset="0"/>
            </a:endParaRPr>
          </a:p>
          <a:p>
            <a:pPr marL="457200" indent="-396875">
              <a:lnSpc>
                <a:spcPct val="170000"/>
              </a:lnSpc>
              <a:buNone/>
            </a:pPr>
            <a:r>
              <a:rPr lang="en-US" sz="2000" dirty="0">
                <a:latin typeface="Arial" panose="020B0604020202020204" pitchFamily="34" charset="0"/>
                <a:cs typeface="Arial" panose="020B0604020202020204" pitchFamily="34" charset="0"/>
              </a:rPr>
              <a:t>Kim, S., Lee, H., Kwon, Y., Yu, M., &amp; Jo, H. (2016). Our journey to becoming agile: experiences with agile transformation in Samsung electronics. In 2016 23rd Asia-Pacific Software Engineering Conference (APSEC) (pp. 377-380). IEEE</a:t>
            </a:r>
            <a:r>
              <a:rPr lang="en-US" sz="2000" dirty="0" smtClean="0">
                <a:latin typeface="Arial" panose="020B0604020202020204" pitchFamily="34" charset="0"/>
                <a:cs typeface="Arial" panose="020B0604020202020204" pitchFamily="34" charset="0"/>
              </a:rPr>
              <a:t>.</a:t>
            </a:r>
          </a:p>
          <a:p>
            <a:pPr marL="457200" indent="-396875">
              <a:lnSpc>
                <a:spcPct val="170000"/>
              </a:lnSpc>
              <a:buNone/>
            </a:pPr>
            <a:r>
              <a:rPr lang="en-US" sz="2000" dirty="0">
                <a:latin typeface="Arial" panose="020B0604020202020204" pitchFamily="34" charset="0"/>
                <a:cs typeface="Arial" panose="020B0604020202020204" pitchFamily="34" charset="0"/>
              </a:rPr>
              <a:t>Martin, V. (2019). </a:t>
            </a:r>
            <a:r>
              <a:rPr lang="en-US" sz="2000" i="1" dirty="0">
                <a:latin typeface="Arial" panose="020B0604020202020204" pitchFamily="34" charset="0"/>
                <a:cs typeface="Arial" panose="020B0604020202020204" pitchFamily="34" charset="0"/>
              </a:rPr>
              <a:t>Panmore Institute</a:t>
            </a:r>
            <a:r>
              <a:rPr lang="en-US" sz="2000" dirty="0">
                <a:latin typeface="Arial" panose="020B0604020202020204" pitchFamily="34" charset="0"/>
                <a:cs typeface="Arial" panose="020B0604020202020204" pitchFamily="34" charset="0"/>
              </a:rPr>
              <a:t>. Retrieved 30 November 2019, from </a:t>
            </a:r>
            <a:r>
              <a:rPr lang="en-US" sz="2000" dirty="0">
                <a:latin typeface="Arial" panose="020B0604020202020204" pitchFamily="34" charset="0"/>
                <a:cs typeface="Arial" panose="020B0604020202020204" pitchFamily="34" charset="0"/>
                <a:hlinkClick r:id="rId4"/>
              </a:rPr>
              <a:t>http://</a:t>
            </a:r>
            <a:r>
              <a:rPr lang="en-US" sz="2000" dirty="0" smtClean="0">
                <a:latin typeface="Arial" panose="020B0604020202020204" pitchFamily="34" charset="0"/>
                <a:cs typeface="Arial" panose="020B0604020202020204" pitchFamily="34" charset="0"/>
                <a:hlinkClick r:id="rId4"/>
              </a:rPr>
              <a:t>panmore.com/samsung-corporate-vision-statement-corporate-mission-statement-analysis</a:t>
            </a:r>
            <a:r>
              <a:rPr lang="en-US" sz="2000" dirty="0" smtClean="0">
                <a:latin typeface="Arial" panose="020B0604020202020204" pitchFamily="34" charset="0"/>
                <a:cs typeface="Arial" panose="020B0604020202020204" pitchFamily="34" charset="0"/>
              </a:rPr>
              <a:t>.</a:t>
            </a:r>
          </a:p>
          <a:p>
            <a:pPr marL="457200" indent="-457200">
              <a:lnSpc>
                <a:spcPct val="170000"/>
              </a:lnSpc>
              <a:buNone/>
            </a:pPr>
            <a:r>
              <a:rPr lang="en-US" sz="2000" dirty="0">
                <a:latin typeface="Arial" panose="020B0604020202020204" pitchFamily="34" charset="0"/>
                <a:cs typeface="Arial" panose="020B0604020202020204" pitchFamily="34" charset="0"/>
              </a:rPr>
              <a:t>Olson, C., &amp; Levy, J. (2018). Transforming marketing with artificial intelligence. </a:t>
            </a:r>
            <a:r>
              <a:rPr lang="en-US" sz="2000" i="1" dirty="0">
                <a:latin typeface="Arial" panose="020B0604020202020204" pitchFamily="34" charset="0"/>
                <a:cs typeface="Arial" panose="020B0604020202020204" pitchFamily="34" charset="0"/>
              </a:rPr>
              <a:t>Applied Marketing Analytics</a:t>
            </a:r>
            <a:r>
              <a:rPr lang="en-US" sz="2000" dirty="0">
                <a:latin typeface="Arial" panose="020B0604020202020204" pitchFamily="34" charset="0"/>
                <a:cs typeface="Arial" panose="020B0604020202020204" pitchFamily="34" charset="0"/>
              </a:rPr>
              <a:t>, </a:t>
            </a:r>
            <a:r>
              <a:rPr lang="en-US" sz="2000" i="1" dirty="0">
                <a:latin typeface="Arial" panose="020B0604020202020204" pitchFamily="34" charset="0"/>
                <a:cs typeface="Arial" panose="020B0604020202020204" pitchFamily="34" charset="0"/>
              </a:rPr>
              <a:t>3</a:t>
            </a:r>
            <a:r>
              <a:rPr lang="en-US" sz="2000" dirty="0">
                <a:latin typeface="Arial" panose="020B0604020202020204" pitchFamily="34" charset="0"/>
                <a:cs typeface="Arial" panose="020B0604020202020204" pitchFamily="34" charset="0"/>
              </a:rPr>
              <a:t>(4), </a:t>
            </a:r>
            <a:r>
              <a:rPr lang="en-US" sz="2000" dirty="0" smtClean="0">
                <a:latin typeface="Arial" panose="020B0604020202020204" pitchFamily="34" charset="0"/>
                <a:cs typeface="Arial" panose="020B0604020202020204" pitchFamily="34" charset="0"/>
              </a:rPr>
              <a:t>291-297</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90795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473" y="324852"/>
            <a:ext cx="11899231" cy="6533147"/>
          </a:xfrm>
        </p:spPr>
        <p:txBody>
          <a:bodyPr>
            <a:noAutofit/>
          </a:bodyPr>
          <a:lstStyle/>
          <a:p>
            <a:pPr marL="457200" indent="-457200" algn="ctr">
              <a:lnSpc>
                <a:spcPct val="170000"/>
              </a:lnSpc>
              <a:buNone/>
            </a:pPr>
            <a:r>
              <a:rPr lang="en-US" sz="2000" dirty="0" smtClean="0">
                <a:latin typeface="Arial" panose="020B0604020202020204" pitchFamily="34" charset="0"/>
                <a:cs typeface="Arial" panose="020B0604020202020204" pitchFamily="34" charset="0"/>
              </a:rPr>
              <a:t>References</a:t>
            </a:r>
          </a:p>
          <a:p>
            <a:pPr marL="457200" indent="-457200">
              <a:lnSpc>
                <a:spcPct val="170000"/>
              </a:lnSpc>
              <a:buNone/>
            </a:pPr>
            <a:r>
              <a:rPr lang="en-US" sz="2000" dirty="0" smtClean="0">
                <a:latin typeface="Arial" panose="020B0604020202020204" pitchFamily="34" charset="0"/>
                <a:cs typeface="Arial" panose="020B0604020202020204" pitchFamily="34" charset="0"/>
              </a:rPr>
              <a:t>Priporas</a:t>
            </a:r>
            <a:r>
              <a:rPr lang="en-US" sz="2000" dirty="0">
                <a:latin typeface="Arial" panose="020B0604020202020204" pitchFamily="34" charset="0"/>
                <a:cs typeface="Arial" panose="020B0604020202020204" pitchFamily="34" charset="0"/>
              </a:rPr>
              <a:t>, C. V., Stylos, N., &amp; Fotiadis, A. K. (2017). Generation Z consumers' expectations of interactions in smart retailing: A future agenda. Computers in Human Behavior, 77, 374-381</a:t>
            </a:r>
            <a:r>
              <a:rPr lang="en-US" sz="2000" dirty="0" smtClean="0">
                <a:latin typeface="Arial" panose="020B0604020202020204" pitchFamily="34" charset="0"/>
                <a:cs typeface="Arial" panose="020B0604020202020204" pitchFamily="34" charset="0"/>
              </a:rPr>
              <a:t>.</a:t>
            </a:r>
          </a:p>
          <a:p>
            <a:pPr marL="457200" indent="-457200">
              <a:lnSpc>
                <a:spcPct val="170000"/>
              </a:lnSpc>
              <a:buNone/>
            </a:pPr>
            <a:r>
              <a:rPr lang="en-US" sz="2000" dirty="0">
                <a:latin typeface="Arial" panose="020B0604020202020204" pitchFamily="34" charset="0"/>
                <a:cs typeface="Arial" panose="020B0604020202020204" pitchFamily="34" charset="0"/>
              </a:rPr>
              <a:t>Rahul, K., &amp; Akshay, R. (2018). </a:t>
            </a:r>
            <a:r>
              <a:rPr lang="en-US" sz="2000" i="1" dirty="0">
                <a:latin typeface="Arial" panose="020B0604020202020204" pitchFamily="34" charset="0"/>
                <a:cs typeface="Arial" panose="020B0604020202020204" pitchFamily="34" charset="0"/>
              </a:rPr>
              <a:t>Smart Speaker Market Size, Share and Growth | Industry Forecast - 2025. </a:t>
            </a:r>
            <a:r>
              <a:rPr lang="en-US" sz="2000" dirty="0">
                <a:latin typeface="Arial" panose="020B0604020202020204" pitchFamily="34" charset="0"/>
                <a:cs typeface="Arial" panose="020B0604020202020204" pitchFamily="34" charset="0"/>
                <a:hlinkClick r:id="rId3"/>
              </a:rPr>
              <a:t>https://www.alliedmarketresearch.com/smart-speaker-market</a:t>
            </a:r>
            <a:r>
              <a:rPr lang="en-US" sz="2000" dirty="0">
                <a:latin typeface="Arial" panose="020B0604020202020204" pitchFamily="34" charset="0"/>
                <a:cs typeface="Arial" panose="020B0604020202020204" pitchFamily="34" charset="0"/>
              </a:rPr>
              <a:t>.</a:t>
            </a:r>
          </a:p>
          <a:p>
            <a:pPr marL="457200" indent="-457200">
              <a:lnSpc>
                <a:spcPct val="170000"/>
              </a:lnSpc>
              <a:buNone/>
            </a:pPr>
            <a:r>
              <a:rPr lang="en-US" sz="2000" dirty="0">
                <a:latin typeface="Arial" panose="020B0604020202020204" pitchFamily="34" charset="0"/>
                <a:cs typeface="Arial" panose="020B0604020202020204" pitchFamily="34" charset="0"/>
              </a:rPr>
              <a:t>Segan, S. &amp; Greenwald</a:t>
            </a:r>
            <a:r>
              <a:rPr lang="en-US" sz="2000" i="1" dirty="0">
                <a:latin typeface="Arial" panose="020B0604020202020204" pitchFamily="34" charset="0"/>
                <a:cs typeface="Arial" panose="020B0604020202020204" pitchFamily="34" charset="0"/>
              </a:rPr>
              <a:t>, W. ( </a:t>
            </a:r>
            <a:r>
              <a:rPr lang="en-US" sz="2000" dirty="0">
                <a:latin typeface="Arial" panose="020B0604020202020204" pitchFamily="34" charset="0"/>
                <a:cs typeface="Arial" panose="020B0604020202020204" pitchFamily="34" charset="0"/>
              </a:rPr>
              <a:t>2019). </a:t>
            </a:r>
            <a:r>
              <a:rPr lang="en-US" sz="2000" i="1" dirty="0">
                <a:latin typeface="Arial" panose="020B0604020202020204" pitchFamily="34" charset="0"/>
                <a:cs typeface="Arial" panose="020B0604020202020204" pitchFamily="34" charset="0"/>
              </a:rPr>
              <a:t>PCMAG</a:t>
            </a:r>
            <a:r>
              <a:rPr lang="en-US" sz="2000" dirty="0">
                <a:latin typeface="Arial" panose="020B0604020202020204" pitchFamily="34" charset="0"/>
                <a:cs typeface="Arial" panose="020B0604020202020204" pitchFamily="34" charset="0"/>
              </a:rPr>
              <a:t>. Retrieved 5 December 2019, from </a:t>
            </a:r>
            <a:r>
              <a:rPr lang="en-US" sz="2000" dirty="0">
                <a:latin typeface="Arial" panose="020B0604020202020204" pitchFamily="34" charset="0"/>
                <a:cs typeface="Arial" panose="020B0604020202020204" pitchFamily="34" charset="0"/>
                <a:hlinkClick r:id="rId4"/>
              </a:rPr>
              <a:t>https://www.pcmag.com/article/357520/the-best-smart-speakers</a:t>
            </a:r>
            <a:endParaRPr lang="en-US" sz="2000" dirty="0">
              <a:latin typeface="Arial" panose="020B0604020202020204" pitchFamily="34" charset="0"/>
              <a:cs typeface="Arial" panose="020B0604020202020204" pitchFamily="34" charset="0"/>
            </a:endParaRPr>
          </a:p>
          <a:p>
            <a:pPr marL="457200" indent="-457200">
              <a:lnSpc>
                <a:spcPct val="170000"/>
              </a:lnSpc>
              <a:buNone/>
            </a:pPr>
            <a:r>
              <a:rPr lang="en-US" sz="2000" dirty="0">
                <a:latin typeface="Arial" panose="020B0604020202020204" pitchFamily="34" charset="0"/>
                <a:cs typeface="Arial" panose="020B0604020202020204" pitchFamily="34" charset="0"/>
              </a:rPr>
              <a:t>Song, J., Lee, K., &amp; Khanna, T. (2016). Dynamic capabilities at Samsung: Optimizing internal co-opetition. </a:t>
            </a:r>
            <a:r>
              <a:rPr lang="en-US" sz="2000" i="1" dirty="0">
                <a:latin typeface="Arial" panose="020B0604020202020204" pitchFamily="34" charset="0"/>
                <a:cs typeface="Arial" panose="020B0604020202020204" pitchFamily="34" charset="0"/>
              </a:rPr>
              <a:t>California Management Review</a:t>
            </a:r>
            <a:r>
              <a:rPr lang="en-US" sz="2000" dirty="0">
                <a:latin typeface="Arial" panose="020B0604020202020204" pitchFamily="34" charset="0"/>
                <a:cs typeface="Arial" panose="020B0604020202020204" pitchFamily="34" charset="0"/>
              </a:rPr>
              <a:t>, </a:t>
            </a:r>
            <a:r>
              <a:rPr lang="en-US" sz="2000" i="1" dirty="0">
                <a:latin typeface="Arial" panose="020B0604020202020204" pitchFamily="34" charset="0"/>
                <a:cs typeface="Arial" panose="020B0604020202020204" pitchFamily="34" charset="0"/>
              </a:rPr>
              <a:t>58</a:t>
            </a:r>
            <a:r>
              <a:rPr lang="en-US" sz="2000" dirty="0">
                <a:latin typeface="Arial" panose="020B0604020202020204" pitchFamily="34" charset="0"/>
                <a:cs typeface="Arial" panose="020B0604020202020204" pitchFamily="34" charset="0"/>
              </a:rPr>
              <a:t>(4), 118-140.</a:t>
            </a:r>
          </a:p>
          <a:p>
            <a:pPr marL="457200" indent="-457200">
              <a:lnSpc>
                <a:spcPct val="170000"/>
              </a:lnSpc>
              <a:buNone/>
            </a:pPr>
            <a:r>
              <a:rPr lang="en-US" sz="2000" dirty="0">
                <a:latin typeface="Arial" panose="020B0604020202020204" pitchFamily="34" charset="0"/>
                <a:cs typeface="Arial" panose="020B0604020202020204" pitchFamily="34" charset="0"/>
              </a:rPr>
              <a:t>Tung, C. M. (2018). Vertical integration for smart manufacturing-The </a:t>
            </a:r>
            <a:r>
              <a:rPr lang="en-US" sz="2000" dirty="0" smtClean="0">
                <a:latin typeface="Arial" panose="020B0604020202020204" pitchFamily="34" charset="0"/>
                <a:cs typeface="Arial" panose="020B0604020202020204" pitchFamily="34" charset="0"/>
              </a:rPr>
              <a:t>dynamic </a:t>
            </a:r>
            <a:r>
              <a:rPr lang="en-US" sz="2000" dirty="0">
                <a:latin typeface="Arial" panose="020B0604020202020204" pitchFamily="34" charset="0"/>
                <a:cs typeface="Arial" panose="020B0604020202020204" pitchFamily="34" charset="0"/>
              </a:rPr>
              <a:t>capability </a:t>
            </a:r>
            <a:r>
              <a:rPr lang="en-US" sz="2000" dirty="0" smtClean="0">
                <a:latin typeface="Arial" panose="020B0604020202020204" pitchFamily="34" charset="0"/>
                <a:cs typeface="Arial" panose="020B0604020202020204" pitchFamily="34" charset="0"/>
              </a:rPr>
              <a:t>perspective.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9365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534</TotalTime>
  <Words>3113</Words>
  <Application>Microsoft Office PowerPoint</Application>
  <PresentationFormat>Widescreen</PresentationFormat>
  <Paragraphs>105</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Utilizing Samsung’s Business Structure to Research and Develop a Smart assistant </vt:lpstr>
      <vt:lpstr>Introduction</vt:lpstr>
      <vt:lpstr>Part I: 1) Business case</vt:lpstr>
      <vt:lpstr>2) Project oversight</vt:lpstr>
      <vt:lpstr>3) Beta testing</vt:lpstr>
      <vt:lpstr>4) Prelaunch readiness and training</vt:lpstr>
      <vt:lpstr>5) Launch execution</vt:lpstr>
      <vt:lpstr>Part 2: 1) Application</vt:lpstr>
      <vt:lpstr>2) Competition Analysis </vt:lpstr>
      <vt:lpstr>3) Strategy Analysis </vt:lpstr>
      <vt:lpstr>4) Evaluation of the product launch in a country other than US  </vt:lpstr>
      <vt:lpstr>Conclusion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134</cp:revision>
  <dcterms:created xsi:type="dcterms:W3CDTF">2019-12-24T19:47:06Z</dcterms:created>
  <dcterms:modified xsi:type="dcterms:W3CDTF">2019-12-26T07:25:49Z</dcterms:modified>
</cp:coreProperties>
</file>