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6" r:id="rId2"/>
    <p:sldId id="258" r:id="rId3"/>
    <p:sldId id="262" r:id="rId4"/>
    <p:sldId id="268" r:id="rId5"/>
    <p:sldId id="269" r:id="rId6"/>
    <p:sldId id="261" r:id="rId7"/>
    <p:sldId id="267" r:id="rId8"/>
    <p:sldId id="266" r:id="rId9"/>
    <p:sldId id="265" r:id="rId10"/>
    <p:sldId id="264" r:id="rId11"/>
    <p:sldId id="263" r:id="rId12"/>
    <p:sldId id="260" r:id="rId13"/>
    <p:sldId id="259"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3610" autoAdjust="0"/>
  </p:normalViewPr>
  <p:slideViewPr>
    <p:cSldViewPr>
      <p:cViewPr varScale="1">
        <p:scale>
          <a:sx n="91" d="100"/>
          <a:sy n="91" d="100"/>
        </p:scale>
        <p:origin x="-564" y="-2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13E1A05-3003-4879-9B7D-4E7773AE1402}" type="datetimeFigureOut">
              <a:rPr lang="en-US" smtClean="0"/>
              <a:t>4/23/2018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2DD41EA-9D76-4B40-8136-D403AB28E9A1}"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Internet giant </a:t>
            </a:r>
            <a:r>
              <a:rPr lang="en-US" sz="1200" kern="1200" dirty="0" err="1" smtClean="0">
                <a:solidFill>
                  <a:schemeClr val="tx1"/>
                </a:solidFill>
                <a:latin typeface="+mn-lt"/>
                <a:ea typeface="+mn-ea"/>
                <a:cs typeface="+mn-cs"/>
              </a:rPr>
              <a:t>Alibaba</a:t>
            </a:r>
            <a:r>
              <a:rPr lang="en-US" sz="1200" kern="1200" dirty="0" smtClean="0">
                <a:solidFill>
                  <a:schemeClr val="tx1"/>
                </a:solidFill>
                <a:latin typeface="+mn-lt"/>
                <a:ea typeface="+mn-ea"/>
                <a:cs typeface="+mn-cs"/>
              </a:rPr>
              <a:t> plans to disrupt China’s auto retail scenery with an experiment that circumvents car salesmen.</a:t>
            </a:r>
          </a:p>
          <a:p>
            <a:endParaRPr lang="en-US" dirty="0"/>
          </a:p>
        </p:txBody>
      </p:sp>
      <p:sp>
        <p:nvSpPr>
          <p:cNvPr id="4" name="Slide Number Placeholder 3"/>
          <p:cNvSpPr>
            <a:spLocks noGrp="1"/>
          </p:cNvSpPr>
          <p:nvPr>
            <p:ph type="sldNum" sz="quarter" idx="10"/>
          </p:nvPr>
        </p:nvSpPr>
        <p:spPr/>
        <p:txBody>
          <a:bodyPr/>
          <a:lstStyle/>
          <a:p>
            <a:fld id="{32DD41EA-9D76-4B40-8136-D403AB28E9A1}"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Chinese e-commerce giant </a:t>
            </a:r>
            <a:r>
              <a:rPr lang="en-US" sz="1200" kern="1200" dirty="0" err="1" smtClean="0">
                <a:solidFill>
                  <a:schemeClr val="tx1"/>
                </a:solidFill>
                <a:latin typeface="+mn-lt"/>
                <a:ea typeface="+mn-ea"/>
                <a:cs typeface="+mn-cs"/>
              </a:rPr>
              <a:t>Alibaba</a:t>
            </a:r>
            <a:r>
              <a:rPr lang="en-US" sz="1200" kern="1200" dirty="0" smtClean="0">
                <a:solidFill>
                  <a:schemeClr val="tx1"/>
                </a:solidFill>
                <a:latin typeface="+mn-lt"/>
                <a:ea typeface="+mn-ea"/>
                <a:cs typeface="+mn-cs"/>
              </a:rPr>
              <a:t> Group Holding Ltd. plans to open car-vending centers for automotives. This is part of the company’s latest endeavor to translate its success in online transaction to the physical shopping business world. </a:t>
            </a:r>
            <a:r>
              <a:rPr lang="en-US" sz="1200" kern="1200" dirty="0" err="1" smtClean="0">
                <a:solidFill>
                  <a:schemeClr val="tx1"/>
                </a:solidFill>
                <a:latin typeface="+mn-lt"/>
                <a:ea typeface="+mn-ea"/>
                <a:cs typeface="+mn-cs"/>
              </a:rPr>
              <a:t>Alibaba</a:t>
            </a:r>
            <a:r>
              <a:rPr lang="en-US" sz="1200" kern="1200" dirty="0" smtClean="0">
                <a:solidFill>
                  <a:schemeClr val="tx1"/>
                </a:solidFill>
                <a:latin typeface="+mn-lt"/>
                <a:ea typeface="+mn-ea"/>
                <a:cs typeface="+mn-cs"/>
              </a:rPr>
              <a:t> wants to succeed in China, where clients are in great deal using the e-commerce economy.</a:t>
            </a:r>
          </a:p>
          <a:p>
            <a:endParaRPr lang="en-US" dirty="0"/>
          </a:p>
        </p:txBody>
      </p:sp>
      <p:sp>
        <p:nvSpPr>
          <p:cNvPr id="4" name="Slide Number Placeholder 3"/>
          <p:cNvSpPr>
            <a:spLocks noGrp="1"/>
          </p:cNvSpPr>
          <p:nvPr>
            <p:ph type="sldNum" sz="quarter" idx="10"/>
          </p:nvPr>
        </p:nvSpPr>
        <p:spPr/>
        <p:txBody>
          <a:bodyPr/>
          <a:lstStyle/>
          <a:p>
            <a:fld id="{32DD41EA-9D76-4B40-8136-D403AB28E9A1}" type="slidenum">
              <a:rPr lang="en-US" smtClean="0"/>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latin typeface="+mn-lt"/>
                <a:ea typeface="+mn-ea"/>
                <a:cs typeface="+mn-cs"/>
              </a:rPr>
              <a:t>Alibaba</a:t>
            </a:r>
            <a:r>
              <a:rPr lang="en-US" sz="1200" kern="1200" dirty="0" smtClean="0">
                <a:solidFill>
                  <a:schemeClr val="tx1"/>
                </a:solidFill>
                <a:latin typeface="+mn-lt"/>
                <a:ea typeface="+mn-ea"/>
                <a:cs typeface="+mn-cs"/>
              </a:rPr>
              <a:t> established this car-vending center in Guangzhou. Fascinated car purchasers book a test drive online, surpassing traditional dealerships.</a:t>
            </a:r>
          </a:p>
          <a:p>
            <a:endParaRPr lang="en-US" dirty="0"/>
          </a:p>
        </p:txBody>
      </p:sp>
      <p:sp>
        <p:nvSpPr>
          <p:cNvPr id="4" name="Slide Number Placeholder 3"/>
          <p:cNvSpPr>
            <a:spLocks noGrp="1"/>
          </p:cNvSpPr>
          <p:nvPr>
            <p:ph type="sldNum" sz="quarter" idx="10"/>
          </p:nvPr>
        </p:nvSpPr>
        <p:spPr/>
        <p:txBody>
          <a:bodyPr/>
          <a:lstStyle/>
          <a:p>
            <a:fld id="{32DD41EA-9D76-4B40-8136-D403AB28E9A1}" type="slidenum">
              <a:rPr lang="en-US" smtClean="0"/>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car-vending technology has been tried in the U.S. with restricted success. </a:t>
            </a:r>
            <a:r>
              <a:rPr lang="en-US" sz="1200" kern="1200" dirty="0" err="1" smtClean="0">
                <a:solidFill>
                  <a:schemeClr val="tx1"/>
                </a:solidFill>
                <a:latin typeface="+mn-lt"/>
                <a:ea typeface="+mn-ea"/>
                <a:cs typeface="+mn-cs"/>
              </a:rPr>
              <a:t>Carvana</a:t>
            </a:r>
            <a:r>
              <a:rPr lang="en-US" sz="1200" kern="1200" dirty="0" smtClean="0">
                <a:solidFill>
                  <a:schemeClr val="tx1"/>
                </a:solidFill>
                <a:latin typeface="+mn-lt"/>
                <a:ea typeface="+mn-ea"/>
                <a:cs typeface="+mn-cs"/>
              </a:rPr>
              <a:t>, a used-car dealer located in Phoenix, has been running such structures since 2013. Clients can search for, buy, fund and trade-in cars online, then have the choice of picking it up from a huge vending machine filled with cars.</a:t>
            </a:r>
          </a:p>
          <a:p>
            <a:endParaRPr lang="en-US" dirty="0"/>
          </a:p>
        </p:txBody>
      </p:sp>
      <p:sp>
        <p:nvSpPr>
          <p:cNvPr id="4" name="Slide Number Placeholder 3"/>
          <p:cNvSpPr>
            <a:spLocks noGrp="1"/>
          </p:cNvSpPr>
          <p:nvPr>
            <p:ph type="sldNum" sz="quarter" idx="10"/>
          </p:nvPr>
        </p:nvSpPr>
        <p:spPr/>
        <p:txBody>
          <a:bodyPr/>
          <a:lstStyle/>
          <a:p>
            <a:fld id="{32DD41EA-9D76-4B40-8136-D403AB28E9A1}" type="slidenum">
              <a:rPr lang="en-US" smtClean="0"/>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Carvana</a:t>
            </a:r>
            <a:r>
              <a:rPr lang="en-US" dirty="0" smtClean="0"/>
              <a:t>, the car-vending</a:t>
            </a:r>
            <a:r>
              <a:rPr lang="en-US" baseline="0" dirty="0" smtClean="0"/>
              <a:t> machine in Phoenix</a:t>
            </a:r>
            <a:endParaRPr lang="en-US" dirty="0"/>
          </a:p>
        </p:txBody>
      </p:sp>
      <p:sp>
        <p:nvSpPr>
          <p:cNvPr id="4" name="Slide Number Placeholder 3"/>
          <p:cNvSpPr>
            <a:spLocks noGrp="1"/>
          </p:cNvSpPr>
          <p:nvPr>
            <p:ph type="sldNum" sz="quarter" idx="10"/>
          </p:nvPr>
        </p:nvSpPr>
        <p:spPr/>
        <p:txBody>
          <a:bodyPr/>
          <a:lstStyle/>
          <a:p>
            <a:fld id="{32DD41EA-9D76-4B40-8136-D403AB28E9A1}" type="slidenum">
              <a:rPr lang="en-US" smtClean="0"/>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kern="1200" dirty="0" smtClean="0">
                <a:solidFill>
                  <a:schemeClr val="tx1"/>
                </a:solidFill>
                <a:latin typeface="+mn-lt"/>
                <a:ea typeface="+mn-ea"/>
                <a:cs typeface="+mn-cs"/>
              </a:rPr>
              <a:t>Image of </a:t>
            </a:r>
            <a:r>
              <a:rPr lang="en-US" sz="1200" b="0" i="0" kern="1200" dirty="0" err="1" smtClean="0">
                <a:solidFill>
                  <a:schemeClr val="tx1"/>
                </a:solidFill>
                <a:latin typeface="+mn-lt"/>
                <a:ea typeface="+mn-ea"/>
                <a:cs typeface="+mn-cs"/>
              </a:rPr>
              <a:t>Alibaba’s</a:t>
            </a:r>
            <a:r>
              <a:rPr lang="en-US" sz="1200" b="0" i="0" kern="1200" dirty="0" smtClean="0">
                <a:solidFill>
                  <a:schemeClr val="tx1"/>
                </a:solidFill>
                <a:latin typeface="+mn-lt"/>
                <a:ea typeface="+mn-ea"/>
                <a:cs typeface="+mn-cs"/>
              </a:rPr>
              <a:t> auto vending center</a:t>
            </a:r>
            <a:r>
              <a:rPr lang="en-US" sz="1200" b="0" i="0" kern="1200" baseline="0" dirty="0" smtClean="0">
                <a:solidFill>
                  <a:schemeClr val="tx1"/>
                </a:solidFill>
                <a:latin typeface="+mn-lt"/>
                <a:ea typeface="+mn-ea"/>
                <a:cs typeface="+mn-cs"/>
              </a:rPr>
              <a:t> shows a man </a:t>
            </a:r>
            <a:r>
              <a:rPr lang="en-US" sz="1200" b="0" i="0" kern="1200" dirty="0" smtClean="0">
                <a:solidFill>
                  <a:schemeClr val="tx1"/>
                </a:solidFill>
                <a:latin typeface="+mn-lt"/>
                <a:ea typeface="+mn-ea"/>
                <a:cs typeface="+mn-cs"/>
              </a:rPr>
              <a:t>requesting delivery of a car. This center is some 5 stories tall and includes in an excess of 40 Ford vehicles. </a:t>
            </a:r>
            <a:endParaRPr lang="en-US" dirty="0"/>
          </a:p>
        </p:txBody>
      </p:sp>
      <p:sp>
        <p:nvSpPr>
          <p:cNvPr id="4" name="Slide Number Placeholder 3"/>
          <p:cNvSpPr>
            <a:spLocks noGrp="1"/>
          </p:cNvSpPr>
          <p:nvPr>
            <p:ph type="sldNum" sz="quarter" idx="10"/>
          </p:nvPr>
        </p:nvSpPr>
        <p:spPr/>
        <p:txBody>
          <a:bodyPr/>
          <a:lstStyle/>
          <a:p>
            <a:fld id="{32DD41EA-9D76-4B40-8136-D403AB28E9A1}" type="slidenum">
              <a:rPr lang="en-US" smtClean="0"/>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China’s automotive retail climate is ripe for commotion, analysts say.</a:t>
            </a:r>
            <a:r>
              <a:rPr lang="en-US" sz="1200" kern="1200" baseline="0" dirty="0" smtClean="0">
                <a:solidFill>
                  <a:schemeClr val="tx1"/>
                </a:solidFill>
                <a:latin typeface="+mn-lt"/>
                <a:ea typeface="+mn-ea"/>
                <a:cs typeface="+mn-cs"/>
              </a:rPr>
              <a:t> The</a:t>
            </a:r>
            <a:r>
              <a:rPr lang="en-US" sz="1200" kern="1200" dirty="0" smtClean="0">
                <a:solidFill>
                  <a:schemeClr val="tx1"/>
                </a:solidFill>
                <a:latin typeface="+mn-lt"/>
                <a:ea typeface="+mn-ea"/>
                <a:cs typeface="+mn-cs"/>
              </a:rPr>
              <a:t> clients, often first-time car purchasers, are willing to try out new concepts. Ford has witnessed sales in China reduce sharply recently as domestic rivals become more popular. Ford is today searching for fresh ways of engaging customers, as many go online to do their car-purchasing research.</a:t>
            </a:r>
          </a:p>
          <a:p>
            <a:endParaRPr lang="en-US" dirty="0"/>
          </a:p>
        </p:txBody>
      </p:sp>
      <p:sp>
        <p:nvSpPr>
          <p:cNvPr id="4" name="Slide Number Placeholder 3"/>
          <p:cNvSpPr>
            <a:spLocks noGrp="1"/>
          </p:cNvSpPr>
          <p:nvPr>
            <p:ph type="sldNum" sz="quarter" idx="10"/>
          </p:nvPr>
        </p:nvSpPr>
        <p:spPr/>
        <p:txBody>
          <a:bodyPr/>
          <a:lstStyle/>
          <a:p>
            <a:fld id="{32DD41EA-9D76-4B40-8136-D403AB28E9A1}" type="slidenum">
              <a:rPr lang="en-US" smtClean="0"/>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A car vending machine is a frictionless commerce. Clients do not have to deal with salespeople trying to talk into things they do not want. Customers do not haggle over price. Clients can think for themselves, conduct the research, and make the buy when ready on their phone. This is the preferred transaction procedure for the millennial generation. There</a:t>
            </a:r>
            <a:r>
              <a:rPr lang="en-US" sz="1200" kern="1200" baseline="0" dirty="0" smtClean="0">
                <a:solidFill>
                  <a:schemeClr val="tx1"/>
                </a:solidFill>
                <a:latin typeface="+mn-lt"/>
                <a:ea typeface="+mn-ea"/>
                <a:cs typeface="+mn-cs"/>
              </a:rPr>
              <a:t> are attendants who provide details about vehicles</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2DD41EA-9D76-4B40-8136-D403AB28E9A1}" type="slidenum">
              <a:rPr lang="en-US" smtClean="0"/>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latin typeface="+mn-lt"/>
                <a:ea typeface="+mn-ea"/>
                <a:cs typeface="+mn-cs"/>
              </a:rPr>
              <a:t>Alibaba</a:t>
            </a:r>
            <a:r>
              <a:rPr lang="en-US" sz="1200" kern="1200" dirty="0" smtClean="0">
                <a:solidFill>
                  <a:schemeClr val="tx1"/>
                </a:solidFill>
                <a:latin typeface="+mn-lt"/>
                <a:ea typeface="+mn-ea"/>
                <a:cs typeface="+mn-cs"/>
              </a:rPr>
              <a:t> is experimenting with the principles of e-commerce into the physical retail world. Similar to Amazon.com Inc. experimentation with unmanned supermarkets, Chinese e-commerce companies are taking stakes in malls as well as supermarkets, digitizing the operations as they find growth beyond their online retail operations. In some cases, they are aiming to use the huge troves of information they have gleaned from e-commerce to vary how consumers shop in the actual world.</a:t>
            </a:r>
          </a:p>
          <a:p>
            <a:endParaRPr lang="en-US" dirty="0"/>
          </a:p>
        </p:txBody>
      </p:sp>
      <p:sp>
        <p:nvSpPr>
          <p:cNvPr id="4" name="Slide Number Placeholder 3"/>
          <p:cNvSpPr>
            <a:spLocks noGrp="1"/>
          </p:cNvSpPr>
          <p:nvPr>
            <p:ph type="sldNum" sz="quarter" idx="10"/>
          </p:nvPr>
        </p:nvSpPr>
        <p:spPr/>
        <p:txBody>
          <a:bodyPr/>
          <a:lstStyle/>
          <a:p>
            <a:fld id="{32DD41EA-9D76-4B40-8136-D403AB28E9A1}" type="slidenum">
              <a:rPr lang="en-US" smtClean="0"/>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err="1" smtClean="0">
                <a:solidFill>
                  <a:schemeClr val="tx1"/>
                </a:solidFill>
                <a:latin typeface="+mn-lt"/>
                <a:ea typeface="+mn-ea"/>
                <a:cs typeface="+mn-cs"/>
              </a:rPr>
              <a:t>Alibaba</a:t>
            </a:r>
            <a:r>
              <a:rPr lang="en-US" sz="1200" kern="1200" dirty="0" smtClean="0">
                <a:solidFill>
                  <a:schemeClr val="tx1"/>
                </a:solidFill>
                <a:latin typeface="+mn-lt"/>
                <a:ea typeface="+mn-ea"/>
                <a:cs typeface="+mn-cs"/>
              </a:rPr>
              <a:t> is experimenting by applying augmented reality mirrors as</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well as vending machines in supermarkets to allow clients try on numerous lipstick colors and purchase them on the spot through </a:t>
            </a:r>
            <a:r>
              <a:rPr lang="en-US" sz="1200" kern="1200" dirty="0" err="1" smtClean="0">
                <a:solidFill>
                  <a:schemeClr val="tx1"/>
                </a:solidFill>
                <a:latin typeface="+mn-lt"/>
                <a:ea typeface="+mn-ea"/>
                <a:cs typeface="+mn-cs"/>
              </a:rPr>
              <a:t>Alibaba’s</a:t>
            </a:r>
            <a:r>
              <a:rPr lang="en-US" sz="1200" kern="1200" dirty="0" smtClean="0">
                <a:solidFill>
                  <a:schemeClr val="tx1"/>
                </a:solidFill>
                <a:latin typeface="+mn-lt"/>
                <a:ea typeface="+mn-ea"/>
                <a:cs typeface="+mn-cs"/>
              </a:rPr>
              <a:t> online forums. JD.com Inc., which developed its brand in online ordering in addition to delivery, is further involved into brick and mortar with a series of </a:t>
            </a:r>
            <a:r>
              <a:rPr lang="en-US" sz="1200" kern="1200" dirty="0" err="1" smtClean="0">
                <a:solidFill>
                  <a:schemeClr val="tx1"/>
                </a:solidFill>
                <a:latin typeface="+mn-lt"/>
                <a:ea typeface="+mn-ea"/>
                <a:cs typeface="+mn-cs"/>
              </a:rPr>
              <a:t>clerkless</a:t>
            </a:r>
            <a:r>
              <a:rPr lang="en-US" sz="1200" kern="1200" dirty="0" smtClean="0">
                <a:solidFill>
                  <a:schemeClr val="tx1"/>
                </a:solidFill>
                <a:latin typeface="+mn-lt"/>
                <a:ea typeface="+mn-ea"/>
                <a:cs typeface="+mn-cs"/>
              </a:rPr>
              <a:t> convenience warehouses where clients pay via facial-recognition technology.</a:t>
            </a:r>
          </a:p>
          <a:p>
            <a:r>
              <a:rPr lang="en-US" sz="1200" kern="1200" dirty="0" smtClean="0">
                <a:solidFill>
                  <a:schemeClr val="tx1"/>
                </a:solidFill>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32DD41EA-9D76-4B40-8136-D403AB28E9A1}" type="slidenum">
              <a:rPr lang="en-US" smtClean="0"/>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Under the auto vending-machine, clients access </a:t>
            </a:r>
            <a:r>
              <a:rPr lang="en-US" sz="1200" kern="1200" dirty="0" err="1" smtClean="0">
                <a:solidFill>
                  <a:schemeClr val="tx1"/>
                </a:solidFill>
                <a:latin typeface="+mn-lt"/>
                <a:ea typeface="+mn-ea"/>
                <a:cs typeface="+mn-cs"/>
              </a:rPr>
              <a:t>Alibaba’s</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Tmall</a:t>
            </a:r>
            <a:r>
              <a:rPr lang="en-US" sz="1200" kern="1200" dirty="0" smtClean="0">
                <a:solidFill>
                  <a:schemeClr val="tx1"/>
                </a:solidFill>
                <a:latin typeface="+mn-lt"/>
                <a:ea typeface="+mn-ea"/>
                <a:cs typeface="+mn-cs"/>
              </a:rPr>
              <a:t> website to order the test drive, which is free for people with high scores on the Sesame Credit rating by </a:t>
            </a:r>
            <a:r>
              <a:rPr lang="en-US" sz="1200" kern="1200" dirty="0" err="1" smtClean="0">
                <a:solidFill>
                  <a:schemeClr val="tx1"/>
                </a:solidFill>
                <a:latin typeface="+mn-lt"/>
                <a:ea typeface="+mn-ea"/>
                <a:cs typeface="+mn-cs"/>
              </a:rPr>
              <a:t>Alibaba</a:t>
            </a:r>
            <a:r>
              <a:rPr lang="en-US" sz="1200" kern="1200" dirty="0" smtClean="0">
                <a:solidFill>
                  <a:schemeClr val="tx1"/>
                </a:solidFill>
                <a:latin typeface="+mn-lt"/>
                <a:ea typeface="+mn-ea"/>
                <a:cs typeface="+mn-cs"/>
              </a:rPr>
              <a:t> associate Ant Financial Services Group. Without an elevated credit score, customers pay 99 Yuan to test-drive Ford sedans and 198 </a:t>
            </a:r>
            <a:r>
              <a:rPr lang="en-US" sz="1200" kern="1200" dirty="0" err="1" smtClean="0">
                <a:solidFill>
                  <a:schemeClr val="tx1"/>
                </a:solidFill>
                <a:latin typeface="+mn-lt"/>
                <a:ea typeface="+mn-ea"/>
                <a:cs typeface="+mn-cs"/>
              </a:rPr>
              <a:t>yuan</a:t>
            </a:r>
            <a:r>
              <a:rPr lang="en-US" sz="1200" kern="1200" dirty="0" smtClean="0">
                <a:solidFill>
                  <a:schemeClr val="tx1"/>
                </a:solidFill>
                <a:latin typeface="+mn-lt"/>
                <a:ea typeface="+mn-ea"/>
                <a:cs typeface="+mn-cs"/>
              </a:rPr>
              <a:t> for other brands, such as Ford Mustang sports car.</a:t>
            </a:r>
          </a:p>
          <a:p>
            <a:endParaRPr lang="en-US" dirty="0"/>
          </a:p>
        </p:txBody>
      </p:sp>
      <p:sp>
        <p:nvSpPr>
          <p:cNvPr id="4" name="Slide Number Placeholder 3"/>
          <p:cNvSpPr>
            <a:spLocks noGrp="1"/>
          </p:cNvSpPr>
          <p:nvPr>
            <p:ph type="sldNum" sz="quarter" idx="10"/>
          </p:nvPr>
        </p:nvSpPr>
        <p:spPr/>
        <p:txBody>
          <a:bodyPr/>
          <a:lstStyle/>
          <a:p>
            <a:fld id="{32DD41EA-9D76-4B40-8136-D403AB28E9A1}" type="slidenum">
              <a:rPr lang="en-US" smtClean="0"/>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vending machine in Guangzhou recorded brisk business on its opening day of operation. In 48 hours, Ford received 450 bookings to test-drive the vehicle. Ford muted when asked if the new activity led to any sales. The vending machine assists diminish anxiety for car purchasers, who are tense when entering a dealership anticipating a hard sell.</a:t>
            </a:r>
          </a:p>
          <a:p>
            <a:endParaRPr lang="en-US" dirty="0"/>
          </a:p>
        </p:txBody>
      </p:sp>
      <p:sp>
        <p:nvSpPr>
          <p:cNvPr id="4" name="Slide Number Placeholder 3"/>
          <p:cNvSpPr>
            <a:spLocks noGrp="1"/>
          </p:cNvSpPr>
          <p:nvPr>
            <p:ph type="sldNum" sz="quarter" idx="10"/>
          </p:nvPr>
        </p:nvSpPr>
        <p:spPr/>
        <p:txBody>
          <a:bodyPr/>
          <a:lstStyle/>
          <a:p>
            <a:fld id="{32DD41EA-9D76-4B40-8136-D403AB28E9A1}" type="slidenum">
              <a:rPr lang="en-US" smtClean="0"/>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With extended test drives, buyers do not require help, listening to feedback and endeavoring to overcome objections. This is among the reasons that the auto retail procedure has remained the same in the past three decades. Without a salesman, it might be harder to change a test drive to a real sale, or to react to client feedback in the process.</a:t>
            </a:r>
          </a:p>
          <a:p>
            <a:endParaRPr lang="en-US" dirty="0"/>
          </a:p>
        </p:txBody>
      </p:sp>
      <p:sp>
        <p:nvSpPr>
          <p:cNvPr id="4" name="Slide Number Placeholder 3"/>
          <p:cNvSpPr>
            <a:spLocks noGrp="1"/>
          </p:cNvSpPr>
          <p:nvPr>
            <p:ph type="sldNum" sz="quarter" idx="10"/>
          </p:nvPr>
        </p:nvSpPr>
        <p:spPr/>
        <p:txBody>
          <a:bodyPr/>
          <a:lstStyle/>
          <a:p>
            <a:fld id="{32DD41EA-9D76-4B40-8136-D403AB28E9A1}" type="slidenum">
              <a:rPr lang="en-US" smtClean="0"/>
              <a:t>13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Title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0" name="Date Placeholder 9"/>
          <p:cNvSpPr>
            <a:spLocks noGrp="1"/>
          </p:cNvSpPr>
          <p:nvPr>
            <p:ph type="dt" sz="half" idx="10"/>
          </p:nvPr>
        </p:nvSpPr>
        <p:spPr>
          <a:xfrm>
            <a:off x="5562600" y="6509004"/>
            <a:ext cx="3002280" cy="274320"/>
          </a:xfrm>
        </p:spPr>
        <p:txBody>
          <a:bodyPr vert="horz" rtlCol="0"/>
          <a:lstStyle>
            <a:extLst/>
          </a:lstStyle>
          <a:p>
            <a:fld id="{B26FC1B6-3199-438E-B2A1-25B9FE5342AB}" type="datetimeFigureOut">
              <a:rPr lang="en-US" smtClean="0"/>
              <a:t>4/23/2018</a:t>
            </a:fld>
            <a:endParaRPr lang="en-US"/>
          </a:p>
        </p:txBody>
      </p:sp>
      <p:sp>
        <p:nvSpPr>
          <p:cNvPr id="11" name="Slide Number Placeholder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297C05B6-DF05-4F8E-BCAA-C316DB18FC07}" type="slidenum">
              <a:rPr lang="en-US" smtClean="0"/>
              <a:t>‹#›</a:t>
            </a:fld>
            <a:endParaRPr lang="en-US"/>
          </a:p>
        </p:txBody>
      </p:sp>
      <p:sp>
        <p:nvSpPr>
          <p:cNvPr id="12" name="Footer Placeholder 11"/>
          <p:cNvSpPr>
            <a:spLocks noGrp="1"/>
          </p:cNvSpPr>
          <p:nvPr>
            <p:ph type="ftr" sz="quarter" idx="12"/>
          </p:nvPr>
        </p:nvSpPr>
        <p:spPr>
          <a:xfrm>
            <a:off x="1600200" y="6509004"/>
            <a:ext cx="3907464" cy="274320"/>
          </a:xfrm>
        </p:spPr>
        <p:txBody>
          <a:bodyPr vert="horz" rtlCol="0"/>
          <a:lstStyle>
            <a:extLst/>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26FC1B6-3199-438E-B2A1-25B9FE5342AB}" type="datetimeFigureOut">
              <a:rPr lang="en-US" smtClean="0"/>
              <a:t>4/23/2018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97C05B6-DF05-4F8E-BCAA-C316DB18FC07}"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a:xfrm>
            <a:off x="5562600" y="6513670"/>
            <a:ext cx="3002280" cy="274320"/>
          </a:xfrm>
        </p:spPr>
        <p:txBody>
          <a:bodyPr vert="horz" rtlCol="0"/>
          <a:lstStyle>
            <a:extLst/>
          </a:lstStyle>
          <a:p>
            <a:fld id="{B26FC1B6-3199-438E-B2A1-25B9FE5342AB}" type="datetimeFigureOut">
              <a:rPr lang="en-US" smtClean="0"/>
              <a:t>4/23/2018</a:t>
            </a:fld>
            <a:endParaRPr lang="en-US"/>
          </a:p>
        </p:txBody>
      </p:sp>
      <p:sp>
        <p:nvSpPr>
          <p:cNvPr id="9" name="Slide Number Placeholder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297C05B6-DF05-4F8E-BCAA-C316DB18FC07}" type="slidenum">
              <a:rPr lang="en-US" smtClean="0"/>
              <a:t>‹#›</a:t>
            </a:fld>
            <a:endParaRPr lang="en-US"/>
          </a:p>
        </p:txBody>
      </p:sp>
      <p:sp>
        <p:nvSpPr>
          <p:cNvPr id="10" name="Footer Placeholder 9"/>
          <p:cNvSpPr>
            <a:spLocks noGrp="1"/>
          </p:cNvSpPr>
          <p:nvPr>
            <p:ph type="ftr" sz="quarter" idx="12"/>
          </p:nvPr>
        </p:nvSpPr>
        <p:spPr>
          <a:xfrm>
            <a:off x="1600200" y="6513670"/>
            <a:ext cx="3907464" cy="274320"/>
          </a:xfrm>
        </p:spPr>
        <p:txBody>
          <a:bodyPr vert="horz" rtlCol="0"/>
          <a:lstStyle>
            <a:extLst/>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26FC1B6-3199-438E-B2A1-25B9FE5342AB}" type="datetimeFigureOut">
              <a:rPr lang="en-US" smtClean="0"/>
              <a:t>4/23/2018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a:xfrm>
            <a:off x="8641080" y="6514568"/>
            <a:ext cx="464288" cy="274320"/>
          </a:xfrm>
        </p:spPr>
        <p:txBody>
          <a:bodyPr/>
          <a:lstStyle>
            <a:extLst/>
          </a:lstStyle>
          <a:p>
            <a:fld id="{297C05B6-DF05-4F8E-BCAA-C316DB18FC07}" type="slidenum">
              <a:rPr lang="en-US" smtClean="0"/>
              <a:t>‹#›</a:t>
            </a:fld>
            <a:endParaRPr lang="en-US"/>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Title 1"/>
          <p:cNvSpPr>
            <a:spLocks noGrp="1"/>
          </p:cNvSpPr>
          <p:nvPr>
            <p:ph type="title"/>
          </p:nvPr>
        </p:nvSpPr>
        <p:spPr>
          <a:xfrm>
            <a:off x="457200" y="251948"/>
            <a:ext cx="8229600"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B26FC1B6-3199-438E-B2A1-25B9FE5342AB}" type="datetimeFigureOut">
              <a:rPr lang="en-US" smtClean="0"/>
              <a:t>4/23/2018</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a:xfrm>
            <a:off x="8641080" y="6514568"/>
            <a:ext cx="464288" cy="274320"/>
          </a:xfrm>
        </p:spPr>
        <p:txBody>
          <a:bodyPr/>
          <a:lstStyle>
            <a:extLst/>
          </a:lstStyle>
          <a:p>
            <a:fld id="{297C05B6-DF05-4F8E-BCAA-C316DB18FC07}"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B26FC1B6-3199-438E-B2A1-25B9FE5342AB}" type="datetimeFigureOut">
              <a:rPr lang="en-US" smtClean="0"/>
              <a:t>4/23/2018</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297C05B6-DF05-4F8E-BCAA-C316DB18FC07}" type="slidenum">
              <a:rPr lang="en-US" smtClean="0"/>
              <a:t>‹#›</a:t>
            </a:fld>
            <a:endParaRPr lang="en-US"/>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B26FC1B6-3199-438E-B2A1-25B9FE5342AB}" type="datetimeFigureOut">
              <a:rPr lang="en-US" smtClean="0"/>
              <a:t>4/23/2018</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297C05B6-DF05-4F8E-BCAA-C316DB18FC0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963136" y="304800"/>
            <a:ext cx="3931920" cy="762000"/>
          </a:xfrm>
        </p:spPr>
        <p:txBody>
          <a:bodyPr anchor="b"/>
          <a:lstStyle>
            <a:lvl1pPr marL="0" algn="r">
              <a:buNone/>
              <a:defRPr sz="2000" b="1"/>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9" name="Date Placeholder 8"/>
          <p:cNvSpPr>
            <a:spLocks noGrp="1"/>
          </p:cNvSpPr>
          <p:nvPr>
            <p:ph type="dt" sz="half" idx="10"/>
          </p:nvPr>
        </p:nvSpPr>
        <p:spPr>
          <a:xfrm>
            <a:off x="5562600" y="6513670"/>
            <a:ext cx="3002280" cy="274320"/>
          </a:xfrm>
        </p:spPr>
        <p:txBody>
          <a:bodyPr vert="horz" rtlCol="0"/>
          <a:lstStyle>
            <a:extLst/>
          </a:lstStyle>
          <a:p>
            <a:fld id="{B26FC1B6-3199-438E-B2A1-25B9FE5342AB}" type="datetimeFigureOut">
              <a:rPr lang="en-US" smtClean="0"/>
              <a:t>4/23/2018</a:t>
            </a:fld>
            <a:endParaRPr lang="en-US"/>
          </a:p>
        </p:txBody>
      </p:sp>
      <p:sp>
        <p:nvSpPr>
          <p:cNvPr id="10" name="Slide Number Placeholder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297C05B6-DF05-4F8E-BCAA-C316DB18FC07}" type="slidenum">
              <a:rPr lang="en-US" smtClean="0"/>
              <a:t>‹#›</a:t>
            </a:fld>
            <a:endParaRPr lang="en-US"/>
          </a:p>
        </p:txBody>
      </p:sp>
      <p:sp>
        <p:nvSpPr>
          <p:cNvPr id="11" name="Footer Placeholder 10"/>
          <p:cNvSpPr>
            <a:spLocks noGrp="1"/>
          </p:cNvSpPr>
          <p:nvPr>
            <p:ph type="ftr" sz="quarter" idx="12"/>
          </p:nvPr>
        </p:nvSpPr>
        <p:spPr>
          <a:xfrm>
            <a:off x="1600200" y="6513670"/>
            <a:ext cx="3907464" cy="274320"/>
          </a:xfrm>
        </p:spPr>
        <p:txBody>
          <a:bodyPr vert="horz" rtlCol="0"/>
          <a:lstStyle>
            <a:extLst/>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nchor="b"/>
          <a:lstStyle>
            <a:lvl1pPr marL="0" algn="r">
              <a:buNone/>
              <a:defRPr sz="2000" b="1"/>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8" name="Date Placeholder 7"/>
          <p:cNvSpPr>
            <a:spLocks noGrp="1"/>
          </p:cNvSpPr>
          <p:nvPr>
            <p:ph type="dt" sz="half" idx="10"/>
          </p:nvPr>
        </p:nvSpPr>
        <p:spPr>
          <a:xfrm>
            <a:off x="5562600" y="6509004"/>
            <a:ext cx="3002280" cy="274320"/>
          </a:xfrm>
        </p:spPr>
        <p:txBody>
          <a:bodyPr vert="horz" rtlCol="0"/>
          <a:lstStyle>
            <a:extLst/>
          </a:lstStyle>
          <a:p>
            <a:fld id="{B26FC1B6-3199-438E-B2A1-25B9FE5342AB}" type="datetimeFigureOut">
              <a:rPr lang="en-US" smtClean="0"/>
              <a:t>4/23/2018</a:t>
            </a:fld>
            <a:endParaRPr lang="en-US"/>
          </a:p>
        </p:txBody>
      </p:sp>
      <p:sp>
        <p:nvSpPr>
          <p:cNvPr id="9" name="Slide Number Placeholder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297C05B6-DF05-4F8E-BCAA-C316DB18FC07}" type="slidenum">
              <a:rPr lang="en-US" smtClean="0"/>
              <a:t>‹#›</a:t>
            </a:fld>
            <a:endParaRPr lang="en-US"/>
          </a:p>
        </p:txBody>
      </p:sp>
      <p:sp>
        <p:nvSpPr>
          <p:cNvPr id="10" name="Footer Placeholder 9"/>
          <p:cNvSpPr>
            <a:spLocks noGrp="1"/>
          </p:cNvSpPr>
          <p:nvPr>
            <p:ph type="ftr" sz="quarter" idx="12"/>
          </p:nvPr>
        </p:nvSpPr>
        <p:spPr>
          <a:xfrm>
            <a:off x="1600200" y="6509004"/>
            <a:ext cx="3907464" cy="274320"/>
          </a:xfrm>
        </p:spPr>
        <p:txBody>
          <a:bodyPr vert="horz" rtlCol="0"/>
          <a:lstStyle>
            <a:extLst/>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26FC1B6-3199-438E-B2A1-25B9FE5342AB}" type="datetimeFigureOut">
              <a:rPr lang="en-US" smtClean="0"/>
              <a:t>4/23/2018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97C05B6-DF05-4F8E-BCAA-C316DB18FC0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26FC1B6-3199-438E-B2A1-25B9FE5342AB}" type="datetimeFigureOut">
              <a:rPr lang="en-US" smtClean="0"/>
              <a:t>4/23/2018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97C05B6-DF05-4F8E-BCAA-C316DB18FC0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Footer Placeholder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en-US"/>
          </a:p>
        </p:txBody>
      </p:sp>
      <p:sp>
        <p:nvSpPr>
          <p:cNvPr id="14" name="Date Placeholder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B26FC1B6-3199-438E-B2A1-25B9FE5342AB}" type="datetimeFigureOut">
              <a:rPr lang="en-US" smtClean="0"/>
              <a:t>4/23/2018</a:t>
            </a:fld>
            <a:endParaRPr lang="en-US"/>
          </a:p>
        </p:txBody>
      </p:sp>
      <p:sp>
        <p:nvSpPr>
          <p:cNvPr id="23" name="Slide Number Placeholder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297C05B6-DF05-4F8E-BCAA-C316DB18FC07}" type="slidenum">
              <a:rPr lang="en-US" smtClean="0"/>
              <a:t>‹#›</a:t>
            </a:fld>
            <a:endParaRPr lang="en-US"/>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Buying Car with Vending Machine</a:t>
            </a:r>
            <a:endParaRPr lang="en-US" dirty="0"/>
          </a:p>
        </p:txBody>
      </p:sp>
      <p:sp>
        <p:nvSpPr>
          <p:cNvPr id="3" name="Subtitle 2"/>
          <p:cNvSpPr>
            <a:spLocks noGrp="1"/>
          </p:cNvSpPr>
          <p:nvPr>
            <p:ph type="subTitle" idx="1"/>
          </p:nvPr>
        </p:nvSpPr>
        <p:spPr/>
        <p:txBody>
          <a:bodyPr/>
          <a:lstStyle/>
          <a:p>
            <a:r>
              <a:rPr lang="en-US" dirty="0" smtClean="0"/>
              <a:t>By Liza Lin</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err="1" smtClean="0">
                <a:latin typeface="Times New Roman" pitchFamily="18" charset="0"/>
                <a:cs typeface="Times New Roman" pitchFamily="18" charset="0"/>
              </a:rPr>
              <a:t>Alibaba</a:t>
            </a:r>
            <a:r>
              <a:rPr lang="en-US" sz="4000" dirty="0" smtClean="0">
                <a:latin typeface="Times New Roman" pitchFamily="18" charset="0"/>
                <a:cs typeface="Times New Roman" pitchFamily="18" charset="0"/>
              </a:rPr>
              <a:t> Group Holdings LTD.</a:t>
            </a:r>
            <a:endParaRPr lang="en-US" sz="40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85000" lnSpcReduction="10000"/>
          </a:bodyPr>
          <a:lstStyle/>
          <a:p>
            <a:pPr>
              <a:lnSpc>
                <a:spcPct val="150000"/>
              </a:lnSpc>
            </a:pPr>
            <a:r>
              <a:rPr lang="en-US" sz="2800" dirty="0" err="1" smtClean="0">
                <a:latin typeface="Times New Roman" pitchFamily="18" charset="0"/>
                <a:cs typeface="Times New Roman" pitchFamily="18" charset="0"/>
              </a:rPr>
              <a:t>Alibaba</a:t>
            </a:r>
            <a:r>
              <a:rPr lang="en-US" sz="28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Group Holding Ltd. plans to open car-vending centers </a:t>
            </a:r>
            <a:endParaRPr lang="en-US" sz="2800" dirty="0" smtClean="0">
              <a:latin typeface="Times New Roman" pitchFamily="18" charset="0"/>
              <a:cs typeface="Times New Roman" pitchFamily="18" charset="0"/>
            </a:endParaRPr>
          </a:p>
          <a:p>
            <a:pPr>
              <a:lnSpc>
                <a:spcPct val="150000"/>
              </a:lnSpc>
            </a:pPr>
            <a:r>
              <a:rPr lang="en-US" sz="2800" dirty="0" smtClean="0">
                <a:latin typeface="Times New Roman" pitchFamily="18" charset="0"/>
                <a:cs typeface="Times New Roman" pitchFamily="18" charset="0"/>
              </a:rPr>
              <a:t>This is its latest </a:t>
            </a:r>
            <a:r>
              <a:rPr lang="en-US" sz="2800" dirty="0" smtClean="0">
                <a:latin typeface="Times New Roman" pitchFamily="18" charset="0"/>
                <a:cs typeface="Times New Roman" pitchFamily="18" charset="0"/>
              </a:rPr>
              <a:t>endeavor to translate its success in online </a:t>
            </a:r>
            <a:r>
              <a:rPr lang="en-US" sz="2800" dirty="0" smtClean="0">
                <a:latin typeface="Times New Roman" pitchFamily="18" charset="0"/>
                <a:cs typeface="Times New Roman" pitchFamily="18" charset="0"/>
              </a:rPr>
              <a:t>transactions</a:t>
            </a:r>
          </a:p>
          <a:p>
            <a:pPr>
              <a:lnSpc>
                <a:spcPct val="150000"/>
              </a:lnSpc>
            </a:pPr>
            <a:r>
              <a:rPr lang="en-US" sz="2800" dirty="0" smtClean="0">
                <a:latin typeface="Times New Roman" pitchFamily="18" charset="0"/>
                <a:cs typeface="Times New Roman" pitchFamily="18" charset="0"/>
              </a:rPr>
              <a:t>The vending centers  will operate in the shopping </a:t>
            </a:r>
            <a:r>
              <a:rPr lang="en-US" sz="2800" dirty="0" smtClean="0">
                <a:latin typeface="Times New Roman" pitchFamily="18" charset="0"/>
                <a:cs typeface="Times New Roman" pitchFamily="18" charset="0"/>
              </a:rPr>
              <a:t>business </a:t>
            </a:r>
            <a:r>
              <a:rPr lang="en-US" sz="2800" dirty="0" smtClean="0">
                <a:latin typeface="Times New Roman" pitchFamily="18" charset="0"/>
                <a:cs typeface="Times New Roman" pitchFamily="18" charset="0"/>
              </a:rPr>
              <a:t>world</a:t>
            </a:r>
          </a:p>
          <a:p>
            <a:pPr>
              <a:lnSpc>
                <a:spcPct val="150000"/>
              </a:lnSpc>
            </a:pPr>
            <a:r>
              <a:rPr lang="en-US" sz="2800" dirty="0" err="1" smtClean="0">
                <a:latin typeface="Times New Roman" pitchFamily="18" charset="0"/>
                <a:cs typeface="Times New Roman" pitchFamily="18" charset="0"/>
              </a:rPr>
              <a:t>Alibaba</a:t>
            </a:r>
            <a:r>
              <a:rPr lang="en-US" sz="2800" dirty="0" smtClean="0">
                <a:latin typeface="Times New Roman" pitchFamily="18" charset="0"/>
                <a:cs typeface="Times New Roman" pitchFamily="18" charset="0"/>
              </a:rPr>
              <a:t> aims to </a:t>
            </a:r>
            <a:r>
              <a:rPr lang="en-US" sz="2800" dirty="0" smtClean="0">
                <a:latin typeface="Times New Roman" pitchFamily="18" charset="0"/>
                <a:cs typeface="Times New Roman" pitchFamily="18" charset="0"/>
              </a:rPr>
              <a:t>succeed in </a:t>
            </a:r>
            <a:r>
              <a:rPr lang="en-US" sz="2800" dirty="0" smtClean="0">
                <a:latin typeface="Times New Roman" pitchFamily="18" charset="0"/>
                <a:cs typeface="Times New Roman" pitchFamily="18" charset="0"/>
              </a:rPr>
              <a:t>China</a:t>
            </a:r>
          </a:p>
          <a:p>
            <a:pPr>
              <a:lnSpc>
                <a:spcPct val="150000"/>
              </a:lnSpc>
            </a:pPr>
            <a:r>
              <a:rPr lang="en-US" sz="2800" dirty="0" smtClean="0">
                <a:latin typeface="Times New Roman" pitchFamily="18" charset="0"/>
                <a:cs typeface="Times New Roman" pitchFamily="18" charset="0"/>
              </a:rPr>
              <a:t>China is where </a:t>
            </a:r>
            <a:r>
              <a:rPr lang="en-US" sz="2800" dirty="0" smtClean="0">
                <a:latin typeface="Times New Roman" pitchFamily="18" charset="0"/>
                <a:cs typeface="Times New Roman" pitchFamily="18" charset="0"/>
              </a:rPr>
              <a:t>clients are </a:t>
            </a:r>
            <a:r>
              <a:rPr lang="en-US" sz="2800" dirty="0" smtClean="0">
                <a:latin typeface="Times New Roman" pitchFamily="18" charset="0"/>
                <a:cs typeface="Times New Roman" pitchFamily="18" charset="0"/>
              </a:rPr>
              <a:t>heavily using the e-commerce </a:t>
            </a:r>
            <a:r>
              <a:rPr lang="en-US" sz="2800" dirty="0" smtClean="0">
                <a:latin typeface="Times New Roman" pitchFamily="18" charset="0"/>
                <a:cs typeface="Times New Roman" pitchFamily="18" charset="0"/>
              </a:rPr>
              <a:t>economy.</a:t>
            </a:r>
          </a:p>
          <a:p>
            <a:pPr>
              <a:lnSpc>
                <a:spcPct val="150000"/>
              </a:lnSpc>
            </a:pPr>
            <a:endParaRPr lang="en-US" sz="2800"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Car-Vending Center</a:t>
            </a:r>
            <a:endParaRPr lang="en-US" dirty="0"/>
          </a:p>
        </p:txBody>
      </p:sp>
      <p:pic>
        <p:nvPicPr>
          <p:cNvPr id="4" name="Content Placeholder 3" descr="vending.jpg"/>
          <p:cNvPicPr>
            <a:picLocks noGrp="1" noChangeAspect="1"/>
          </p:cNvPicPr>
          <p:nvPr>
            <p:ph idx="1"/>
          </p:nvPr>
        </p:nvPicPr>
        <p:blipFill>
          <a:blip r:embed="rId3" cstate="print"/>
          <a:stretch>
            <a:fillRect/>
          </a:stretch>
        </p:blipFill>
        <p:spPr>
          <a:xfrm>
            <a:off x="1691640" y="1988979"/>
            <a:ext cx="5760720" cy="3840480"/>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smtClean="0">
                <a:latin typeface="Times New Roman" pitchFamily="18" charset="0"/>
                <a:cs typeface="Times New Roman" pitchFamily="18" charset="0"/>
              </a:rPr>
              <a:t>Car-Vending Technology</a:t>
            </a:r>
            <a:endParaRPr lang="en-US" sz="40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371600"/>
            <a:ext cx="8229600" cy="5105400"/>
          </a:xfrm>
        </p:spPr>
        <p:txBody>
          <a:bodyPr>
            <a:noAutofit/>
          </a:bodyPr>
          <a:lstStyle/>
          <a:p>
            <a:pPr>
              <a:lnSpc>
                <a:spcPct val="150000"/>
              </a:lnSpc>
            </a:pPr>
            <a:r>
              <a:rPr lang="en-US" sz="2800" dirty="0" smtClean="0">
                <a:latin typeface="Times New Roman" pitchFamily="18" charset="0"/>
                <a:cs typeface="Times New Roman" pitchFamily="18" charset="0"/>
              </a:rPr>
              <a:t>Technology </a:t>
            </a:r>
            <a:r>
              <a:rPr lang="en-US" sz="2800" dirty="0" smtClean="0">
                <a:latin typeface="Times New Roman" pitchFamily="18" charset="0"/>
                <a:cs typeface="Times New Roman" pitchFamily="18" charset="0"/>
              </a:rPr>
              <a:t>has been </a:t>
            </a:r>
            <a:r>
              <a:rPr lang="en-US" sz="2800" dirty="0" smtClean="0">
                <a:latin typeface="Times New Roman" pitchFamily="18" charset="0"/>
                <a:cs typeface="Times New Roman" pitchFamily="18" charset="0"/>
              </a:rPr>
              <a:t>tested in </a:t>
            </a:r>
            <a:r>
              <a:rPr lang="en-US" sz="2800" dirty="0" smtClean="0">
                <a:latin typeface="Times New Roman" pitchFamily="18" charset="0"/>
                <a:cs typeface="Times New Roman" pitchFamily="18" charset="0"/>
              </a:rPr>
              <a:t>the </a:t>
            </a:r>
            <a:r>
              <a:rPr lang="en-US" sz="2800" dirty="0" smtClean="0">
                <a:latin typeface="Times New Roman" pitchFamily="18" charset="0"/>
                <a:cs typeface="Times New Roman" pitchFamily="18" charset="0"/>
              </a:rPr>
              <a:t>U.S. but failed </a:t>
            </a:r>
          </a:p>
          <a:p>
            <a:pPr>
              <a:lnSpc>
                <a:spcPct val="150000"/>
              </a:lnSpc>
            </a:pPr>
            <a:r>
              <a:rPr lang="en-US" sz="2800" dirty="0" err="1" smtClean="0">
                <a:latin typeface="Times New Roman" pitchFamily="18" charset="0"/>
                <a:cs typeface="Times New Roman" pitchFamily="18" charset="0"/>
              </a:rPr>
              <a:t>Carvana</a:t>
            </a:r>
            <a:r>
              <a:rPr lang="en-US" sz="2800" dirty="0" smtClean="0">
                <a:latin typeface="Times New Roman" pitchFamily="18" charset="0"/>
                <a:cs typeface="Times New Roman" pitchFamily="18" charset="0"/>
              </a:rPr>
              <a:t>, in Phoenix has </a:t>
            </a:r>
            <a:r>
              <a:rPr lang="en-US" sz="2800" dirty="0" smtClean="0">
                <a:latin typeface="Times New Roman" pitchFamily="18" charset="0"/>
                <a:cs typeface="Times New Roman" pitchFamily="18" charset="0"/>
              </a:rPr>
              <a:t>been running </a:t>
            </a:r>
            <a:r>
              <a:rPr lang="en-US" sz="2800" dirty="0" smtClean="0">
                <a:latin typeface="Times New Roman" pitchFamily="18" charset="0"/>
                <a:cs typeface="Times New Roman" pitchFamily="18" charset="0"/>
              </a:rPr>
              <a:t>the structures </a:t>
            </a:r>
            <a:r>
              <a:rPr lang="en-US" sz="2800" dirty="0" smtClean="0">
                <a:latin typeface="Times New Roman" pitchFamily="18" charset="0"/>
                <a:cs typeface="Times New Roman" pitchFamily="18" charset="0"/>
              </a:rPr>
              <a:t>since </a:t>
            </a:r>
            <a:r>
              <a:rPr lang="en-US" sz="2800" dirty="0" smtClean="0">
                <a:latin typeface="Times New Roman" pitchFamily="18" charset="0"/>
                <a:cs typeface="Times New Roman" pitchFamily="18" charset="0"/>
              </a:rPr>
              <a:t>2013</a:t>
            </a:r>
          </a:p>
          <a:p>
            <a:pPr>
              <a:lnSpc>
                <a:spcPct val="150000"/>
              </a:lnSpc>
            </a:pPr>
            <a:r>
              <a:rPr lang="en-US" sz="2800" dirty="0" smtClean="0">
                <a:latin typeface="Times New Roman" pitchFamily="18" charset="0"/>
                <a:cs typeface="Times New Roman" pitchFamily="18" charset="0"/>
              </a:rPr>
              <a:t>Clients </a:t>
            </a:r>
            <a:r>
              <a:rPr lang="en-US" sz="2800" dirty="0" smtClean="0">
                <a:latin typeface="Times New Roman" pitchFamily="18" charset="0"/>
                <a:cs typeface="Times New Roman" pitchFamily="18" charset="0"/>
              </a:rPr>
              <a:t>can </a:t>
            </a:r>
            <a:r>
              <a:rPr lang="en-US" sz="2800" dirty="0" smtClean="0">
                <a:latin typeface="Times New Roman" pitchFamily="18" charset="0"/>
                <a:cs typeface="Times New Roman" pitchFamily="18" charset="0"/>
              </a:rPr>
              <a:t>look for</a:t>
            </a:r>
            <a:r>
              <a:rPr lang="en-US" sz="2800" dirty="0" smtClean="0">
                <a:latin typeface="Times New Roman" pitchFamily="18" charset="0"/>
                <a:cs typeface="Times New Roman" pitchFamily="18" charset="0"/>
              </a:rPr>
              <a:t>, buy, fund and trade-in cars </a:t>
            </a:r>
            <a:r>
              <a:rPr lang="en-US" sz="2800" dirty="0" smtClean="0">
                <a:latin typeface="Times New Roman" pitchFamily="18" charset="0"/>
                <a:cs typeface="Times New Roman" pitchFamily="18" charset="0"/>
              </a:rPr>
              <a:t>online</a:t>
            </a:r>
          </a:p>
          <a:p>
            <a:pPr>
              <a:lnSpc>
                <a:spcPct val="150000"/>
              </a:lnSpc>
            </a:pPr>
            <a:r>
              <a:rPr lang="en-US" sz="2800" dirty="0" smtClean="0">
                <a:latin typeface="Times New Roman" pitchFamily="18" charset="0"/>
                <a:cs typeface="Times New Roman" pitchFamily="18" charset="0"/>
              </a:rPr>
              <a:t>They have </a:t>
            </a:r>
            <a:r>
              <a:rPr lang="en-US" sz="2800" dirty="0" smtClean="0">
                <a:latin typeface="Times New Roman" pitchFamily="18" charset="0"/>
                <a:cs typeface="Times New Roman" pitchFamily="18" charset="0"/>
              </a:rPr>
              <a:t>the choice of </a:t>
            </a:r>
            <a:r>
              <a:rPr lang="en-US" sz="2800" dirty="0" smtClean="0">
                <a:latin typeface="Times New Roman" pitchFamily="18" charset="0"/>
                <a:cs typeface="Times New Roman" pitchFamily="18" charset="0"/>
              </a:rPr>
              <a:t>selecting it </a:t>
            </a:r>
            <a:r>
              <a:rPr lang="en-US" sz="2800" dirty="0" smtClean="0">
                <a:latin typeface="Times New Roman" pitchFamily="18" charset="0"/>
                <a:cs typeface="Times New Roman" pitchFamily="18" charset="0"/>
              </a:rPr>
              <a:t>up from </a:t>
            </a:r>
            <a:r>
              <a:rPr lang="en-US" sz="2800" dirty="0" smtClean="0">
                <a:latin typeface="Times New Roman" pitchFamily="18" charset="0"/>
                <a:cs typeface="Times New Roman" pitchFamily="18" charset="0"/>
              </a:rPr>
              <a:t>a vending </a:t>
            </a:r>
            <a:r>
              <a:rPr lang="en-US" sz="2800" dirty="0" smtClean="0">
                <a:latin typeface="Times New Roman" pitchFamily="18" charset="0"/>
                <a:cs typeface="Times New Roman" pitchFamily="18" charset="0"/>
              </a:rPr>
              <a:t>machine </a:t>
            </a:r>
            <a:r>
              <a:rPr lang="en-US" sz="2800" dirty="0" smtClean="0">
                <a:latin typeface="Times New Roman" pitchFamily="18" charset="0"/>
                <a:cs typeface="Times New Roman" pitchFamily="18" charset="0"/>
              </a:rPr>
              <a:t>full of cars</a:t>
            </a:r>
          </a:p>
          <a:p>
            <a:pPr>
              <a:lnSpc>
                <a:spcPct val="150000"/>
              </a:lnSpc>
            </a:pPr>
            <a:r>
              <a:rPr lang="en-US" sz="2800" dirty="0" smtClean="0">
                <a:latin typeface="Times New Roman" pitchFamily="18" charset="0"/>
                <a:cs typeface="Times New Roman" pitchFamily="18" charset="0"/>
              </a:rPr>
              <a:t>Clients in the US prefer one-on-one deals</a:t>
            </a:r>
            <a:endParaRPr lang="en-US" sz="2800" dirty="0" smtClean="0">
              <a:latin typeface="Times New Roman" pitchFamily="18" charset="0"/>
              <a:cs typeface="Times New Roman" pitchFamily="18" charset="0"/>
            </a:endParaRPr>
          </a:p>
          <a:p>
            <a:pPr>
              <a:lnSpc>
                <a:spcPct val="150000"/>
              </a:lnSpc>
            </a:pPr>
            <a:endParaRPr lang="en-US" sz="2800"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err="1" smtClean="0">
                <a:latin typeface="Times New Roman" pitchFamily="18" charset="0"/>
                <a:cs typeface="Times New Roman" pitchFamily="18" charset="0"/>
              </a:rPr>
              <a:t>Carvana</a:t>
            </a:r>
            <a:endParaRPr lang="en-US" sz="4000" dirty="0">
              <a:latin typeface="Times New Roman" pitchFamily="18" charset="0"/>
              <a:cs typeface="Times New Roman" pitchFamily="18" charset="0"/>
            </a:endParaRPr>
          </a:p>
        </p:txBody>
      </p:sp>
      <p:pic>
        <p:nvPicPr>
          <p:cNvPr id="4" name="Content Placeholder 3" descr="carvana.jpg"/>
          <p:cNvPicPr>
            <a:picLocks noGrp="1" noChangeAspect="1"/>
          </p:cNvPicPr>
          <p:nvPr>
            <p:ph idx="1"/>
          </p:nvPr>
        </p:nvPicPr>
        <p:blipFill>
          <a:blip r:embed="rId3" cstate="print"/>
          <a:stretch>
            <a:fillRect/>
          </a:stretch>
        </p:blipFill>
        <p:spPr>
          <a:xfrm>
            <a:off x="762000" y="1769269"/>
            <a:ext cx="7620000" cy="4279900"/>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smtClean="0">
                <a:latin typeface="Times New Roman" pitchFamily="18" charset="0"/>
                <a:cs typeface="Times New Roman" pitchFamily="18" charset="0"/>
              </a:rPr>
              <a:t>Auto-Vending Center</a:t>
            </a:r>
            <a:endParaRPr lang="en-US" sz="4000" dirty="0">
              <a:latin typeface="Times New Roman" pitchFamily="18" charset="0"/>
              <a:cs typeface="Times New Roman" pitchFamily="18" charset="0"/>
            </a:endParaRPr>
          </a:p>
        </p:txBody>
      </p:sp>
      <p:pic>
        <p:nvPicPr>
          <p:cNvPr id="4" name="Content Placeholder 3" descr="vending1.jpg"/>
          <p:cNvPicPr>
            <a:picLocks noGrp="1" noChangeAspect="1"/>
          </p:cNvPicPr>
          <p:nvPr>
            <p:ph idx="1"/>
          </p:nvPr>
        </p:nvPicPr>
        <p:blipFill>
          <a:blip r:embed="rId3" cstate="print"/>
          <a:stretch>
            <a:fillRect/>
          </a:stretch>
        </p:blipFill>
        <p:spPr>
          <a:xfrm>
            <a:off x="1691640" y="1988979"/>
            <a:ext cx="5760720" cy="3840480"/>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3536"/>
            <a:ext cx="8229600" cy="889464"/>
          </a:xfrm>
        </p:spPr>
        <p:txBody>
          <a:bodyPr>
            <a:normAutofit/>
          </a:bodyPr>
          <a:lstStyle/>
          <a:p>
            <a:pPr algn="ctr"/>
            <a:r>
              <a:rPr lang="en-US" sz="4000" dirty="0" smtClean="0">
                <a:latin typeface="Times New Roman" pitchFamily="18" charset="0"/>
                <a:cs typeface="Times New Roman" pitchFamily="18" charset="0"/>
              </a:rPr>
              <a:t>China’s Retail Climate </a:t>
            </a:r>
            <a:endParaRPr lang="en-US" sz="40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295400"/>
            <a:ext cx="8229600" cy="4877117"/>
          </a:xfrm>
        </p:spPr>
        <p:txBody>
          <a:bodyPr>
            <a:normAutofit fontScale="92500" lnSpcReduction="20000"/>
          </a:bodyPr>
          <a:lstStyle/>
          <a:p>
            <a:pPr>
              <a:lnSpc>
                <a:spcPct val="150000"/>
              </a:lnSpc>
            </a:pPr>
            <a:r>
              <a:rPr lang="en-US" sz="2800" dirty="0" smtClean="0">
                <a:latin typeface="Times New Roman" pitchFamily="18" charset="0"/>
                <a:cs typeface="Times New Roman" pitchFamily="18" charset="0"/>
              </a:rPr>
              <a:t>China’s automotive retail climate is </a:t>
            </a:r>
            <a:r>
              <a:rPr lang="en-US" sz="2800" dirty="0" smtClean="0">
                <a:latin typeface="Times New Roman" pitchFamily="18" charset="0"/>
                <a:cs typeface="Times New Roman" pitchFamily="18" charset="0"/>
              </a:rPr>
              <a:t>developed </a:t>
            </a:r>
            <a:r>
              <a:rPr lang="en-US" sz="2800" dirty="0" smtClean="0">
                <a:latin typeface="Times New Roman" pitchFamily="18" charset="0"/>
                <a:cs typeface="Times New Roman" pitchFamily="18" charset="0"/>
              </a:rPr>
              <a:t>for </a:t>
            </a:r>
            <a:r>
              <a:rPr lang="en-US" sz="2800" dirty="0" smtClean="0">
                <a:latin typeface="Times New Roman" pitchFamily="18" charset="0"/>
                <a:cs typeface="Times New Roman" pitchFamily="18" charset="0"/>
              </a:rPr>
              <a:t>commotion</a:t>
            </a:r>
            <a:endParaRPr lang="en-US" sz="2800" dirty="0" smtClean="0">
              <a:latin typeface="Times New Roman" pitchFamily="18" charset="0"/>
              <a:cs typeface="Times New Roman" pitchFamily="18" charset="0"/>
            </a:endParaRPr>
          </a:p>
          <a:p>
            <a:pPr>
              <a:lnSpc>
                <a:spcPct val="150000"/>
              </a:lnSpc>
            </a:pPr>
            <a:r>
              <a:rPr lang="en-US" sz="2800" dirty="0" smtClean="0">
                <a:latin typeface="Times New Roman" pitchFamily="18" charset="0"/>
                <a:cs typeface="Times New Roman" pitchFamily="18" charset="0"/>
              </a:rPr>
              <a:t>China’s </a:t>
            </a:r>
            <a:r>
              <a:rPr lang="en-US" sz="2800" dirty="0" smtClean="0">
                <a:latin typeface="Times New Roman" pitchFamily="18" charset="0"/>
                <a:cs typeface="Times New Roman" pitchFamily="18" charset="0"/>
              </a:rPr>
              <a:t>clients are </a:t>
            </a:r>
            <a:r>
              <a:rPr lang="en-US" sz="2800" dirty="0" smtClean="0">
                <a:latin typeface="Times New Roman" pitchFamily="18" charset="0"/>
                <a:cs typeface="Times New Roman" pitchFamily="18" charset="0"/>
              </a:rPr>
              <a:t>willing to </a:t>
            </a:r>
            <a:r>
              <a:rPr lang="en-US" sz="2800" dirty="0" smtClean="0">
                <a:latin typeface="Times New Roman" pitchFamily="18" charset="0"/>
                <a:cs typeface="Times New Roman" pitchFamily="18" charset="0"/>
              </a:rPr>
              <a:t>try </a:t>
            </a:r>
            <a:r>
              <a:rPr lang="en-US" sz="2800" dirty="0" smtClean="0">
                <a:latin typeface="Times New Roman" pitchFamily="18" charset="0"/>
                <a:cs typeface="Times New Roman" pitchFamily="18" charset="0"/>
              </a:rPr>
              <a:t>out new </a:t>
            </a:r>
            <a:r>
              <a:rPr lang="en-US" sz="2800" dirty="0" smtClean="0">
                <a:latin typeface="Times New Roman" pitchFamily="18" charset="0"/>
                <a:cs typeface="Times New Roman" pitchFamily="18" charset="0"/>
              </a:rPr>
              <a:t>concepts</a:t>
            </a:r>
          </a:p>
          <a:p>
            <a:pPr>
              <a:lnSpc>
                <a:spcPct val="150000"/>
              </a:lnSpc>
            </a:pPr>
            <a:r>
              <a:rPr lang="en-US" sz="2800" dirty="0" smtClean="0">
                <a:latin typeface="Times New Roman" pitchFamily="18" charset="0"/>
                <a:cs typeface="Times New Roman" pitchFamily="18" charset="0"/>
              </a:rPr>
              <a:t>Ford saw sales </a:t>
            </a:r>
            <a:r>
              <a:rPr lang="en-US" sz="2800" dirty="0" smtClean="0">
                <a:latin typeface="Times New Roman" pitchFamily="18" charset="0"/>
                <a:cs typeface="Times New Roman" pitchFamily="18" charset="0"/>
              </a:rPr>
              <a:t>in China reduce </a:t>
            </a:r>
            <a:r>
              <a:rPr lang="en-US" sz="2800" dirty="0" smtClean="0">
                <a:latin typeface="Times New Roman" pitchFamily="18" charset="0"/>
                <a:cs typeface="Times New Roman" pitchFamily="18" charset="0"/>
              </a:rPr>
              <a:t>recently</a:t>
            </a:r>
          </a:p>
          <a:p>
            <a:pPr>
              <a:lnSpc>
                <a:spcPct val="150000"/>
              </a:lnSpc>
            </a:pPr>
            <a:r>
              <a:rPr lang="en-US" sz="2800" dirty="0" smtClean="0">
                <a:latin typeface="Times New Roman" pitchFamily="18" charset="0"/>
                <a:cs typeface="Times New Roman" pitchFamily="18" charset="0"/>
              </a:rPr>
              <a:t>This is because domestic </a:t>
            </a:r>
            <a:r>
              <a:rPr lang="en-US" sz="2800" dirty="0" smtClean="0">
                <a:latin typeface="Times New Roman" pitchFamily="18" charset="0"/>
                <a:cs typeface="Times New Roman" pitchFamily="18" charset="0"/>
              </a:rPr>
              <a:t>rivals </a:t>
            </a:r>
            <a:r>
              <a:rPr lang="en-US" sz="2800" dirty="0" smtClean="0">
                <a:latin typeface="Times New Roman" pitchFamily="18" charset="0"/>
                <a:cs typeface="Times New Roman" pitchFamily="18" charset="0"/>
              </a:rPr>
              <a:t>gained popularity</a:t>
            </a:r>
          </a:p>
          <a:p>
            <a:pPr>
              <a:lnSpc>
                <a:spcPct val="150000"/>
              </a:lnSpc>
            </a:pPr>
            <a:r>
              <a:rPr lang="en-US" sz="2800" dirty="0" smtClean="0">
                <a:latin typeface="Times New Roman" pitchFamily="18" charset="0"/>
                <a:cs typeface="Times New Roman" pitchFamily="18" charset="0"/>
              </a:rPr>
              <a:t>Ford </a:t>
            </a:r>
            <a:r>
              <a:rPr lang="en-US" sz="2800" dirty="0" smtClean="0">
                <a:latin typeface="Times New Roman" pitchFamily="18" charset="0"/>
                <a:cs typeface="Times New Roman" pitchFamily="18" charset="0"/>
              </a:rPr>
              <a:t>is today searching for fresh ways of engaging </a:t>
            </a:r>
            <a:r>
              <a:rPr lang="en-US" sz="2800" dirty="0" smtClean="0">
                <a:latin typeface="Times New Roman" pitchFamily="18" charset="0"/>
                <a:cs typeface="Times New Roman" pitchFamily="18" charset="0"/>
              </a:rPr>
              <a:t>customers</a:t>
            </a:r>
          </a:p>
          <a:p>
            <a:pPr>
              <a:lnSpc>
                <a:spcPct val="150000"/>
              </a:lnSpc>
            </a:pPr>
            <a:r>
              <a:rPr lang="en-US" sz="2800" dirty="0" smtClean="0">
                <a:latin typeface="Times New Roman" pitchFamily="18" charset="0"/>
                <a:cs typeface="Times New Roman" pitchFamily="18" charset="0"/>
              </a:rPr>
              <a:t>The same is because many </a:t>
            </a:r>
            <a:r>
              <a:rPr lang="en-US" sz="2800" dirty="0" smtClean="0">
                <a:latin typeface="Times New Roman" pitchFamily="18" charset="0"/>
                <a:cs typeface="Times New Roman" pitchFamily="18" charset="0"/>
              </a:rPr>
              <a:t>go online </a:t>
            </a:r>
            <a:r>
              <a:rPr lang="en-US" sz="2800" dirty="0" smtClean="0">
                <a:latin typeface="Times New Roman" pitchFamily="18" charset="0"/>
                <a:cs typeface="Times New Roman" pitchFamily="18" charset="0"/>
              </a:rPr>
              <a:t>for their </a:t>
            </a:r>
            <a:r>
              <a:rPr lang="en-US" sz="2800" dirty="0" smtClean="0">
                <a:latin typeface="Times New Roman" pitchFamily="18" charset="0"/>
                <a:cs typeface="Times New Roman" pitchFamily="18" charset="0"/>
              </a:rPr>
              <a:t>car-purchasing research.</a:t>
            </a:r>
          </a:p>
          <a:p>
            <a:pPr>
              <a:lnSpc>
                <a:spcPct val="150000"/>
              </a:lnSpc>
            </a:pPr>
            <a:endParaRPr lang="en-US" sz="2800"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3536"/>
            <a:ext cx="8229600" cy="813264"/>
          </a:xfrm>
        </p:spPr>
        <p:txBody>
          <a:bodyPr>
            <a:normAutofit/>
          </a:bodyPr>
          <a:lstStyle/>
          <a:p>
            <a:pPr algn="ctr"/>
            <a:r>
              <a:rPr lang="en-US" sz="4000" dirty="0" smtClean="0">
                <a:latin typeface="Times New Roman" pitchFamily="18" charset="0"/>
                <a:cs typeface="Times New Roman" pitchFamily="18" charset="0"/>
              </a:rPr>
              <a:t>Purchase Process</a:t>
            </a:r>
            <a:endParaRPr lang="en-US" sz="40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219200"/>
            <a:ext cx="8229600" cy="4953317"/>
          </a:xfrm>
        </p:spPr>
        <p:txBody>
          <a:bodyPr>
            <a:normAutofit lnSpcReduction="10000"/>
          </a:bodyPr>
          <a:lstStyle/>
          <a:p>
            <a:pPr>
              <a:lnSpc>
                <a:spcPct val="150000"/>
              </a:lnSpc>
            </a:pPr>
            <a:r>
              <a:rPr lang="en-US" sz="2800" dirty="0" smtClean="0">
                <a:latin typeface="Times New Roman" pitchFamily="18" charset="0"/>
                <a:cs typeface="Times New Roman" pitchFamily="18" charset="0"/>
              </a:rPr>
              <a:t>Attendants explain </a:t>
            </a:r>
            <a:r>
              <a:rPr lang="en-US" sz="2800" dirty="0" smtClean="0">
                <a:latin typeface="Times New Roman" pitchFamily="18" charset="0"/>
                <a:cs typeface="Times New Roman" pitchFamily="18" charset="0"/>
              </a:rPr>
              <a:t>a car’s basic features and </a:t>
            </a:r>
            <a:r>
              <a:rPr lang="en-US" sz="2800" dirty="0" smtClean="0">
                <a:latin typeface="Times New Roman" pitchFamily="18" charset="0"/>
                <a:cs typeface="Times New Roman" pitchFamily="18" charset="0"/>
              </a:rPr>
              <a:t>answer questions</a:t>
            </a:r>
          </a:p>
          <a:p>
            <a:pPr>
              <a:lnSpc>
                <a:spcPct val="150000"/>
              </a:lnSpc>
            </a:pPr>
            <a:r>
              <a:rPr lang="en-US" sz="2800" dirty="0" smtClean="0">
                <a:latin typeface="Times New Roman" pitchFamily="18" charset="0"/>
                <a:cs typeface="Times New Roman" pitchFamily="18" charset="0"/>
              </a:rPr>
              <a:t>Customers do </a:t>
            </a:r>
            <a:r>
              <a:rPr lang="en-US" sz="2800" dirty="0" smtClean="0">
                <a:latin typeface="Times New Roman" pitchFamily="18" charset="0"/>
                <a:cs typeface="Times New Roman" pitchFamily="18" charset="0"/>
              </a:rPr>
              <a:t>not have to deal with </a:t>
            </a:r>
            <a:r>
              <a:rPr lang="en-US" sz="2800" dirty="0" smtClean="0">
                <a:latin typeface="Times New Roman" pitchFamily="18" charset="0"/>
                <a:cs typeface="Times New Roman" pitchFamily="18" charset="0"/>
              </a:rPr>
              <a:t>salespeople</a:t>
            </a:r>
          </a:p>
          <a:p>
            <a:pPr>
              <a:lnSpc>
                <a:spcPct val="150000"/>
              </a:lnSpc>
            </a:pPr>
            <a:r>
              <a:rPr lang="en-US" sz="2800" dirty="0" smtClean="0">
                <a:latin typeface="Times New Roman" pitchFamily="18" charset="0"/>
                <a:cs typeface="Times New Roman" pitchFamily="18" charset="0"/>
              </a:rPr>
              <a:t>They do </a:t>
            </a:r>
            <a:r>
              <a:rPr lang="en-US" sz="2800" dirty="0" smtClean="0">
                <a:latin typeface="Times New Roman" pitchFamily="18" charset="0"/>
                <a:cs typeface="Times New Roman" pitchFamily="18" charset="0"/>
              </a:rPr>
              <a:t>not haggle over </a:t>
            </a:r>
            <a:r>
              <a:rPr lang="en-US" sz="2800" dirty="0" smtClean="0">
                <a:latin typeface="Times New Roman" pitchFamily="18" charset="0"/>
                <a:cs typeface="Times New Roman" pitchFamily="18" charset="0"/>
              </a:rPr>
              <a:t>price</a:t>
            </a:r>
          </a:p>
          <a:p>
            <a:pPr>
              <a:lnSpc>
                <a:spcPct val="150000"/>
              </a:lnSpc>
            </a:pPr>
            <a:r>
              <a:rPr lang="en-US" sz="2800" dirty="0" smtClean="0">
                <a:latin typeface="Times New Roman" pitchFamily="18" charset="0"/>
                <a:cs typeface="Times New Roman" pitchFamily="18" charset="0"/>
              </a:rPr>
              <a:t>Clients think </a:t>
            </a:r>
            <a:r>
              <a:rPr lang="en-US" sz="2800" dirty="0" smtClean="0">
                <a:latin typeface="Times New Roman" pitchFamily="18" charset="0"/>
                <a:cs typeface="Times New Roman" pitchFamily="18" charset="0"/>
              </a:rPr>
              <a:t>for </a:t>
            </a:r>
            <a:r>
              <a:rPr lang="en-US" sz="2800" dirty="0" smtClean="0">
                <a:latin typeface="Times New Roman" pitchFamily="18" charset="0"/>
                <a:cs typeface="Times New Roman" pitchFamily="18" charset="0"/>
              </a:rPr>
              <a:t>themselves and conduct </a:t>
            </a:r>
            <a:r>
              <a:rPr lang="en-US" sz="2800" dirty="0" smtClean="0">
                <a:latin typeface="Times New Roman" pitchFamily="18" charset="0"/>
                <a:cs typeface="Times New Roman" pitchFamily="18" charset="0"/>
              </a:rPr>
              <a:t>the </a:t>
            </a:r>
            <a:r>
              <a:rPr lang="en-US" sz="2800" dirty="0" smtClean="0">
                <a:latin typeface="Times New Roman" pitchFamily="18" charset="0"/>
                <a:cs typeface="Times New Roman" pitchFamily="18" charset="0"/>
              </a:rPr>
              <a:t>research</a:t>
            </a:r>
          </a:p>
          <a:p>
            <a:pPr>
              <a:lnSpc>
                <a:spcPct val="150000"/>
              </a:lnSpc>
            </a:pPr>
            <a:r>
              <a:rPr lang="en-US" sz="2800" dirty="0" smtClean="0">
                <a:latin typeface="Times New Roman" pitchFamily="18" charset="0"/>
                <a:cs typeface="Times New Roman" pitchFamily="18" charset="0"/>
              </a:rPr>
              <a:t>They then buy </a:t>
            </a:r>
            <a:r>
              <a:rPr lang="en-US" sz="2800" dirty="0" smtClean="0">
                <a:latin typeface="Times New Roman" pitchFamily="18" charset="0"/>
                <a:cs typeface="Times New Roman" pitchFamily="18" charset="0"/>
              </a:rPr>
              <a:t>when ready on their </a:t>
            </a:r>
            <a:r>
              <a:rPr lang="en-US" sz="2800" dirty="0" smtClean="0">
                <a:latin typeface="Times New Roman" pitchFamily="18" charset="0"/>
                <a:cs typeface="Times New Roman" pitchFamily="18" charset="0"/>
              </a:rPr>
              <a:t>mobile devices</a:t>
            </a:r>
          </a:p>
          <a:p>
            <a:pPr>
              <a:lnSpc>
                <a:spcPct val="150000"/>
              </a:lnSpc>
            </a:pPr>
            <a:r>
              <a:rPr lang="en-US" sz="2800" dirty="0" smtClean="0">
                <a:latin typeface="Times New Roman" pitchFamily="18" charset="0"/>
                <a:cs typeface="Times New Roman" pitchFamily="18" charset="0"/>
              </a:rPr>
              <a:t>This </a:t>
            </a:r>
            <a:r>
              <a:rPr lang="en-US" sz="2800" dirty="0" smtClean="0">
                <a:latin typeface="Times New Roman" pitchFamily="18" charset="0"/>
                <a:cs typeface="Times New Roman" pitchFamily="18" charset="0"/>
              </a:rPr>
              <a:t>is the preferred transaction procedure for </a:t>
            </a:r>
            <a:r>
              <a:rPr lang="en-US" sz="2800" dirty="0" err="1" smtClean="0">
                <a:latin typeface="Times New Roman" pitchFamily="18" charset="0"/>
                <a:cs typeface="Times New Roman" pitchFamily="18" charset="0"/>
              </a:rPr>
              <a:t>millennials</a:t>
            </a:r>
            <a:endParaRPr lang="en-US" sz="2800" dirty="0" smtClean="0">
              <a:latin typeface="Times New Roman" pitchFamily="18" charset="0"/>
              <a:cs typeface="Times New Roman" pitchFamily="18" charset="0"/>
            </a:endParaRPr>
          </a:p>
          <a:p>
            <a:pPr>
              <a:lnSpc>
                <a:spcPct val="150000"/>
              </a:lnSpc>
            </a:pPr>
            <a:endParaRPr lang="en-US" sz="2800"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3536"/>
            <a:ext cx="8229600" cy="737064"/>
          </a:xfrm>
        </p:spPr>
        <p:txBody>
          <a:bodyPr>
            <a:normAutofit/>
          </a:bodyPr>
          <a:lstStyle/>
          <a:p>
            <a:pPr algn="ctr"/>
            <a:r>
              <a:rPr lang="en-US" sz="4000" dirty="0" smtClean="0">
                <a:latin typeface="Times New Roman" pitchFamily="18" charset="0"/>
                <a:cs typeface="Times New Roman" pitchFamily="18" charset="0"/>
              </a:rPr>
              <a:t>E-Commerce in Practice</a:t>
            </a:r>
            <a:endParaRPr lang="en-US" sz="40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838200"/>
            <a:ext cx="8229600" cy="5791200"/>
          </a:xfrm>
        </p:spPr>
        <p:txBody>
          <a:bodyPr>
            <a:noAutofit/>
          </a:bodyPr>
          <a:lstStyle/>
          <a:p>
            <a:pPr>
              <a:lnSpc>
                <a:spcPct val="150000"/>
              </a:lnSpc>
            </a:pPr>
            <a:r>
              <a:rPr lang="en-US" sz="2800" dirty="0" err="1" smtClean="0">
                <a:latin typeface="Times New Roman" pitchFamily="18" charset="0"/>
                <a:cs typeface="Times New Roman" pitchFamily="18" charset="0"/>
              </a:rPr>
              <a:t>Alibaba</a:t>
            </a:r>
            <a:r>
              <a:rPr lang="en-US" sz="2800" dirty="0" smtClean="0">
                <a:latin typeface="Times New Roman" pitchFamily="18" charset="0"/>
                <a:cs typeface="Times New Roman" pitchFamily="18" charset="0"/>
              </a:rPr>
              <a:t> is experimenting with the principles of e-commerce </a:t>
            </a:r>
            <a:endParaRPr lang="en-US" sz="2800" dirty="0" smtClean="0">
              <a:latin typeface="Times New Roman" pitchFamily="18" charset="0"/>
              <a:cs typeface="Times New Roman" pitchFamily="18" charset="0"/>
            </a:endParaRPr>
          </a:p>
          <a:p>
            <a:pPr>
              <a:lnSpc>
                <a:spcPct val="150000"/>
              </a:lnSpc>
            </a:pPr>
            <a:r>
              <a:rPr lang="en-US" sz="2800" dirty="0" smtClean="0">
                <a:latin typeface="Times New Roman" pitchFamily="18" charset="0"/>
                <a:cs typeface="Times New Roman" pitchFamily="18" charset="0"/>
              </a:rPr>
              <a:t>E</a:t>
            </a:r>
            <a:r>
              <a:rPr lang="en-US" sz="2800" dirty="0" smtClean="0">
                <a:latin typeface="Times New Roman" pitchFamily="18" charset="0"/>
                <a:cs typeface="Times New Roman" pitchFamily="18" charset="0"/>
              </a:rPr>
              <a:t>-commerce </a:t>
            </a:r>
            <a:r>
              <a:rPr lang="en-US" sz="2800" dirty="0" smtClean="0">
                <a:latin typeface="Times New Roman" pitchFamily="18" charset="0"/>
                <a:cs typeface="Times New Roman" pitchFamily="18" charset="0"/>
              </a:rPr>
              <a:t>companies are taking stakes in malls </a:t>
            </a:r>
            <a:r>
              <a:rPr lang="en-US" sz="2800" dirty="0" smtClean="0">
                <a:latin typeface="Times New Roman" pitchFamily="18" charset="0"/>
                <a:cs typeface="Times New Roman" pitchFamily="18" charset="0"/>
              </a:rPr>
              <a:t>and supermarkets</a:t>
            </a:r>
          </a:p>
          <a:p>
            <a:pPr>
              <a:lnSpc>
                <a:spcPct val="150000"/>
              </a:lnSpc>
            </a:pPr>
            <a:r>
              <a:rPr lang="en-US" sz="2800" dirty="0" smtClean="0">
                <a:latin typeface="Times New Roman" pitchFamily="18" charset="0"/>
                <a:cs typeface="Times New Roman" pitchFamily="18" charset="0"/>
              </a:rPr>
              <a:t>They are </a:t>
            </a:r>
            <a:r>
              <a:rPr lang="en-US" sz="2800" dirty="0" smtClean="0">
                <a:latin typeface="Times New Roman" pitchFamily="18" charset="0"/>
                <a:cs typeface="Times New Roman" pitchFamily="18" charset="0"/>
              </a:rPr>
              <a:t>digitizing the operations </a:t>
            </a:r>
            <a:r>
              <a:rPr lang="en-US" sz="2800" dirty="0" smtClean="0">
                <a:latin typeface="Times New Roman" pitchFamily="18" charset="0"/>
                <a:cs typeface="Times New Roman" pitchFamily="18" charset="0"/>
              </a:rPr>
              <a:t>to find growth</a:t>
            </a:r>
          </a:p>
          <a:p>
            <a:pPr>
              <a:lnSpc>
                <a:spcPct val="150000"/>
              </a:lnSpc>
            </a:pPr>
            <a:r>
              <a:rPr lang="en-US" sz="2800" dirty="0" smtClean="0">
                <a:latin typeface="Times New Roman" pitchFamily="18" charset="0"/>
                <a:cs typeface="Times New Roman" pitchFamily="18" charset="0"/>
              </a:rPr>
              <a:t>Enterprises are </a:t>
            </a:r>
            <a:r>
              <a:rPr lang="en-US" sz="2800" dirty="0" smtClean="0">
                <a:latin typeface="Times New Roman" pitchFamily="18" charset="0"/>
                <a:cs typeface="Times New Roman" pitchFamily="18" charset="0"/>
              </a:rPr>
              <a:t>aiming to use the huge troves of </a:t>
            </a:r>
            <a:r>
              <a:rPr lang="en-US" sz="2800" dirty="0" smtClean="0">
                <a:latin typeface="Times New Roman" pitchFamily="18" charset="0"/>
                <a:cs typeface="Times New Roman" pitchFamily="18" charset="0"/>
              </a:rPr>
              <a:t>information</a:t>
            </a:r>
          </a:p>
          <a:p>
            <a:pPr>
              <a:lnSpc>
                <a:spcPct val="150000"/>
              </a:lnSpc>
            </a:pPr>
            <a:r>
              <a:rPr lang="en-US" sz="2800" dirty="0" smtClean="0">
                <a:latin typeface="Times New Roman" pitchFamily="18" charset="0"/>
                <a:cs typeface="Times New Roman" pitchFamily="18" charset="0"/>
              </a:rPr>
              <a:t>E-commerce shifts </a:t>
            </a:r>
            <a:r>
              <a:rPr lang="en-US" sz="2800" dirty="0" smtClean="0">
                <a:latin typeface="Times New Roman" pitchFamily="18" charset="0"/>
                <a:cs typeface="Times New Roman" pitchFamily="18" charset="0"/>
              </a:rPr>
              <a:t>how consumers shop in the actual </a:t>
            </a:r>
            <a:r>
              <a:rPr lang="en-US" sz="2800" dirty="0" smtClean="0">
                <a:latin typeface="Times New Roman" pitchFamily="18" charset="0"/>
                <a:cs typeface="Times New Roman" pitchFamily="18" charset="0"/>
              </a:rPr>
              <a:t>world</a:t>
            </a:r>
            <a:endParaRPr lang="en-US" sz="2800" dirty="0" smtClean="0">
              <a:latin typeface="Times New Roman" pitchFamily="18" charset="0"/>
              <a:cs typeface="Times New Roman" pitchFamily="18" charset="0"/>
            </a:endParaRPr>
          </a:p>
          <a:p>
            <a:pPr>
              <a:lnSpc>
                <a:spcPct val="150000"/>
              </a:lnSpc>
            </a:pPr>
            <a:endParaRPr lang="en-US" sz="2800"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3536"/>
            <a:ext cx="8229600" cy="737064"/>
          </a:xfrm>
        </p:spPr>
        <p:txBody>
          <a:bodyPr>
            <a:normAutofit/>
          </a:bodyPr>
          <a:lstStyle/>
          <a:p>
            <a:pPr algn="ctr"/>
            <a:r>
              <a:rPr lang="en-US" sz="4000" dirty="0" smtClean="0">
                <a:latin typeface="Times New Roman" pitchFamily="18" charset="0"/>
                <a:cs typeface="Times New Roman" pitchFamily="18" charset="0"/>
              </a:rPr>
              <a:t>Chinese Companies</a:t>
            </a:r>
            <a:endParaRPr lang="en-US" sz="40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990600"/>
            <a:ext cx="8229600" cy="5181917"/>
          </a:xfrm>
        </p:spPr>
        <p:txBody>
          <a:bodyPr>
            <a:normAutofit fontScale="85000" lnSpcReduction="20000"/>
          </a:bodyPr>
          <a:lstStyle/>
          <a:p>
            <a:pPr>
              <a:lnSpc>
                <a:spcPct val="150000"/>
              </a:lnSpc>
            </a:pPr>
            <a:r>
              <a:rPr lang="en-US" sz="2800" dirty="0" err="1" smtClean="0">
                <a:latin typeface="Times New Roman" pitchFamily="18" charset="0"/>
                <a:cs typeface="Times New Roman" pitchFamily="18" charset="0"/>
              </a:rPr>
              <a:t>Alibaba</a:t>
            </a:r>
            <a:r>
              <a:rPr lang="en-US" sz="28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 uses augmented </a:t>
            </a:r>
            <a:r>
              <a:rPr lang="en-US" sz="2800" dirty="0" smtClean="0">
                <a:latin typeface="Times New Roman" pitchFamily="18" charset="0"/>
                <a:cs typeface="Times New Roman" pitchFamily="18" charset="0"/>
              </a:rPr>
              <a:t>reality mirrors </a:t>
            </a:r>
            <a:r>
              <a:rPr lang="en-US" sz="2800" dirty="0" smtClean="0">
                <a:latin typeface="Times New Roman" pitchFamily="18" charset="0"/>
                <a:cs typeface="Times New Roman" pitchFamily="18" charset="0"/>
              </a:rPr>
              <a:t>and vending </a:t>
            </a:r>
            <a:r>
              <a:rPr lang="en-US" sz="2800" dirty="0" smtClean="0">
                <a:latin typeface="Times New Roman" pitchFamily="18" charset="0"/>
                <a:cs typeface="Times New Roman" pitchFamily="18" charset="0"/>
              </a:rPr>
              <a:t>machines in supermarkets </a:t>
            </a:r>
            <a:endParaRPr lang="en-US" sz="2800" dirty="0" smtClean="0">
              <a:latin typeface="Times New Roman" pitchFamily="18" charset="0"/>
              <a:cs typeface="Times New Roman" pitchFamily="18" charset="0"/>
            </a:endParaRPr>
          </a:p>
          <a:p>
            <a:pPr>
              <a:lnSpc>
                <a:spcPct val="150000"/>
              </a:lnSpc>
            </a:pPr>
            <a:r>
              <a:rPr lang="en-US" sz="2800" dirty="0" smtClean="0">
                <a:latin typeface="Times New Roman" pitchFamily="18" charset="0"/>
                <a:cs typeface="Times New Roman" pitchFamily="18" charset="0"/>
              </a:rPr>
              <a:t>This allows </a:t>
            </a:r>
            <a:r>
              <a:rPr lang="en-US" sz="2800" dirty="0" smtClean="0">
                <a:latin typeface="Times New Roman" pitchFamily="18" charset="0"/>
                <a:cs typeface="Times New Roman" pitchFamily="18" charset="0"/>
              </a:rPr>
              <a:t>clients try </a:t>
            </a:r>
            <a:r>
              <a:rPr lang="en-US" sz="2800" dirty="0" smtClean="0">
                <a:latin typeface="Times New Roman" pitchFamily="18" charset="0"/>
                <a:cs typeface="Times New Roman" pitchFamily="18" charset="0"/>
              </a:rPr>
              <a:t>numerous </a:t>
            </a:r>
            <a:r>
              <a:rPr lang="en-US" sz="2800" dirty="0" smtClean="0">
                <a:latin typeface="Times New Roman" pitchFamily="18" charset="0"/>
                <a:cs typeface="Times New Roman" pitchFamily="18" charset="0"/>
              </a:rPr>
              <a:t>lipstick colors and </a:t>
            </a:r>
            <a:r>
              <a:rPr lang="en-US" sz="2800" dirty="0" smtClean="0">
                <a:latin typeface="Times New Roman" pitchFamily="18" charset="0"/>
                <a:cs typeface="Times New Roman" pitchFamily="18" charset="0"/>
              </a:rPr>
              <a:t>buy them via its online forums</a:t>
            </a:r>
          </a:p>
          <a:p>
            <a:pPr>
              <a:lnSpc>
                <a:spcPct val="150000"/>
              </a:lnSpc>
            </a:pPr>
            <a:r>
              <a:rPr lang="en-US" sz="2800" dirty="0" smtClean="0">
                <a:latin typeface="Times New Roman" pitchFamily="18" charset="0"/>
                <a:cs typeface="Times New Roman" pitchFamily="18" charset="0"/>
              </a:rPr>
              <a:t>JD.com</a:t>
            </a:r>
            <a:r>
              <a:rPr lang="en-US" sz="28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Inc. developed </a:t>
            </a:r>
            <a:r>
              <a:rPr lang="en-US" sz="2800" dirty="0" smtClean="0">
                <a:latin typeface="Times New Roman" pitchFamily="18" charset="0"/>
                <a:cs typeface="Times New Roman" pitchFamily="18" charset="0"/>
              </a:rPr>
              <a:t>its brand in online ordering </a:t>
            </a:r>
            <a:r>
              <a:rPr lang="en-US" sz="2800" dirty="0" smtClean="0">
                <a:latin typeface="Times New Roman" pitchFamily="18" charset="0"/>
                <a:cs typeface="Times New Roman" pitchFamily="18" charset="0"/>
              </a:rPr>
              <a:t>and delivery</a:t>
            </a:r>
          </a:p>
          <a:p>
            <a:pPr>
              <a:lnSpc>
                <a:spcPct val="150000"/>
              </a:lnSpc>
            </a:pPr>
            <a:r>
              <a:rPr lang="en-US" sz="2800" dirty="0" smtClean="0">
                <a:latin typeface="Times New Roman" pitchFamily="18" charset="0"/>
                <a:cs typeface="Times New Roman" pitchFamily="18" charset="0"/>
              </a:rPr>
              <a:t>The firm is involved in brick </a:t>
            </a:r>
            <a:r>
              <a:rPr lang="en-US" sz="2800" dirty="0" smtClean="0">
                <a:latin typeface="Times New Roman" pitchFamily="18" charset="0"/>
                <a:cs typeface="Times New Roman" pitchFamily="18" charset="0"/>
              </a:rPr>
              <a:t>and mortar with a series of </a:t>
            </a:r>
            <a:r>
              <a:rPr lang="en-US" sz="2800" dirty="0" err="1" smtClean="0">
                <a:latin typeface="Times New Roman" pitchFamily="18" charset="0"/>
                <a:cs typeface="Times New Roman" pitchFamily="18" charset="0"/>
              </a:rPr>
              <a:t>clerkless</a:t>
            </a:r>
            <a:r>
              <a:rPr lang="en-US" sz="2800" dirty="0" smtClean="0">
                <a:latin typeface="Times New Roman" pitchFamily="18" charset="0"/>
                <a:cs typeface="Times New Roman" pitchFamily="18" charset="0"/>
              </a:rPr>
              <a:t> convenience warehouses </a:t>
            </a:r>
            <a:endParaRPr lang="en-US" sz="2800" dirty="0" smtClean="0">
              <a:latin typeface="Times New Roman" pitchFamily="18" charset="0"/>
              <a:cs typeface="Times New Roman" pitchFamily="18" charset="0"/>
            </a:endParaRPr>
          </a:p>
          <a:p>
            <a:pPr>
              <a:lnSpc>
                <a:spcPct val="150000"/>
              </a:lnSpc>
            </a:pPr>
            <a:r>
              <a:rPr lang="en-US" sz="2800" dirty="0" smtClean="0">
                <a:latin typeface="Times New Roman" pitchFamily="18" charset="0"/>
                <a:cs typeface="Times New Roman" pitchFamily="18" charset="0"/>
              </a:rPr>
              <a:t>This is where clients </a:t>
            </a:r>
            <a:r>
              <a:rPr lang="en-US" sz="2800" dirty="0" smtClean="0">
                <a:latin typeface="Times New Roman" pitchFamily="18" charset="0"/>
                <a:cs typeface="Times New Roman" pitchFamily="18" charset="0"/>
              </a:rPr>
              <a:t>pay via facial-recognition technology.</a:t>
            </a:r>
          </a:p>
          <a:p>
            <a:pPr>
              <a:lnSpc>
                <a:spcPct val="150000"/>
              </a:lnSpc>
            </a:pPr>
            <a:r>
              <a:rPr lang="en-US" sz="2800" dirty="0" smtClean="0">
                <a:latin typeface="Times New Roman" pitchFamily="18" charset="0"/>
                <a:cs typeface="Times New Roman" pitchFamily="18" charset="0"/>
              </a:rPr>
              <a:t> </a:t>
            </a:r>
          </a:p>
          <a:p>
            <a:pPr>
              <a:lnSpc>
                <a:spcPct val="150000"/>
              </a:lnSpc>
            </a:pPr>
            <a:endParaRPr lang="en-US" sz="2800"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3536"/>
            <a:ext cx="8229600" cy="813264"/>
          </a:xfrm>
        </p:spPr>
        <p:txBody>
          <a:bodyPr>
            <a:normAutofit/>
          </a:bodyPr>
          <a:lstStyle/>
          <a:p>
            <a:r>
              <a:rPr lang="en-US" sz="4000" dirty="0" smtClean="0">
                <a:latin typeface="Times New Roman" pitchFamily="18" charset="0"/>
                <a:cs typeface="Times New Roman" pitchFamily="18" charset="0"/>
              </a:rPr>
              <a:t>Auto-Vending Machine Program</a:t>
            </a:r>
            <a:endParaRPr lang="en-US" sz="40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219200"/>
            <a:ext cx="8229600" cy="4953317"/>
          </a:xfrm>
        </p:spPr>
        <p:txBody>
          <a:bodyPr>
            <a:normAutofit fontScale="92500" lnSpcReduction="20000"/>
          </a:bodyPr>
          <a:lstStyle/>
          <a:p>
            <a:pPr>
              <a:lnSpc>
                <a:spcPct val="150000"/>
              </a:lnSpc>
            </a:pPr>
            <a:r>
              <a:rPr lang="en-US" sz="2800" dirty="0" smtClean="0">
                <a:latin typeface="Times New Roman" pitchFamily="18" charset="0"/>
                <a:cs typeface="Times New Roman" pitchFamily="18" charset="0"/>
              </a:rPr>
              <a:t>Using the </a:t>
            </a:r>
            <a:r>
              <a:rPr lang="en-US" sz="2800" dirty="0" smtClean="0">
                <a:latin typeface="Times New Roman" pitchFamily="18" charset="0"/>
                <a:cs typeface="Times New Roman" pitchFamily="18" charset="0"/>
              </a:rPr>
              <a:t>auto vending-machine, clients access </a:t>
            </a:r>
            <a:r>
              <a:rPr lang="en-US" sz="2800" dirty="0" err="1" smtClean="0">
                <a:latin typeface="Times New Roman" pitchFamily="18" charset="0"/>
                <a:cs typeface="Times New Roman" pitchFamily="18" charset="0"/>
              </a:rPr>
              <a:t>Alibaba’s</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Tmall</a:t>
            </a:r>
            <a:r>
              <a:rPr lang="en-US" sz="2800" dirty="0" smtClean="0">
                <a:latin typeface="Times New Roman" pitchFamily="18" charset="0"/>
                <a:cs typeface="Times New Roman" pitchFamily="18" charset="0"/>
              </a:rPr>
              <a:t> website </a:t>
            </a:r>
            <a:r>
              <a:rPr lang="en-US" sz="2800" dirty="0" smtClean="0">
                <a:latin typeface="Times New Roman" pitchFamily="18" charset="0"/>
                <a:cs typeface="Times New Roman" pitchFamily="18" charset="0"/>
              </a:rPr>
              <a:t>to book test drive </a:t>
            </a:r>
          </a:p>
          <a:p>
            <a:pPr>
              <a:lnSpc>
                <a:spcPct val="150000"/>
              </a:lnSpc>
            </a:pPr>
            <a:r>
              <a:rPr lang="en-US" sz="2800" dirty="0" smtClean="0">
                <a:latin typeface="Times New Roman" pitchFamily="18" charset="0"/>
                <a:cs typeface="Times New Roman" pitchFamily="18" charset="0"/>
              </a:rPr>
              <a:t>The drive is free </a:t>
            </a:r>
            <a:r>
              <a:rPr lang="en-US" sz="2800" dirty="0" smtClean="0">
                <a:latin typeface="Times New Roman" pitchFamily="18" charset="0"/>
                <a:cs typeface="Times New Roman" pitchFamily="18" charset="0"/>
              </a:rPr>
              <a:t>for people with high scores on the Sesame Credit rating </a:t>
            </a:r>
            <a:r>
              <a:rPr lang="en-US" sz="2800" dirty="0" smtClean="0">
                <a:latin typeface="Times New Roman" pitchFamily="18" charset="0"/>
                <a:cs typeface="Times New Roman" pitchFamily="18" charset="0"/>
              </a:rPr>
              <a:t>system</a:t>
            </a:r>
          </a:p>
          <a:p>
            <a:pPr>
              <a:lnSpc>
                <a:spcPct val="150000"/>
              </a:lnSpc>
            </a:pPr>
            <a:r>
              <a:rPr lang="en-US" sz="2800" dirty="0" smtClean="0">
                <a:latin typeface="Times New Roman" pitchFamily="18" charset="0"/>
                <a:cs typeface="Times New Roman" pitchFamily="18" charset="0"/>
              </a:rPr>
              <a:t>The services are given by </a:t>
            </a:r>
            <a:r>
              <a:rPr lang="en-US" sz="2800" dirty="0" err="1" smtClean="0">
                <a:latin typeface="Times New Roman" pitchFamily="18" charset="0"/>
                <a:cs typeface="Times New Roman" pitchFamily="18" charset="0"/>
              </a:rPr>
              <a:t>Alibaba</a:t>
            </a:r>
            <a:r>
              <a:rPr lang="en-US" sz="2800" dirty="0" smtClean="0">
                <a:latin typeface="Times New Roman" pitchFamily="18" charset="0"/>
                <a:cs typeface="Times New Roman" pitchFamily="18" charset="0"/>
              </a:rPr>
              <a:t> partner Ant </a:t>
            </a:r>
            <a:r>
              <a:rPr lang="en-US" sz="2800" dirty="0" smtClean="0">
                <a:latin typeface="Times New Roman" pitchFamily="18" charset="0"/>
                <a:cs typeface="Times New Roman" pitchFamily="18" charset="0"/>
              </a:rPr>
              <a:t>Financial Services </a:t>
            </a:r>
            <a:r>
              <a:rPr lang="en-US" sz="2800" dirty="0" smtClean="0">
                <a:latin typeface="Times New Roman" pitchFamily="18" charset="0"/>
                <a:cs typeface="Times New Roman" pitchFamily="18" charset="0"/>
              </a:rPr>
              <a:t>Group.</a:t>
            </a:r>
          </a:p>
          <a:p>
            <a:pPr>
              <a:lnSpc>
                <a:spcPct val="150000"/>
              </a:lnSpc>
            </a:pPr>
            <a:r>
              <a:rPr lang="en-US" sz="2800" dirty="0" smtClean="0">
                <a:latin typeface="Times New Roman" pitchFamily="18" charset="0"/>
                <a:cs typeface="Times New Roman" pitchFamily="18" charset="0"/>
              </a:rPr>
              <a:t>Customers </a:t>
            </a:r>
            <a:r>
              <a:rPr lang="en-US" sz="2800" dirty="0" smtClean="0">
                <a:latin typeface="Times New Roman" pitchFamily="18" charset="0"/>
                <a:cs typeface="Times New Roman" pitchFamily="18" charset="0"/>
              </a:rPr>
              <a:t>(</a:t>
            </a:r>
            <a:r>
              <a:rPr lang="en-US" sz="2800" dirty="0" smtClean="0">
                <a:latin typeface="Times New Roman" pitchFamily="18" charset="0"/>
                <a:cs typeface="Times New Roman" pitchFamily="18" charset="0"/>
              </a:rPr>
              <a:t>unregistered) </a:t>
            </a:r>
            <a:r>
              <a:rPr lang="en-US" sz="2800" dirty="0" smtClean="0">
                <a:latin typeface="Times New Roman" pitchFamily="18" charset="0"/>
                <a:cs typeface="Times New Roman" pitchFamily="18" charset="0"/>
              </a:rPr>
              <a:t>pay 99 Yuan to test-drive Ford sedans </a:t>
            </a:r>
            <a:endParaRPr lang="en-US" sz="2800" dirty="0" smtClean="0">
              <a:latin typeface="Times New Roman" pitchFamily="18" charset="0"/>
              <a:cs typeface="Times New Roman" pitchFamily="18" charset="0"/>
            </a:endParaRPr>
          </a:p>
          <a:p>
            <a:pPr>
              <a:lnSpc>
                <a:spcPct val="150000"/>
              </a:lnSpc>
            </a:pPr>
            <a:r>
              <a:rPr lang="en-US" sz="2800" dirty="0" smtClean="0">
                <a:latin typeface="Times New Roman" pitchFamily="18" charset="0"/>
                <a:cs typeface="Times New Roman" pitchFamily="18" charset="0"/>
              </a:rPr>
              <a:t>198 </a:t>
            </a:r>
            <a:r>
              <a:rPr lang="en-US" sz="2800" dirty="0" err="1" smtClean="0">
                <a:latin typeface="Times New Roman" pitchFamily="18" charset="0"/>
                <a:cs typeface="Times New Roman" pitchFamily="18" charset="0"/>
              </a:rPr>
              <a:t>yuan</a:t>
            </a:r>
            <a:r>
              <a:rPr lang="en-US" sz="28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 is paid for </a:t>
            </a:r>
            <a:r>
              <a:rPr lang="en-US" sz="2800" dirty="0" smtClean="0">
                <a:latin typeface="Times New Roman" pitchFamily="18" charset="0"/>
                <a:cs typeface="Times New Roman" pitchFamily="18" charset="0"/>
              </a:rPr>
              <a:t>Ford Mustang sports car.</a:t>
            </a:r>
          </a:p>
          <a:p>
            <a:pPr>
              <a:lnSpc>
                <a:spcPct val="150000"/>
              </a:lnSpc>
            </a:pPr>
            <a:endParaRPr lang="en-US" sz="2800"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smtClean="0">
                <a:latin typeface="Times New Roman" pitchFamily="18" charset="0"/>
                <a:cs typeface="Times New Roman" pitchFamily="18" charset="0"/>
              </a:rPr>
              <a:t>The </a:t>
            </a:r>
            <a:r>
              <a:rPr lang="en-US" sz="4000" dirty="0" smtClean="0">
                <a:latin typeface="Times New Roman" pitchFamily="18" charset="0"/>
                <a:cs typeface="Times New Roman" pitchFamily="18" charset="0"/>
              </a:rPr>
              <a:t>Vending Machine </a:t>
            </a:r>
            <a:r>
              <a:rPr lang="en-US" sz="4000" dirty="0" smtClean="0">
                <a:latin typeface="Times New Roman" pitchFamily="18" charset="0"/>
                <a:cs typeface="Times New Roman" pitchFamily="18" charset="0"/>
              </a:rPr>
              <a:t>in Guangzhou</a:t>
            </a:r>
            <a:endParaRPr lang="en-US" sz="40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a:bodyPr>
          <a:lstStyle/>
          <a:p>
            <a:pPr>
              <a:lnSpc>
                <a:spcPct val="150000"/>
              </a:lnSpc>
            </a:pPr>
            <a:r>
              <a:rPr lang="en-US" sz="2800" dirty="0" smtClean="0">
                <a:latin typeface="Times New Roman" pitchFamily="18" charset="0"/>
                <a:cs typeface="Times New Roman" pitchFamily="18" charset="0"/>
              </a:rPr>
              <a:t>The vending machine in Guangzhou recorded brisk </a:t>
            </a:r>
            <a:r>
              <a:rPr lang="en-US" sz="2800" dirty="0" smtClean="0">
                <a:latin typeface="Times New Roman" pitchFamily="18" charset="0"/>
                <a:cs typeface="Times New Roman" pitchFamily="18" charset="0"/>
              </a:rPr>
              <a:t>business in inception</a:t>
            </a:r>
          </a:p>
          <a:p>
            <a:pPr>
              <a:lnSpc>
                <a:spcPct val="150000"/>
              </a:lnSpc>
            </a:pPr>
            <a:r>
              <a:rPr lang="en-US" sz="2800" dirty="0" smtClean="0">
                <a:latin typeface="Times New Roman" pitchFamily="18" charset="0"/>
                <a:cs typeface="Times New Roman" pitchFamily="18" charset="0"/>
              </a:rPr>
              <a:t>In 2 days, Ford recorded 450 orders to </a:t>
            </a:r>
            <a:r>
              <a:rPr lang="en-US" sz="2800" dirty="0" smtClean="0">
                <a:latin typeface="Times New Roman" pitchFamily="18" charset="0"/>
                <a:cs typeface="Times New Roman" pitchFamily="18" charset="0"/>
              </a:rPr>
              <a:t>test-drive the </a:t>
            </a:r>
            <a:r>
              <a:rPr lang="en-US" sz="2800" dirty="0" smtClean="0">
                <a:latin typeface="Times New Roman" pitchFamily="18" charset="0"/>
                <a:cs typeface="Times New Roman" pitchFamily="18" charset="0"/>
              </a:rPr>
              <a:t>vehicle</a:t>
            </a:r>
          </a:p>
          <a:p>
            <a:pPr>
              <a:lnSpc>
                <a:spcPct val="150000"/>
              </a:lnSpc>
            </a:pPr>
            <a:r>
              <a:rPr lang="en-US" sz="2800" dirty="0" smtClean="0">
                <a:latin typeface="Times New Roman" pitchFamily="18" charset="0"/>
                <a:cs typeface="Times New Roman" pitchFamily="18" charset="0"/>
              </a:rPr>
              <a:t>Ford provided no details about whether activity produced sales</a:t>
            </a:r>
          </a:p>
          <a:p>
            <a:pPr>
              <a:lnSpc>
                <a:spcPct val="150000"/>
              </a:lnSpc>
            </a:pPr>
            <a:r>
              <a:rPr lang="en-US" sz="2800" dirty="0" smtClean="0">
                <a:latin typeface="Times New Roman" pitchFamily="18" charset="0"/>
                <a:cs typeface="Times New Roman" pitchFamily="18" charset="0"/>
              </a:rPr>
              <a:t>The </a:t>
            </a:r>
            <a:r>
              <a:rPr lang="en-US" sz="2800" dirty="0" smtClean="0">
                <a:latin typeface="Times New Roman" pitchFamily="18" charset="0"/>
                <a:cs typeface="Times New Roman" pitchFamily="18" charset="0"/>
              </a:rPr>
              <a:t>vending </a:t>
            </a:r>
            <a:r>
              <a:rPr lang="en-US" sz="2800" dirty="0" smtClean="0">
                <a:latin typeface="Times New Roman" pitchFamily="18" charset="0"/>
                <a:cs typeface="Times New Roman" pitchFamily="18" charset="0"/>
              </a:rPr>
              <a:t>machine diminishes </a:t>
            </a:r>
            <a:r>
              <a:rPr lang="en-US" sz="2800" dirty="0" smtClean="0">
                <a:latin typeface="Times New Roman" pitchFamily="18" charset="0"/>
                <a:cs typeface="Times New Roman" pitchFamily="18" charset="0"/>
              </a:rPr>
              <a:t>anxiety for car </a:t>
            </a:r>
            <a:r>
              <a:rPr lang="en-US" sz="2800" dirty="0" smtClean="0">
                <a:latin typeface="Times New Roman" pitchFamily="18" charset="0"/>
                <a:cs typeface="Times New Roman" pitchFamily="18" charset="0"/>
              </a:rPr>
              <a:t>buyers</a:t>
            </a:r>
          </a:p>
          <a:p>
            <a:pPr>
              <a:lnSpc>
                <a:spcPct val="150000"/>
              </a:lnSpc>
            </a:pPr>
            <a:endParaRPr lang="en-US" sz="2800" dirty="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smtClean="0">
                <a:latin typeface="Times New Roman" pitchFamily="18" charset="0"/>
                <a:cs typeface="Times New Roman" pitchFamily="18" charset="0"/>
              </a:rPr>
              <a:t>Reasons for Longevity</a:t>
            </a:r>
            <a:endParaRPr lang="en-US" sz="40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85000" lnSpcReduction="10000"/>
          </a:bodyPr>
          <a:lstStyle/>
          <a:p>
            <a:pPr>
              <a:lnSpc>
                <a:spcPct val="150000"/>
              </a:lnSpc>
            </a:pPr>
            <a:r>
              <a:rPr lang="en-US" sz="2800" dirty="0" smtClean="0">
                <a:latin typeface="Times New Roman" pitchFamily="18" charset="0"/>
                <a:cs typeface="Times New Roman" pitchFamily="18" charset="0"/>
              </a:rPr>
              <a:t>Elongated test drives mean that buyers </a:t>
            </a:r>
            <a:r>
              <a:rPr lang="en-US" sz="2800" dirty="0" smtClean="0">
                <a:latin typeface="Times New Roman" pitchFamily="18" charset="0"/>
                <a:cs typeface="Times New Roman" pitchFamily="18" charset="0"/>
              </a:rPr>
              <a:t>do not </a:t>
            </a:r>
            <a:r>
              <a:rPr lang="en-US" sz="2800" dirty="0" smtClean="0">
                <a:latin typeface="Times New Roman" pitchFamily="18" charset="0"/>
                <a:cs typeface="Times New Roman" pitchFamily="18" charset="0"/>
              </a:rPr>
              <a:t>need help</a:t>
            </a:r>
          </a:p>
          <a:p>
            <a:pPr>
              <a:lnSpc>
                <a:spcPct val="150000"/>
              </a:lnSpc>
            </a:pPr>
            <a:r>
              <a:rPr lang="en-US" sz="2800" dirty="0" smtClean="0">
                <a:latin typeface="Times New Roman" pitchFamily="18" charset="0"/>
                <a:cs typeface="Times New Roman" pitchFamily="18" charset="0"/>
              </a:rPr>
              <a:t>No people are listening </a:t>
            </a:r>
            <a:r>
              <a:rPr lang="en-US" sz="2800" dirty="0" smtClean="0">
                <a:latin typeface="Times New Roman" pitchFamily="18" charset="0"/>
                <a:cs typeface="Times New Roman" pitchFamily="18" charset="0"/>
              </a:rPr>
              <a:t>to feedback and </a:t>
            </a:r>
            <a:r>
              <a:rPr lang="en-US" sz="2800" dirty="0" smtClean="0">
                <a:latin typeface="Times New Roman" pitchFamily="18" charset="0"/>
                <a:cs typeface="Times New Roman" pitchFamily="18" charset="0"/>
              </a:rPr>
              <a:t>trying to overcome objections</a:t>
            </a:r>
          </a:p>
          <a:p>
            <a:pPr>
              <a:lnSpc>
                <a:spcPct val="150000"/>
              </a:lnSpc>
            </a:pPr>
            <a:r>
              <a:rPr lang="en-US" sz="2800" dirty="0" smtClean="0">
                <a:latin typeface="Times New Roman" pitchFamily="18" charset="0"/>
                <a:cs typeface="Times New Roman" pitchFamily="18" charset="0"/>
              </a:rPr>
              <a:t>This </a:t>
            </a:r>
            <a:r>
              <a:rPr lang="en-US" sz="2800" dirty="0" smtClean="0">
                <a:latin typeface="Times New Roman" pitchFamily="18" charset="0"/>
                <a:cs typeface="Times New Roman" pitchFamily="18" charset="0"/>
              </a:rPr>
              <a:t>is </a:t>
            </a:r>
            <a:r>
              <a:rPr lang="en-US" sz="2800" dirty="0" smtClean="0">
                <a:latin typeface="Times New Roman" pitchFamily="18" charset="0"/>
                <a:cs typeface="Times New Roman" pitchFamily="18" charset="0"/>
              </a:rPr>
              <a:t>a reason that </a:t>
            </a:r>
            <a:r>
              <a:rPr lang="en-US" sz="2800" dirty="0" smtClean="0">
                <a:latin typeface="Times New Roman" pitchFamily="18" charset="0"/>
                <a:cs typeface="Times New Roman" pitchFamily="18" charset="0"/>
              </a:rPr>
              <a:t>the auto retail </a:t>
            </a:r>
            <a:r>
              <a:rPr lang="en-US" sz="2800" dirty="0" smtClean="0">
                <a:latin typeface="Times New Roman" pitchFamily="18" charset="0"/>
                <a:cs typeface="Times New Roman" pitchFamily="18" charset="0"/>
              </a:rPr>
              <a:t>process has maintained long life</a:t>
            </a:r>
          </a:p>
          <a:p>
            <a:pPr>
              <a:lnSpc>
                <a:spcPct val="150000"/>
              </a:lnSpc>
            </a:pPr>
            <a:r>
              <a:rPr lang="en-US" sz="2800" dirty="0" smtClean="0">
                <a:latin typeface="Times New Roman" pitchFamily="18" charset="0"/>
                <a:cs typeface="Times New Roman" pitchFamily="18" charset="0"/>
              </a:rPr>
              <a:t>Without </a:t>
            </a:r>
            <a:r>
              <a:rPr lang="en-US" sz="2800" dirty="0" smtClean="0">
                <a:latin typeface="Times New Roman" pitchFamily="18" charset="0"/>
                <a:cs typeface="Times New Roman" pitchFamily="18" charset="0"/>
              </a:rPr>
              <a:t>a </a:t>
            </a:r>
            <a:r>
              <a:rPr lang="en-US" sz="2800" dirty="0" smtClean="0">
                <a:latin typeface="Times New Roman" pitchFamily="18" charset="0"/>
                <a:cs typeface="Times New Roman" pitchFamily="18" charset="0"/>
              </a:rPr>
              <a:t>salesman is harder </a:t>
            </a:r>
            <a:r>
              <a:rPr lang="en-US" sz="2800" dirty="0" smtClean="0">
                <a:latin typeface="Times New Roman" pitchFamily="18" charset="0"/>
                <a:cs typeface="Times New Roman" pitchFamily="18" charset="0"/>
              </a:rPr>
              <a:t>to change a test drive to a real </a:t>
            </a:r>
            <a:r>
              <a:rPr lang="en-US" sz="2800" dirty="0" smtClean="0">
                <a:latin typeface="Times New Roman" pitchFamily="18" charset="0"/>
                <a:cs typeface="Times New Roman" pitchFamily="18" charset="0"/>
              </a:rPr>
              <a:t>sale</a:t>
            </a:r>
          </a:p>
          <a:p>
            <a:pPr>
              <a:lnSpc>
                <a:spcPct val="150000"/>
              </a:lnSpc>
            </a:pPr>
            <a:r>
              <a:rPr lang="en-US" sz="2800" dirty="0" smtClean="0">
                <a:latin typeface="Times New Roman" pitchFamily="18" charset="0"/>
                <a:cs typeface="Times New Roman" pitchFamily="18" charset="0"/>
              </a:rPr>
              <a:t>Attendants, therefore react </a:t>
            </a:r>
            <a:r>
              <a:rPr lang="en-US" sz="2800" dirty="0" smtClean="0">
                <a:latin typeface="Times New Roman" pitchFamily="18" charset="0"/>
                <a:cs typeface="Times New Roman" pitchFamily="18" charset="0"/>
              </a:rPr>
              <a:t>to client feedback in the </a:t>
            </a:r>
            <a:r>
              <a:rPr lang="en-US" sz="2800" dirty="0" smtClean="0">
                <a:latin typeface="Times New Roman" pitchFamily="18" charset="0"/>
                <a:cs typeface="Times New Roman" pitchFamily="18" charset="0"/>
              </a:rPr>
              <a:t>process</a:t>
            </a:r>
            <a:endParaRPr lang="en-US" sz="2800" dirty="0" smtClean="0">
              <a:latin typeface="Times New Roman" pitchFamily="18" charset="0"/>
              <a:cs typeface="Times New Roman" pitchFamily="18" charset="0"/>
            </a:endParaRPr>
          </a:p>
          <a:p>
            <a:pPr>
              <a:lnSpc>
                <a:spcPct val="150000"/>
              </a:lnSpc>
            </a:pPr>
            <a:endParaRPr lang="en-US" sz="2800" dirty="0">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102</TotalTime>
  <Words>914</Words>
  <Application>Microsoft Office PowerPoint</Application>
  <PresentationFormat>On-screen Show (4:3)</PresentationFormat>
  <Paragraphs>88</Paragraphs>
  <Slides>13</Slides>
  <Notes>13</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Foundry</vt:lpstr>
      <vt:lpstr>Buying Car with Vending Machine</vt:lpstr>
      <vt:lpstr>Alibaba Group Holdings LTD.</vt:lpstr>
      <vt:lpstr>Car-Vending Center</vt:lpstr>
      <vt:lpstr>Car-Vending Technology</vt:lpstr>
      <vt:lpstr>Carvana</vt:lpstr>
      <vt:lpstr>Auto-Vending Center</vt:lpstr>
      <vt:lpstr>China’s Retail Climate </vt:lpstr>
      <vt:lpstr>Purchase Process</vt:lpstr>
      <vt:lpstr>E-Commerce in Practice</vt:lpstr>
      <vt:lpstr>Chinese Companies</vt:lpstr>
      <vt:lpstr>Auto-Vending Machine Program</vt:lpstr>
      <vt:lpstr>The Vending Machine in Guangzhou</vt:lpstr>
      <vt:lpstr>Reasons for Longevity</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lapd</dc:creator>
  <cp:lastModifiedBy>lapd</cp:lastModifiedBy>
  <cp:revision>41</cp:revision>
  <dcterms:created xsi:type="dcterms:W3CDTF">2018-04-23T07:40:27Z</dcterms:created>
  <dcterms:modified xsi:type="dcterms:W3CDTF">2018-04-23T09:23:13Z</dcterms:modified>
</cp:coreProperties>
</file>