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70" r:id="rId2"/>
    <p:sldId id="272" r:id="rId3"/>
    <p:sldId id="285" r:id="rId4"/>
    <p:sldId id="392" r:id="rId5"/>
    <p:sldId id="286" r:id="rId6"/>
    <p:sldId id="287" r:id="rId7"/>
    <p:sldId id="260" r:id="rId8"/>
    <p:sldId id="393" r:id="rId9"/>
    <p:sldId id="381" r:id="rId10"/>
    <p:sldId id="382" r:id="rId11"/>
    <p:sldId id="384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4" r:id="rId20"/>
    <p:sldId id="262" r:id="rId21"/>
    <p:sldId id="266" r:id="rId22"/>
    <p:sldId id="267" r:id="rId23"/>
    <p:sldId id="268" r:id="rId24"/>
    <p:sldId id="269" r:id="rId25"/>
    <p:sldId id="362" r:id="rId26"/>
    <p:sldId id="363" r:id="rId27"/>
    <p:sldId id="386" r:id="rId28"/>
    <p:sldId id="387" r:id="rId29"/>
    <p:sldId id="283" r:id="rId30"/>
    <p:sldId id="347" r:id="rId31"/>
    <p:sldId id="289" r:id="rId32"/>
    <p:sldId id="290" r:id="rId33"/>
    <p:sldId id="291" r:id="rId34"/>
    <p:sldId id="292" r:id="rId35"/>
    <p:sldId id="293" r:id="rId36"/>
    <p:sldId id="294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6" r:id="rId45"/>
    <p:sldId id="307" r:id="rId46"/>
    <p:sldId id="308" r:id="rId47"/>
    <p:sldId id="309" r:id="rId48"/>
    <p:sldId id="310" r:id="rId49"/>
    <p:sldId id="311" r:id="rId50"/>
    <p:sldId id="313" r:id="rId51"/>
    <p:sldId id="314" r:id="rId52"/>
    <p:sldId id="364" r:id="rId53"/>
    <p:sldId id="365" r:id="rId54"/>
    <p:sldId id="366" r:id="rId55"/>
    <p:sldId id="367" r:id="rId56"/>
    <p:sldId id="368" r:id="rId57"/>
    <p:sldId id="369" r:id="rId58"/>
    <p:sldId id="371" r:id="rId59"/>
    <p:sldId id="372" r:id="rId60"/>
    <p:sldId id="373" r:id="rId61"/>
    <p:sldId id="374" r:id="rId62"/>
    <p:sldId id="375" r:id="rId63"/>
    <p:sldId id="376" r:id="rId64"/>
    <p:sldId id="315" r:id="rId65"/>
    <p:sldId id="316" r:id="rId66"/>
    <p:sldId id="317" r:id="rId67"/>
    <p:sldId id="318" r:id="rId68"/>
    <p:sldId id="344" r:id="rId69"/>
    <p:sldId id="394" r:id="rId70"/>
    <p:sldId id="395" r:id="rId71"/>
    <p:sldId id="345" r:id="rId7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85" autoAdjust="0"/>
    <p:restoredTop sz="94660"/>
  </p:normalViewPr>
  <p:slideViewPr>
    <p:cSldViewPr>
      <p:cViewPr>
        <p:scale>
          <a:sx n="72" d="100"/>
          <a:sy n="72" d="100"/>
        </p:scale>
        <p:origin x="1352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3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C1BF8CEE-9DB1-4407-BA35-F6940A24E498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7C0B56F-604D-4326-BF03-D15A5FC20D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116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5191125"/>
            <a:ext cx="5029200" cy="3267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959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/>
          </a:p>
        </p:txBody>
      </p:sp>
      <p:sp>
        <p:nvSpPr>
          <p:cNvPr id="266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3276600"/>
            <a:ext cx="502920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42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3276600"/>
            <a:ext cx="5029200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22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494428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7350"/>
            <a:ext cx="5029200" cy="4260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3" tIns="44448" rIns="90483" bIns="444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4515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689962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65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7350"/>
            <a:ext cx="5029200" cy="4260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2" tIns="44448" rIns="90482" bIns="444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794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7350"/>
            <a:ext cx="5029200" cy="4260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2" tIns="44448" rIns="90482" bIns="444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96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1800765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197350"/>
            <a:ext cx="5029200" cy="4260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2" tIns="44448" rIns="90482" bIns="44448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29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2150"/>
            <a:ext cx="4554538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223243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C24AF-008D-460E-A67B-D5CD02FE1BF3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1CBEF-1597-4E18-9B81-99301BC15C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321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7706D-CDB4-4FD6-8176-622734B6BC4F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EAEC5-F38A-4742-B788-2F73D645EC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712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1CDAA-C445-44BC-A48D-795FF694F59D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8BBA0-9A6B-4BD4-AC44-BF4F7214B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33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31A39-1B5B-4EF9-8405-5A4E0D5341D0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6D766-52D2-4161-A3B6-00AC8AB22A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55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44F00-E3AC-4E70-B3E5-00A79B2D299A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EDA8A-9B18-41ED-88CF-61AC2C220F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88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DEB09-BE3F-4753-8411-33C22A1E40D1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6A70C-151E-4D93-BF23-03515CF15E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65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48EBD-CD6C-4CE7-AD89-4781186B5D10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75E74-985D-4065-B546-1C248C48EA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403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CCEAA-2036-428C-B2E5-7FC26F545837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9E546-AF63-4373-BD53-53C1E42AFE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953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A74C7-E0B6-43E0-95E1-E0CF681F31CD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C95DD-64DD-4129-B269-74F6863DBC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152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AD257-3A87-4B60-811A-515263AAFC40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DC25E-AEF6-45F9-9FB1-EAC20AD86A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25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276FD-BB8E-4AC5-8785-B43CC12F5216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8B906-8DCC-404A-822F-C7F8D13D07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929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88392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3200400"/>
            <a:ext cx="8077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342" tIns="42672" rIns="85342" bIns="42672"/>
          <a:lstStyle>
            <a:lvl1pPr defTabSz="8524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524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524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524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524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52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52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52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524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en-US"/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676400"/>
            <a:ext cx="7772400" cy="7048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152400" y="6400800"/>
            <a:ext cx="4648200" cy="323850"/>
          </a:xfr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 4-</a:t>
            </a:r>
            <a:fld id="{6B64D317-412E-41CE-89CC-5A4A8A2DFE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282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>
        <p:tmplLst>
          <p:tmpl lvl="1"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793038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3962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876800" y="1600200"/>
            <a:ext cx="39624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 5-</a:t>
            </a:r>
            <a:fld id="{93F67555-8810-4103-A29E-8359239D84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483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793038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3962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962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 6-</a:t>
            </a:r>
            <a:fld id="{0E9FE94C-2297-43D4-9E8F-28927F79F4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41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793038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962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962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Chap 6-</a:t>
            </a:r>
            <a:fld id="{CF991B70-D354-4771-A80D-B099CBCC9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445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96D7B84-E37D-4361-B945-FB0567A4CF54}" type="datetimeFigureOut">
              <a:rPr lang="en-US"/>
              <a:pPr>
                <a:defRPr/>
              </a:pPr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E42978F-3B91-49FF-A199-C8B96E5A92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  <p:sldLayoutId id="2147484206" r:id="rId13"/>
    <p:sldLayoutId id="2147484207" r:id="rId14"/>
    <p:sldLayoutId id="214748420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homepage.ntlworld.com/dice-play/CrapsOdds.htm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.xlsx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exam%20review.ppt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852488"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B56E00EB-89FD-4761-ACCB-0298EEEAF852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990600" y="533400"/>
            <a:ext cx="7658100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342" tIns="42672" rIns="85342" bIns="42672" anchor="b"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100">
                <a:solidFill>
                  <a:schemeClr val="folHlink"/>
                </a:solidFill>
              </a:rPr>
              <a:t>Business Statistics: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100">
                <a:solidFill>
                  <a:schemeClr val="folHlink"/>
                </a:solidFill>
              </a:rPr>
              <a:t>A Decision-Making Approach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 </a:t>
            </a:r>
          </a:p>
        </p:txBody>
      </p:sp>
      <p:sp>
        <p:nvSpPr>
          <p:cNvPr id="717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14400" y="3200400"/>
            <a:ext cx="7772400" cy="1752600"/>
          </a:xfrm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4000" b="1"/>
              <a:t> </a:t>
            </a:r>
            <a:br>
              <a:rPr lang="en-US" altLang="en-US" sz="4000"/>
            </a:br>
            <a:r>
              <a:rPr lang="en-US" altLang="en-US" sz="4000"/>
              <a:t>Introduction to Probability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4E2CCE6F-4A7A-4079-B9DB-04F82C3A8692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6781800" cy="914400"/>
          </a:xfrm>
        </p:spPr>
        <p:txBody>
          <a:bodyPr/>
          <a:lstStyle/>
          <a:p>
            <a:pPr eaLnBrk="1" hangingPunct="1"/>
            <a:r>
              <a:rPr lang="en-US" altLang="en-US"/>
              <a:t>Important Terms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8077200" cy="449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Probability</a:t>
            </a:r>
            <a:r>
              <a:rPr lang="en-US" altLang="en-US"/>
              <a:t> – the chance that an uncertain event will occur (always between 0 and 1)</a:t>
            </a:r>
          </a:p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Experiment</a:t>
            </a:r>
            <a:r>
              <a:rPr lang="en-US" altLang="en-US"/>
              <a:t> – a process of obtaining outcomes for uncertain events</a:t>
            </a:r>
          </a:p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Experimental Outcome</a:t>
            </a:r>
            <a:r>
              <a:rPr lang="en-US" altLang="en-US"/>
              <a:t> – the most basic outcome possible from a simple experiment</a:t>
            </a:r>
          </a:p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Sample Space</a:t>
            </a:r>
            <a:r>
              <a:rPr lang="en-US" altLang="en-US"/>
              <a:t> – the collection of all possible experimental outcomes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Chance that a particular event will occur</a:t>
            </a:r>
          </a:p>
          <a:p>
            <a:pPr eaLnBrk="1" hangingPunct="1"/>
            <a:r>
              <a:rPr lang="en-US" altLang="en-US"/>
              <a:t>0 ≤ p ≥ 1</a:t>
            </a:r>
          </a:p>
          <a:p>
            <a:pPr eaLnBrk="1" hangingPunct="1"/>
            <a:r>
              <a:rPr lang="en-US" altLang="en-US"/>
              <a:t>P = uncertainty of event occurring </a:t>
            </a:r>
          </a:p>
          <a:p>
            <a:pPr eaLnBrk="1" hangingPunct="1"/>
            <a:r>
              <a:rPr lang="en-US" altLang="en-US"/>
              <a:t>P = 0</a:t>
            </a:r>
          </a:p>
          <a:p>
            <a:pPr eaLnBrk="1" hangingPunct="1"/>
            <a:r>
              <a:rPr lang="en-US" altLang="en-US"/>
              <a:t>P=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scan0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42950"/>
            <a:ext cx="82073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Probability Decisions in Marketing Strategy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 of a household is planning to buy  a big screen TV or any other electronic product next year</a:t>
            </a:r>
          </a:p>
          <a:p>
            <a:pPr eaLnBrk="1" hangingPunct="1"/>
            <a:r>
              <a:rPr lang="en-US" altLang="en-US"/>
              <a:t>Probability of actually buying</a:t>
            </a:r>
          </a:p>
          <a:p>
            <a:pPr eaLnBrk="1" hangingPunct="1"/>
            <a:r>
              <a:rPr lang="en-US" altLang="en-US"/>
              <a:t>Probability of planning and actually buying</a:t>
            </a:r>
          </a:p>
          <a:p>
            <a:pPr eaLnBrk="1" hangingPunct="1"/>
            <a:r>
              <a:rPr lang="en-US" altLang="en-US"/>
              <a:t>Probability that a purchaser is satisfied with purchase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Numeric value representing the chance, likelihood or possibility a particular event will occur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Examples: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Stock value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Sunny day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Warm day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Defective product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Product returned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Repeat customer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Impossible event – no chance of occurring: probability = 0</a:t>
            </a:r>
          </a:p>
          <a:p>
            <a:pPr eaLnBrk="1" hangingPunct="1"/>
            <a:r>
              <a:rPr lang="en-US" altLang="en-US"/>
              <a:t>Certain event – sure to happen: probability = 1</a:t>
            </a:r>
          </a:p>
          <a:p>
            <a:pPr eaLnBrk="1" hangingPunct="1"/>
            <a:r>
              <a:rPr lang="en-US" altLang="en-US"/>
              <a:t>A priori – the probability of success is based on prior knowledge of the process involved (not insider trading)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/>
              <a:t>             P = </a:t>
            </a:r>
            <a:r>
              <a:rPr lang="en-US" altLang="en-US" b="1" u="sng"/>
              <a:t># of ways event occurs</a:t>
            </a:r>
            <a:endParaRPr lang="en-US" altLang="en-US" b="1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b="1"/>
              <a:t>                    total # of possible events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Joe’s Rules of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Rule #1: the probability of any event is the sum of the probabilities of the outcomes that compose that event.</a:t>
            </a:r>
          </a:p>
          <a:p>
            <a:pPr marL="171450" lvl="1">
              <a:spcBef>
                <a:spcPts val="750"/>
              </a:spcBef>
              <a:defRPr/>
            </a:pPr>
            <a:r>
              <a:rPr lang="en-US" sz="3200" dirty="0"/>
              <a:t>Rule #2: If events A and B are mutually exclusive, the P(A or B) = 	P(A) + P(B)</a:t>
            </a:r>
          </a:p>
          <a:p>
            <a:pPr>
              <a:defRPr/>
            </a:pPr>
            <a:r>
              <a:rPr lang="en-US" dirty="0"/>
              <a:t>Rule # 3: If two events are not mutually exclusive, the P(A or B) = 	P(A) + P(B) – P(</a:t>
            </a:r>
            <a:r>
              <a:rPr lang="en-US" dirty="0" err="1"/>
              <a:t>AandB</a:t>
            </a:r>
            <a:r>
              <a:rPr lang="en-US" dirty="0"/>
              <a:t>)</a:t>
            </a:r>
          </a:p>
          <a:p>
            <a:pPr>
              <a:defRPr/>
            </a:pPr>
            <a:endParaRPr lang="en-US" dirty="0"/>
          </a:p>
          <a:p>
            <a:pPr marL="342900" lvl="1" indent="0">
              <a:buFont typeface="Arial" panose="020B0604020202020204" pitchFamily="34" charset="0"/>
              <a:buNone/>
              <a:defRPr/>
            </a:pPr>
            <a:endParaRPr lang="en-US" sz="3200" dirty="0"/>
          </a:p>
          <a:p>
            <a:pPr lvl="1">
              <a:defRPr/>
            </a:pP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Rules of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Probability of Event must be between 0 and 1 = sum of outcomes that compose that event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Example: P(7 or 11)</a:t>
            </a:r>
          </a:p>
          <a:p>
            <a:pPr marL="514350" indent="-514350">
              <a:buFont typeface="Arial" charset="0"/>
              <a:buAutoNum type="arabicPeriod" startAt="2"/>
              <a:defRPr/>
            </a:pPr>
            <a:r>
              <a:rPr lang="en-US" dirty="0"/>
              <a:t>Complement rule: complement of event A = A’; P(A’) = 1-P(A)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/>
              <a:t>Example: P(Ace), complement P(not an Ace)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Rules of Probability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3. If not mutually exclusive: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P(A or B) = P(A) + P(B) – P(A and B)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Example: P(A) = rolling a 1, 2, or 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                  P(B) = rolling even number (2,4,6)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4. Mutually Exclusive and collectively exhaustive: probabilities have to add up to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/>
              <a:t>Example: Roll of Die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Approaches to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/>
              <a:t>Classical: assign probability based on prior knowledge of process involved: 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/>
              <a:t>Empirical: assign probability based on frequencies obtained or observed – example: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Subjective: opinion, gut feeling, hunch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2057400" y="2895600"/>
            <a:ext cx="45021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u="sng">
                <a:latin typeface="Arial" panose="020B0604020202020204" pitchFamily="34" charset="0"/>
              </a:rPr>
              <a:t># times actually occurred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Max #  times could occur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2560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138E3006-5640-4FE7-B8CE-CAC617C9B4CD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25604" name="Rectangle 7"/>
          <p:cNvSpPr>
            <a:spLocks noChangeArrowheads="1"/>
          </p:cNvSpPr>
          <p:nvPr/>
        </p:nvSpPr>
        <p:spPr bwMode="auto">
          <a:xfrm>
            <a:off x="457200" y="533400"/>
            <a:ext cx="8248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5605" name="Rectangle 33"/>
          <p:cNvSpPr>
            <a:spLocks noChangeArrowheads="1"/>
          </p:cNvSpPr>
          <p:nvPr/>
        </p:nvSpPr>
        <p:spPr bwMode="auto">
          <a:xfrm>
            <a:off x="1600200" y="304800"/>
            <a:ext cx="6781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342" tIns="42672" rIns="85342" bIns="42672"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100">
                <a:solidFill>
                  <a:schemeClr val="tx2"/>
                </a:solidFill>
              </a:rPr>
              <a:t>Sample Space</a:t>
            </a:r>
          </a:p>
        </p:txBody>
      </p:sp>
      <p:sp>
        <p:nvSpPr>
          <p:cNvPr id="25606" name="Rectangle 39"/>
          <p:cNvSpPr>
            <a:spLocks noChangeArrowheads="1"/>
          </p:cNvSpPr>
          <p:nvPr/>
        </p:nvSpPr>
        <p:spPr bwMode="auto">
          <a:xfrm>
            <a:off x="504825" y="1524000"/>
            <a:ext cx="77724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The </a:t>
            </a:r>
            <a:r>
              <a:rPr lang="en-US" altLang="en-US" sz="1800">
                <a:solidFill>
                  <a:schemeClr val="folHlink"/>
                </a:solidFill>
              </a:rPr>
              <a:t>Sample Space</a:t>
            </a:r>
            <a:r>
              <a:rPr lang="en-US" altLang="en-US" sz="1800"/>
              <a:t> is the collection of all    possible outcomes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e.g., All 6 faces of a die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e.g., All 52 cards of a deck 	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27651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89AB5A4B-0A38-406E-8DE3-E0AD7DF0AB83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en-US"/>
              <a:t>Events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8001000" cy="4114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Experimental outcome</a:t>
            </a:r>
            <a:r>
              <a:rPr lang="en-US" altLang="en-US"/>
              <a:t> – An outcome from a sample space with one characteristic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/>
              <a:t>	Example: A red card from a deck of cards</a:t>
            </a:r>
          </a:p>
          <a:p>
            <a:pPr eaLnBrk="1" hangingPunct="1">
              <a:spcBef>
                <a:spcPct val="65000"/>
              </a:spcBef>
            </a:pPr>
            <a:r>
              <a:rPr lang="en-US" altLang="en-US">
                <a:solidFill>
                  <a:schemeClr val="folHlink"/>
                </a:solidFill>
              </a:rPr>
              <a:t>Event</a:t>
            </a:r>
            <a:r>
              <a:rPr lang="en-US" altLang="en-US"/>
              <a:t> – May involve two or more outcomes simultaneously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/>
              <a:t>	Example: An ace that is also red from a deck of</a:t>
            </a:r>
          </a:p>
          <a:p>
            <a:pPr lvl="1" eaLnBrk="1" hangingPunct="1"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US" altLang="en-US"/>
              <a:t>			     cards</a:t>
            </a:r>
            <a:endParaRPr lang="en-US" altLang="en-US"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AAB27DBE-A429-47BC-91F9-D69AA2A8C86E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28676" name="Line 12"/>
          <p:cNvSpPr>
            <a:spLocks noChangeShapeType="1"/>
          </p:cNvSpPr>
          <p:nvPr/>
        </p:nvSpPr>
        <p:spPr bwMode="auto">
          <a:xfrm flipV="1">
            <a:off x="3095625" y="5181600"/>
            <a:ext cx="1628775" cy="379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Line 13"/>
          <p:cNvSpPr>
            <a:spLocks noChangeShapeType="1"/>
          </p:cNvSpPr>
          <p:nvPr/>
        </p:nvSpPr>
        <p:spPr bwMode="auto">
          <a:xfrm>
            <a:off x="3048000" y="5715000"/>
            <a:ext cx="16764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en-US"/>
              <a:t>Visualizing Events</a:t>
            </a:r>
          </a:p>
        </p:txBody>
      </p:sp>
      <p:sp>
        <p:nvSpPr>
          <p:cNvPr id="286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en-US">
                <a:solidFill>
                  <a:schemeClr val="folHlink"/>
                </a:solidFill>
              </a:rPr>
              <a:t>Contingency Tables</a:t>
            </a:r>
          </a:p>
          <a:p>
            <a:pPr eaLnBrk="1" hangingPunct="1">
              <a:lnSpc>
                <a:spcPct val="110000"/>
              </a:lnSpc>
            </a:pPr>
            <a:endParaRPr lang="en-US" altLang="en-US"/>
          </a:p>
          <a:p>
            <a:pPr eaLnBrk="1" hangingPunct="1">
              <a:lnSpc>
                <a:spcPct val="110000"/>
              </a:lnSpc>
            </a:pPr>
            <a:endParaRPr lang="en-US" altLang="en-US"/>
          </a:p>
          <a:p>
            <a:pPr eaLnBrk="1" hangingPunct="1">
              <a:lnSpc>
                <a:spcPct val="110000"/>
              </a:lnSpc>
            </a:pPr>
            <a:endParaRPr lang="en-US" altLang="en-US"/>
          </a:p>
          <a:p>
            <a:pPr eaLnBrk="1" hangingPunct="1">
              <a:lnSpc>
                <a:spcPct val="180000"/>
              </a:lnSpc>
            </a:pPr>
            <a:r>
              <a:rPr lang="en-US" altLang="en-US">
                <a:solidFill>
                  <a:schemeClr val="folHlink"/>
                </a:solidFill>
              </a:rPr>
              <a:t>Tree Diagrams</a:t>
            </a:r>
          </a:p>
        </p:txBody>
      </p:sp>
      <p:sp>
        <p:nvSpPr>
          <p:cNvPr id="28680" name="Rectangle 4"/>
          <p:cNvSpPr>
            <a:spLocks noChangeArrowheads="1"/>
          </p:cNvSpPr>
          <p:nvPr/>
        </p:nvSpPr>
        <p:spPr bwMode="auto">
          <a:xfrm>
            <a:off x="3581400" y="2209800"/>
            <a:ext cx="5105400" cy="1905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81" name="Rectangle 5"/>
          <p:cNvSpPr>
            <a:spLocks noChangeArrowheads="1"/>
          </p:cNvSpPr>
          <p:nvPr/>
        </p:nvSpPr>
        <p:spPr bwMode="auto">
          <a:xfrm>
            <a:off x="3651250" y="3117850"/>
            <a:ext cx="465455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 </a:t>
            </a:r>
            <a:r>
              <a:rPr lang="en-US" altLang="en-US" sz="2000">
                <a:solidFill>
                  <a:schemeClr val="hlink"/>
                </a:solidFill>
              </a:rPr>
              <a:t>Red              2            24                           26</a:t>
            </a:r>
            <a:r>
              <a:rPr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>
                <a:solidFill>
                  <a:srgbClr val="CC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8682" name="Rectangle 6"/>
          <p:cNvSpPr>
            <a:spLocks noChangeArrowheads="1"/>
          </p:cNvSpPr>
          <p:nvPr/>
        </p:nvSpPr>
        <p:spPr bwMode="auto">
          <a:xfrm>
            <a:off x="3651250" y="2736850"/>
            <a:ext cx="46609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Black            2            24                            26</a:t>
            </a:r>
          </a:p>
        </p:txBody>
      </p:sp>
      <p:sp>
        <p:nvSpPr>
          <p:cNvPr id="28683" name="Line 7"/>
          <p:cNvSpPr>
            <a:spLocks noChangeShapeType="1"/>
          </p:cNvSpPr>
          <p:nvPr/>
        </p:nvSpPr>
        <p:spPr bwMode="auto">
          <a:xfrm>
            <a:off x="3581400" y="2743200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Line 8"/>
          <p:cNvSpPr>
            <a:spLocks noChangeShapeType="1"/>
          </p:cNvSpPr>
          <p:nvPr/>
        </p:nvSpPr>
        <p:spPr bwMode="auto">
          <a:xfrm>
            <a:off x="3581400" y="3657600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5" name="Rectangle 9"/>
          <p:cNvSpPr>
            <a:spLocks noChangeArrowheads="1"/>
          </p:cNvSpPr>
          <p:nvPr/>
        </p:nvSpPr>
        <p:spPr bwMode="auto">
          <a:xfrm>
            <a:off x="3657600" y="3657600"/>
            <a:ext cx="48895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tx2"/>
                </a:solidFill>
              </a:rPr>
              <a:t>Total             4            48                            52</a:t>
            </a: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           </a:t>
            </a:r>
            <a:r>
              <a:rPr lang="en-US" altLang="en-US" sz="2000">
                <a:solidFill>
                  <a:schemeClr val="tx2"/>
                </a:solidFill>
                <a:latin typeface="Times New Roman" panose="02020603050405020304" pitchFamily="18" charset="0"/>
              </a:rPr>
              <a:t>             </a:t>
            </a:r>
          </a:p>
        </p:txBody>
      </p:sp>
      <p:sp>
        <p:nvSpPr>
          <p:cNvPr id="28686" name="Rectangle 10"/>
          <p:cNvSpPr>
            <a:spLocks noChangeArrowheads="1"/>
          </p:cNvSpPr>
          <p:nvPr/>
        </p:nvSpPr>
        <p:spPr bwMode="auto">
          <a:xfrm>
            <a:off x="3657600" y="2209800"/>
            <a:ext cx="51816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                   </a:t>
            </a:r>
            <a:r>
              <a:rPr lang="en-US" altLang="en-US" sz="2000">
                <a:solidFill>
                  <a:schemeClr val="tx2"/>
                </a:solidFill>
              </a:rPr>
              <a:t>Ace        Not Ace       Total</a:t>
            </a:r>
          </a:p>
        </p:txBody>
      </p:sp>
      <p:sp>
        <p:nvSpPr>
          <p:cNvPr id="28687" name="Rectangle 11"/>
          <p:cNvSpPr>
            <a:spLocks noChangeArrowheads="1"/>
          </p:cNvSpPr>
          <p:nvPr/>
        </p:nvSpPr>
        <p:spPr bwMode="auto">
          <a:xfrm>
            <a:off x="1524000" y="5257800"/>
            <a:ext cx="1600200" cy="65087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tx2"/>
                </a:solidFill>
              </a:rPr>
              <a:t>Full Deck </a:t>
            </a:r>
          </a:p>
          <a:p>
            <a:pPr eaLnBrk="1" hangingPunct="1">
              <a:lnSpc>
                <a:spcPct val="5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tx2"/>
                </a:solidFill>
              </a:rPr>
              <a:t>of 52 Cards</a:t>
            </a:r>
          </a:p>
        </p:txBody>
      </p:sp>
      <p:sp>
        <p:nvSpPr>
          <p:cNvPr id="28688" name="Rectangle 14"/>
          <p:cNvSpPr>
            <a:spLocks noChangeArrowheads="1"/>
          </p:cNvSpPr>
          <p:nvPr/>
        </p:nvSpPr>
        <p:spPr bwMode="auto">
          <a:xfrm rot="663163">
            <a:off x="3276600" y="5943600"/>
            <a:ext cx="14478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Red Card</a:t>
            </a:r>
          </a:p>
        </p:txBody>
      </p:sp>
      <p:sp>
        <p:nvSpPr>
          <p:cNvPr id="28689" name="Rectangle 15"/>
          <p:cNvSpPr>
            <a:spLocks noChangeArrowheads="1"/>
          </p:cNvSpPr>
          <p:nvPr/>
        </p:nvSpPr>
        <p:spPr bwMode="auto">
          <a:xfrm rot="-785611">
            <a:off x="3124200" y="5029200"/>
            <a:ext cx="16002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000"/>
              <a:t>Black Card</a:t>
            </a:r>
          </a:p>
        </p:txBody>
      </p:sp>
      <p:sp>
        <p:nvSpPr>
          <p:cNvPr id="28690" name="Line 16"/>
          <p:cNvSpPr>
            <a:spLocks noChangeShapeType="1"/>
          </p:cNvSpPr>
          <p:nvPr/>
        </p:nvSpPr>
        <p:spPr bwMode="auto">
          <a:xfrm flipV="1">
            <a:off x="4953000" y="4724400"/>
            <a:ext cx="1600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1" name="Line 17"/>
          <p:cNvSpPr>
            <a:spLocks noChangeShapeType="1"/>
          </p:cNvSpPr>
          <p:nvPr/>
        </p:nvSpPr>
        <p:spPr bwMode="auto">
          <a:xfrm>
            <a:off x="4953000" y="5181600"/>
            <a:ext cx="1600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 rot="634449">
            <a:off x="4953000" y="6248400"/>
            <a:ext cx="16764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Not an Ace</a:t>
            </a: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 rot="-807475">
            <a:off x="5105400" y="4572000"/>
            <a:ext cx="838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Ace</a:t>
            </a:r>
          </a:p>
        </p:txBody>
      </p:sp>
      <p:sp>
        <p:nvSpPr>
          <p:cNvPr id="28694" name="Rectangle 22"/>
          <p:cNvSpPr>
            <a:spLocks noChangeArrowheads="1"/>
          </p:cNvSpPr>
          <p:nvPr/>
        </p:nvSpPr>
        <p:spPr bwMode="auto">
          <a:xfrm rot="-352424">
            <a:off x="5105400" y="5562600"/>
            <a:ext cx="9906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Ace</a:t>
            </a:r>
          </a:p>
        </p:txBody>
      </p:sp>
      <p:sp>
        <p:nvSpPr>
          <p:cNvPr id="28695" name="Rectangle 23"/>
          <p:cNvSpPr>
            <a:spLocks noChangeArrowheads="1"/>
          </p:cNvSpPr>
          <p:nvPr/>
        </p:nvSpPr>
        <p:spPr bwMode="auto">
          <a:xfrm rot="291506">
            <a:off x="4875213" y="5181600"/>
            <a:ext cx="16764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Not an Ace</a:t>
            </a:r>
            <a:r>
              <a:rPr lang="en-US" altLang="en-US" sz="24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 flipV="1">
            <a:off x="4953000" y="5791200"/>
            <a:ext cx="16002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>
            <a:off x="4953000" y="6096000"/>
            <a:ext cx="1600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8" name="Oval 26"/>
          <p:cNvSpPr>
            <a:spLocks noChangeArrowheads="1"/>
          </p:cNvSpPr>
          <p:nvPr/>
        </p:nvSpPr>
        <p:spPr bwMode="auto">
          <a:xfrm>
            <a:off x="4724400" y="5029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99" name="Oval 27"/>
          <p:cNvSpPr>
            <a:spLocks noChangeArrowheads="1"/>
          </p:cNvSpPr>
          <p:nvPr/>
        </p:nvSpPr>
        <p:spPr bwMode="auto">
          <a:xfrm>
            <a:off x="4724400" y="5943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4724400" y="22098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>
            <a:off x="5791200" y="22098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702" name="Line 30"/>
          <p:cNvSpPr>
            <a:spLocks noChangeShapeType="1"/>
          </p:cNvSpPr>
          <p:nvPr/>
        </p:nvSpPr>
        <p:spPr bwMode="auto">
          <a:xfrm>
            <a:off x="7162800" y="22098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703" name="Rectangle 32"/>
          <p:cNvSpPr>
            <a:spLocks noChangeArrowheads="1"/>
          </p:cNvSpPr>
          <p:nvPr/>
        </p:nvSpPr>
        <p:spPr bwMode="auto">
          <a:xfrm>
            <a:off x="304800" y="4800600"/>
            <a:ext cx="9144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Sample Space</a:t>
            </a:r>
          </a:p>
        </p:txBody>
      </p:sp>
      <p:sp>
        <p:nvSpPr>
          <p:cNvPr id="28704" name="Line 33"/>
          <p:cNvSpPr>
            <a:spLocks noChangeShapeType="1"/>
          </p:cNvSpPr>
          <p:nvPr/>
        </p:nvSpPr>
        <p:spPr bwMode="auto">
          <a:xfrm>
            <a:off x="1066800" y="51054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705" name="Rectangle 34"/>
          <p:cNvSpPr>
            <a:spLocks noChangeArrowheads="1"/>
          </p:cNvSpPr>
          <p:nvPr/>
        </p:nvSpPr>
        <p:spPr bwMode="auto">
          <a:xfrm>
            <a:off x="7924800" y="4343400"/>
            <a:ext cx="9144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Sample Space</a:t>
            </a:r>
          </a:p>
        </p:txBody>
      </p:sp>
      <p:sp>
        <p:nvSpPr>
          <p:cNvPr id="28706" name="Oval 35"/>
          <p:cNvSpPr>
            <a:spLocks noChangeArrowheads="1"/>
          </p:cNvSpPr>
          <p:nvPr/>
        </p:nvSpPr>
        <p:spPr bwMode="auto">
          <a:xfrm>
            <a:off x="7543800" y="3581400"/>
            <a:ext cx="533400" cy="533400"/>
          </a:xfrm>
          <a:prstGeom prst="ellips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707" name="Line 36"/>
          <p:cNvSpPr>
            <a:spLocks noChangeShapeType="1"/>
          </p:cNvSpPr>
          <p:nvPr/>
        </p:nvSpPr>
        <p:spPr bwMode="auto">
          <a:xfrm flipH="1" flipV="1">
            <a:off x="7848600" y="41148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708" name="Line 38"/>
          <p:cNvSpPr>
            <a:spLocks noChangeShapeType="1"/>
          </p:cNvSpPr>
          <p:nvPr/>
        </p:nvSpPr>
        <p:spPr bwMode="auto">
          <a:xfrm>
            <a:off x="3581400" y="3200400"/>
            <a:ext cx="5105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8709" name="Text Box 39"/>
          <p:cNvSpPr txBox="1">
            <a:spLocks noChangeArrowheads="1"/>
          </p:cNvSpPr>
          <p:nvPr/>
        </p:nvSpPr>
        <p:spPr bwMode="auto">
          <a:xfrm>
            <a:off x="6477000" y="4495800"/>
            <a:ext cx="609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en-US" sz="2000"/>
              <a:t>2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en-US" sz="2000"/>
              <a:t>24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en-US" sz="2000"/>
              <a:t>2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en-US" sz="2000"/>
              <a:t>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3C4168DC-8D9D-4C39-9BE6-7A73A219821F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 Concepts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391400" cy="41148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folHlink"/>
                </a:solidFill>
              </a:rPr>
              <a:t>Mutually Exclusive Events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/>
              <a:t>If E</a:t>
            </a:r>
            <a:r>
              <a:rPr lang="en-US" altLang="en-US" baseline="-25000"/>
              <a:t>1</a:t>
            </a:r>
            <a:r>
              <a:rPr lang="en-US" altLang="en-US"/>
              <a:t> occurs, then E</a:t>
            </a:r>
            <a:r>
              <a:rPr lang="en-US" altLang="en-US" baseline="-25000"/>
              <a:t>2</a:t>
            </a:r>
            <a:r>
              <a:rPr lang="en-US" altLang="en-US"/>
              <a:t> cannot occur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/>
              <a:t>E</a:t>
            </a:r>
            <a:r>
              <a:rPr lang="en-US" altLang="en-US" baseline="-25000"/>
              <a:t>1</a:t>
            </a:r>
            <a:r>
              <a:rPr lang="en-US" altLang="en-US"/>
              <a:t> and E</a:t>
            </a:r>
            <a:r>
              <a:rPr lang="en-US" altLang="en-US" baseline="-25000"/>
              <a:t>2</a:t>
            </a:r>
            <a:r>
              <a:rPr lang="en-US" altLang="en-US"/>
              <a:t> have no common elements</a:t>
            </a:r>
          </a:p>
          <a:p>
            <a:pPr lvl="1"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29702" name="Oval 5"/>
          <p:cNvSpPr>
            <a:spLocks noChangeArrowheads="1"/>
          </p:cNvSpPr>
          <p:nvPr/>
        </p:nvSpPr>
        <p:spPr bwMode="auto">
          <a:xfrm>
            <a:off x="1828800" y="4343400"/>
            <a:ext cx="1524000" cy="1447800"/>
          </a:xfrm>
          <a:prstGeom prst="ellipse">
            <a:avLst/>
          </a:prstGeom>
          <a:solidFill>
            <a:srgbClr val="C0C0C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Black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Cards</a:t>
            </a:r>
          </a:p>
        </p:txBody>
      </p:sp>
      <p:sp>
        <p:nvSpPr>
          <p:cNvPr id="29703" name="Oval 6"/>
          <p:cNvSpPr>
            <a:spLocks noChangeArrowheads="1"/>
          </p:cNvSpPr>
          <p:nvPr/>
        </p:nvSpPr>
        <p:spPr bwMode="auto">
          <a:xfrm>
            <a:off x="3657600" y="4114800"/>
            <a:ext cx="1524000" cy="1447800"/>
          </a:xfrm>
          <a:prstGeom prst="ellipse">
            <a:avLst/>
          </a:prstGeom>
          <a:solidFill>
            <a:srgbClr val="FEC6D6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hlink"/>
                </a:solidFill>
              </a:rPr>
              <a:t>Red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hlink"/>
                </a:solidFill>
              </a:rPr>
              <a:t>Cards</a:t>
            </a:r>
          </a:p>
        </p:txBody>
      </p:sp>
      <p:sp>
        <p:nvSpPr>
          <p:cNvPr id="29704" name="Rectangle 7"/>
          <p:cNvSpPr>
            <a:spLocks noChangeArrowheads="1"/>
          </p:cNvSpPr>
          <p:nvPr/>
        </p:nvSpPr>
        <p:spPr bwMode="auto">
          <a:xfrm>
            <a:off x="5257800" y="3733800"/>
            <a:ext cx="2667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A card cannot be Black and Red at the same time.</a:t>
            </a:r>
          </a:p>
        </p:txBody>
      </p:sp>
      <p:sp>
        <p:nvSpPr>
          <p:cNvPr id="29705" name="Rectangle 8"/>
          <p:cNvSpPr>
            <a:spLocks noChangeArrowheads="1"/>
          </p:cNvSpPr>
          <p:nvPr/>
        </p:nvSpPr>
        <p:spPr bwMode="auto">
          <a:xfrm>
            <a:off x="2057400" y="3886200"/>
            <a:ext cx="500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  <a:r>
              <a:rPr lang="en-US" altLang="en-US" sz="2400" baseline="-25000"/>
              <a:t>1</a:t>
            </a:r>
          </a:p>
        </p:txBody>
      </p:sp>
      <p:sp>
        <p:nvSpPr>
          <p:cNvPr id="29706" name="Rectangle 9"/>
          <p:cNvSpPr>
            <a:spLocks noChangeArrowheads="1"/>
          </p:cNvSpPr>
          <p:nvPr/>
        </p:nvSpPr>
        <p:spPr bwMode="auto">
          <a:xfrm>
            <a:off x="3962400" y="3657600"/>
            <a:ext cx="500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  <a:r>
              <a:rPr lang="en-US" altLang="en-US" sz="2400" baseline="-25000"/>
              <a:t>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7D87E98B-DBA9-46AC-A29C-4FC850E778CA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30724" name="Rectangle 13"/>
          <p:cNvSpPr>
            <a:spLocks noChangeArrowheads="1"/>
          </p:cNvSpPr>
          <p:nvPr/>
        </p:nvSpPr>
        <p:spPr bwMode="auto">
          <a:xfrm>
            <a:off x="1828800" y="4267200"/>
            <a:ext cx="5029200" cy="838200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1752600" y="2057400"/>
            <a:ext cx="5715000" cy="838200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0726" name="Rectangle 8"/>
          <p:cNvSpPr>
            <a:spLocks noChangeArrowheads="1"/>
          </p:cNvSpPr>
          <p:nvPr/>
        </p:nvSpPr>
        <p:spPr bwMode="auto">
          <a:xfrm>
            <a:off x="1371600" y="1600200"/>
            <a:ext cx="7620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342" tIns="42672" rIns="85342" bIns="42672"/>
          <a:lstStyle>
            <a:lvl1pPr marL="320675" indent="-320675"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93738" indent="-268288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300">
                <a:solidFill>
                  <a:schemeClr val="folHlink"/>
                </a:solidFill>
              </a:rPr>
              <a:t>Independent Events</a:t>
            </a:r>
          </a:p>
          <a:p>
            <a:pPr lvl="1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300"/>
              <a:t>	E</a:t>
            </a:r>
            <a:r>
              <a:rPr lang="en-US" altLang="en-US" sz="2300" baseline="-25000"/>
              <a:t>1</a:t>
            </a:r>
            <a:r>
              <a:rPr lang="en-US" altLang="en-US" sz="2300"/>
              <a:t> = heads on one flip of fair coin</a:t>
            </a:r>
          </a:p>
          <a:p>
            <a:pPr lvl="1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300"/>
              <a:t>	E</a:t>
            </a:r>
            <a:r>
              <a:rPr lang="en-US" altLang="en-US" sz="2300" baseline="-25000"/>
              <a:t>2</a:t>
            </a:r>
            <a:r>
              <a:rPr lang="en-US" altLang="en-US" sz="2300"/>
              <a:t> = heads on second flip of same coin</a:t>
            </a:r>
          </a:p>
          <a:p>
            <a:pPr lvl="1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300"/>
              <a:t>Result of second flip does </a:t>
            </a:r>
            <a:r>
              <a:rPr lang="en-US" altLang="en-US" sz="2300" u="sng">
                <a:solidFill>
                  <a:schemeClr val="folHlink"/>
                </a:solidFill>
              </a:rPr>
              <a:t>not</a:t>
            </a:r>
            <a:r>
              <a:rPr lang="en-US" altLang="en-US" sz="2300"/>
              <a:t> depend on the result of the first flip.</a:t>
            </a:r>
          </a:p>
          <a:p>
            <a:pPr eaLnBrk="1" hangingPunct="1">
              <a:lnSpc>
                <a:spcPct val="160000"/>
              </a:lnSpc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300">
                <a:solidFill>
                  <a:schemeClr val="folHlink"/>
                </a:solidFill>
              </a:rPr>
              <a:t>Dependent Events</a:t>
            </a:r>
          </a:p>
          <a:p>
            <a:pPr lvl="1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300"/>
              <a:t>	E</a:t>
            </a:r>
            <a:r>
              <a:rPr lang="en-US" altLang="en-US" sz="2300" baseline="-25000"/>
              <a:t>1</a:t>
            </a:r>
            <a:r>
              <a:rPr lang="en-US" altLang="en-US" sz="2300"/>
              <a:t> = rain forecasted on the news</a:t>
            </a:r>
          </a:p>
          <a:p>
            <a:pPr lvl="1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300"/>
              <a:t>	E</a:t>
            </a:r>
            <a:r>
              <a:rPr lang="en-US" altLang="en-US" sz="2300" baseline="-25000"/>
              <a:t>2</a:t>
            </a:r>
            <a:r>
              <a:rPr lang="en-US" altLang="en-US" sz="2300"/>
              <a:t> = take umbrella to work </a:t>
            </a:r>
          </a:p>
          <a:p>
            <a:pPr lvl="1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300"/>
              <a:t> Probability of the second event </a:t>
            </a:r>
            <a:r>
              <a:rPr lang="en-US" altLang="en-US" sz="2300" u="sng">
                <a:solidFill>
                  <a:schemeClr val="folHlink"/>
                </a:solidFill>
              </a:rPr>
              <a:t>is</a:t>
            </a:r>
            <a:r>
              <a:rPr lang="en-US" altLang="en-US" sz="2300"/>
              <a:t> affected by the occurrence of the first event</a:t>
            </a:r>
          </a:p>
        </p:txBody>
      </p:sp>
      <p:sp>
        <p:nvSpPr>
          <p:cNvPr id="20487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33400"/>
            <a:ext cx="7793038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/>
              <a:t>Independent vs. Dependent Events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3174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7C4E6130-2970-4765-BC92-1144DF92140A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Assigning Probability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010400" cy="6096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chemeClr val="folHlink"/>
                </a:solidFill>
              </a:rPr>
              <a:t>Classical Probability Assessment</a:t>
            </a:r>
          </a:p>
          <a:p>
            <a:pPr eaLnBrk="1" hangingPunct="1"/>
            <a:endParaRPr lang="en-US" altLang="en-US"/>
          </a:p>
        </p:txBody>
      </p:sp>
      <p:sp>
        <p:nvSpPr>
          <p:cNvPr id="31750" name="Rectangle 4"/>
          <p:cNvSpPr>
            <a:spLocks noChangeArrowheads="1"/>
          </p:cNvSpPr>
          <p:nvPr/>
        </p:nvSpPr>
        <p:spPr bwMode="auto">
          <a:xfrm>
            <a:off x="685800" y="3200400"/>
            <a:ext cx="7010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342" tIns="42672" rIns="85342" bIns="42672"/>
          <a:lstStyle>
            <a:lvl1pPr marL="320675" indent="-320675"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1800">
                <a:solidFill>
                  <a:schemeClr val="folHlink"/>
                </a:solidFill>
              </a:rPr>
              <a:t>Relative Frequency of Occurrence</a:t>
            </a:r>
          </a:p>
        </p:txBody>
      </p:sp>
      <p:sp>
        <p:nvSpPr>
          <p:cNvPr id="31751" name="Rectangle 5"/>
          <p:cNvSpPr>
            <a:spLocks noChangeArrowheads="1"/>
          </p:cNvSpPr>
          <p:nvPr/>
        </p:nvSpPr>
        <p:spPr bwMode="auto">
          <a:xfrm>
            <a:off x="685800" y="4800600"/>
            <a:ext cx="7010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342" tIns="42672" rIns="85342" bIns="42672"/>
          <a:lstStyle>
            <a:lvl1pPr marL="320675" indent="-320675"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1800">
                <a:solidFill>
                  <a:schemeClr val="folHlink"/>
                </a:solidFill>
              </a:rPr>
              <a:t>Subjective Probability Assessment</a:t>
            </a:r>
          </a:p>
        </p:txBody>
      </p:sp>
      <p:sp>
        <p:nvSpPr>
          <p:cNvPr id="31752" name="Text Box 6"/>
          <p:cNvSpPr txBox="1">
            <a:spLocks noChangeArrowheads="1"/>
          </p:cNvSpPr>
          <p:nvPr/>
        </p:nvSpPr>
        <p:spPr bwMode="auto">
          <a:xfrm>
            <a:off x="1828800" y="2438400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P(E</a:t>
            </a:r>
            <a:r>
              <a:rPr lang="en-US" altLang="en-US" sz="2000" baseline="-25000"/>
              <a:t>i</a:t>
            </a:r>
            <a:r>
              <a:rPr lang="en-US" altLang="en-US" sz="2000"/>
              <a:t>)  =</a:t>
            </a:r>
          </a:p>
        </p:txBody>
      </p:sp>
      <p:sp>
        <p:nvSpPr>
          <p:cNvPr id="31753" name="Text Box 7"/>
          <p:cNvSpPr txBox="1">
            <a:spLocks noChangeArrowheads="1"/>
          </p:cNvSpPr>
          <p:nvPr/>
        </p:nvSpPr>
        <p:spPr bwMode="auto">
          <a:xfrm>
            <a:off x="3276600" y="2209800"/>
            <a:ext cx="4876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Number of ways E</a:t>
            </a:r>
            <a:r>
              <a:rPr lang="en-US" altLang="en-US" sz="2000" baseline="-25000"/>
              <a:t>i</a:t>
            </a:r>
            <a:r>
              <a:rPr lang="en-US" altLang="en-US" sz="2000"/>
              <a:t> can occur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2000"/>
              <a:t>Total number of experimental outcomes</a:t>
            </a:r>
          </a:p>
        </p:txBody>
      </p:sp>
      <p:sp>
        <p:nvSpPr>
          <p:cNvPr id="31754" name="Line 8"/>
          <p:cNvSpPr>
            <a:spLocks noChangeShapeType="1"/>
          </p:cNvSpPr>
          <p:nvPr/>
        </p:nvSpPr>
        <p:spPr bwMode="auto">
          <a:xfrm>
            <a:off x="3276600" y="2514600"/>
            <a:ext cx="4648200" cy="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55" name="Text Box 9"/>
          <p:cNvSpPr txBox="1">
            <a:spLocks noChangeArrowheads="1"/>
          </p:cNvSpPr>
          <p:nvPr/>
        </p:nvSpPr>
        <p:spPr bwMode="auto">
          <a:xfrm>
            <a:off x="1676400" y="3962400"/>
            <a:ext cx="2667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Relative Freq. of E</a:t>
            </a:r>
            <a:r>
              <a:rPr lang="en-US" altLang="en-US" sz="2000" baseline="-25000"/>
              <a:t>i</a:t>
            </a:r>
            <a:r>
              <a:rPr lang="en-US" altLang="en-US" sz="2000"/>
              <a:t>  =</a:t>
            </a:r>
          </a:p>
        </p:txBody>
      </p:sp>
      <p:sp>
        <p:nvSpPr>
          <p:cNvPr id="31756" name="Text Box 10"/>
          <p:cNvSpPr txBox="1">
            <a:spLocks noChangeArrowheads="1"/>
          </p:cNvSpPr>
          <p:nvPr/>
        </p:nvSpPr>
        <p:spPr bwMode="auto">
          <a:xfrm>
            <a:off x="4419600" y="3886200"/>
            <a:ext cx="419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Number of times E</a:t>
            </a:r>
            <a:r>
              <a:rPr lang="en-US" altLang="en-US" sz="2000" baseline="-25000"/>
              <a:t>i</a:t>
            </a:r>
            <a:r>
              <a:rPr lang="en-US" altLang="en-US" sz="2000"/>
              <a:t> occurs</a:t>
            </a:r>
          </a:p>
        </p:txBody>
      </p:sp>
      <p:sp>
        <p:nvSpPr>
          <p:cNvPr id="31757" name="Line 11"/>
          <p:cNvSpPr>
            <a:spLocks noChangeShapeType="1"/>
          </p:cNvSpPr>
          <p:nvPr/>
        </p:nvSpPr>
        <p:spPr bwMode="auto">
          <a:xfrm>
            <a:off x="4572000" y="4267200"/>
            <a:ext cx="2971800" cy="0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1758" name="Text Box 12"/>
          <p:cNvSpPr txBox="1">
            <a:spLocks noChangeArrowheads="1"/>
          </p:cNvSpPr>
          <p:nvPr/>
        </p:nvSpPr>
        <p:spPr bwMode="auto">
          <a:xfrm>
            <a:off x="2133600" y="5410200"/>
            <a:ext cx="6019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An opinion or judgment by a decision maker about the likelihood of an event</a:t>
            </a:r>
          </a:p>
        </p:txBody>
      </p:sp>
      <p:sp>
        <p:nvSpPr>
          <p:cNvPr id="31759" name="TextBox 14"/>
          <p:cNvSpPr txBox="1">
            <a:spLocks noChangeArrowheads="1"/>
          </p:cNvSpPr>
          <p:nvPr/>
        </p:nvSpPr>
        <p:spPr bwMode="auto">
          <a:xfrm>
            <a:off x="5486400" y="4419600"/>
            <a:ext cx="333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32771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F8032DF8-BE76-4A78-9CF1-AA693D333D9C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Complement Rule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8077200" cy="411480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700"/>
              <a:t>The </a:t>
            </a:r>
            <a:r>
              <a:rPr lang="en-US" sz="2700">
                <a:solidFill>
                  <a:schemeClr val="folHlink"/>
                </a:solidFill>
              </a:rPr>
              <a:t>complement</a:t>
            </a:r>
            <a:r>
              <a:rPr lang="en-US" sz="2700" i="1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700"/>
              <a:t>of an event E is the collection of all possible elementary events </a:t>
            </a:r>
            <a:r>
              <a:rPr lang="en-US" sz="2700" b="1"/>
              <a:t>not</a:t>
            </a:r>
            <a:r>
              <a:rPr lang="en-US" sz="2700"/>
              <a:t> contained in event E.  The complement of event E is represented by</a:t>
            </a:r>
            <a:r>
              <a:rPr lang="en-US" sz="800"/>
              <a:t> </a:t>
            </a:r>
            <a:r>
              <a:rPr lang="en-US" sz="2700"/>
              <a:t> E.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700"/>
          </a:p>
          <a:p>
            <a:pPr eaLnBrk="1" hangingPunct="1">
              <a:buFont typeface="Arial" charset="0"/>
              <a:buChar char="•"/>
              <a:defRPr/>
            </a:pPr>
            <a:r>
              <a:rPr lang="en-US">
                <a:solidFill>
                  <a:schemeClr val="folHlink"/>
                </a:solidFill>
              </a:rPr>
              <a:t>Complement Rule:</a:t>
            </a:r>
            <a:endParaRPr lang="en-US" sz="2700">
              <a:solidFill>
                <a:schemeClr val="folHlink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n-US" sz="2700">
              <a:solidFill>
                <a:schemeClr val="folHlink"/>
              </a:solidFill>
            </a:endParaRPr>
          </a:p>
        </p:txBody>
      </p:sp>
      <p:sp>
        <p:nvSpPr>
          <p:cNvPr id="32774" name="Line 4"/>
          <p:cNvSpPr>
            <a:spLocks noChangeShapeType="1"/>
          </p:cNvSpPr>
          <p:nvPr/>
        </p:nvSpPr>
        <p:spPr bwMode="auto">
          <a:xfrm>
            <a:off x="3581400" y="2971800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32775" name="Object 5"/>
          <p:cNvGraphicFramePr>
            <a:graphicFrameLocks noChangeAspect="1"/>
          </p:cNvGraphicFramePr>
          <p:nvPr/>
        </p:nvGraphicFramePr>
        <p:xfrm>
          <a:off x="1414463" y="4648200"/>
          <a:ext cx="3417887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5" name="Equation" r:id="rId3" imgW="1002865" imgH="228501" progId="Equation.3">
                  <p:embed/>
                </p:oleObj>
              </mc:Choice>
              <mc:Fallback>
                <p:oleObj name="Equation" r:id="rId3" imgW="1002865" imgH="22850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4648200"/>
                        <a:ext cx="3417887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Rectangle 6"/>
          <p:cNvSpPr>
            <a:spLocks noChangeArrowheads="1"/>
          </p:cNvSpPr>
          <p:nvPr/>
        </p:nvSpPr>
        <p:spPr bwMode="auto">
          <a:xfrm>
            <a:off x="5867400" y="4495800"/>
            <a:ext cx="2819400" cy="1066800"/>
          </a:xfrm>
          <a:prstGeom prst="rect">
            <a:avLst/>
          </a:prstGeom>
          <a:solidFill>
            <a:srgbClr val="33CCCC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7" name="Oval 7"/>
          <p:cNvSpPr>
            <a:spLocks noChangeArrowheads="1"/>
          </p:cNvSpPr>
          <p:nvPr/>
        </p:nvSpPr>
        <p:spPr bwMode="auto">
          <a:xfrm>
            <a:off x="7315200" y="4648200"/>
            <a:ext cx="1066800" cy="8382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5867400" y="3200400"/>
            <a:ext cx="2819400" cy="106680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7315200" y="3352800"/>
            <a:ext cx="1066800" cy="838200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6400800" y="48006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6477000" y="4876800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7620000" y="35052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graphicFrame>
        <p:nvGraphicFramePr>
          <p:cNvPr id="32783" name="Object 15"/>
          <p:cNvGraphicFramePr>
            <a:graphicFrameLocks noChangeAspect="1"/>
          </p:cNvGraphicFramePr>
          <p:nvPr/>
        </p:nvGraphicFramePr>
        <p:xfrm>
          <a:off x="5900738" y="5638800"/>
          <a:ext cx="2674937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6" name="Equation" r:id="rId5" imgW="1002865" imgH="228501" progId="Equation.3">
                  <p:embed/>
                </p:oleObj>
              </mc:Choice>
              <mc:Fallback>
                <p:oleObj name="Equation" r:id="rId5" imgW="1002865" imgH="228501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0738" y="5638800"/>
                        <a:ext cx="2674937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5105400" y="5715000"/>
            <a:ext cx="60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Or,</a:t>
            </a:r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4572000" y="5943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V="1">
            <a:off x="4572000" y="556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Joint event – two or more characteristics – </a:t>
            </a:r>
            <a:r>
              <a:rPr lang="en-US" altLang="en-US">
                <a:hlinkClick r:id="rId2"/>
              </a:rPr>
              <a:t>craps table</a:t>
            </a:r>
            <a:endParaRPr lang="en-US" altLang="en-US"/>
          </a:p>
          <a:p>
            <a:pPr eaLnBrk="1" hangingPunct="1"/>
            <a:r>
              <a:rPr lang="en-US" altLang="en-US"/>
              <a:t>Complement of event – A’</a:t>
            </a:r>
          </a:p>
          <a:p>
            <a:pPr eaLnBrk="1" hangingPunct="1"/>
            <a:r>
              <a:rPr lang="en-US" altLang="en-US"/>
              <a:t>Joint probability – two or more events</a:t>
            </a:r>
          </a:p>
          <a:p>
            <a:pPr eaLnBrk="1" hangingPunct="1"/>
            <a:r>
              <a:rPr lang="en-US" altLang="en-US"/>
              <a:t>Mutually exclusive </a:t>
            </a:r>
          </a:p>
          <a:p>
            <a:pPr eaLnBrk="1" hangingPunct="1"/>
            <a:r>
              <a:rPr lang="en-US" altLang="en-US"/>
              <a:t>Collectively exhaustive 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Conditional probability – probability of event A given information about occurrence of event B</a:t>
            </a:r>
          </a:p>
          <a:p>
            <a:pPr eaLnBrk="1" hangingPunct="1"/>
            <a:r>
              <a:rPr lang="en-US" altLang="en-US"/>
              <a:t>Independent events – one event does not influence the probability of another event</a:t>
            </a:r>
          </a:p>
          <a:p>
            <a:pPr eaLnBrk="1" hangingPunct="1"/>
            <a:r>
              <a:rPr lang="en-US" altLang="en-US"/>
              <a:t>Dependent events – the occurrence of one event influences the outcome of another event taking place – class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 that produces a single outcome whose result cannot be predicted with certainty</a:t>
            </a:r>
          </a:p>
          <a:p>
            <a:pPr eaLnBrk="1" hangingPunct="1"/>
            <a:r>
              <a:rPr lang="en-US" altLang="en-US"/>
              <a:t>Could be as simple as a coin toss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Operations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Define the problem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Reformulate the problem in convenient form for analysis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Construct mathematical model that represents the problem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Models: portrait, globe, model cars, atom, genetic structure, organization charts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Determine decision variables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Determine the objective formula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Establish constraints – parameters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Gather relevant data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P(E</a:t>
            </a:r>
            <a:r>
              <a:rPr lang="en-US" altLang="en-US" baseline="-25000"/>
              <a:t>n</a:t>
            </a:r>
            <a:r>
              <a:rPr lang="en-US" altLang="en-US"/>
              <a:t>)= P(e</a:t>
            </a:r>
            <a:r>
              <a:rPr lang="en-US" altLang="en-US" baseline="-25000"/>
              <a:t>1</a:t>
            </a:r>
            <a:r>
              <a:rPr lang="en-US" altLang="en-US"/>
              <a:t>) + P(e</a:t>
            </a:r>
            <a:r>
              <a:rPr lang="en-US" altLang="en-US" baseline="-25000"/>
              <a:t>2</a:t>
            </a:r>
            <a:r>
              <a:rPr lang="en-US" altLang="en-US"/>
              <a:t>) + P(e</a:t>
            </a:r>
            <a:r>
              <a:rPr lang="en-US" altLang="en-US" baseline="-25000"/>
              <a:t>3</a:t>
            </a:r>
            <a:r>
              <a:rPr lang="en-US" altLang="en-US"/>
              <a:t>) + P(e</a:t>
            </a:r>
            <a:r>
              <a:rPr lang="en-US" altLang="en-US" baseline="-25000"/>
              <a:t>4</a:t>
            </a:r>
            <a:r>
              <a:rPr lang="en-US" altLang="en-US"/>
              <a:t>)</a:t>
            </a:r>
          </a:p>
          <a:p>
            <a:pPr eaLnBrk="1" hangingPunct="1"/>
            <a:r>
              <a:rPr lang="en-US" altLang="en-US"/>
              <a:t>Survey of 5000 questionnaires on movie rentals</a:t>
            </a:r>
          </a:p>
          <a:p>
            <a:pPr eaLnBrk="1" hangingPunct="1"/>
            <a:r>
              <a:rPr lang="en-US" altLang="en-US"/>
              <a:t>e</a:t>
            </a:r>
            <a:r>
              <a:rPr lang="en-US" altLang="en-US" baseline="-25000"/>
              <a:t>1 </a:t>
            </a:r>
            <a:r>
              <a:rPr lang="en-US" altLang="en-US"/>
              <a:t>= ≥ 10</a:t>
            </a:r>
          </a:p>
          <a:p>
            <a:pPr eaLnBrk="1" hangingPunct="1"/>
            <a:r>
              <a:rPr lang="en-US" altLang="en-US"/>
              <a:t>e</a:t>
            </a:r>
            <a:r>
              <a:rPr lang="en-US" altLang="en-US" baseline="-25000"/>
              <a:t>2 </a:t>
            </a:r>
            <a:r>
              <a:rPr lang="en-US" altLang="en-US"/>
              <a:t> = 3-9</a:t>
            </a:r>
          </a:p>
          <a:p>
            <a:pPr eaLnBrk="1" hangingPunct="1"/>
            <a:r>
              <a:rPr lang="en-US" altLang="en-US"/>
              <a:t>e</a:t>
            </a:r>
            <a:r>
              <a:rPr lang="en-US" altLang="en-US" baseline="-25000"/>
              <a:t>3</a:t>
            </a:r>
            <a:r>
              <a:rPr lang="en-US" altLang="en-US"/>
              <a:t> =  1-2</a:t>
            </a:r>
          </a:p>
          <a:p>
            <a:pPr eaLnBrk="1" hangingPunct="1"/>
            <a:r>
              <a:rPr lang="en-US" altLang="en-US"/>
              <a:t>e</a:t>
            </a:r>
            <a:r>
              <a:rPr lang="en-US" altLang="en-US" baseline="-25000"/>
              <a:t>4</a:t>
            </a:r>
            <a:r>
              <a:rPr lang="en-US" altLang="en-US"/>
              <a:t> = 0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baseline="-25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 – Relative Frequency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590800"/>
          <a:ext cx="8229600" cy="3695700"/>
        </p:xfrm>
        <a:graphic>
          <a:graphicData uri="http://schemas.openxmlformats.org/drawingml/2006/table">
            <a:tbl>
              <a:tblPr/>
              <a:tblGrid>
                <a:gridCol w="164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≥ 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400/5000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1900/5000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1500/5000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1200/5000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947" name="TextBox 4"/>
          <p:cNvSpPr txBox="1">
            <a:spLocks noChangeArrowheads="1"/>
          </p:cNvSpPr>
          <p:nvPr/>
        </p:nvSpPr>
        <p:spPr bwMode="auto">
          <a:xfrm>
            <a:off x="2209800" y="1828800"/>
            <a:ext cx="1511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Frequency</a:t>
            </a:r>
          </a:p>
        </p:txBody>
      </p:sp>
      <p:sp>
        <p:nvSpPr>
          <p:cNvPr id="38948" name="TextBox 5"/>
          <p:cNvSpPr txBox="1">
            <a:spLocks noChangeArrowheads="1"/>
          </p:cNvSpPr>
          <p:nvPr/>
        </p:nvSpPr>
        <p:spPr bwMode="auto">
          <a:xfrm>
            <a:off x="6248400" y="1600200"/>
            <a:ext cx="15113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Relative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Frequency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Multiplication rule and independent events</a:t>
            </a:r>
          </a:p>
          <a:p>
            <a:r>
              <a:rPr lang="en-US" altLang="en-US"/>
              <a:t>P</a:t>
            </a:r>
            <a:r>
              <a:rPr lang="en-US" altLang="en-US" baseline="-25000"/>
              <a:t>a </a:t>
            </a:r>
            <a:r>
              <a:rPr lang="en-US" altLang="en-US"/>
              <a:t>* P</a:t>
            </a:r>
            <a:r>
              <a:rPr lang="en-US" altLang="en-US" baseline="-25000"/>
              <a:t>b</a:t>
            </a:r>
          </a:p>
          <a:p>
            <a:r>
              <a:rPr lang="en-US" altLang="en-US"/>
              <a:t>Example:</a:t>
            </a:r>
          </a:p>
          <a:p>
            <a:r>
              <a:rPr lang="en-US" altLang="en-US"/>
              <a:t>P(H first flip) = .5</a:t>
            </a:r>
          </a:p>
          <a:p>
            <a:r>
              <a:rPr lang="en-US" altLang="en-US"/>
              <a:t>P(H second flip) = .5</a:t>
            </a:r>
          </a:p>
          <a:p>
            <a:r>
              <a:rPr lang="en-US" altLang="en-US"/>
              <a:t>P(H</a:t>
            </a:r>
            <a:r>
              <a:rPr lang="en-US" altLang="en-US" baseline="-25000"/>
              <a:t>1</a:t>
            </a:r>
            <a:r>
              <a:rPr lang="en-US" altLang="en-US"/>
              <a:t> and H</a:t>
            </a:r>
            <a:r>
              <a:rPr lang="en-US" altLang="en-US" baseline="-25000"/>
              <a:t>2</a:t>
            </a:r>
            <a:r>
              <a:rPr lang="en-US" altLang="en-US"/>
              <a:t>) = .5*.5 = .25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Multiplication rule and independent events</a:t>
            </a:r>
          </a:p>
          <a:p>
            <a:r>
              <a:rPr lang="en-US" altLang="en-US"/>
              <a:t>Example: </a:t>
            </a:r>
          </a:p>
          <a:p>
            <a:endParaRPr lang="en-US" altLang="en-US"/>
          </a:p>
          <a:p>
            <a:r>
              <a:rPr lang="en-US" altLang="en-US"/>
              <a:t>P(Hot) = .8</a:t>
            </a:r>
          </a:p>
          <a:p>
            <a:r>
              <a:rPr lang="en-US" altLang="en-US"/>
              <a:t>P(Dry) = .9</a:t>
            </a:r>
          </a:p>
          <a:p>
            <a:r>
              <a:rPr lang="en-US" altLang="en-US"/>
              <a:t>P(Hot and Dry) = .8*.9 = .72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Marginal Probabilities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06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71807">
                <a:tc>
                  <a:txBody>
                    <a:bodyPr/>
                    <a:lstStyle/>
                    <a:p>
                      <a:r>
                        <a:rPr lang="en-US" sz="2800" dirty="0"/>
                        <a:t>TV</a:t>
                      </a:r>
                      <a:r>
                        <a:rPr lang="en-US" sz="2800" baseline="0" dirty="0"/>
                        <a:t> Ad</a:t>
                      </a:r>
                      <a:endParaRPr lang="en-US" sz="2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Remembered (R)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Did</a:t>
                      </a:r>
                      <a:r>
                        <a:rPr lang="en-US" sz="2800" baseline="0" dirty="0"/>
                        <a:t> not Remember (R’) </a:t>
                      </a:r>
                      <a:endParaRPr lang="en-US" sz="2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023">
                <a:tc>
                  <a:txBody>
                    <a:bodyPr/>
                    <a:lstStyle/>
                    <a:p>
                      <a:r>
                        <a:rPr lang="en-US" sz="2800" dirty="0"/>
                        <a:t>Purchased Product (P)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120 (.2)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60 (.1)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180</a:t>
                      </a:r>
                    </a:p>
                  </a:txBody>
                  <a:tcPr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807">
                <a:tc>
                  <a:txBody>
                    <a:bodyPr/>
                    <a:lstStyle/>
                    <a:p>
                      <a:r>
                        <a:rPr lang="en-US" sz="2800" dirty="0"/>
                        <a:t>Did not Purchase (P’)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80 (.13)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340 (.57)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420</a:t>
                      </a:r>
                    </a:p>
                  </a:txBody>
                  <a:tcPr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200 (.33)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400 (.67)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600</a:t>
                      </a:r>
                    </a:p>
                  </a:txBody>
                  <a:tcPr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Conditional Probability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219200"/>
          <a:ext cx="8229600" cy="4206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71807">
                <a:tc>
                  <a:txBody>
                    <a:bodyPr/>
                    <a:lstStyle/>
                    <a:p>
                      <a:r>
                        <a:rPr lang="en-US" sz="2800" dirty="0"/>
                        <a:t>TV</a:t>
                      </a:r>
                      <a:r>
                        <a:rPr lang="en-US" sz="2800" baseline="0" dirty="0"/>
                        <a:t> Ad</a:t>
                      </a:r>
                      <a:endParaRPr lang="en-US" sz="2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Remembered (R)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Did</a:t>
                      </a:r>
                      <a:r>
                        <a:rPr lang="en-US" sz="2800" baseline="0" dirty="0"/>
                        <a:t> not Remember (R’) </a:t>
                      </a:r>
                      <a:endParaRPr lang="en-US" sz="2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Total</a:t>
                      </a:r>
                    </a:p>
                  </a:txBody>
                  <a:tcPr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023">
                <a:tc>
                  <a:txBody>
                    <a:bodyPr/>
                    <a:lstStyle/>
                    <a:p>
                      <a:r>
                        <a:rPr lang="en-US" sz="2800" dirty="0"/>
                        <a:t>Purchased Product (P)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120 (.2)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60 (.1)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180</a:t>
                      </a:r>
                    </a:p>
                  </a:txBody>
                  <a:tcPr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807">
                <a:tc>
                  <a:txBody>
                    <a:bodyPr/>
                    <a:lstStyle/>
                    <a:p>
                      <a:r>
                        <a:rPr lang="en-US" sz="2800" dirty="0"/>
                        <a:t>Did not Purchase (P’)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80 (.13)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340 (.57)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420</a:t>
                      </a:r>
                    </a:p>
                  </a:txBody>
                  <a:tcPr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38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200 (.33)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400 (.67)</a:t>
                      </a: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600</a:t>
                      </a:r>
                    </a:p>
                  </a:txBody>
                  <a:tcPr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3038" name="TextBox 5"/>
          <p:cNvSpPr txBox="1">
            <a:spLocks noChangeArrowheads="1"/>
          </p:cNvSpPr>
          <p:nvPr/>
        </p:nvSpPr>
        <p:spPr bwMode="auto">
          <a:xfrm>
            <a:off x="533400" y="5410200"/>
            <a:ext cx="85074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P(P|R) =  probability of purchase| remembered ad =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panose="020B0604020202020204" pitchFamily="34" charset="0"/>
              </a:rPr>
              <a:t>P(P|R’) = probability of purchase| did not remember ad =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4505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4-</a:t>
            </a:r>
            <a:fld id="{6866056E-7694-4C78-BFA4-31CCA545EA87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45060" name="Rectangle 40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en-US"/>
              <a:t>Chapter Summary</a:t>
            </a:r>
          </a:p>
        </p:txBody>
      </p:sp>
      <p:sp>
        <p:nvSpPr>
          <p:cNvPr id="31749" name="Rectangle 4099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8153400" cy="41910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lnSpc>
                <a:spcPct val="105000"/>
              </a:lnSpc>
              <a:spcBef>
                <a:spcPct val="35000"/>
              </a:spcBef>
              <a:spcAft>
                <a:spcPts val="0"/>
              </a:spcAft>
              <a:defRPr/>
            </a:pPr>
            <a:r>
              <a:rPr lang="en-US" dirty="0"/>
              <a:t>Described approaches to assessing probabilities</a:t>
            </a:r>
          </a:p>
          <a:p>
            <a:pPr eaLnBrk="1" fontAlgn="auto" hangingPunct="1">
              <a:lnSpc>
                <a:spcPct val="105000"/>
              </a:lnSpc>
              <a:spcBef>
                <a:spcPct val="35000"/>
              </a:spcBef>
              <a:spcAft>
                <a:spcPts val="0"/>
              </a:spcAft>
              <a:defRPr/>
            </a:pPr>
            <a:r>
              <a:rPr lang="en-US" dirty="0"/>
              <a:t>Developed common rules of probability</a:t>
            </a:r>
          </a:p>
          <a:p>
            <a:pPr lvl="1" eaLnBrk="1" fontAlgn="auto" hangingPunct="1">
              <a:lnSpc>
                <a:spcPct val="105000"/>
              </a:lnSpc>
              <a:spcBef>
                <a:spcPct val="35000"/>
              </a:spcBef>
              <a:spcAft>
                <a:spcPts val="0"/>
              </a:spcAft>
              <a:defRPr/>
            </a:pPr>
            <a:r>
              <a:rPr lang="en-US" dirty="0"/>
              <a:t>Addition Rules</a:t>
            </a:r>
          </a:p>
          <a:p>
            <a:pPr lvl="1" eaLnBrk="1" fontAlgn="auto" hangingPunct="1">
              <a:lnSpc>
                <a:spcPct val="105000"/>
              </a:lnSpc>
              <a:spcBef>
                <a:spcPct val="35000"/>
              </a:spcBef>
              <a:spcAft>
                <a:spcPts val="0"/>
              </a:spcAft>
              <a:defRPr/>
            </a:pPr>
            <a:r>
              <a:rPr lang="en-US" dirty="0"/>
              <a:t>Multiplication Rules</a:t>
            </a:r>
          </a:p>
          <a:p>
            <a:pPr eaLnBrk="1" fontAlgn="auto" hangingPunct="1">
              <a:lnSpc>
                <a:spcPct val="105000"/>
              </a:lnSpc>
              <a:spcBef>
                <a:spcPct val="35000"/>
              </a:spcBef>
              <a:spcAft>
                <a:spcPts val="0"/>
              </a:spcAft>
              <a:defRPr/>
            </a:pPr>
            <a:r>
              <a:rPr lang="en-US" dirty="0"/>
              <a:t>Defined conditional probability</a:t>
            </a:r>
          </a:p>
          <a:p>
            <a:pPr eaLnBrk="1" fontAlgn="auto" hangingPunct="1">
              <a:lnSpc>
                <a:spcPct val="105000"/>
              </a:lnSpc>
              <a:spcBef>
                <a:spcPct val="35000"/>
              </a:spcBef>
              <a:spcAft>
                <a:spcPts val="0"/>
              </a:spcAft>
              <a:defRPr/>
            </a:pPr>
            <a:r>
              <a:rPr lang="en-US" dirty="0"/>
              <a:t>Use of Frequency/Relative Frequency/Contingency Tables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3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Discrete Random Variables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47107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5-</a:t>
            </a:r>
            <a:fld id="{713DF012-0942-4386-A640-64BF6D610EE3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93038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Introduction to Probability Distributions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80772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>
                <a:solidFill>
                  <a:schemeClr val="folHlink"/>
                </a:solidFill>
              </a:rPr>
              <a:t>Random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Represents a possible numerical value from a random event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Takes on different values based on chance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/>
          </a:p>
        </p:txBody>
      </p:sp>
      <p:sp>
        <p:nvSpPr>
          <p:cNvPr id="47110" name="Rectangle 4"/>
          <p:cNvSpPr>
            <a:spLocks noChangeArrowheads="1"/>
          </p:cNvSpPr>
          <p:nvPr/>
        </p:nvSpPr>
        <p:spPr bwMode="auto">
          <a:xfrm>
            <a:off x="3346450" y="3351213"/>
            <a:ext cx="2332038" cy="874712"/>
          </a:xfrm>
          <a:prstGeom prst="rect">
            <a:avLst/>
          </a:prstGeom>
          <a:solidFill>
            <a:srgbClr val="FDE0BD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Random 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Variables</a:t>
            </a:r>
          </a:p>
        </p:txBody>
      </p:sp>
      <p:sp>
        <p:nvSpPr>
          <p:cNvPr id="47111" name="Rectangle 5"/>
          <p:cNvSpPr>
            <a:spLocks noChangeArrowheads="1"/>
          </p:cNvSpPr>
          <p:nvPr/>
        </p:nvSpPr>
        <p:spPr bwMode="auto">
          <a:xfrm>
            <a:off x="1411288" y="4667250"/>
            <a:ext cx="2514600" cy="687388"/>
          </a:xfrm>
          <a:prstGeom prst="rect">
            <a:avLst/>
          </a:prstGeom>
          <a:solidFill>
            <a:srgbClr val="C3DAFB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Arial" panose="020B0604020202020204" pitchFamily="34" charset="0"/>
              </a:rPr>
              <a:t>Discrete 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Arial" panose="020B0604020202020204" pitchFamily="34" charset="0"/>
              </a:rPr>
              <a:t>Random Variable</a:t>
            </a:r>
          </a:p>
        </p:txBody>
      </p:sp>
      <p:sp>
        <p:nvSpPr>
          <p:cNvPr id="47112" name="Rectangle 6"/>
          <p:cNvSpPr>
            <a:spLocks noChangeArrowheads="1"/>
          </p:cNvSpPr>
          <p:nvPr/>
        </p:nvSpPr>
        <p:spPr bwMode="auto">
          <a:xfrm>
            <a:off x="5221288" y="4667250"/>
            <a:ext cx="2374900" cy="687388"/>
          </a:xfrm>
          <a:prstGeom prst="rect">
            <a:avLst/>
          </a:prstGeom>
          <a:solidFill>
            <a:srgbClr val="FFFFCC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Arial" panose="020B0604020202020204" pitchFamily="34" charset="0"/>
              </a:rPr>
              <a:t>Continuous</a:t>
            </a:r>
          </a:p>
          <a:p>
            <a:pPr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en-US" altLang="en-US" sz="2000" b="1">
                <a:latin typeface="Arial" panose="020B0604020202020204" pitchFamily="34" charset="0"/>
              </a:rPr>
              <a:t>Random Variable</a:t>
            </a:r>
          </a:p>
        </p:txBody>
      </p:sp>
      <p:cxnSp>
        <p:nvCxnSpPr>
          <p:cNvPr id="47113" name="AutoShape 7"/>
          <p:cNvCxnSpPr>
            <a:cxnSpLocks noChangeShapeType="1"/>
            <a:stCxn id="47110" idx="2"/>
            <a:endCxn id="47111" idx="0"/>
          </p:cNvCxnSpPr>
          <p:nvPr/>
        </p:nvCxnSpPr>
        <p:spPr bwMode="auto">
          <a:xfrm rot="5400000">
            <a:off x="3379788" y="3524250"/>
            <a:ext cx="422275" cy="184467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114" name="AutoShape 8"/>
          <p:cNvCxnSpPr>
            <a:cxnSpLocks noChangeShapeType="1"/>
            <a:stCxn id="47110" idx="2"/>
            <a:endCxn id="47112" idx="0"/>
          </p:cNvCxnSpPr>
          <p:nvPr/>
        </p:nvCxnSpPr>
        <p:spPr bwMode="auto">
          <a:xfrm rot="16200000" flipH="1">
            <a:off x="5249863" y="3498850"/>
            <a:ext cx="422275" cy="189547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15" name="Line 9"/>
          <p:cNvSpPr>
            <a:spLocks noChangeShapeType="1"/>
          </p:cNvSpPr>
          <p:nvPr/>
        </p:nvSpPr>
        <p:spPr bwMode="auto">
          <a:xfrm>
            <a:off x="3787775" y="4502150"/>
            <a:ext cx="1588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6" name="Line 10"/>
          <p:cNvSpPr>
            <a:spLocks noChangeShapeType="1"/>
          </p:cNvSpPr>
          <p:nvPr/>
        </p:nvSpPr>
        <p:spPr bwMode="auto">
          <a:xfrm>
            <a:off x="4946650" y="6399213"/>
            <a:ext cx="2901950" cy="158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117" name="Freeform 11"/>
          <p:cNvSpPr>
            <a:spLocks/>
          </p:cNvSpPr>
          <p:nvPr/>
        </p:nvSpPr>
        <p:spPr bwMode="auto">
          <a:xfrm>
            <a:off x="6394450" y="5561013"/>
            <a:ext cx="1390650" cy="766762"/>
          </a:xfrm>
          <a:custGeom>
            <a:avLst/>
            <a:gdLst>
              <a:gd name="T0" fmla="*/ 2147483646 w 1030"/>
              <a:gd name="T1" fmla="*/ 2147483646 h 991"/>
              <a:gd name="T2" fmla="*/ 2147483646 w 1030"/>
              <a:gd name="T3" fmla="*/ 2147483646 h 991"/>
              <a:gd name="T4" fmla="*/ 2147483646 w 1030"/>
              <a:gd name="T5" fmla="*/ 2147483646 h 991"/>
              <a:gd name="T6" fmla="*/ 2147483646 w 1030"/>
              <a:gd name="T7" fmla="*/ 2147483646 h 991"/>
              <a:gd name="T8" fmla="*/ 2147483646 w 1030"/>
              <a:gd name="T9" fmla="*/ 2147483646 h 991"/>
              <a:gd name="T10" fmla="*/ 2147483646 w 1030"/>
              <a:gd name="T11" fmla="*/ 2147483646 h 991"/>
              <a:gd name="T12" fmla="*/ 2147483646 w 1030"/>
              <a:gd name="T13" fmla="*/ 2147483646 h 991"/>
              <a:gd name="T14" fmla="*/ 2147483646 w 1030"/>
              <a:gd name="T15" fmla="*/ 2147483646 h 991"/>
              <a:gd name="T16" fmla="*/ 2147483646 w 1030"/>
              <a:gd name="T17" fmla="*/ 2147483646 h 991"/>
              <a:gd name="T18" fmla="*/ 2147483646 w 1030"/>
              <a:gd name="T19" fmla="*/ 2147483646 h 991"/>
              <a:gd name="T20" fmla="*/ 2147483646 w 1030"/>
              <a:gd name="T21" fmla="*/ 2147483646 h 991"/>
              <a:gd name="T22" fmla="*/ 2147483646 w 1030"/>
              <a:gd name="T23" fmla="*/ 2147483646 h 991"/>
              <a:gd name="T24" fmla="*/ 2147483646 w 1030"/>
              <a:gd name="T25" fmla="*/ 2147483646 h 991"/>
              <a:gd name="T26" fmla="*/ 2147483646 w 1030"/>
              <a:gd name="T27" fmla="*/ 2147483646 h 991"/>
              <a:gd name="T28" fmla="*/ 2147483646 w 1030"/>
              <a:gd name="T29" fmla="*/ 2147483646 h 991"/>
              <a:gd name="T30" fmla="*/ 0 w 1030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0"/>
              <a:gd name="T49" fmla="*/ 0 h 991"/>
              <a:gd name="T50" fmla="*/ 1030 w 1030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8" name="Freeform 12"/>
          <p:cNvSpPr>
            <a:spLocks/>
          </p:cNvSpPr>
          <p:nvPr/>
        </p:nvSpPr>
        <p:spPr bwMode="auto">
          <a:xfrm>
            <a:off x="5022850" y="5561013"/>
            <a:ext cx="1393825" cy="766762"/>
          </a:xfrm>
          <a:custGeom>
            <a:avLst/>
            <a:gdLst>
              <a:gd name="T0" fmla="*/ 0 w 1032"/>
              <a:gd name="T1" fmla="*/ 2147483646 h 991"/>
              <a:gd name="T2" fmla="*/ 2147483646 w 1032"/>
              <a:gd name="T3" fmla="*/ 2147483646 h 991"/>
              <a:gd name="T4" fmla="*/ 2147483646 w 1032"/>
              <a:gd name="T5" fmla="*/ 2147483646 h 991"/>
              <a:gd name="T6" fmla="*/ 2147483646 w 1032"/>
              <a:gd name="T7" fmla="*/ 2147483646 h 991"/>
              <a:gd name="T8" fmla="*/ 2147483646 w 1032"/>
              <a:gd name="T9" fmla="*/ 2147483646 h 991"/>
              <a:gd name="T10" fmla="*/ 2147483646 w 1032"/>
              <a:gd name="T11" fmla="*/ 2147483646 h 991"/>
              <a:gd name="T12" fmla="*/ 2147483646 w 1032"/>
              <a:gd name="T13" fmla="*/ 2147483646 h 991"/>
              <a:gd name="T14" fmla="*/ 2147483646 w 1032"/>
              <a:gd name="T15" fmla="*/ 2147483646 h 991"/>
              <a:gd name="T16" fmla="*/ 2147483646 w 1032"/>
              <a:gd name="T17" fmla="*/ 2147483646 h 991"/>
              <a:gd name="T18" fmla="*/ 2147483646 w 1032"/>
              <a:gd name="T19" fmla="*/ 2147483646 h 991"/>
              <a:gd name="T20" fmla="*/ 2147483646 w 1032"/>
              <a:gd name="T21" fmla="*/ 2147483646 h 991"/>
              <a:gd name="T22" fmla="*/ 2147483646 w 1032"/>
              <a:gd name="T23" fmla="*/ 2147483646 h 991"/>
              <a:gd name="T24" fmla="*/ 2147483646 w 1032"/>
              <a:gd name="T25" fmla="*/ 2147483646 h 991"/>
              <a:gd name="T26" fmla="*/ 2147483646 w 1032"/>
              <a:gd name="T27" fmla="*/ 2147483646 h 991"/>
              <a:gd name="T28" fmla="*/ 2147483646 w 1032"/>
              <a:gd name="T29" fmla="*/ 2147483646 h 991"/>
              <a:gd name="T30" fmla="*/ 2147483646 w 1032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2"/>
              <a:gd name="T49" fmla="*/ 0 h 991"/>
              <a:gd name="T50" fmla="*/ 1032 w 1032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9" name="Line 13"/>
          <p:cNvSpPr>
            <a:spLocks noChangeShapeType="1"/>
          </p:cNvSpPr>
          <p:nvPr/>
        </p:nvSpPr>
        <p:spPr bwMode="auto">
          <a:xfrm>
            <a:off x="1212850" y="6399213"/>
            <a:ext cx="2901950" cy="1587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7120" name="Line 14"/>
          <p:cNvSpPr>
            <a:spLocks noChangeShapeType="1"/>
          </p:cNvSpPr>
          <p:nvPr/>
        </p:nvSpPr>
        <p:spPr bwMode="auto">
          <a:xfrm>
            <a:off x="1517650" y="6094413"/>
            <a:ext cx="0" cy="3048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1" name="Line 15"/>
          <p:cNvSpPr>
            <a:spLocks noChangeShapeType="1"/>
          </p:cNvSpPr>
          <p:nvPr/>
        </p:nvSpPr>
        <p:spPr bwMode="auto">
          <a:xfrm>
            <a:off x="1670050" y="5942013"/>
            <a:ext cx="0" cy="4572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2" name="Line 16"/>
          <p:cNvSpPr>
            <a:spLocks noChangeShapeType="1"/>
          </p:cNvSpPr>
          <p:nvPr/>
        </p:nvSpPr>
        <p:spPr bwMode="auto">
          <a:xfrm>
            <a:off x="1822450" y="5484813"/>
            <a:ext cx="0" cy="9144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3" name="Line 17"/>
          <p:cNvSpPr>
            <a:spLocks noChangeShapeType="1"/>
          </p:cNvSpPr>
          <p:nvPr/>
        </p:nvSpPr>
        <p:spPr bwMode="auto">
          <a:xfrm>
            <a:off x="1974850" y="5713413"/>
            <a:ext cx="0" cy="6858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4" name="Line 18"/>
          <p:cNvSpPr>
            <a:spLocks noChangeShapeType="1"/>
          </p:cNvSpPr>
          <p:nvPr/>
        </p:nvSpPr>
        <p:spPr bwMode="auto">
          <a:xfrm>
            <a:off x="2127250" y="5561013"/>
            <a:ext cx="0" cy="8382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5" name="Line 19"/>
          <p:cNvSpPr>
            <a:spLocks noChangeShapeType="1"/>
          </p:cNvSpPr>
          <p:nvPr/>
        </p:nvSpPr>
        <p:spPr bwMode="auto">
          <a:xfrm>
            <a:off x="2279650" y="5789613"/>
            <a:ext cx="0" cy="609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6" name="Line 20"/>
          <p:cNvSpPr>
            <a:spLocks noChangeShapeType="1"/>
          </p:cNvSpPr>
          <p:nvPr/>
        </p:nvSpPr>
        <p:spPr bwMode="auto">
          <a:xfrm>
            <a:off x="2432050" y="5942013"/>
            <a:ext cx="0" cy="4572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7" name="Line 21"/>
          <p:cNvSpPr>
            <a:spLocks noChangeShapeType="1"/>
          </p:cNvSpPr>
          <p:nvPr/>
        </p:nvSpPr>
        <p:spPr bwMode="auto">
          <a:xfrm>
            <a:off x="2584450" y="6018213"/>
            <a:ext cx="0" cy="3810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8" name="Line 22"/>
          <p:cNvSpPr>
            <a:spLocks noChangeShapeType="1"/>
          </p:cNvSpPr>
          <p:nvPr/>
        </p:nvSpPr>
        <p:spPr bwMode="auto">
          <a:xfrm>
            <a:off x="3346450" y="6170613"/>
            <a:ext cx="0" cy="228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29" name="Line 23"/>
          <p:cNvSpPr>
            <a:spLocks noChangeShapeType="1"/>
          </p:cNvSpPr>
          <p:nvPr/>
        </p:nvSpPr>
        <p:spPr bwMode="auto">
          <a:xfrm>
            <a:off x="3575050" y="6246813"/>
            <a:ext cx="0" cy="1524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30" name="Line 24"/>
          <p:cNvSpPr>
            <a:spLocks noChangeShapeType="1"/>
          </p:cNvSpPr>
          <p:nvPr/>
        </p:nvSpPr>
        <p:spPr bwMode="auto">
          <a:xfrm>
            <a:off x="3041650" y="6170613"/>
            <a:ext cx="0" cy="228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47131" name="Line 25"/>
          <p:cNvSpPr>
            <a:spLocks noChangeShapeType="1"/>
          </p:cNvSpPr>
          <p:nvPr/>
        </p:nvSpPr>
        <p:spPr bwMode="auto">
          <a:xfrm>
            <a:off x="2736850" y="6018213"/>
            <a:ext cx="0" cy="3810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5-</a:t>
            </a:r>
            <a:fld id="{5E3C1340-EA50-47B5-9EFD-02946AAA354B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19200"/>
            <a:ext cx="8077200" cy="4572000"/>
          </a:xfrm>
        </p:spPr>
        <p:txBody>
          <a:bodyPr/>
          <a:lstStyle/>
          <a:p>
            <a:pPr eaLnBrk="1" hangingPunct="1"/>
            <a:r>
              <a:rPr lang="en-US" altLang="en-US" sz="2800"/>
              <a:t>A </a:t>
            </a:r>
            <a:r>
              <a:rPr lang="en-US" altLang="en-US" sz="2800">
                <a:solidFill>
                  <a:schemeClr val="folHlink"/>
                </a:solidFill>
              </a:rPr>
              <a:t>discrete random variable</a:t>
            </a:r>
            <a:r>
              <a:rPr lang="en-US" altLang="en-US" sz="2800"/>
              <a:t> is a variable that can assume only a countable number of values</a:t>
            </a:r>
          </a:p>
          <a:p>
            <a:pPr lvl="1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chemeClr val="folHlink"/>
                </a:solidFill>
              </a:rPr>
              <a:t>Many possible outcomes: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    number of complaints per day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    number of TV’s in a household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    number of rings before the phone is answered</a:t>
            </a:r>
            <a:endParaRPr lang="en-US" altLang="en-US" b="1"/>
          </a:p>
          <a:p>
            <a:pPr lvl="1" eaLnBrk="1" hangingPunct="1">
              <a:lnSpc>
                <a:spcPct val="130000"/>
              </a:lnSpc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chemeClr val="folHlink"/>
                </a:solidFill>
              </a:rPr>
              <a:t>Only two possible outcomes: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    gender: male or female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    defective: yes or no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    spreads peanut butter first vs. spreads jelly first</a:t>
            </a:r>
          </a:p>
        </p:txBody>
      </p:sp>
      <p:sp>
        <p:nvSpPr>
          <p:cNvPr id="48133" name="Rectangle 4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869238" cy="762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Discrete Random Variable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4915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5-</a:t>
            </a:r>
            <a:fld id="{E9FB17E6-0B33-448E-BF69-94D2EF06BCF1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/>
              <a:t>Continuous Random Variable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8001000" cy="4648200"/>
          </a:xfrm>
        </p:spPr>
        <p:txBody>
          <a:bodyPr/>
          <a:lstStyle/>
          <a:p>
            <a:pPr eaLnBrk="1" hangingPunct="1"/>
            <a:r>
              <a:rPr lang="en-US" altLang="en-US" sz="2800"/>
              <a:t>A </a:t>
            </a:r>
            <a:r>
              <a:rPr lang="en-US" altLang="en-US" sz="2800">
                <a:solidFill>
                  <a:schemeClr val="folHlink"/>
                </a:solidFill>
              </a:rPr>
              <a:t>continuous random variable</a:t>
            </a:r>
            <a:r>
              <a:rPr lang="en-US" altLang="en-US" sz="2800"/>
              <a:t> is a variable that can assume any value on a continuum (can assume an uncountable number of values)</a:t>
            </a:r>
          </a:p>
          <a:p>
            <a:pPr lvl="1" eaLnBrk="1" hangingPunct="1"/>
            <a:r>
              <a:rPr lang="en-US" altLang="en-US"/>
              <a:t>thickness of an item</a:t>
            </a:r>
          </a:p>
          <a:p>
            <a:pPr lvl="1" eaLnBrk="1" hangingPunct="1"/>
            <a:r>
              <a:rPr lang="en-US" altLang="en-US"/>
              <a:t>time required to complete a task</a:t>
            </a:r>
          </a:p>
          <a:p>
            <a:pPr lvl="1" eaLnBrk="1" hangingPunct="1"/>
            <a:r>
              <a:rPr lang="en-US" altLang="en-US"/>
              <a:t>temperature of a solution</a:t>
            </a:r>
          </a:p>
          <a:p>
            <a:pPr lvl="1" eaLnBrk="1" hangingPunct="1"/>
            <a:r>
              <a:rPr lang="en-US" altLang="en-US"/>
              <a:t>height, in inches</a:t>
            </a:r>
          </a:p>
          <a:p>
            <a:pPr eaLnBrk="1" hangingPunct="1">
              <a:lnSpc>
                <a:spcPct val="20000"/>
              </a:lnSpc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/>
            <a:r>
              <a:rPr lang="en-US" altLang="en-US" sz="2800"/>
              <a:t>These can potentially take on any value, depending only on the ability to measure accurately.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5-</a:t>
            </a:r>
            <a:fld id="{3A4B13D9-5579-45AE-83F7-19D43CEC5E05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81000"/>
            <a:ext cx="7239000" cy="762000"/>
          </a:xfrm>
        </p:spPr>
        <p:txBody>
          <a:bodyPr/>
          <a:lstStyle/>
          <a:p>
            <a:pPr eaLnBrk="1" hangingPunct="1"/>
            <a:r>
              <a:rPr lang="en-US" altLang="en-US"/>
              <a:t>Discrete Random Variables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772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Can only assume a countable number of values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90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/>
              <a:t>Examples: 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/>
          </a:p>
          <a:p>
            <a:pPr lvl="1" eaLnBrk="1" hangingPunct="1">
              <a:lnSpc>
                <a:spcPct val="80000"/>
              </a:lnSpc>
            </a:pPr>
            <a:r>
              <a:rPr lang="en-US" altLang="en-US" b="1">
                <a:solidFill>
                  <a:schemeClr val="folHlink"/>
                </a:solidFill>
              </a:rPr>
              <a:t>Roll a die twice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b="1">
                <a:solidFill>
                  <a:schemeClr val="folHlink"/>
                </a:solidFill>
              </a:rPr>
              <a:t>		Let  x  be the number of times 4 comes up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b="1">
                <a:solidFill>
                  <a:schemeClr val="folHlink"/>
                </a:solidFill>
              </a:rPr>
              <a:t>		(then  x  could be 0, 1, or 2 times)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b="1">
              <a:solidFill>
                <a:schemeClr val="fol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altLang="en-US" b="1">
              <a:solidFill>
                <a:schemeClr val="fol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en-US" b="1">
                <a:solidFill>
                  <a:schemeClr val="folHlink"/>
                </a:solidFill>
              </a:rPr>
              <a:t>Toss a coin 5 times. 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chemeClr val="folHlink"/>
                </a:solidFill>
              </a:rPr>
              <a:t>	   Let  x  be the number of heads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b="1">
                <a:solidFill>
                  <a:schemeClr val="folHlink"/>
                </a:solidFill>
              </a:rPr>
              <a:t>      (then  x  = 0, 1, 2, 3, 4, or 5)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0182" name="Rectangle 4"/>
          <p:cNvSpPr>
            <a:spLocks noChangeArrowheads="1"/>
          </p:cNvSpPr>
          <p:nvPr/>
        </p:nvSpPr>
        <p:spPr bwMode="auto">
          <a:xfrm>
            <a:off x="7239000" y="2438400"/>
            <a:ext cx="685800" cy="685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3" name="Rectangle 5"/>
          <p:cNvSpPr>
            <a:spLocks noChangeArrowheads="1"/>
          </p:cNvSpPr>
          <p:nvPr/>
        </p:nvSpPr>
        <p:spPr bwMode="auto">
          <a:xfrm>
            <a:off x="8001000" y="2438400"/>
            <a:ext cx="685800" cy="685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4" name="Rectangle 6"/>
          <p:cNvSpPr>
            <a:spLocks noChangeArrowheads="1"/>
          </p:cNvSpPr>
          <p:nvPr/>
        </p:nvSpPr>
        <p:spPr bwMode="auto">
          <a:xfrm>
            <a:off x="6477000" y="2438400"/>
            <a:ext cx="685800" cy="685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5" name="Rectangle 7"/>
          <p:cNvSpPr>
            <a:spLocks noChangeArrowheads="1"/>
          </p:cNvSpPr>
          <p:nvPr/>
        </p:nvSpPr>
        <p:spPr bwMode="auto">
          <a:xfrm>
            <a:off x="5715000" y="2438400"/>
            <a:ext cx="685800" cy="685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6" name="Rectangle 8"/>
          <p:cNvSpPr>
            <a:spLocks noChangeArrowheads="1"/>
          </p:cNvSpPr>
          <p:nvPr/>
        </p:nvSpPr>
        <p:spPr bwMode="auto">
          <a:xfrm>
            <a:off x="4953000" y="2438400"/>
            <a:ext cx="685800" cy="685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7" name="Rectangle 9"/>
          <p:cNvSpPr>
            <a:spLocks noChangeArrowheads="1"/>
          </p:cNvSpPr>
          <p:nvPr/>
        </p:nvSpPr>
        <p:spPr bwMode="auto">
          <a:xfrm>
            <a:off x="4191000" y="2438400"/>
            <a:ext cx="685800" cy="6858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8" name="Oval 10"/>
          <p:cNvSpPr>
            <a:spLocks noChangeArrowheads="1"/>
          </p:cNvSpPr>
          <p:nvPr/>
        </p:nvSpPr>
        <p:spPr bwMode="auto">
          <a:xfrm>
            <a:off x="4495800" y="2743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89" name="Oval 11"/>
          <p:cNvSpPr>
            <a:spLocks noChangeArrowheads="1"/>
          </p:cNvSpPr>
          <p:nvPr/>
        </p:nvSpPr>
        <p:spPr bwMode="auto">
          <a:xfrm>
            <a:off x="6629400" y="2590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0" name="Oval 12"/>
          <p:cNvSpPr>
            <a:spLocks noChangeArrowheads="1"/>
          </p:cNvSpPr>
          <p:nvPr/>
        </p:nvSpPr>
        <p:spPr bwMode="auto">
          <a:xfrm>
            <a:off x="5257800" y="2590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1" name="Oval 13"/>
          <p:cNvSpPr>
            <a:spLocks noChangeArrowheads="1"/>
          </p:cNvSpPr>
          <p:nvPr/>
        </p:nvSpPr>
        <p:spPr bwMode="auto">
          <a:xfrm>
            <a:off x="6915150" y="259715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2" name="Oval 14"/>
          <p:cNvSpPr>
            <a:spLocks noChangeArrowheads="1"/>
          </p:cNvSpPr>
          <p:nvPr/>
        </p:nvSpPr>
        <p:spPr bwMode="auto">
          <a:xfrm>
            <a:off x="5867400" y="2895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3" name="Oval 15"/>
          <p:cNvSpPr>
            <a:spLocks noChangeArrowheads="1"/>
          </p:cNvSpPr>
          <p:nvPr/>
        </p:nvSpPr>
        <p:spPr bwMode="auto">
          <a:xfrm>
            <a:off x="6165850" y="258445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4" name="Oval 16"/>
          <p:cNvSpPr>
            <a:spLocks noChangeArrowheads="1"/>
          </p:cNvSpPr>
          <p:nvPr/>
        </p:nvSpPr>
        <p:spPr bwMode="auto">
          <a:xfrm>
            <a:off x="6019800" y="2743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5" name="Oval 17"/>
          <p:cNvSpPr>
            <a:spLocks noChangeArrowheads="1"/>
          </p:cNvSpPr>
          <p:nvPr/>
        </p:nvSpPr>
        <p:spPr bwMode="auto">
          <a:xfrm>
            <a:off x="6629400" y="2895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6" name="Oval 18"/>
          <p:cNvSpPr>
            <a:spLocks noChangeArrowheads="1"/>
          </p:cNvSpPr>
          <p:nvPr/>
        </p:nvSpPr>
        <p:spPr bwMode="auto">
          <a:xfrm>
            <a:off x="6927850" y="2895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7" name="Oval 19"/>
          <p:cNvSpPr>
            <a:spLocks noChangeArrowheads="1"/>
          </p:cNvSpPr>
          <p:nvPr/>
        </p:nvSpPr>
        <p:spPr bwMode="auto">
          <a:xfrm>
            <a:off x="7391400" y="2590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8" name="Oval 20"/>
          <p:cNvSpPr>
            <a:spLocks noChangeArrowheads="1"/>
          </p:cNvSpPr>
          <p:nvPr/>
        </p:nvSpPr>
        <p:spPr bwMode="auto">
          <a:xfrm>
            <a:off x="7686675" y="2895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199" name="Oval 21"/>
          <p:cNvSpPr>
            <a:spLocks noChangeArrowheads="1"/>
          </p:cNvSpPr>
          <p:nvPr/>
        </p:nvSpPr>
        <p:spPr bwMode="auto">
          <a:xfrm>
            <a:off x="7667625" y="2590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0" name="Oval 22"/>
          <p:cNvSpPr>
            <a:spLocks noChangeArrowheads="1"/>
          </p:cNvSpPr>
          <p:nvPr/>
        </p:nvSpPr>
        <p:spPr bwMode="auto">
          <a:xfrm>
            <a:off x="8162925" y="2590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1" name="Oval 23"/>
          <p:cNvSpPr>
            <a:spLocks noChangeArrowheads="1"/>
          </p:cNvSpPr>
          <p:nvPr/>
        </p:nvSpPr>
        <p:spPr bwMode="auto">
          <a:xfrm>
            <a:off x="8458200" y="25908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2" name="Oval 24"/>
          <p:cNvSpPr>
            <a:spLocks noChangeArrowheads="1"/>
          </p:cNvSpPr>
          <p:nvPr/>
        </p:nvSpPr>
        <p:spPr bwMode="auto">
          <a:xfrm>
            <a:off x="8162925" y="2743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3" name="Oval 25"/>
          <p:cNvSpPr>
            <a:spLocks noChangeArrowheads="1"/>
          </p:cNvSpPr>
          <p:nvPr/>
        </p:nvSpPr>
        <p:spPr bwMode="auto">
          <a:xfrm>
            <a:off x="8458200" y="2743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4" name="Oval 26"/>
          <p:cNvSpPr>
            <a:spLocks noChangeArrowheads="1"/>
          </p:cNvSpPr>
          <p:nvPr/>
        </p:nvSpPr>
        <p:spPr bwMode="auto">
          <a:xfrm>
            <a:off x="8162925" y="2895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5" name="Oval 27"/>
          <p:cNvSpPr>
            <a:spLocks noChangeArrowheads="1"/>
          </p:cNvSpPr>
          <p:nvPr/>
        </p:nvSpPr>
        <p:spPr bwMode="auto">
          <a:xfrm>
            <a:off x="8458200" y="2895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6" name="Oval 28"/>
          <p:cNvSpPr>
            <a:spLocks noChangeArrowheads="1"/>
          </p:cNvSpPr>
          <p:nvPr/>
        </p:nvSpPr>
        <p:spPr bwMode="auto">
          <a:xfrm>
            <a:off x="5257800" y="2895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7" name="Oval 29"/>
          <p:cNvSpPr>
            <a:spLocks noChangeArrowheads="1"/>
          </p:cNvSpPr>
          <p:nvPr/>
        </p:nvSpPr>
        <p:spPr bwMode="auto">
          <a:xfrm>
            <a:off x="7391400" y="28956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0208" name="Oval 30"/>
          <p:cNvSpPr>
            <a:spLocks noChangeArrowheads="1"/>
          </p:cNvSpPr>
          <p:nvPr/>
        </p:nvSpPr>
        <p:spPr bwMode="auto">
          <a:xfrm>
            <a:off x="7543800" y="2743200"/>
            <a:ext cx="76200" cy="762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50209" name="Picture 31" descr="BS00590_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4800600"/>
            <a:ext cx="901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852488"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51203" name="Rectangle 2"/>
          <p:cNvSpPr>
            <a:spLocks noChangeArrowheads="1"/>
          </p:cNvSpPr>
          <p:nvPr/>
        </p:nvSpPr>
        <p:spPr bwMode="auto">
          <a:xfrm>
            <a:off x="4267200" y="3048000"/>
            <a:ext cx="2590800" cy="1828800"/>
          </a:xfrm>
          <a:prstGeom prst="rect">
            <a:avLst/>
          </a:prstGeom>
          <a:solidFill>
            <a:srgbClr val="FFFFD5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1204" name="Rectangle 3"/>
          <p:cNvSpPr>
            <a:spLocks noChangeArrowheads="1"/>
          </p:cNvSpPr>
          <p:nvPr/>
        </p:nvSpPr>
        <p:spPr bwMode="auto">
          <a:xfrm>
            <a:off x="685800" y="1752600"/>
            <a:ext cx="79343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8229600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8229600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8229600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800">
                <a:solidFill>
                  <a:schemeClr val="folHlink"/>
                </a:solidFill>
                <a:latin typeface="Arial" panose="020B0604020202020204" pitchFamily="34" charset="0"/>
              </a:rPr>
              <a:t>Experiment:  Toss 2 Coins.    Let  x = # heads.</a:t>
            </a:r>
          </a:p>
        </p:txBody>
      </p:sp>
      <p:sp>
        <p:nvSpPr>
          <p:cNvPr id="51205" name="Line 4"/>
          <p:cNvSpPr>
            <a:spLocks noChangeShapeType="1"/>
          </p:cNvSpPr>
          <p:nvPr/>
        </p:nvSpPr>
        <p:spPr bwMode="auto">
          <a:xfrm>
            <a:off x="2819400" y="3200400"/>
            <a:ext cx="1752600" cy="3810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6" name="Line 5"/>
          <p:cNvSpPr>
            <a:spLocks noChangeShapeType="1"/>
          </p:cNvSpPr>
          <p:nvPr/>
        </p:nvSpPr>
        <p:spPr bwMode="auto">
          <a:xfrm>
            <a:off x="2819400" y="4114800"/>
            <a:ext cx="1752600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7" name="Line 6"/>
          <p:cNvSpPr>
            <a:spLocks noChangeShapeType="1"/>
          </p:cNvSpPr>
          <p:nvPr/>
        </p:nvSpPr>
        <p:spPr bwMode="auto">
          <a:xfrm flipV="1">
            <a:off x="2819400" y="4191000"/>
            <a:ext cx="1752600" cy="7620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8" name="Line 7"/>
          <p:cNvSpPr>
            <a:spLocks noChangeShapeType="1"/>
          </p:cNvSpPr>
          <p:nvPr/>
        </p:nvSpPr>
        <p:spPr bwMode="auto">
          <a:xfrm flipV="1">
            <a:off x="2819400" y="4648200"/>
            <a:ext cx="1600200" cy="12192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9" name="Freeform 8"/>
          <p:cNvSpPr>
            <a:spLocks/>
          </p:cNvSpPr>
          <p:nvPr/>
        </p:nvSpPr>
        <p:spPr bwMode="auto">
          <a:xfrm>
            <a:off x="1322388" y="3005138"/>
            <a:ext cx="7937" cy="1587"/>
          </a:xfrm>
          <a:custGeom>
            <a:avLst/>
            <a:gdLst>
              <a:gd name="T0" fmla="*/ 2147483646 w 5"/>
              <a:gd name="T1" fmla="*/ 0 h 1"/>
              <a:gd name="T2" fmla="*/ 2147483646 w 5"/>
              <a:gd name="T3" fmla="*/ 0 h 1"/>
              <a:gd name="T4" fmla="*/ 2147483646 w 5"/>
              <a:gd name="T5" fmla="*/ 0 h 1"/>
              <a:gd name="T6" fmla="*/ 0 w 5"/>
              <a:gd name="T7" fmla="*/ 0 h 1"/>
              <a:gd name="T8" fmla="*/ 2147483646 w 5"/>
              <a:gd name="T9" fmla="*/ 0 h 1"/>
              <a:gd name="T10" fmla="*/ 2147483646 w 5"/>
              <a:gd name="T11" fmla="*/ 0 h 1"/>
              <a:gd name="T12" fmla="*/ 2147483646 w 5"/>
              <a:gd name="T13" fmla="*/ 0 h 1"/>
              <a:gd name="T14" fmla="*/ 2147483646 w 5"/>
              <a:gd name="T15" fmla="*/ 0 h 1"/>
              <a:gd name="T16" fmla="*/ 2147483646 w 5"/>
              <a:gd name="T17" fmla="*/ 0 h 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"/>
              <a:gd name="T28" fmla="*/ 0 h 1"/>
              <a:gd name="T29" fmla="*/ 5 w 5"/>
              <a:gd name="T30" fmla="*/ 1 h 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" h="1">
                <a:moveTo>
                  <a:pt x="3" y="0"/>
                </a:moveTo>
                <a:lnTo>
                  <a:pt x="2" y="0"/>
                </a:lnTo>
                <a:lnTo>
                  <a:pt x="1" y="0"/>
                </a:lnTo>
                <a:lnTo>
                  <a:pt x="0" y="0"/>
                </a:lnTo>
                <a:lnTo>
                  <a:pt x="1" y="0"/>
                </a:lnTo>
                <a:lnTo>
                  <a:pt x="2" y="0"/>
                </a:lnTo>
                <a:lnTo>
                  <a:pt x="3" y="0"/>
                </a:lnTo>
                <a:lnTo>
                  <a:pt x="4" y="0"/>
                </a:lnTo>
                <a:lnTo>
                  <a:pt x="3" y="0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10" name="Oval 9"/>
          <p:cNvSpPr>
            <a:spLocks noChangeArrowheads="1"/>
          </p:cNvSpPr>
          <p:nvPr/>
        </p:nvSpPr>
        <p:spPr bwMode="auto">
          <a:xfrm>
            <a:off x="766763" y="3662363"/>
            <a:ext cx="762000" cy="685800"/>
          </a:xfrm>
          <a:prstGeom prst="ellipse">
            <a:avLst/>
          </a:prstGeom>
          <a:solidFill>
            <a:srgbClr val="9966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1211" name="Oval 10"/>
          <p:cNvSpPr>
            <a:spLocks noChangeArrowheads="1"/>
          </p:cNvSpPr>
          <p:nvPr/>
        </p:nvSpPr>
        <p:spPr bwMode="auto">
          <a:xfrm>
            <a:off x="762000" y="2819400"/>
            <a:ext cx="762000" cy="685800"/>
          </a:xfrm>
          <a:prstGeom prst="ellipse">
            <a:avLst/>
          </a:prstGeom>
          <a:solidFill>
            <a:srgbClr val="9966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1212" name="Oval 11"/>
          <p:cNvSpPr>
            <a:spLocks noChangeArrowheads="1"/>
          </p:cNvSpPr>
          <p:nvPr/>
        </p:nvSpPr>
        <p:spPr bwMode="auto">
          <a:xfrm>
            <a:off x="1905000" y="2819400"/>
            <a:ext cx="762000" cy="685800"/>
          </a:xfrm>
          <a:prstGeom prst="ellipse">
            <a:avLst/>
          </a:prstGeom>
          <a:solidFill>
            <a:srgbClr val="9966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1213" name="Rectangle 12"/>
          <p:cNvSpPr>
            <a:spLocks noChangeArrowheads="1"/>
          </p:cNvSpPr>
          <p:nvPr/>
        </p:nvSpPr>
        <p:spPr bwMode="auto">
          <a:xfrm>
            <a:off x="914400" y="3733800"/>
            <a:ext cx="466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51214" name="Rectangle 13"/>
          <p:cNvSpPr>
            <a:spLocks noChangeArrowheads="1"/>
          </p:cNvSpPr>
          <p:nvPr/>
        </p:nvSpPr>
        <p:spPr bwMode="auto">
          <a:xfrm>
            <a:off x="914400" y="2895600"/>
            <a:ext cx="466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51215" name="Rectangle 14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93038" cy="762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Discrete Probability Distribution</a:t>
            </a:r>
          </a:p>
        </p:txBody>
      </p:sp>
      <p:pic>
        <p:nvPicPr>
          <p:cNvPr id="51216" name="Picture 15" descr="BS00590_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486400"/>
            <a:ext cx="7508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7" name="Picture 16" descr="BS00590_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86400"/>
            <a:ext cx="7508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8" name="Picture 17" descr="BS00590_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0"/>
            <a:ext cx="7508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9" name="Picture 18" descr="BS00590_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657600"/>
            <a:ext cx="7508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0" name="Rectangle 19"/>
          <p:cNvSpPr>
            <a:spLocks noChangeArrowheads="1"/>
          </p:cNvSpPr>
          <p:nvPr/>
        </p:nvSpPr>
        <p:spPr bwMode="auto">
          <a:xfrm>
            <a:off x="304800" y="2362200"/>
            <a:ext cx="28956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8229600" algn="r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8229600" algn="r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8229600" algn="r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8229600" algn="r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b="1">
                <a:latin typeface="Arial" panose="020B0604020202020204" pitchFamily="34" charset="0"/>
              </a:rPr>
              <a:t>4 possible outcomes</a:t>
            </a:r>
          </a:p>
        </p:txBody>
      </p:sp>
      <p:sp>
        <p:nvSpPr>
          <p:cNvPr id="51221" name="Rectangle 20"/>
          <p:cNvSpPr>
            <a:spLocks noChangeArrowheads="1"/>
          </p:cNvSpPr>
          <p:nvPr/>
        </p:nvSpPr>
        <p:spPr bwMode="auto">
          <a:xfrm>
            <a:off x="457200" y="2743200"/>
            <a:ext cx="2362200" cy="762000"/>
          </a:xfrm>
          <a:prstGeom prst="rect">
            <a:avLst/>
          </a:prstGeom>
          <a:noFill/>
          <a:ln w="19050" algn="ctr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1222" name="Rectangle 21"/>
          <p:cNvSpPr>
            <a:spLocks noChangeArrowheads="1"/>
          </p:cNvSpPr>
          <p:nvPr/>
        </p:nvSpPr>
        <p:spPr bwMode="auto">
          <a:xfrm>
            <a:off x="457200" y="3657600"/>
            <a:ext cx="2362200" cy="1676400"/>
          </a:xfrm>
          <a:prstGeom prst="rect">
            <a:avLst/>
          </a:prstGeom>
          <a:noFill/>
          <a:ln w="19050" algn="ctr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1223" name="Rectangle 22"/>
          <p:cNvSpPr>
            <a:spLocks noChangeArrowheads="1"/>
          </p:cNvSpPr>
          <p:nvPr/>
        </p:nvSpPr>
        <p:spPr bwMode="auto">
          <a:xfrm>
            <a:off x="457200" y="5486400"/>
            <a:ext cx="2362200" cy="762000"/>
          </a:xfrm>
          <a:prstGeom prst="rect">
            <a:avLst/>
          </a:prstGeom>
          <a:noFill/>
          <a:ln w="19050" algn="ctr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1224" name="Oval 23"/>
          <p:cNvSpPr>
            <a:spLocks noChangeArrowheads="1"/>
          </p:cNvSpPr>
          <p:nvPr/>
        </p:nvSpPr>
        <p:spPr bwMode="auto">
          <a:xfrm>
            <a:off x="1909763" y="4652963"/>
            <a:ext cx="762000" cy="685800"/>
          </a:xfrm>
          <a:prstGeom prst="ellipse">
            <a:avLst/>
          </a:prstGeom>
          <a:solidFill>
            <a:srgbClr val="9966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51225" name="Rectangle 24"/>
          <p:cNvSpPr>
            <a:spLocks noChangeArrowheads="1"/>
          </p:cNvSpPr>
          <p:nvPr/>
        </p:nvSpPr>
        <p:spPr bwMode="auto">
          <a:xfrm>
            <a:off x="2057400" y="4724400"/>
            <a:ext cx="466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51226" name="Rectangle 25"/>
          <p:cNvSpPr>
            <a:spLocks noChangeArrowheads="1"/>
          </p:cNvSpPr>
          <p:nvPr/>
        </p:nvSpPr>
        <p:spPr bwMode="auto">
          <a:xfrm>
            <a:off x="2057400" y="2895600"/>
            <a:ext cx="466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latin typeface="Arial" panose="020B0604020202020204" pitchFamily="34" charset="0"/>
              </a:rPr>
              <a:t>T</a:t>
            </a:r>
          </a:p>
        </p:txBody>
      </p:sp>
      <p:sp>
        <p:nvSpPr>
          <p:cNvPr id="51227" name="Rectangle 26"/>
          <p:cNvSpPr>
            <a:spLocks noChangeArrowheads="1"/>
          </p:cNvSpPr>
          <p:nvPr/>
        </p:nvSpPr>
        <p:spPr bwMode="auto">
          <a:xfrm>
            <a:off x="2057400" y="3733800"/>
            <a:ext cx="466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DDD9FB"/>
                </a:solidFill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51228" name="Rectangle 27"/>
          <p:cNvSpPr>
            <a:spLocks noChangeArrowheads="1"/>
          </p:cNvSpPr>
          <p:nvPr/>
        </p:nvSpPr>
        <p:spPr bwMode="auto">
          <a:xfrm>
            <a:off x="914400" y="4648200"/>
            <a:ext cx="466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DDD9FB"/>
                </a:solidFill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51229" name="Rectangle 28"/>
          <p:cNvSpPr>
            <a:spLocks noChangeArrowheads="1"/>
          </p:cNvSpPr>
          <p:nvPr/>
        </p:nvSpPr>
        <p:spPr bwMode="auto">
          <a:xfrm>
            <a:off x="914400" y="5562600"/>
            <a:ext cx="466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DDD9FB"/>
                </a:solidFill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51230" name="Rectangle 29"/>
          <p:cNvSpPr>
            <a:spLocks noChangeArrowheads="1"/>
          </p:cNvSpPr>
          <p:nvPr/>
        </p:nvSpPr>
        <p:spPr bwMode="auto">
          <a:xfrm>
            <a:off x="2057400" y="5562600"/>
            <a:ext cx="466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>
                <a:solidFill>
                  <a:srgbClr val="DDD9FB"/>
                </a:solidFill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51231" name="Rectangle 30"/>
          <p:cNvSpPr>
            <a:spLocks noChangeArrowheads="1"/>
          </p:cNvSpPr>
          <p:nvPr/>
        </p:nvSpPr>
        <p:spPr bwMode="auto">
          <a:xfrm>
            <a:off x="3505200" y="2438400"/>
            <a:ext cx="41148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Probability Distribution</a:t>
            </a:r>
          </a:p>
        </p:txBody>
      </p:sp>
      <p:sp>
        <p:nvSpPr>
          <p:cNvPr id="51232" name="Line 31"/>
          <p:cNvSpPr>
            <a:spLocks noChangeShapeType="1"/>
          </p:cNvSpPr>
          <p:nvPr/>
        </p:nvSpPr>
        <p:spPr bwMode="auto">
          <a:xfrm>
            <a:off x="3581400" y="2895600"/>
            <a:ext cx="388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endParaRPr lang="en-US"/>
          </a:p>
        </p:txBody>
      </p:sp>
      <p:sp>
        <p:nvSpPr>
          <p:cNvPr id="51233" name="Rectangle 37"/>
          <p:cNvSpPr>
            <a:spLocks noGrp="1" noChangeArrowheads="1"/>
          </p:cNvSpPr>
          <p:nvPr>
            <p:ph type="body" sz="half" idx="1"/>
          </p:nvPr>
        </p:nvSpPr>
        <p:spPr>
          <a:xfrm>
            <a:off x="3581400" y="2971800"/>
            <a:ext cx="3962400" cy="1981200"/>
          </a:xfrm>
        </p:spPr>
        <p:txBody>
          <a:bodyPr/>
          <a:lstStyle/>
          <a:p>
            <a:pPr algn="ctr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1900" b="1" u="sng"/>
              <a:t>x Value</a:t>
            </a:r>
            <a:r>
              <a:rPr lang="en-US" altLang="en-US" sz="1900" b="1"/>
              <a:t>    </a:t>
            </a:r>
            <a:r>
              <a:rPr lang="en-US" altLang="en-US" sz="1900" b="1" u="sng"/>
              <a:t>Probability </a:t>
            </a:r>
            <a:endParaRPr lang="en-US" altLang="en-US" sz="1900" b="1"/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900" b="1"/>
              <a:t>               0            1/4 = .25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900" b="1"/>
              <a:t>               1            2/4 = .50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1900" b="1"/>
              <a:t>               2            1/4 = .25</a:t>
            </a:r>
          </a:p>
        </p:txBody>
      </p:sp>
      <p:sp>
        <p:nvSpPr>
          <p:cNvPr id="51234" name="Line 43"/>
          <p:cNvSpPr>
            <a:spLocks noChangeShapeType="1"/>
          </p:cNvSpPr>
          <p:nvPr/>
        </p:nvSpPr>
        <p:spPr bwMode="auto">
          <a:xfrm>
            <a:off x="5257800" y="3089275"/>
            <a:ext cx="0" cy="1828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53251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5-</a:t>
            </a:r>
            <a:fld id="{F4C0C168-1600-47B9-9D3F-2DC8BFF48A4F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620000" cy="4724400"/>
          </a:xfrm>
        </p:spPr>
        <p:txBody>
          <a:bodyPr/>
          <a:lstStyle/>
          <a:p>
            <a:pPr eaLnBrk="1" hangingPunct="1">
              <a:lnSpc>
                <a:spcPct val="105000"/>
              </a:lnSpc>
            </a:pPr>
            <a:r>
              <a:rPr lang="en-US" altLang="en-US"/>
              <a:t>A list of </a:t>
            </a:r>
            <a:r>
              <a:rPr lang="en-US" altLang="en-US">
                <a:solidFill>
                  <a:schemeClr val="folHlink"/>
                </a:solidFill>
              </a:rPr>
              <a:t>all possible [ x</a:t>
            </a:r>
            <a:r>
              <a:rPr lang="en-US" altLang="en-US" baseline="-25000">
                <a:solidFill>
                  <a:schemeClr val="folHlink"/>
                </a:solidFill>
              </a:rPr>
              <a:t>i</a:t>
            </a:r>
            <a:r>
              <a:rPr lang="en-US" altLang="en-US">
                <a:solidFill>
                  <a:schemeClr val="folHlink"/>
                </a:solidFill>
              </a:rPr>
              <a:t> , P(x</a:t>
            </a:r>
            <a:r>
              <a:rPr lang="en-US" altLang="en-US" baseline="-25000">
                <a:solidFill>
                  <a:schemeClr val="folHlink"/>
                </a:solidFill>
              </a:rPr>
              <a:t>i</a:t>
            </a:r>
            <a:r>
              <a:rPr lang="en-US" altLang="en-US">
                <a:solidFill>
                  <a:schemeClr val="folHlink"/>
                </a:solidFill>
              </a:rPr>
              <a:t>) ] pairs</a:t>
            </a: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en-US"/>
              <a:t>		</a:t>
            </a:r>
            <a:r>
              <a:rPr lang="en-US" altLang="en-US" sz="2400"/>
              <a:t>x</a:t>
            </a:r>
            <a:r>
              <a:rPr lang="en-US" altLang="en-US" sz="2400" baseline="-25000"/>
              <a:t>i</a:t>
            </a:r>
            <a:r>
              <a:rPr lang="en-US" altLang="en-US" sz="2400"/>
              <a:t> = Value of Random Variable (Outcome)</a:t>
            </a: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None/>
            </a:pPr>
            <a:r>
              <a:rPr lang="en-US" altLang="en-US" sz="2400"/>
              <a:t>		P(x</a:t>
            </a:r>
            <a:r>
              <a:rPr lang="en-US" altLang="en-US" sz="2400" baseline="-25000"/>
              <a:t>i</a:t>
            </a:r>
            <a:r>
              <a:rPr lang="en-US" altLang="en-US" sz="2400"/>
              <a:t>) = Probability Associated with Value</a:t>
            </a:r>
          </a:p>
          <a:p>
            <a:pPr eaLnBrk="1" hangingPunct="1">
              <a:lnSpc>
                <a:spcPct val="105000"/>
              </a:lnSpc>
            </a:pPr>
            <a:r>
              <a:rPr lang="en-US" altLang="en-US"/>
              <a:t>x</a:t>
            </a:r>
            <a:r>
              <a:rPr lang="en-US" altLang="en-US" baseline="-25000"/>
              <a:t>i</a:t>
            </a:r>
            <a:r>
              <a:rPr lang="en-US" altLang="en-US"/>
              <a:t>’s are </a:t>
            </a:r>
            <a:r>
              <a:rPr lang="en-US" altLang="en-US">
                <a:solidFill>
                  <a:schemeClr val="folHlink"/>
                </a:solidFill>
              </a:rPr>
              <a:t>mutually exclusive</a:t>
            </a:r>
            <a:r>
              <a:rPr lang="en-US" altLang="en-US"/>
              <a:t> </a:t>
            </a:r>
          </a:p>
          <a:p>
            <a:pPr lvl="1" eaLnBrk="1" hangingPunct="1">
              <a:lnSpc>
                <a:spcPct val="75000"/>
              </a:lnSpc>
              <a:buFont typeface="Wingdings" panose="05000000000000000000" pitchFamily="2" charset="2"/>
              <a:buNone/>
            </a:pPr>
            <a:r>
              <a:rPr lang="en-US" altLang="en-US"/>
              <a:t>		    (no overlap)</a:t>
            </a:r>
          </a:p>
          <a:p>
            <a:pPr eaLnBrk="1" hangingPunct="1">
              <a:lnSpc>
                <a:spcPct val="105000"/>
              </a:lnSpc>
            </a:pPr>
            <a:r>
              <a:rPr lang="en-US" altLang="en-US"/>
              <a:t>x</a:t>
            </a:r>
            <a:r>
              <a:rPr lang="en-US" altLang="en-US" baseline="-25000"/>
              <a:t>i</a:t>
            </a:r>
            <a:r>
              <a:rPr lang="en-US" altLang="en-US"/>
              <a:t>’s are </a:t>
            </a:r>
            <a:r>
              <a:rPr lang="en-US" altLang="en-US">
                <a:solidFill>
                  <a:schemeClr val="folHlink"/>
                </a:solidFill>
              </a:rPr>
              <a:t>collectively exhaustive</a:t>
            </a:r>
            <a:r>
              <a:rPr lang="en-US" altLang="en-US"/>
              <a:t> </a:t>
            </a:r>
          </a:p>
          <a:p>
            <a:pPr lvl="1" eaLnBrk="1" hangingPunct="1">
              <a:lnSpc>
                <a:spcPct val="75000"/>
              </a:lnSpc>
              <a:buFont typeface="Wingdings" panose="05000000000000000000" pitchFamily="2" charset="2"/>
              <a:buNone/>
            </a:pPr>
            <a:r>
              <a:rPr lang="en-US" altLang="en-US"/>
              <a:t>		    (nothing left out)</a:t>
            </a:r>
          </a:p>
          <a:p>
            <a:pPr eaLnBrk="1" hangingPunct="1">
              <a:lnSpc>
                <a:spcPct val="105000"/>
              </a:lnSpc>
            </a:pPr>
            <a:r>
              <a:rPr lang="en-US" altLang="en-US"/>
              <a:t>0 </a:t>
            </a:r>
            <a:r>
              <a:rPr lang="en-US" altLang="en-US">
                <a:latin typeface="Symbol" panose="05050102010706020507" pitchFamily="18" charset="2"/>
              </a:rPr>
              <a:t>£</a:t>
            </a:r>
            <a:r>
              <a:rPr lang="en-US" altLang="en-US"/>
              <a:t> P(x</a:t>
            </a:r>
            <a:r>
              <a:rPr lang="en-US" altLang="en-US" baseline="-25000"/>
              <a:t>i</a:t>
            </a:r>
            <a:r>
              <a:rPr lang="en-US" altLang="en-US"/>
              <a:t>) </a:t>
            </a:r>
            <a:r>
              <a:rPr lang="en-US" altLang="en-US">
                <a:latin typeface="Symbol" panose="05050102010706020507" pitchFamily="18" charset="2"/>
              </a:rPr>
              <a:t>£</a:t>
            </a:r>
            <a:r>
              <a:rPr lang="en-US" altLang="en-US"/>
              <a:t> 1   for each x</a:t>
            </a:r>
            <a:r>
              <a:rPr lang="en-US" altLang="en-US" baseline="-25000"/>
              <a:t>i</a:t>
            </a:r>
            <a:r>
              <a:rPr lang="en-US" altLang="en-US"/>
              <a:t> </a:t>
            </a:r>
          </a:p>
          <a:p>
            <a:pPr eaLnBrk="1" hangingPunct="1">
              <a:lnSpc>
                <a:spcPct val="105000"/>
              </a:lnSpc>
            </a:pPr>
            <a:r>
              <a:rPr lang="en-US" altLang="en-US">
                <a:latin typeface="Symbol" panose="05050102010706020507" pitchFamily="18" charset="2"/>
              </a:rPr>
              <a:t>S</a:t>
            </a:r>
            <a:r>
              <a:rPr lang="en-US" altLang="en-US"/>
              <a:t> P(x</a:t>
            </a:r>
            <a:r>
              <a:rPr lang="en-US" altLang="en-US" baseline="-25000"/>
              <a:t>i</a:t>
            </a:r>
            <a:r>
              <a:rPr lang="en-US" altLang="en-US"/>
              <a:t>) = 1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93038" cy="762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Discrete Probability Distribution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852488"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54275" name="Rectangle 5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FBE3121C-F43D-4A49-BED4-6C2A0880F380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4276" name="Rectangle 5"/>
          <p:cNvSpPr>
            <a:spLocks noChangeArrowheads="1"/>
          </p:cNvSpPr>
          <p:nvPr/>
        </p:nvSpPr>
        <p:spPr bwMode="auto">
          <a:xfrm>
            <a:off x="990600" y="533400"/>
            <a:ext cx="7658100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342" tIns="42672" rIns="85342" bIns="42672" anchor="b"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100">
                <a:solidFill>
                  <a:schemeClr val="folHlink"/>
                </a:solidFill>
                <a:latin typeface="Arial" panose="020B0604020202020204" pitchFamily="34" charset="0"/>
              </a:rPr>
              <a:t>Business Statistics: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100">
                <a:solidFill>
                  <a:schemeClr val="folHlink"/>
                </a:solidFill>
                <a:latin typeface="Arial" panose="020B0604020202020204" pitchFamily="34" charset="0"/>
              </a:rPr>
              <a:t>A Decision-Making Approach</a:t>
            </a:r>
          </a:p>
        </p:txBody>
      </p:sp>
      <p:sp>
        <p:nvSpPr>
          <p:cNvPr id="5427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14400" y="2971800"/>
            <a:ext cx="7772400" cy="1752600"/>
          </a:xfrm>
          <a:noFill/>
        </p:spPr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br>
              <a:rPr lang="en-US" altLang="en-US" sz="3600"/>
            </a:br>
            <a:r>
              <a:rPr lang="en-US" altLang="en-US" sz="3600"/>
              <a:t>Introduction to Continuous </a:t>
            </a:r>
            <a:br>
              <a:rPr lang="en-US" altLang="en-US" sz="3600"/>
            </a:br>
            <a:r>
              <a:rPr lang="en-US" altLang="en-US" sz="3600"/>
              <a:t>Probability Distributions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55299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94C1D42A-87D5-4D7A-9D58-39596C60E624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Goals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458200" cy="47244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/>
              <a:t>Convert values from any normal distribution to a standardized z-score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/>
              <a:t>Find probabilities using a normal distribution table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altLang="en-US"/>
              <a:t>Apply the normal distribution to business problems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56323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E7DE8493-4F7A-4050-BE3D-E2CE9113A9FA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632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7945438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Continuous Probability Distributions</a:t>
            </a:r>
          </a:p>
        </p:txBody>
      </p:sp>
      <p:sp>
        <p:nvSpPr>
          <p:cNvPr id="5632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8001000" cy="4648200"/>
          </a:xfrm>
        </p:spPr>
        <p:txBody>
          <a:bodyPr/>
          <a:lstStyle/>
          <a:p>
            <a:pPr eaLnBrk="1" hangingPunct="1"/>
            <a:r>
              <a:rPr lang="en-US" altLang="en-US" sz="2800"/>
              <a:t>A </a:t>
            </a:r>
            <a:r>
              <a:rPr lang="en-US" altLang="en-US" sz="2800">
                <a:solidFill>
                  <a:schemeClr val="folHlink"/>
                </a:solidFill>
              </a:rPr>
              <a:t>continuous random variable</a:t>
            </a:r>
            <a:r>
              <a:rPr lang="en-US" altLang="en-US" sz="2800"/>
              <a:t> is a variable that can assume any value on a continuum (can assume an uncountable number of values)</a:t>
            </a:r>
          </a:p>
          <a:p>
            <a:pPr lvl="1" eaLnBrk="1" hangingPunct="1"/>
            <a:r>
              <a:rPr lang="en-US" altLang="en-US"/>
              <a:t>thickness of an item</a:t>
            </a:r>
          </a:p>
          <a:p>
            <a:pPr lvl="1" eaLnBrk="1" hangingPunct="1"/>
            <a:r>
              <a:rPr lang="en-US" altLang="en-US"/>
              <a:t>time required to complete a task</a:t>
            </a:r>
          </a:p>
          <a:p>
            <a:pPr lvl="1" eaLnBrk="1" hangingPunct="1"/>
            <a:r>
              <a:rPr lang="en-US" altLang="en-US"/>
              <a:t>temperature of a solution</a:t>
            </a:r>
          </a:p>
          <a:p>
            <a:pPr lvl="1" eaLnBrk="1" hangingPunct="1"/>
            <a:r>
              <a:rPr lang="en-US" altLang="en-US"/>
              <a:t>height, in inches</a:t>
            </a:r>
          </a:p>
          <a:p>
            <a:pPr eaLnBrk="1" hangingPunct="1">
              <a:lnSpc>
                <a:spcPct val="20000"/>
              </a:lnSpc>
              <a:buFont typeface="Wingdings" panose="05000000000000000000" pitchFamily="2" charset="2"/>
              <a:buNone/>
            </a:pPr>
            <a:endParaRPr lang="en-US" altLang="en-US" sz="2800"/>
          </a:p>
          <a:p>
            <a:pPr eaLnBrk="1" hangingPunct="1"/>
            <a:r>
              <a:rPr lang="en-US" altLang="en-US" sz="2800"/>
              <a:t>These can potentially take on any value, depending only on the ability to measure accurately.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Toyota managers concerned about cycle time – defined as the time between cars coming off the assembly line</a:t>
            </a:r>
          </a:p>
          <a:p>
            <a:pPr eaLnBrk="1" hangingPunct="1"/>
            <a:r>
              <a:rPr lang="en-US" altLang="en-US"/>
              <a:t>Could also be time between ordering an item on the internet and when it arrives – order cycle time/customer order cycle time/customer wait time</a:t>
            </a:r>
          </a:p>
          <a:p>
            <a:pPr eaLnBrk="1" hangingPunct="1"/>
            <a:r>
              <a:rPr lang="en-US" altLang="en-US"/>
              <a:t>Replenishment cycle time/order-ship cycle time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probability that manufacturing cycle time will exceed the mean?</a:t>
            </a:r>
          </a:p>
          <a:p>
            <a:pPr eaLnBrk="1" hangingPunct="1"/>
            <a:r>
              <a:rPr lang="en-US" altLang="en-US"/>
              <a:t>Harley – 1 bike every 54 minutes; 1 bike every 100 minutes; 4 per day in custom shop</a:t>
            </a:r>
          </a:p>
          <a:p>
            <a:pPr eaLnBrk="1" hangingPunct="1"/>
            <a:r>
              <a:rPr lang="en-US" altLang="en-US"/>
              <a:t>What is the probability that shipment will take longer than average or longer than promised?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Variable of Interest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value of the variable of interest is determined by measuring </a:t>
            </a:r>
          </a:p>
          <a:p>
            <a:pPr eaLnBrk="1" hangingPunct="1"/>
            <a:r>
              <a:rPr lang="en-US" altLang="en-US"/>
              <a:t>Therefore, the # of variables is only limited by the capacity of the measuring device or measuring method</a:t>
            </a:r>
          </a:p>
        </p:txBody>
      </p:sp>
      <p:sp>
        <p:nvSpPr>
          <p:cNvPr id="5939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B9902D12-7BCE-49FB-A425-FE3792A10AF2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8153400" cy="762000"/>
          </a:xfrm>
        </p:spPr>
        <p:txBody>
          <a:bodyPr/>
          <a:lstStyle/>
          <a:p>
            <a:pPr eaLnBrk="1" hangingPunct="1"/>
            <a:r>
              <a:rPr lang="en-US" altLang="en-US" sz="3600" b="1"/>
              <a:t>Continuous Probability Distribution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Can be used to estimate the distribution of possible outcomes for random variables or random samples </a:t>
            </a:r>
          </a:p>
          <a:p>
            <a:pPr eaLnBrk="1" hangingPunct="1"/>
            <a:r>
              <a:rPr lang="en-US" altLang="en-US"/>
              <a:t>Works if the # of possible outcomes is large</a:t>
            </a:r>
          </a:p>
          <a:p>
            <a:pPr eaLnBrk="1" hangingPunct="1"/>
            <a:r>
              <a:rPr lang="en-US" altLang="en-US"/>
              <a:t>Can be used to determine if a new product will be favorably accepted</a:t>
            </a:r>
          </a:p>
          <a:p>
            <a:pPr eaLnBrk="1" hangingPunct="1"/>
            <a:r>
              <a:rPr lang="en-US" altLang="en-US"/>
              <a:t>The value can be anything along a continuum of values</a:t>
            </a:r>
          </a:p>
          <a:p>
            <a:pPr eaLnBrk="1" hangingPunct="1"/>
            <a:r>
              <a:rPr lang="en-US" altLang="en-US"/>
              <a:t>Determine the probability for a range rather than a particular number</a:t>
            </a:r>
          </a:p>
        </p:txBody>
      </p:sp>
      <p:sp>
        <p:nvSpPr>
          <p:cNvPr id="60420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07DAC4C6-6DBF-41A8-AEB1-F6669297AC61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Normal Distribution</a:t>
            </a:r>
          </a:p>
        </p:txBody>
      </p:sp>
      <p:sp>
        <p:nvSpPr>
          <p:cNvPr id="6144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Bell Shaped </a:t>
            </a:r>
          </a:p>
          <a:p>
            <a:pPr eaLnBrk="1" hangingPunct="1"/>
            <a:r>
              <a:rPr lang="en-US" altLang="en-US"/>
              <a:t>Symmetrical </a:t>
            </a:r>
          </a:p>
          <a:p>
            <a:pPr eaLnBrk="1" hangingPunct="1"/>
            <a:r>
              <a:rPr lang="en-US" altLang="en-US"/>
              <a:t>Mean and median are equal</a:t>
            </a:r>
          </a:p>
          <a:p>
            <a:pPr eaLnBrk="1" hangingPunct="1"/>
            <a:r>
              <a:rPr lang="en-US" altLang="en-US"/>
              <a:t>Amount of variation determines height and spread of the distribution</a:t>
            </a:r>
          </a:p>
          <a:p>
            <a:pPr eaLnBrk="1" hangingPunct="1"/>
            <a:endParaRPr lang="en-US" altLang="en-US"/>
          </a:p>
        </p:txBody>
      </p:sp>
      <p:sp>
        <p:nvSpPr>
          <p:cNvPr id="61444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763677BE-F86E-497C-9FAD-0257611EED5E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Probability of Normal Distribution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077200" cy="4114800"/>
          </a:xfrm>
        </p:spPr>
        <p:txBody>
          <a:bodyPr/>
          <a:lstStyle/>
          <a:p>
            <a:pPr eaLnBrk="1" hangingPunct="1"/>
            <a:r>
              <a:rPr lang="en-US" altLang="en-US" sz="2800"/>
              <a:t>Calculate the probability of a normal distribution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→ convert to a standard normal distribution using standardized Z value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   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      </a:t>
            </a:r>
            <a:r>
              <a:rPr lang="en-US" altLang="en-US" sz="2800" b="1"/>
              <a:t>z =</a:t>
            </a:r>
            <a:r>
              <a:rPr lang="en-US" altLang="en-US" sz="2800"/>
              <a:t>   </a:t>
            </a:r>
            <a:r>
              <a:rPr lang="en-US" altLang="en-US" sz="2800" b="1" u="sng"/>
              <a:t>x – </a:t>
            </a:r>
            <a:r>
              <a:rPr lang="el-GR" altLang="en-US" sz="2800" b="1" u="sng"/>
              <a:t>μ</a:t>
            </a:r>
            <a:endParaRPr lang="en-US" altLang="en-US" sz="2800" b="1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 b="1"/>
              <a:t>                      </a:t>
            </a:r>
            <a:r>
              <a:rPr lang="el-GR" altLang="en-US" sz="2800" b="1"/>
              <a:t>σ</a:t>
            </a:r>
            <a:endParaRPr lang="en-US" altLang="en-US" sz="2800" b="1"/>
          </a:p>
          <a:p>
            <a:pPr eaLnBrk="1" hangingPunct="1"/>
            <a:r>
              <a:rPr lang="en-US" altLang="en-US" sz="2800"/>
              <a:t>Z = # of standard deviations a point (x) is from the mean</a:t>
            </a:r>
          </a:p>
          <a:p>
            <a:pPr eaLnBrk="1" hangingPunct="1"/>
            <a:r>
              <a:rPr lang="en-US" altLang="en-US" sz="2800"/>
              <a:t>Rescales from true units (time, weight, etc.) to standard measure - Z</a:t>
            </a:r>
          </a:p>
        </p:txBody>
      </p:sp>
      <p:sp>
        <p:nvSpPr>
          <p:cNvPr id="62468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7E17B06A-2598-4AF1-B8DF-25FDE8E58720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852488"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63491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7C652F69-A1A3-4D6E-B826-C0A254F44626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6349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772400" cy="762000"/>
          </a:xfrm>
          <a:noFill/>
        </p:spPr>
        <p:txBody>
          <a:bodyPr lIns="90488" tIns="44450" rIns="90488" bIns="44450" anchorCtr="1"/>
          <a:lstStyle/>
          <a:p>
            <a:pPr eaLnBrk="1" hangingPunct="1">
              <a:lnSpc>
                <a:spcPct val="95000"/>
              </a:lnSpc>
            </a:pPr>
            <a:r>
              <a:rPr lang="en-US" altLang="en-US"/>
              <a:t>The Normal Distribution</a:t>
            </a:r>
          </a:p>
        </p:txBody>
      </p:sp>
      <p:sp>
        <p:nvSpPr>
          <p:cNvPr id="63493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2600"/>
            <a:ext cx="4800600" cy="4800600"/>
          </a:xfrm>
          <a:noFill/>
        </p:spPr>
        <p:txBody>
          <a:bodyPr lIns="90488" tIns="44450" rIns="90488" bIns="44450"/>
          <a:lstStyle/>
          <a:p>
            <a:pPr marL="0" indent="0" eaLnBrk="1" hangingPunct="1">
              <a:lnSpc>
                <a:spcPct val="80000"/>
              </a:lnSpc>
              <a:spcBef>
                <a:spcPct val="50000"/>
              </a:spcBef>
              <a:buSzPct val="80000"/>
            </a:pPr>
            <a:r>
              <a:rPr lang="en-US" altLang="en-US" sz="2000"/>
              <a:t> </a:t>
            </a:r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‘</a:t>
            </a:r>
            <a:r>
              <a:rPr lang="en-US" altLang="en-US" sz="2400" b="1">
                <a:solidFill>
                  <a:schemeClr val="folHlink"/>
                </a:solidFill>
              </a:rPr>
              <a:t>Bell Shaped</a:t>
            </a:r>
            <a:r>
              <a:rPr lang="en-US" altLang="en-US" sz="2400" b="1">
                <a:solidFill>
                  <a:schemeClr val="bg1"/>
                </a:solidFill>
              </a:rPr>
              <a:t>’</a:t>
            </a:r>
          </a:p>
          <a:p>
            <a:pPr marL="0" indent="0" eaLnBrk="1" hangingPunct="1">
              <a:lnSpc>
                <a:spcPct val="60000"/>
              </a:lnSpc>
              <a:spcBef>
                <a:spcPct val="50000"/>
              </a:spcBef>
              <a:buClr>
                <a:srgbClr val="FF3300"/>
              </a:buClr>
            </a:pPr>
            <a:r>
              <a:rPr lang="en-US" altLang="en-US" sz="2400" b="1">
                <a:solidFill>
                  <a:srgbClr val="F8F8F8"/>
                </a:solidFill>
              </a:rPr>
              <a:t>  </a:t>
            </a:r>
            <a:r>
              <a:rPr lang="en-US" altLang="en-US" sz="2400" b="1">
                <a:solidFill>
                  <a:srgbClr val="FF3300"/>
                </a:solidFill>
              </a:rPr>
              <a:t>Symmetrical</a:t>
            </a:r>
            <a:r>
              <a:rPr lang="en-US" altLang="en-US" sz="2400" b="1">
                <a:solidFill>
                  <a:srgbClr val="F8F8F8"/>
                </a:solidFill>
              </a:rPr>
              <a:t>  </a:t>
            </a:r>
            <a:r>
              <a:rPr lang="en-US" altLang="en-US" sz="2400" b="1">
                <a:solidFill>
                  <a:srgbClr val="FCD7A6"/>
                </a:solidFill>
              </a:rPr>
              <a:t>  </a:t>
            </a:r>
          </a:p>
          <a:p>
            <a:pPr marL="0" indent="0" eaLnBrk="1" hangingPunct="1">
              <a:lnSpc>
                <a:spcPct val="70000"/>
              </a:lnSpc>
              <a:spcBef>
                <a:spcPct val="50000"/>
              </a:spcBef>
              <a:buClr>
                <a:srgbClr val="339933"/>
              </a:buClr>
            </a:pPr>
            <a:r>
              <a:rPr lang="en-US" altLang="en-US" sz="2400" b="1">
                <a:solidFill>
                  <a:srgbClr val="FCD7A6"/>
                </a:solidFill>
              </a:rPr>
              <a:t>  </a:t>
            </a:r>
            <a:r>
              <a:rPr lang="en-US" altLang="en-US" sz="2400" b="1">
                <a:solidFill>
                  <a:srgbClr val="339933"/>
                </a:solidFill>
              </a:rPr>
              <a:t>Mean, Median and Mode</a:t>
            </a:r>
          </a:p>
          <a:p>
            <a:pPr marL="0" indent="0" eaLnBrk="1" hangingPunct="1">
              <a:lnSpc>
                <a:spcPct val="3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400" b="1">
                <a:solidFill>
                  <a:srgbClr val="339933"/>
                </a:solidFill>
              </a:rPr>
              <a:t>	 are Equal</a:t>
            </a:r>
            <a:endParaRPr lang="en-US" altLang="en-US" sz="2400" b="1"/>
          </a:p>
          <a:p>
            <a:pPr marL="0" indent="0"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400" b="1"/>
              <a:t>Location is determined by the mean, </a:t>
            </a:r>
            <a:r>
              <a:rPr lang="el-GR" altLang="en-US" sz="2400" b="1">
                <a:cs typeface="Arial" panose="020B0604020202020204" pitchFamily="34" charset="0"/>
                <a:sym typeface="Symbol" panose="05050102010706020507" pitchFamily="18" charset="2"/>
              </a:rPr>
              <a:t>μ</a:t>
            </a:r>
          </a:p>
          <a:p>
            <a:pPr marL="0" indent="0" eaLnBrk="1" hangingPunct="1">
              <a:lnSpc>
                <a:spcPct val="8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400" b="1"/>
              <a:t>Spread is determined by the standard deviation, </a:t>
            </a:r>
            <a:r>
              <a:rPr lang="el-GR" altLang="en-US" sz="2400" b="1">
                <a:cs typeface="Arial" panose="020B0604020202020204" pitchFamily="34" charset="0"/>
                <a:sym typeface="Symbol" panose="05050102010706020507" pitchFamily="18" charset="2"/>
              </a:rPr>
              <a:t>σ</a:t>
            </a:r>
            <a:r>
              <a:rPr lang="en-US" altLang="en-US" sz="2400" b="1"/>
              <a:t> </a:t>
            </a:r>
          </a:p>
          <a:p>
            <a:pPr marL="0" indent="0" eaLnBrk="1" hangingPunct="1">
              <a:lnSpc>
                <a:spcPct val="20000"/>
              </a:lnSpc>
              <a:spcBef>
                <a:spcPct val="50000"/>
              </a:spcBef>
            </a:pPr>
            <a:endParaRPr lang="en-US" altLang="en-US" sz="2400" b="1"/>
          </a:p>
          <a:p>
            <a:pPr marL="0" indent="0"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400" b="1"/>
              <a:t>The random variable has an infinite theoretical range: </a:t>
            </a:r>
          </a:p>
          <a:p>
            <a:pPr marL="0" indent="0" eaLnBrk="1" hangingPunct="1">
              <a:lnSpc>
                <a:spcPct val="3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2400"/>
              <a:t>+</a:t>
            </a:r>
            <a:r>
              <a:rPr lang="en-US" altLang="en-US" sz="2400" b="1"/>
              <a:t> </a:t>
            </a:r>
            <a:r>
              <a:rPr lang="en-US" altLang="en-US" sz="2400" b="1">
                <a:sym typeface="Symbol" panose="05050102010706020507" pitchFamily="18" charset="2"/>
              </a:rPr>
              <a:t>  to   </a:t>
            </a:r>
          </a:p>
        </p:txBody>
      </p:sp>
      <p:sp>
        <p:nvSpPr>
          <p:cNvPr id="63494" name="Rectangle 1028"/>
          <p:cNvSpPr>
            <a:spLocks noChangeArrowheads="1"/>
          </p:cNvSpPr>
          <p:nvPr/>
        </p:nvSpPr>
        <p:spPr bwMode="auto">
          <a:xfrm>
            <a:off x="6324600" y="4800600"/>
            <a:ext cx="1533525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   Mean 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= Median 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= Mode</a:t>
            </a:r>
          </a:p>
        </p:txBody>
      </p:sp>
      <p:sp>
        <p:nvSpPr>
          <p:cNvPr id="63495" name="Line 1029"/>
          <p:cNvSpPr>
            <a:spLocks noChangeShapeType="1"/>
          </p:cNvSpPr>
          <p:nvPr/>
        </p:nvSpPr>
        <p:spPr bwMode="auto">
          <a:xfrm>
            <a:off x="7010400" y="4419600"/>
            <a:ext cx="0" cy="350838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6" name="Freeform 1030"/>
          <p:cNvSpPr>
            <a:spLocks/>
          </p:cNvSpPr>
          <p:nvPr/>
        </p:nvSpPr>
        <p:spPr bwMode="auto">
          <a:xfrm>
            <a:off x="7010400" y="2743200"/>
            <a:ext cx="1430338" cy="1144588"/>
          </a:xfrm>
          <a:custGeom>
            <a:avLst/>
            <a:gdLst>
              <a:gd name="T0" fmla="*/ 2147483646 w 901"/>
              <a:gd name="T1" fmla="*/ 2147483646 h 721"/>
              <a:gd name="T2" fmla="*/ 2147483646 w 901"/>
              <a:gd name="T3" fmla="*/ 2147483646 h 721"/>
              <a:gd name="T4" fmla="*/ 2147483646 w 901"/>
              <a:gd name="T5" fmla="*/ 2147483646 h 721"/>
              <a:gd name="T6" fmla="*/ 2147483646 w 901"/>
              <a:gd name="T7" fmla="*/ 2147483646 h 721"/>
              <a:gd name="T8" fmla="*/ 2147483646 w 901"/>
              <a:gd name="T9" fmla="*/ 2147483646 h 721"/>
              <a:gd name="T10" fmla="*/ 2147483646 w 901"/>
              <a:gd name="T11" fmla="*/ 2147483646 h 721"/>
              <a:gd name="T12" fmla="*/ 2147483646 w 901"/>
              <a:gd name="T13" fmla="*/ 2147483646 h 721"/>
              <a:gd name="T14" fmla="*/ 2147483646 w 901"/>
              <a:gd name="T15" fmla="*/ 2147483646 h 721"/>
              <a:gd name="T16" fmla="*/ 2147483646 w 901"/>
              <a:gd name="T17" fmla="*/ 2147483646 h 721"/>
              <a:gd name="T18" fmla="*/ 2147483646 w 901"/>
              <a:gd name="T19" fmla="*/ 2147483646 h 721"/>
              <a:gd name="T20" fmla="*/ 2147483646 w 901"/>
              <a:gd name="T21" fmla="*/ 2147483646 h 721"/>
              <a:gd name="T22" fmla="*/ 2147483646 w 901"/>
              <a:gd name="T23" fmla="*/ 2147483646 h 721"/>
              <a:gd name="T24" fmla="*/ 2147483646 w 901"/>
              <a:gd name="T25" fmla="*/ 2147483646 h 721"/>
              <a:gd name="T26" fmla="*/ 2147483646 w 901"/>
              <a:gd name="T27" fmla="*/ 2147483646 h 721"/>
              <a:gd name="T28" fmla="*/ 2147483646 w 901"/>
              <a:gd name="T29" fmla="*/ 2147483646 h 721"/>
              <a:gd name="T30" fmla="*/ 0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7" name="Freeform 1031"/>
          <p:cNvSpPr>
            <a:spLocks/>
          </p:cNvSpPr>
          <p:nvPr/>
        </p:nvSpPr>
        <p:spPr bwMode="auto">
          <a:xfrm>
            <a:off x="5562600" y="2743200"/>
            <a:ext cx="1430338" cy="1144588"/>
          </a:xfrm>
          <a:custGeom>
            <a:avLst/>
            <a:gdLst>
              <a:gd name="T0" fmla="*/ 0 w 901"/>
              <a:gd name="T1" fmla="*/ 2147483646 h 721"/>
              <a:gd name="T2" fmla="*/ 2147483646 w 901"/>
              <a:gd name="T3" fmla="*/ 2147483646 h 721"/>
              <a:gd name="T4" fmla="*/ 2147483646 w 901"/>
              <a:gd name="T5" fmla="*/ 2147483646 h 721"/>
              <a:gd name="T6" fmla="*/ 2147483646 w 901"/>
              <a:gd name="T7" fmla="*/ 2147483646 h 721"/>
              <a:gd name="T8" fmla="*/ 2147483646 w 901"/>
              <a:gd name="T9" fmla="*/ 2147483646 h 721"/>
              <a:gd name="T10" fmla="*/ 2147483646 w 901"/>
              <a:gd name="T11" fmla="*/ 2147483646 h 721"/>
              <a:gd name="T12" fmla="*/ 2147483646 w 901"/>
              <a:gd name="T13" fmla="*/ 2147483646 h 721"/>
              <a:gd name="T14" fmla="*/ 2147483646 w 901"/>
              <a:gd name="T15" fmla="*/ 2147483646 h 721"/>
              <a:gd name="T16" fmla="*/ 2147483646 w 901"/>
              <a:gd name="T17" fmla="*/ 2147483646 h 721"/>
              <a:gd name="T18" fmla="*/ 2147483646 w 901"/>
              <a:gd name="T19" fmla="*/ 2147483646 h 721"/>
              <a:gd name="T20" fmla="*/ 2147483646 w 901"/>
              <a:gd name="T21" fmla="*/ 2147483646 h 721"/>
              <a:gd name="T22" fmla="*/ 2147483646 w 901"/>
              <a:gd name="T23" fmla="*/ 2147483646 h 721"/>
              <a:gd name="T24" fmla="*/ 2147483646 w 901"/>
              <a:gd name="T25" fmla="*/ 2147483646 h 721"/>
              <a:gd name="T26" fmla="*/ 2147483646 w 901"/>
              <a:gd name="T27" fmla="*/ 2147483646 h 721"/>
              <a:gd name="T28" fmla="*/ 2147483646 w 901"/>
              <a:gd name="T29" fmla="*/ 2147483646 h 721"/>
              <a:gd name="T30" fmla="*/ 2147483646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8" name="Line 1032"/>
          <p:cNvSpPr>
            <a:spLocks noChangeShapeType="1"/>
          </p:cNvSpPr>
          <p:nvPr/>
        </p:nvSpPr>
        <p:spPr bwMode="auto">
          <a:xfrm>
            <a:off x="7010400" y="2743200"/>
            <a:ext cx="0" cy="121920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9" name="Freeform 1033"/>
          <p:cNvSpPr>
            <a:spLocks/>
          </p:cNvSpPr>
          <p:nvPr/>
        </p:nvSpPr>
        <p:spPr bwMode="auto">
          <a:xfrm>
            <a:off x="5486400" y="2743200"/>
            <a:ext cx="3005138" cy="1214438"/>
          </a:xfrm>
          <a:custGeom>
            <a:avLst/>
            <a:gdLst>
              <a:gd name="T0" fmla="*/ 0 w 1893"/>
              <a:gd name="T1" fmla="*/ 0 h 765"/>
              <a:gd name="T2" fmla="*/ 0 w 1893"/>
              <a:gd name="T3" fmla="*/ 2147483646 h 765"/>
              <a:gd name="T4" fmla="*/ 2147483646 w 1893"/>
              <a:gd name="T5" fmla="*/ 2147483646 h 765"/>
              <a:gd name="T6" fmla="*/ 0 60000 65536"/>
              <a:gd name="T7" fmla="*/ 0 60000 65536"/>
              <a:gd name="T8" fmla="*/ 0 60000 65536"/>
              <a:gd name="T9" fmla="*/ 0 w 1893"/>
              <a:gd name="T10" fmla="*/ 0 h 765"/>
              <a:gd name="T11" fmla="*/ 1893 w 1893"/>
              <a:gd name="T12" fmla="*/ 765 h 7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93" h="765">
                <a:moveTo>
                  <a:pt x="0" y="0"/>
                </a:moveTo>
                <a:lnTo>
                  <a:pt x="0" y="764"/>
                </a:lnTo>
                <a:lnTo>
                  <a:pt x="1892" y="764"/>
                </a:lnTo>
              </a:path>
            </a:pathLst>
          </a:custGeom>
          <a:noFill/>
          <a:ln w="25400" cap="rnd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0" name="Line 1034"/>
          <p:cNvSpPr>
            <a:spLocks noChangeShapeType="1"/>
          </p:cNvSpPr>
          <p:nvPr/>
        </p:nvSpPr>
        <p:spPr bwMode="auto">
          <a:xfrm>
            <a:off x="5556250" y="26590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1" name="Line 1035"/>
          <p:cNvSpPr>
            <a:spLocks noChangeShapeType="1"/>
          </p:cNvSpPr>
          <p:nvPr/>
        </p:nvSpPr>
        <p:spPr bwMode="auto">
          <a:xfrm>
            <a:off x="5556250" y="278130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2" name="Line 1036"/>
          <p:cNvSpPr>
            <a:spLocks noChangeShapeType="1"/>
          </p:cNvSpPr>
          <p:nvPr/>
        </p:nvSpPr>
        <p:spPr bwMode="auto">
          <a:xfrm>
            <a:off x="5556250" y="2901950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3" name="Line 1037"/>
          <p:cNvSpPr>
            <a:spLocks noChangeShapeType="1"/>
          </p:cNvSpPr>
          <p:nvPr/>
        </p:nvSpPr>
        <p:spPr bwMode="auto">
          <a:xfrm>
            <a:off x="5556250" y="302418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4" name="Line 1038"/>
          <p:cNvSpPr>
            <a:spLocks noChangeShapeType="1"/>
          </p:cNvSpPr>
          <p:nvPr/>
        </p:nvSpPr>
        <p:spPr bwMode="auto">
          <a:xfrm>
            <a:off x="5556250" y="3144838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5" name="Line 1039"/>
          <p:cNvSpPr>
            <a:spLocks noChangeShapeType="1"/>
          </p:cNvSpPr>
          <p:nvPr/>
        </p:nvSpPr>
        <p:spPr bwMode="auto">
          <a:xfrm>
            <a:off x="5556250" y="326707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6" name="Line 1040"/>
          <p:cNvSpPr>
            <a:spLocks noChangeShapeType="1"/>
          </p:cNvSpPr>
          <p:nvPr/>
        </p:nvSpPr>
        <p:spPr bwMode="auto">
          <a:xfrm>
            <a:off x="5556250" y="3387725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7" name="Line 1041"/>
          <p:cNvSpPr>
            <a:spLocks noChangeShapeType="1"/>
          </p:cNvSpPr>
          <p:nvPr/>
        </p:nvSpPr>
        <p:spPr bwMode="auto">
          <a:xfrm>
            <a:off x="5556250" y="35099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8" name="Line 1042"/>
          <p:cNvSpPr>
            <a:spLocks noChangeShapeType="1"/>
          </p:cNvSpPr>
          <p:nvPr/>
        </p:nvSpPr>
        <p:spPr bwMode="auto">
          <a:xfrm>
            <a:off x="5556250" y="363061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9" name="Line 1043"/>
          <p:cNvSpPr>
            <a:spLocks noChangeShapeType="1"/>
          </p:cNvSpPr>
          <p:nvPr/>
        </p:nvSpPr>
        <p:spPr bwMode="auto">
          <a:xfrm>
            <a:off x="5556250" y="3751263"/>
            <a:ext cx="1588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0" name="Line 1044"/>
          <p:cNvSpPr>
            <a:spLocks noChangeShapeType="1"/>
          </p:cNvSpPr>
          <p:nvPr/>
        </p:nvSpPr>
        <p:spPr bwMode="auto">
          <a:xfrm>
            <a:off x="85740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1" name="Line 1045"/>
          <p:cNvSpPr>
            <a:spLocks noChangeShapeType="1"/>
          </p:cNvSpPr>
          <p:nvPr/>
        </p:nvSpPr>
        <p:spPr bwMode="auto">
          <a:xfrm>
            <a:off x="82740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2" name="Line 1046"/>
          <p:cNvSpPr>
            <a:spLocks noChangeShapeType="1"/>
          </p:cNvSpPr>
          <p:nvPr/>
        </p:nvSpPr>
        <p:spPr bwMode="auto">
          <a:xfrm>
            <a:off x="797242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3" name="Line 1047"/>
          <p:cNvSpPr>
            <a:spLocks noChangeShapeType="1"/>
          </p:cNvSpPr>
          <p:nvPr/>
        </p:nvSpPr>
        <p:spPr bwMode="auto">
          <a:xfrm>
            <a:off x="767238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4" name="Line 1048"/>
          <p:cNvSpPr>
            <a:spLocks noChangeShapeType="1"/>
          </p:cNvSpPr>
          <p:nvPr/>
        </p:nvSpPr>
        <p:spPr bwMode="auto">
          <a:xfrm>
            <a:off x="7372350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5" name="Line 1049"/>
          <p:cNvSpPr>
            <a:spLocks noChangeShapeType="1"/>
          </p:cNvSpPr>
          <p:nvPr/>
        </p:nvSpPr>
        <p:spPr bwMode="auto">
          <a:xfrm>
            <a:off x="70723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6" name="Line 1050"/>
          <p:cNvSpPr>
            <a:spLocks noChangeShapeType="1"/>
          </p:cNvSpPr>
          <p:nvPr/>
        </p:nvSpPr>
        <p:spPr bwMode="auto">
          <a:xfrm>
            <a:off x="67722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7" name="Line 1051"/>
          <p:cNvSpPr>
            <a:spLocks noChangeShapeType="1"/>
          </p:cNvSpPr>
          <p:nvPr/>
        </p:nvSpPr>
        <p:spPr bwMode="auto">
          <a:xfrm>
            <a:off x="6472238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8" name="Line 1052"/>
          <p:cNvSpPr>
            <a:spLocks noChangeShapeType="1"/>
          </p:cNvSpPr>
          <p:nvPr/>
        </p:nvSpPr>
        <p:spPr bwMode="auto">
          <a:xfrm>
            <a:off x="6170613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19" name="Line 1053"/>
          <p:cNvSpPr>
            <a:spLocks noChangeShapeType="1"/>
          </p:cNvSpPr>
          <p:nvPr/>
        </p:nvSpPr>
        <p:spPr bwMode="auto">
          <a:xfrm>
            <a:off x="5870575" y="3879850"/>
            <a:ext cx="0" cy="1588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20" name="Rectangle 1054"/>
          <p:cNvSpPr>
            <a:spLocks noChangeArrowheads="1"/>
          </p:cNvSpPr>
          <p:nvPr/>
        </p:nvSpPr>
        <p:spPr bwMode="auto">
          <a:xfrm>
            <a:off x="5443538" y="3175000"/>
            <a:ext cx="920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3521" name="Rectangle 1055"/>
          <p:cNvSpPr>
            <a:spLocks noChangeArrowheads="1"/>
          </p:cNvSpPr>
          <p:nvPr/>
        </p:nvSpPr>
        <p:spPr bwMode="auto">
          <a:xfrm>
            <a:off x="6980238" y="3849688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3522" name="Rectangle 1056"/>
          <p:cNvSpPr>
            <a:spLocks noChangeArrowheads="1"/>
          </p:cNvSpPr>
          <p:nvPr/>
        </p:nvSpPr>
        <p:spPr bwMode="auto">
          <a:xfrm>
            <a:off x="8534400" y="3614738"/>
            <a:ext cx="3508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63523" name="Rectangle 1057"/>
          <p:cNvSpPr>
            <a:spLocks noChangeArrowheads="1"/>
          </p:cNvSpPr>
          <p:nvPr/>
        </p:nvSpPr>
        <p:spPr bwMode="auto">
          <a:xfrm>
            <a:off x="5181600" y="2209800"/>
            <a:ext cx="6556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f(x)</a:t>
            </a:r>
          </a:p>
        </p:txBody>
      </p:sp>
      <p:sp>
        <p:nvSpPr>
          <p:cNvPr id="63524" name="Rectangle 1058"/>
          <p:cNvSpPr>
            <a:spLocks noChangeArrowheads="1"/>
          </p:cNvSpPr>
          <p:nvPr/>
        </p:nvSpPr>
        <p:spPr bwMode="auto">
          <a:xfrm>
            <a:off x="6858000" y="3962400"/>
            <a:ext cx="4667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l-GR" altLang="en-US" sz="1800" b="1">
                <a:solidFill>
                  <a:schemeClr val="bg2"/>
                </a:solidFill>
                <a:latin typeface="Arial" panose="020B0604020202020204" pitchFamily="34" charset="0"/>
              </a:rPr>
              <a:t>μ</a:t>
            </a:r>
          </a:p>
        </p:txBody>
      </p:sp>
      <p:sp>
        <p:nvSpPr>
          <p:cNvPr id="63525" name="Text Box 1059"/>
          <p:cNvSpPr txBox="1">
            <a:spLocks noChangeArrowheads="1"/>
          </p:cNvSpPr>
          <p:nvPr/>
        </p:nvSpPr>
        <p:spPr bwMode="auto">
          <a:xfrm>
            <a:off x="7086600" y="3352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l-GR" altLang="en-US" sz="1800">
                <a:solidFill>
                  <a:schemeClr val="bg2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σ</a:t>
            </a:r>
            <a:endParaRPr lang="el-GR" altLang="en-US" sz="18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63526" name="Line 1060"/>
          <p:cNvSpPr>
            <a:spLocks noChangeShapeType="1"/>
          </p:cNvSpPr>
          <p:nvPr/>
        </p:nvSpPr>
        <p:spPr bwMode="auto">
          <a:xfrm flipH="1">
            <a:off x="7010400" y="3352800"/>
            <a:ext cx="53340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65539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101D5954-CBC0-45E8-A82B-8914F6DA4A2F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65540" name="Rectangle 2"/>
          <p:cNvSpPr>
            <a:spLocks noChangeArrowheads="1"/>
          </p:cNvSpPr>
          <p:nvPr/>
        </p:nvSpPr>
        <p:spPr bwMode="auto">
          <a:xfrm>
            <a:off x="457200" y="533400"/>
            <a:ext cx="8248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5541" name="Rectangle 4"/>
          <p:cNvSpPr>
            <a:spLocks noChangeArrowheads="1"/>
          </p:cNvSpPr>
          <p:nvPr/>
        </p:nvSpPr>
        <p:spPr bwMode="auto">
          <a:xfrm>
            <a:off x="4800600" y="2667000"/>
            <a:ext cx="3981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5542" name="Rectangle 5"/>
          <p:cNvSpPr>
            <a:spLocks noChangeArrowheads="1"/>
          </p:cNvSpPr>
          <p:nvPr/>
        </p:nvSpPr>
        <p:spPr bwMode="auto">
          <a:xfrm>
            <a:off x="4953000" y="2667000"/>
            <a:ext cx="3600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65543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1676400" y="1981200"/>
          <a:ext cx="5105400" cy="292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0" name="Worksheet" r:id="rId4" imgW="3600885" imgH="2238884" progId="Excel.Sheet.8">
                  <p:embed/>
                </p:oleObj>
              </mc:Choice>
              <mc:Fallback>
                <p:oleObj name="Worksheet" r:id="rId4" imgW="3600885" imgH="2238884" progId="Excel.Sheet.8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981200"/>
                        <a:ext cx="5105400" cy="292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4" name="Rectangle 7"/>
          <p:cNvSpPr>
            <a:spLocks noChangeArrowheads="1"/>
          </p:cNvSpPr>
          <p:nvPr/>
        </p:nvSpPr>
        <p:spPr bwMode="auto">
          <a:xfrm>
            <a:off x="762000" y="5181600"/>
            <a:ext cx="7312025" cy="83185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By varying the parameters</a:t>
            </a:r>
            <a:r>
              <a:rPr lang="en-US" altLang="en-US" sz="1800" b="1">
                <a:latin typeface="Times New Roman" panose="02020603050405020304" pitchFamily="18" charset="0"/>
              </a:rPr>
              <a:t> </a:t>
            </a:r>
            <a:r>
              <a:rPr lang="el-GR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μ</a:t>
            </a:r>
            <a:r>
              <a:rPr lang="en-US" altLang="en-US" sz="1800" b="1">
                <a:latin typeface="Times New Roman" panose="02020603050405020304" pitchFamily="18" charset="0"/>
              </a:rPr>
              <a:t> </a:t>
            </a:r>
            <a:r>
              <a:rPr lang="en-US" altLang="en-US" sz="1800" b="1">
                <a:latin typeface="Arial" panose="020B0604020202020204" pitchFamily="34" charset="0"/>
              </a:rPr>
              <a:t>and </a:t>
            </a:r>
            <a:r>
              <a:rPr lang="el-GR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σ</a:t>
            </a:r>
            <a:r>
              <a:rPr lang="en-US" altLang="en-US" sz="1800" b="1">
                <a:latin typeface="Arial" panose="020B0604020202020204" pitchFamily="34" charset="0"/>
              </a:rPr>
              <a:t>, we obtain different normal distributions</a:t>
            </a:r>
          </a:p>
        </p:txBody>
      </p:sp>
      <p:sp>
        <p:nvSpPr>
          <p:cNvPr id="65545" name="Rectangle 11"/>
          <p:cNvSpPr>
            <a:spLocks noChangeArrowheads="1"/>
          </p:cNvSpPr>
          <p:nvPr/>
        </p:nvSpPr>
        <p:spPr bwMode="auto">
          <a:xfrm>
            <a:off x="1295400" y="381000"/>
            <a:ext cx="7467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0"/>
              </a:spcBef>
              <a:buFontTx/>
              <a:buNone/>
            </a:pPr>
            <a:r>
              <a:rPr lang="en-US" altLang="en-US" sz="4100">
                <a:solidFill>
                  <a:schemeClr val="tx2"/>
                </a:solidFill>
                <a:latin typeface="Arial" panose="020B0604020202020204" pitchFamily="34" charset="0"/>
              </a:rPr>
              <a:t>Many Normal Distributions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67587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C5221B28-8B66-4390-B6CD-03F5CE6D96CF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95400" y="381000"/>
            <a:ext cx="74676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The Normal Distribution Shape</a:t>
            </a:r>
          </a:p>
        </p:txBody>
      </p:sp>
      <p:sp>
        <p:nvSpPr>
          <p:cNvPr id="67589" name="Line 3"/>
          <p:cNvSpPr>
            <a:spLocks noChangeShapeType="1"/>
          </p:cNvSpPr>
          <p:nvPr/>
        </p:nvSpPr>
        <p:spPr bwMode="auto">
          <a:xfrm flipV="1">
            <a:off x="4267200" y="4267200"/>
            <a:ext cx="76200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Freeform 4"/>
          <p:cNvSpPr>
            <a:spLocks/>
          </p:cNvSpPr>
          <p:nvPr/>
        </p:nvSpPr>
        <p:spPr bwMode="auto">
          <a:xfrm>
            <a:off x="1828800" y="2971800"/>
            <a:ext cx="5029200" cy="2438400"/>
          </a:xfrm>
          <a:custGeom>
            <a:avLst/>
            <a:gdLst>
              <a:gd name="T0" fmla="*/ 0 w 1893"/>
              <a:gd name="T1" fmla="*/ 0 h 765"/>
              <a:gd name="T2" fmla="*/ 0 w 1893"/>
              <a:gd name="T3" fmla="*/ 2147483646 h 765"/>
              <a:gd name="T4" fmla="*/ 2147483646 w 1893"/>
              <a:gd name="T5" fmla="*/ 2147483646 h 765"/>
              <a:gd name="T6" fmla="*/ 0 60000 65536"/>
              <a:gd name="T7" fmla="*/ 0 60000 65536"/>
              <a:gd name="T8" fmla="*/ 0 60000 65536"/>
              <a:gd name="T9" fmla="*/ 0 w 1893"/>
              <a:gd name="T10" fmla="*/ 0 h 765"/>
              <a:gd name="T11" fmla="*/ 1893 w 1893"/>
              <a:gd name="T12" fmla="*/ 765 h 7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93" h="765">
                <a:moveTo>
                  <a:pt x="0" y="0"/>
                </a:moveTo>
                <a:lnTo>
                  <a:pt x="0" y="764"/>
                </a:lnTo>
                <a:lnTo>
                  <a:pt x="1892" y="764"/>
                </a:lnTo>
              </a:path>
            </a:pathLst>
          </a:custGeom>
          <a:noFill/>
          <a:ln w="25400" cap="rnd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1" name="Line 5"/>
          <p:cNvSpPr>
            <a:spLocks noChangeShapeType="1"/>
          </p:cNvSpPr>
          <p:nvPr/>
        </p:nvSpPr>
        <p:spPr bwMode="auto">
          <a:xfrm>
            <a:off x="2900363" y="32067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2" name="Line 6"/>
          <p:cNvSpPr>
            <a:spLocks noChangeShapeType="1"/>
          </p:cNvSpPr>
          <p:nvPr/>
        </p:nvSpPr>
        <p:spPr bwMode="auto">
          <a:xfrm>
            <a:off x="2900363" y="33289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3" name="Line 7"/>
          <p:cNvSpPr>
            <a:spLocks noChangeShapeType="1"/>
          </p:cNvSpPr>
          <p:nvPr/>
        </p:nvSpPr>
        <p:spPr bwMode="auto">
          <a:xfrm>
            <a:off x="2900363" y="34496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Line 8"/>
          <p:cNvSpPr>
            <a:spLocks noChangeShapeType="1"/>
          </p:cNvSpPr>
          <p:nvPr/>
        </p:nvSpPr>
        <p:spPr bwMode="auto">
          <a:xfrm>
            <a:off x="2900363" y="35718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5" name="Line 9"/>
          <p:cNvSpPr>
            <a:spLocks noChangeShapeType="1"/>
          </p:cNvSpPr>
          <p:nvPr/>
        </p:nvSpPr>
        <p:spPr bwMode="auto">
          <a:xfrm>
            <a:off x="2900363" y="36925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6" name="Line 10"/>
          <p:cNvSpPr>
            <a:spLocks noChangeShapeType="1"/>
          </p:cNvSpPr>
          <p:nvPr/>
        </p:nvSpPr>
        <p:spPr bwMode="auto">
          <a:xfrm>
            <a:off x="2900363" y="38147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7" name="Line 11"/>
          <p:cNvSpPr>
            <a:spLocks noChangeShapeType="1"/>
          </p:cNvSpPr>
          <p:nvPr/>
        </p:nvSpPr>
        <p:spPr bwMode="auto">
          <a:xfrm>
            <a:off x="2900363" y="39354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8" name="Line 12"/>
          <p:cNvSpPr>
            <a:spLocks noChangeShapeType="1"/>
          </p:cNvSpPr>
          <p:nvPr/>
        </p:nvSpPr>
        <p:spPr bwMode="auto">
          <a:xfrm>
            <a:off x="2900363" y="40576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9" name="Line 13"/>
          <p:cNvSpPr>
            <a:spLocks noChangeShapeType="1"/>
          </p:cNvSpPr>
          <p:nvPr/>
        </p:nvSpPr>
        <p:spPr bwMode="auto">
          <a:xfrm>
            <a:off x="2900363" y="41783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0" name="Line 14"/>
          <p:cNvSpPr>
            <a:spLocks noChangeShapeType="1"/>
          </p:cNvSpPr>
          <p:nvPr/>
        </p:nvSpPr>
        <p:spPr bwMode="auto">
          <a:xfrm>
            <a:off x="2900363" y="42989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1" name="Line 15"/>
          <p:cNvSpPr>
            <a:spLocks noChangeShapeType="1"/>
          </p:cNvSpPr>
          <p:nvPr/>
        </p:nvSpPr>
        <p:spPr bwMode="auto">
          <a:xfrm>
            <a:off x="5918200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2" name="Line 16"/>
          <p:cNvSpPr>
            <a:spLocks noChangeShapeType="1"/>
          </p:cNvSpPr>
          <p:nvPr/>
        </p:nvSpPr>
        <p:spPr bwMode="auto">
          <a:xfrm>
            <a:off x="5618163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3" name="Line 17"/>
          <p:cNvSpPr>
            <a:spLocks noChangeShapeType="1"/>
          </p:cNvSpPr>
          <p:nvPr/>
        </p:nvSpPr>
        <p:spPr bwMode="auto">
          <a:xfrm>
            <a:off x="5316538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4" name="Line 18"/>
          <p:cNvSpPr>
            <a:spLocks noChangeShapeType="1"/>
          </p:cNvSpPr>
          <p:nvPr/>
        </p:nvSpPr>
        <p:spPr bwMode="auto">
          <a:xfrm>
            <a:off x="5016500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5" name="Line 19"/>
          <p:cNvSpPr>
            <a:spLocks noChangeShapeType="1"/>
          </p:cNvSpPr>
          <p:nvPr/>
        </p:nvSpPr>
        <p:spPr bwMode="auto">
          <a:xfrm>
            <a:off x="4716463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6" name="Line 20"/>
          <p:cNvSpPr>
            <a:spLocks noChangeShapeType="1"/>
          </p:cNvSpPr>
          <p:nvPr/>
        </p:nvSpPr>
        <p:spPr bwMode="auto">
          <a:xfrm>
            <a:off x="4416425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7" name="Line 21"/>
          <p:cNvSpPr>
            <a:spLocks noChangeShapeType="1"/>
          </p:cNvSpPr>
          <p:nvPr/>
        </p:nvSpPr>
        <p:spPr bwMode="auto">
          <a:xfrm>
            <a:off x="4116388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8" name="Line 22"/>
          <p:cNvSpPr>
            <a:spLocks noChangeShapeType="1"/>
          </p:cNvSpPr>
          <p:nvPr/>
        </p:nvSpPr>
        <p:spPr bwMode="auto">
          <a:xfrm>
            <a:off x="3816350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9" name="Line 23"/>
          <p:cNvSpPr>
            <a:spLocks noChangeShapeType="1"/>
          </p:cNvSpPr>
          <p:nvPr/>
        </p:nvSpPr>
        <p:spPr bwMode="auto">
          <a:xfrm>
            <a:off x="3514725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0" name="Line 24"/>
          <p:cNvSpPr>
            <a:spLocks noChangeShapeType="1"/>
          </p:cNvSpPr>
          <p:nvPr/>
        </p:nvSpPr>
        <p:spPr bwMode="auto">
          <a:xfrm>
            <a:off x="3214688" y="442753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11" name="Rectangle 25"/>
          <p:cNvSpPr>
            <a:spLocks noChangeArrowheads="1"/>
          </p:cNvSpPr>
          <p:nvPr/>
        </p:nvSpPr>
        <p:spPr bwMode="auto">
          <a:xfrm>
            <a:off x="2787650" y="3722688"/>
            <a:ext cx="920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7612" name="Rectangle 26"/>
          <p:cNvSpPr>
            <a:spLocks noChangeArrowheads="1"/>
          </p:cNvSpPr>
          <p:nvPr/>
        </p:nvSpPr>
        <p:spPr bwMode="auto">
          <a:xfrm>
            <a:off x="4324350" y="4397375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7613" name="Rectangle 27"/>
          <p:cNvSpPr>
            <a:spLocks noChangeArrowheads="1"/>
          </p:cNvSpPr>
          <p:nvPr/>
        </p:nvSpPr>
        <p:spPr bwMode="auto">
          <a:xfrm>
            <a:off x="7010400" y="5410200"/>
            <a:ext cx="3508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67614" name="Rectangle 28"/>
          <p:cNvSpPr>
            <a:spLocks noChangeArrowheads="1"/>
          </p:cNvSpPr>
          <p:nvPr/>
        </p:nvSpPr>
        <p:spPr bwMode="auto">
          <a:xfrm>
            <a:off x="1295400" y="2362200"/>
            <a:ext cx="6556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f(x)</a:t>
            </a:r>
          </a:p>
        </p:txBody>
      </p:sp>
      <p:sp>
        <p:nvSpPr>
          <p:cNvPr id="67615" name="Rectangle 29"/>
          <p:cNvSpPr>
            <a:spLocks noChangeArrowheads="1"/>
          </p:cNvSpPr>
          <p:nvPr/>
        </p:nvSpPr>
        <p:spPr bwMode="auto">
          <a:xfrm>
            <a:off x="4114800" y="5410200"/>
            <a:ext cx="479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l-GR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μ</a:t>
            </a:r>
          </a:p>
        </p:txBody>
      </p:sp>
      <p:sp>
        <p:nvSpPr>
          <p:cNvPr id="67616" name="Rectangle 30"/>
          <p:cNvSpPr>
            <a:spLocks noChangeArrowheads="1"/>
          </p:cNvSpPr>
          <p:nvPr/>
        </p:nvSpPr>
        <p:spPr bwMode="auto">
          <a:xfrm>
            <a:off x="4495800" y="4191000"/>
            <a:ext cx="479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l-GR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σ</a:t>
            </a:r>
          </a:p>
        </p:txBody>
      </p:sp>
      <p:sp>
        <p:nvSpPr>
          <p:cNvPr id="67617" name="Freeform 31"/>
          <p:cNvSpPr>
            <a:spLocks/>
          </p:cNvSpPr>
          <p:nvPr/>
        </p:nvSpPr>
        <p:spPr bwMode="auto">
          <a:xfrm>
            <a:off x="4267200" y="3429000"/>
            <a:ext cx="2438400" cy="1905000"/>
          </a:xfrm>
          <a:custGeom>
            <a:avLst/>
            <a:gdLst>
              <a:gd name="T0" fmla="*/ 2147483646 w 901"/>
              <a:gd name="T1" fmla="*/ 2147483646 h 721"/>
              <a:gd name="T2" fmla="*/ 2147483646 w 901"/>
              <a:gd name="T3" fmla="*/ 2147483646 h 721"/>
              <a:gd name="T4" fmla="*/ 2147483646 w 901"/>
              <a:gd name="T5" fmla="*/ 2147483646 h 721"/>
              <a:gd name="T6" fmla="*/ 2147483646 w 901"/>
              <a:gd name="T7" fmla="*/ 2147483646 h 721"/>
              <a:gd name="T8" fmla="*/ 2147483646 w 901"/>
              <a:gd name="T9" fmla="*/ 2147483646 h 721"/>
              <a:gd name="T10" fmla="*/ 2147483646 w 901"/>
              <a:gd name="T11" fmla="*/ 2147483646 h 721"/>
              <a:gd name="T12" fmla="*/ 2147483646 w 901"/>
              <a:gd name="T13" fmla="*/ 2147483646 h 721"/>
              <a:gd name="T14" fmla="*/ 2147483646 w 901"/>
              <a:gd name="T15" fmla="*/ 2147483646 h 721"/>
              <a:gd name="T16" fmla="*/ 2147483646 w 901"/>
              <a:gd name="T17" fmla="*/ 2147483646 h 721"/>
              <a:gd name="T18" fmla="*/ 2147483646 w 901"/>
              <a:gd name="T19" fmla="*/ 2147483646 h 721"/>
              <a:gd name="T20" fmla="*/ 2147483646 w 901"/>
              <a:gd name="T21" fmla="*/ 2147483646 h 721"/>
              <a:gd name="T22" fmla="*/ 2147483646 w 901"/>
              <a:gd name="T23" fmla="*/ 2147483646 h 721"/>
              <a:gd name="T24" fmla="*/ 2147483646 w 901"/>
              <a:gd name="T25" fmla="*/ 2147483646 h 721"/>
              <a:gd name="T26" fmla="*/ 2147483646 w 901"/>
              <a:gd name="T27" fmla="*/ 2147483646 h 721"/>
              <a:gd name="T28" fmla="*/ 2147483646 w 901"/>
              <a:gd name="T29" fmla="*/ 2147483646 h 721"/>
              <a:gd name="T30" fmla="*/ 0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18" name="Freeform 32"/>
          <p:cNvSpPr>
            <a:spLocks/>
          </p:cNvSpPr>
          <p:nvPr/>
        </p:nvSpPr>
        <p:spPr bwMode="auto">
          <a:xfrm>
            <a:off x="1905000" y="3429000"/>
            <a:ext cx="2344738" cy="1905000"/>
          </a:xfrm>
          <a:custGeom>
            <a:avLst/>
            <a:gdLst>
              <a:gd name="T0" fmla="*/ 0 w 901"/>
              <a:gd name="T1" fmla="*/ 2147483646 h 721"/>
              <a:gd name="T2" fmla="*/ 2147483646 w 901"/>
              <a:gd name="T3" fmla="*/ 2147483646 h 721"/>
              <a:gd name="T4" fmla="*/ 2147483646 w 901"/>
              <a:gd name="T5" fmla="*/ 2147483646 h 721"/>
              <a:gd name="T6" fmla="*/ 2147483646 w 901"/>
              <a:gd name="T7" fmla="*/ 2147483646 h 721"/>
              <a:gd name="T8" fmla="*/ 2147483646 w 901"/>
              <a:gd name="T9" fmla="*/ 2147483646 h 721"/>
              <a:gd name="T10" fmla="*/ 2147483646 w 901"/>
              <a:gd name="T11" fmla="*/ 2147483646 h 721"/>
              <a:gd name="T12" fmla="*/ 2147483646 w 901"/>
              <a:gd name="T13" fmla="*/ 2147483646 h 721"/>
              <a:gd name="T14" fmla="*/ 2147483646 w 901"/>
              <a:gd name="T15" fmla="*/ 2147483646 h 721"/>
              <a:gd name="T16" fmla="*/ 2147483646 w 901"/>
              <a:gd name="T17" fmla="*/ 2147483646 h 721"/>
              <a:gd name="T18" fmla="*/ 2147483646 w 901"/>
              <a:gd name="T19" fmla="*/ 2147483646 h 721"/>
              <a:gd name="T20" fmla="*/ 2147483646 w 901"/>
              <a:gd name="T21" fmla="*/ 2147483646 h 721"/>
              <a:gd name="T22" fmla="*/ 2147483646 w 901"/>
              <a:gd name="T23" fmla="*/ 2147483646 h 721"/>
              <a:gd name="T24" fmla="*/ 2147483646 w 901"/>
              <a:gd name="T25" fmla="*/ 2147483646 h 721"/>
              <a:gd name="T26" fmla="*/ 2147483646 w 901"/>
              <a:gd name="T27" fmla="*/ 2147483646 h 721"/>
              <a:gd name="T28" fmla="*/ 2147483646 w 901"/>
              <a:gd name="T29" fmla="*/ 2147483646 h 721"/>
              <a:gd name="T30" fmla="*/ 2147483646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19" name="Line 33"/>
          <p:cNvSpPr>
            <a:spLocks noChangeShapeType="1"/>
          </p:cNvSpPr>
          <p:nvPr/>
        </p:nvSpPr>
        <p:spPr bwMode="auto">
          <a:xfrm>
            <a:off x="4267200" y="3505200"/>
            <a:ext cx="0" cy="19050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20" name="Text Box 34"/>
          <p:cNvSpPr txBox="1">
            <a:spLocks noChangeArrowheads="1"/>
          </p:cNvSpPr>
          <p:nvPr/>
        </p:nvSpPr>
        <p:spPr bwMode="auto">
          <a:xfrm>
            <a:off x="2819400" y="2438400"/>
            <a:ext cx="3276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Changing</a:t>
            </a:r>
            <a:r>
              <a:rPr lang="en-US" altLang="en-US" sz="1800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l-GR" altLang="en-US" sz="1800" b="1">
                <a:latin typeface="Arial" panose="020B0604020202020204" pitchFamily="34" charset="0"/>
              </a:rPr>
              <a:t>μ</a:t>
            </a:r>
            <a:r>
              <a:rPr lang="en-US" altLang="en-US" sz="1800">
                <a:latin typeface="Arial" panose="020B0604020202020204" pitchFamily="34" charset="0"/>
              </a:rPr>
              <a:t> shifts the distribution left or right.</a:t>
            </a:r>
          </a:p>
        </p:txBody>
      </p:sp>
      <p:sp>
        <p:nvSpPr>
          <p:cNvPr id="67621" name="Text Box 35"/>
          <p:cNvSpPr txBox="1">
            <a:spLocks noChangeArrowheads="1"/>
          </p:cNvSpPr>
          <p:nvPr/>
        </p:nvSpPr>
        <p:spPr bwMode="auto">
          <a:xfrm>
            <a:off x="5410200" y="3581400"/>
            <a:ext cx="3429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Changing</a:t>
            </a:r>
            <a:r>
              <a:rPr lang="en-US" altLang="en-US" sz="1800">
                <a:latin typeface="Times New Roman" panose="02020603050405020304" pitchFamily="18" charset="0"/>
              </a:rPr>
              <a:t> </a:t>
            </a:r>
            <a:r>
              <a:rPr lang="el-GR" altLang="en-US" sz="1800">
                <a:latin typeface="Arial" panose="020B0604020202020204" pitchFamily="34" charset="0"/>
              </a:rPr>
              <a:t>σ</a:t>
            </a:r>
            <a:r>
              <a:rPr lang="en-US" altLang="en-US" sz="1800">
                <a:latin typeface="Times New Roman" panose="02020603050405020304" pitchFamily="18" charset="0"/>
              </a:rPr>
              <a:t> </a:t>
            </a:r>
            <a:r>
              <a:rPr lang="en-US" altLang="en-US" sz="1800">
                <a:latin typeface="Arial" panose="020B0604020202020204" pitchFamily="34" charset="0"/>
              </a:rPr>
              <a:t>increases or decreases the spread.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852488"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68611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A96FC7DA-F454-49CB-9C5B-2C2C564E2384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68612" name="Rectangle 1030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772400" cy="752475"/>
          </a:xfrm>
          <a:noFill/>
        </p:spPr>
        <p:txBody>
          <a:bodyPr lIns="90487" tIns="44450" rIns="90487" bIns="44450" anchorCtr="1"/>
          <a:lstStyle/>
          <a:p>
            <a:pPr eaLnBrk="1" hangingPunct="1">
              <a:lnSpc>
                <a:spcPct val="95000"/>
              </a:lnSpc>
            </a:pPr>
            <a:r>
              <a:rPr lang="en-US" altLang="en-US"/>
              <a:t>Finding Normal Probabilities</a:t>
            </a:r>
            <a:r>
              <a:rPr lang="en-US" altLang="en-US">
                <a:solidFill>
                  <a:srgbClr val="F8F8F8"/>
                </a:solidFill>
              </a:rPr>
              <a:t>  </a:t>
            </a:r>
          </a:p>
        </p:txBody>
      </p:sp>
      <p:sp>
        <p:nvSpPr>
          <p:cNvPr id="68613" name="Freeform 1032"/>
          <p:cNvSpPr>
            <a:spLocks/>
          </p:cNvSpPr>
          <p:nvPr/>
        </p:nvSpPr>
        <p:spPr bwMode="auto">
          <a:xfrm>
            <a:off x="4313238" y="3609975"/>
            <a:ext cx="869950" cy="2041525"/>
          </a:xfrm>
          <a:custGeom>
            <a:avLst/>
            <a:gdLst>
              <a:gd name="T0" fmla="*/ 2147483646 w 548"/>
              <a:gd name="T1" fmla="*/ 2147483646 h 1286"/>
              <a:gd name="T2" fmla="*/ 2147483646 w 548"/>
              <a:gd name="T3" fmla="*/ 2147483646 h 1286"/>
              <a:gd name="T4" fmla="*/ 2147483646 w 548"/>
              <a:gd name="T5" fmla="*/ 2147483646 h 1286"/>
              <a:gd name="T6" fmla="*/ 2147483646 w 548"/>
              <a:gd name="T7" fmla="*/ 2147483646 h 1286"/>
              <a:gd name="T8" fmla="*/ 2147483646 w 548"/>
              <a:gd name="T9" fmla="*/ 2147483646 h 1286"/>
              <a:gd name="T10" fmla="*/ 2147483646 w 548"/>
              <a:gd name="T11" fmla="*/ 2147483646 h 1286"/>
              <a:gd name="T12" fmla="*/ 2147483646 w 548"/>
              <a:gd name="T13" fmla="*/ 2147483646 h 1286"/>
              <a:gd name="T14" fmla="*/ 2147483646 w 548"/>
              <a:gd name="T15" fmla="*/ 2147483646 h 1286"/>
              <a:gd name="T16" fmla="*/ 0 w 548"/>
              <a:gd name="T17" fmla="*/ 2147483646 h 1286"/>
              <a:gd name="T18" fmla="*/ 0 w 548"/>
              <a:gd name="T19" fmla="*/ 0 h 128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48"/>
              <a:gd name="T31" fmla="*/ 0 h 1286"/>
              <a:gd name="T32" fmla="*/ 548 w 548"/>
              <a:gd name="T33" fmla="*/ 1286 h 128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48" h="1286">
                <a:moveTo>
                  <a:pt x="87" y="27"/>
                </a:moveTo>
                <a:lnTo>
                  <a:pt x="150" y="60"/>
                </a:lnTo>
                <a:lnTo>
                  <a:pt x="243" y="174"/>
                </a:lnTo>
                <a:lnTo>
                  <a:pt x="318" y="288"/>
                </a:lnTo>
                <a:lnTo>
                  <a:pt x="408" y="447"/>
                </a:lnTo>
                <a:lnTo>
                  <a:pt x="483" y="585"/>
                </a:lnTo>
                <a:lnTo>
                  <a:pt x="543" y="678"/>
                </a:lnTo>
                <a:lnTo>
                  <a:pt x="548" y="1286"/>
                </a:lnTo>
                <a:lnTo>
                  <a:pt x="0" y="1286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Rectangle 1033"/>
          <p:cNvSpPr>
            <a:spLocks noChangeArrowheads="1"/>
          </p:cNvSpPr>
          <p:nvPr/>
        </p:nvSpPr>
        <p:spPr bwMode="auto">
          <a:xfrm>
            <a:off x="4160838" y="5576888"/>
            <a:ext cx="3714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>
                <a:solidFill>
                  <a:srgbClr val="33CC33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68615" name="Freeform 1034"/>
          <p:cNvSpPr>
            <a:spLocks/>
          </p:cNvSpPr>
          <p:nvPr/>
        </p:nvSpPr>
        <p:spPr bwMode="auto">
          <a:xfrm>
            <a:off x="4332288" y="3606800"/>
            <a:ext cx="322262" cy="209550"/>
          </a:xfrm>
          <a:custGeom>
            <a:avLst/>
            <a:gdLst>
              <a:gd name="T0" fmla="*/ 0 w 203"/>
              <a:gd name="T1" fmla="*/ 2147483646 h 132"/>
              <a:gd name="T2" fmla="*/ 2147483646 w 203"/>
              <a:gd name="T3" fmla="*/ 0 h 132"/>
              <a:gd name="T4" fmla="*/ 2147483646 w 203"/>
              <a:gd name="T5" fmla="*/ 2147483646 h 132"/>
              <a:gd name="T6" fmla="*/ 2147483646 w 203"/>
              <a:gd name="T7" fmla="*/ 2147483646 h 132"/>
              <a:gd name="T8" fmla="*/ 2147483646 w 203"/>
              <a:gd name="T9" fmla="*/ 2147483646 h 132"/>
              <a:gd name="T10" fmla="*/ 2147483646 w 203"/>
              <a:gd name="T11" fmla="*/ 2147483646 h 132"/>
              <a:gd name="T12" fmla="*/ 2147483646 w 203"/>
              <a:gd name="T13" fmla="*/ 2147483646 h 132"/>
              <a:gd name="T14" fmla="*/ 2147483646 w 203"/>
              <a:gd name="T15" fmla="*/ 2147483646 h 13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03"/>
              <a:gd name="T25" fmla="*/ 0 h 132"/>
              <a:gd name="T26" fmla="*/ 203 w 203"/>
              <a:gd name="T27" fmla="*/ 132 h 13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03" h="132">
                <a:moveTo>
                  <a:pt x="0" y="2"/>
                </a:moveTo>
                <a:lnTo>
                  <a:pt x="27" y="0"/>
                </a:lnTo>
                <a:lnTo>
                  <a:pt x="54" y="3"/>
                </a:lnTo>
                <a:lnTo>
                  <a:pt x="79" y="14"/>
                </a:lnTo>
                <a:lnTo>
                  <a:pt x="101" y="28"/>
                </a:lnTo>
                <a:lnTo>
                  <a:pt x="121" y="45"/>
                </a:lnTo>
                <a:lnTo>
                  <a:pt x="135" y="67"/>
                </a:lnTo>
                <a:lnTo>
                  <a:pt x="202" y="131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6" name="Rectangle 1035"/>
          <p:cNvSpPr>
            <a:spLocks noChangeArrowheads="1"/>
          </p:cNvSpPr>
          <p:nvPr/>
        </p:nvSpPr>
        <p:spPr bwMode="auto">
          <a:xfrm>
            <a:off x="4999038" y="5576888"/>
            <a:ext cx="3905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>
                <a:solidFill>
                  <a:srgbClr val="FF6600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68617" name="Rectangle 1036"/>
          <p:cNvSpPr>
            <a:spLocks noChangeArrowheads="1"/>
          </p:cNvSpPr>
          <p:nvPr/>
        </p:nvSpPr>
        <p:spPr bwMode="auto">
          <a:xfrm>
            <a:off x="6864350" y="5562600"/>
            <a:ext cx="3508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i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68618" name="Freeform 1037"/>
          <p:cNvSpPr>
            <a:spLocks/>
          </p:cNvSpPr>
          <p:nvPr/>
        </p:nvSpPr>
        <p:spPr bwMode="auto">
          <a:xfrm>
            <a:off x="4332288" y="3609975"/>
            <a:ext cx="2154237" cy="1981200"/>
          </a:xfrm>
          <a:custGeom>
            <a:avLst/>
            <a:gdLst>
              <a:gd name="T0" fmla="*/ 2147483646 w 1357"/>
              <a:gd name="T1" fmla="*/ 2147483646 h 1248"/>
              <a:gd name="T2" fmla="*/ 2147483646 w 1357"/>
              <a:gd name="T3" fmla="*/ 2147483646 h 1248"/>
              <a:gd name="T4" fmla="*/ 2147483646 w 1357"/>
              <a:gd name="T5" fmla="*/ 2147483646 h 1248"/>
              <a:gd name="T6" fmla="*/ 2147483646 w 1357"/>
              <a:gd name="T7" fmla="*/ 2147483646 h 1248"/>
              <a:gd name="T8" fmla="*/ 2147483646 w 1357"/>
              <a:gd name="T9" fmla="*/ 2147483646 h 1248"/>
              <a:gd name="T10" fmla="*/ 2147483646 w 1357"/>
              <a:gd name="T11" fmla="*/ 2147483646 h 1248"/>
              <a:gd name="T12" fmla="*/ 2147483646 w 1357"/>
              <a:gd name="T13" fmla="*/ 2147483646 h 1248"/>
              <a:gd name="T14" fmla="*/ 2147483646 w 1357"/>
              <a:gd name="T15" fmla="*/ 2147483646 h 1248"/>
              <a:gd name="T16" fmla="*/ 2147483646 w 1357"/>
              <a:gd name="T17" fmla="*/ 2147483646 h 1248"/>
              <a:gd name="T18" fmla="*/ 2147483646 w 1357"/>
              <a:gd name="T19" fmla="*/ 2147483646 h 1248"/>
              <a:gd name="T20" fmla="*/ 2147483646 w 1357"/>
              <a:gd name="T21" fmla="*/ 2147483646 h 1248"/>
              <a:gd name="T22" fmla="*/ 2147483646 w 1357"/>
              <a:gd name="T23" fmla="*/ 2147483646 h 1248"/>
              <a:gd name="T24" fmla="*/ 2147483646 w 1357"/>
              <a:gd name="T25" fmla="*/ 2147483646 h 1248"/>
              <a:gd name="T26" fmla="*/ 2147483646 w 1357"/>
              <a:gd name="T27" fmla="*/ 2147483646 h 1248"/>
              <a:gd name="T28" fmla="*/ 2147483646 w 1357"/>
              <a:gd name="T29" fmla="*/ 2147483646 h 1248"/>
              <a:gd name="T30" fmla="*/ 0 w 1357"/>
              <a:gd name="T31" fmla="*/ 0 h 12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357"/>
              <a:gd name="T49" fmla="*/ 0 h 1248"/>
              <a:gd name="T50" fmla="*/ 1357 w 1357"/>
              <a:gd name="T51" fmla="*/ 1248 h 124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357" h="1248">
                <a:moveTo>
                  <a:pt x="1356" y="1247"/>
                </a:moveTo>
                <a:lnTo>
                  <a:pt x="1213" y="1232"/>
                </a:lnTo>
                <a:lnTo>
                  <a:pt x="1141" y="1218"/>
                </a:lnTo>
                <a:lnTo>
                  <a:pt x="1070" y="1199"/>
                </a:lnTo>
                <a:lnTo>
                  <a:pt x="1000" y="1170"/>
                </a:lnTo>
                <a:lnTo>
                  <a:pt x="927" y="1132"/>
                </a:lnTo>
                <a:lnTo>
                  <a:pt x="857" y="1080"/>
                </a:lnTo>
                <a:lnTo>
                  <a:pt x="714" y="935"/>
                </a:lnTo>
                <a:lnTo>
                  <a:pt x="571" y="731"/>
                </a:lnTo>
                <a:lnTo>
                  <a:pt x="428" y="487"/>
                </a:lnTo>
                <a:lnTo>
                  <a:pt x="356" y="363"/>
                </a:lnTo>
                <a:lnTo>
                  <a:pt x="286" y="247"/>
                </a:lnTo>
                <a:lnTo>
                  <a:pt x="213" y="145"/>
                </a:lnTo>
                <a:lnTo>
                  <a:pt x="143" y="67"/>
                </a:lnTo>
                <a:lnTo>
                  <a:pt x="70" y="17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9" name="Freeform 1038"/>
          <p:cNvSpPr>
            <a:spLocks/>
          </p:cNvSpPr>
          <p:nvPr/>
        </p:nvSpPr>
        <p:spPr bwMode="auto">
          <a:xfrm>
            <a:off x="2179638" y="3609975"/>
            <a:ext cx="2138362" cy="1965325"/>
          </a:xfrm>
          <a:custGeom>
            <a:avLst/>
            <a:gdLst>
              <a:gd name="T0" fmla="*/ 0 w 1347"/>
              <a:gd name="T1" fmla="*/ 2147483646 h 1238"/>
              <a:gd name="T2" fmla="*/ 2147483646 w 1347"/>
              <a:gd name="T3" fmla="*/ 2147483646 h 1238"/>
              <a:gd name="T4" fmla="*/ 2147483646 w 1347"/>
              <a:gd name="T5" fmla="*/ 2147483646 h 1238"/>
              <a:gd name="T6" fmla="*/ 2147483646 w 1347"/>
              <a:gd name="T7" fmla="*/ 2147483646 h 1238"/>
              <a:gd name="T8" fmla="*/ 2147483646 w 1347"/>
              <a:gd name="T9" fmla="*/ 2147483646 h 1238"/>
              <a:gd name="T10" fmla="*/ 2147483646 w 1347"/>
              <a:gd name="T11" fmla="*/ 2147483646 h 1238"/>
              <a:gd name="T12" fmla="*/ 2147483646 w 1347"/>
              <a:gd name="T13" fmla="*/ 2147483646 h 1238"/>
              <a:gd name="T14" fmla="*/ 2147483646 w 1347"/>
              <a:gd name="T15" fmla="*/ 2147483646 h 1238"/>
              <a:gd name="T16" fmla="*/ 2147483646 w 1347"/>
              <a:gd name="T17" fmla="*/ 2147483646 h 1238"/>
              <a:gd name="T18" fmla="*/ 2147483646 w 1347"/>
              <a:gd name="T19" fmla="*/ 2147483646 h 1238"/>
              <a:gd name="T20" fmla="*/ 2147483646 w 1347"/>
              <a:gd name="T21" fmla="*/ 2147483646 h 1238"/>
              <a:gd name="T22" fmla="*/ 2147483646 w 1347"/>
              <a:gd name="T23" fmla="*/ 2147483646 h 1238"/>
              <a:gd name="T24" fmla="*/ 2147483646 w 1347"/>
              <a:gd name="T25" fmla="*/ 2147483646 h 1238"/>
              <a:gd name="T26" fmla="*/ 2147483646 w 1347"/>
              <a:gd name="T27" fmla="*/ 2147483646 h 1238"/>
              <a:gd name="T28" fmla="*/ 2147483646 w 1347"/>
              <a:gd name="T29" fmla="*/ 2147483646 h 1238"/>
              <a:gd name="T30" fmla="*/ 2147483646 w 1347"/>
              <a:gd name="T31" fmla="*/ 0 h 123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347"/>
              <a:gd name="T49" fmla="*/ 0 h 1238"/>
              <a:gd name="T50" fmla="*/ 1347 w 1347"/>
              <a:gd name="T51" fmla="*/ 1238 h 123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347" h="1238">
                <a:moveTo>
                  <a:pt x="0" y="1238"/>
                </a:moveTo>
                <a:lnTo>
                  <a:pt x="143" y="1223"/>
                </a:lnTo>
                <a:lnTo>
                  <a:pt x="213" y="1209"/>
                </a:lnTo>
                <a:lnTo>
                  <a:pt x="285" y="1190"/>
                </a:lnTo>
                <a:lnTo>
                  <a:pt x="356" y="1161"/>
                </a:lnTo>
                <a:lnTo>
                  <a:pt x="428" y="1123"/>
                </a:lnTo>
                <a:lnTo>
                  <a:pt x="499" y="1071"/>
                </a:lnTo>
                <a:lnTo>
                  <a:pt x="642" y="926"/>
                </a:lnTo>
                <a:lnTo>
                  <a:pt x="784" y="722"/>
                </a:lnTo>
                <a:lnTo>
                  <a:pt x="927" y="478"/>
                </a:lnTo>
                <a:lnTo>
                  <a:pt x="1000" y="354"/>
                </a:lnTo>
                <a:lnTo>
                  <a:pt x="1070" y="238"/>
                </a:lnTo>
                <a:lnTo>
                  <a:pt x="1141" y="136"/>
                </a:lnTo>
                <a:lnTo>
                  <a:pt x="1213" y="58"/>
                </a:lnTo>
                <a:lnTo>
                  <a:pt x="1284" y="8"/>
                </a:lnTo>
                <a:lnTo>
                  <a:pt x="1347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0" name="Freeform 1039"/>
          <p:cNvSpPr>
            <a:spLocks/>
          </p:cNvSpPr>
          <p:nvPr/>
        </p:nvSpPr>
        <p:spPr bwMode="auto">
          <a:xfrm>
            <a:off x="1835150" y="3657600"/>
            <a:ext cx="5181600" cy="1981200"/>
          </a:xfrm>
          <a:custGeom>
            <a:avLst/>
            <a:gdLst>
              <a:gd name="T0" fmla="*/ 0 w 2764"/>
              <a:gd name="T1" fmla="*/ 0 h 1245"/>
              <a:gd name="T2" fmla="*/ 0 w 2764"/>
              <a:gd name="T3" fmla="*/ 2147483646 h 1245"/>
              <a:gd name="T4" fmla="*/ 2147483646 w 2764"/>
              <a:gd name="T5" fmla="*/ 2147483646 h 1245"/>
              <a:gd name="T6" fmla="*/ 0 60000 65536"/>
              <a:gd name="T7" fmla="*/ 0 60000 65536"/>
              <a:gd name="T8" fmla="*/ 0 60000 65536"/>
              <a:gd name="T9" fmla="*/ 0 w 2764"/>
              <a:gd name="T10" fmla="*/ 0 h 1245"/>
              <a:gd name="T11" fmla="*/ 2764 w 2764"/>
              <a:gd name="T12" fmla="*/ 1245 h 12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64" h="1245">
                <a:moveTo>
                  <a:pt x="0" y="0"/>
                </a:moveTo>
                <a:lnTo>
                  <a:pt x="0" y="1244"/>
                </a:lnTo>
                <a:lnTo>
                  <a:pt x="2763" y="1244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1" name="Line 1040"/>
          <p:cNvSpPr>
            <a:spLocks noChangeShapeType="1"/>
          </p:cNvSpPr>
          <p:nvPr/>
        </p:nvSpPr>
        <p:spPr bwMode="auto">
          <a:xfrm>
            <a:off x="2152650" y="3609975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2" name="Line 1041"/>
          <p:cNvSpPr>
            <a:spLocks noChangeShapeType="1"/>
          </p:cNvSpPr>
          <p:nvPr/>
        </p:nvSpPr>
        <p:spPr bwMode="auto">
          <a:xfrm>
            <a:off x="2152650" y="3806825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3" name="Line 1042"/>
          <p:cNvSpPr>
            <a:spLocks noChangeShapeType="1"/>
          </p:cNvSpPr>
          <p:nvPr/>
        </p:nvSpPr>
        <p:spPr bwMode="auto">
          <a:xfrm>
            <a:off x="2152650" y="4003675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4" name="Line 1043"/>
          <p:cNvSpPr>
            <a:spLocks noChangeShapeType="1"/>
          </p:cNvSpPr>
          <p:nvPr/>
        </p:nvSpPr>
        <p:spPr bwMode="auto">
          <a:xfrm>
            <a:off x="2152650" y="4202113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5" name="Line 1044"/>
          <p:cNvSpPr>
            <a:spLocks noChangeShapeType="1"/>
          </p:cNvSpPr>
          <p:nvPr/>
        </p:nvSpPr>
        <p:spPr bwMode="auto">
          <a:xfrm>
            <a:off x="2152650" y="4398963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6" name="Line 1045"/>
          <p:cNvSpPr>
            <a:spLocks noChangeShapeType="1"/>
          </p:cNvSpPr>
          <p:nvPr/>
        </p:nvSpPr>
        <p:spPr bwMode="auto">
          <a:xfrm>
            <a:off x="2152650" y="4597400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7" name="Line 1046"/>
          <p:cNvSpPr>
            <a:spLocks noChangeShapeType="1"/>
          </p:cNvSpPr>
          <p:nvPr/>
        </p:nvSpPr>
        <p:spPr bwMode="auto">
          <a:xfrm>
            <a:off x="2152650" y="4794250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8" name="Line 1047"/>
          <p:cNvSpPr>
            <a:spLocks noChangeShapeType="1"/>
          </p:cNvSpPr>
          <p:nvPr/>
        </p:nvSpPr>
        <p:spPr bwMode="auto">
          <a:xfrm>
            <a:off x="2152650" y="4992688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29" name="Line 1048"/>
          <p:cNvSpPr>
            <a:spLocks noChangeShapeType="1"/>
          </p:cNvSpPr>
          <p:nvPr/>
        </p:nvSpPr>
        <p:spPr bwMode="auto">
          <a:xfrm>
            <a:off x="2152650" y="5189538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0" name="Line 1049"/>
          <p:cNvSpPr>
            <a:spLocks noChangeShapeType="1"/>
          </p:cNvSpPr>
          <p:nvPr/>
        </p:nvSpPr>
        <p:spPr bwMode="auto">
          <a:xfrm>
            <a:off x="2152650" y="5386388"/>
            <a:ext cx="1588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1" name="Line 1050"/>
          <p:cNvSpPr>
            <a:spLocks noChangeShapeType="1"/>
          </p:cNvSpPr>
          <p:nvPr/>
        </p:nvSpPr>
        <p:spPr bwMode="auto">
          <a:xfrm>
            <a:off x="6565900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2" name="Line 1051"/>
          <p:cNvSpPr>
            <a:spLocks noChangeShapeType="1"/>
          </p:cNvSpPr>
          <p:nvPr/>
        </p:nvSpPr>
        <p:spPr bwMode="auto">
          <a:xfrm>
            <a:off x="6126163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3" name="Line 1052"/>
          <p:cNvSpPr>
            <a:spLocks noChangeShapeType="1"/>
          </p:cNvSpPr>
          <p:nvPr/>
        </p:nvSpPr>
        <p:spPr bwMode="auto">
          <a:xfrm>
            <a:off x="5686425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4" name="Line 1053"/>
          <p:cNvSpPr>
            <a:spLocks noChangeShapeType="1"/>
          </p:cNvSpPr>
          <p:nvPr/>
        </p:nvSpPr>
        <p:spPr bwMode="auto">
          <a:xfrm>
            <a:off x="5249863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5" name="Line 1054"/>
          <p:cNvSpPr>
            <a:spLocks noChangeShapeType="1"/>
          </p:cNvSpPr>
          <p:nvPr/>
        </p:nvSpPr>
        <p:spPr bwMode="auto">
          <a:xfrm>
            <a:off x="4811713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6" name="Line 1055"/>
          <p:cNvSpPr>
            <a:spLocks noChangeShapeType="1"/>
          </p:cNvSpPr>
          <p:nvPr/>
        </p:nvSpPr>
        <p:spPr bwMode="auto">
          <a:xfrm>
            <a:off x="4371975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7" name="Line 1056"/>
          <p:cNvSpPr>
            <a:spLocks noChangeShapeType="1"/>
          </p:cNvSpPr>
          <p:nvPr/>
        </p:nvSpPr>
        <p:spPr bwMode="auto">
          <a:xfrm>
            <a:off x="3933825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8" name="Line 1057"/>
          <p:cNvSpPr>
            <a:spLocks noChangeShapeType="1"/>
          </p:cNvSpPr>
          <p:nvPr/>
        </p:nvSpPr>
        <p:spPr bwMode="auto">
          <a:xfrm>
            <a:off x="3494088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39" name="Line 1058"/>
          <p:cNvSpPr>
            <a:spLocks noChangeShapeType="1"/>
          </p:cNvSpPr>
          <p:nvPr/>
        </p:nvSpPr>
        <p:spPr bwMode="auto">
          <a:xfrm>
            <a:off x="3057525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40" name="Line 1059"/>
          <p:cNvSpPr>
            <a:spLocks noChangeShapeType="1"/>
          </p:cNvSpPr>
          <p:nvPr/>
        </p:nvSpPr>
        <p:spPr bwMode="auto">
          <a:xfrm>
            <a:off x="2617788" y="5607050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41" name="Rectangle 1060"/>
          <p:cNvSpPr>
            <a:spLocks noChangeArrowheads="1"/>
          </p:cNvSpPr>
          <p:nvPr/>
        </p:nvSpPr>
        <p:spPr bwMode="auto">
          <a:xfrm>
            <a:off x="1808163" y="4505325"/>
            <a:ext cx="920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8642" name="Rectangle 1061"/>
          <p:cNvSpPr>
            <a:spLocks noChangeArrowheads="1"/>
          </p:cNvSpPr>
          <p:nvPr/>
        </p:nvSpPr>
        <p:spPr bwMode="auto">
          <a:xfrm>
            <a:off x="6473825" y="5784850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68643" name="Rectangle 1062"/>
          <p:cNvSpPr>
            <a:spLocks noChangeArrowheads="1"/>
          </p:cNvSpPr>
          <p:nvPr/>
        </p:nvSpPr>
        <p:spPr bwMode="auto">
          <a:xfrm>
            <a:off x="1377950" y="3124200"/>
            <a:ext cx="6556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f(x)</a:t>
            </a:r>
          </a:p>
        </p:txBody>
      </p:sp>
      <p:sp>
        <p:nvSpPr>
          <p:cNvPr id="68644" name="Rectangle 1063"/>
          <p:cNvSpPr>
            <a:spLocks noChangeArrowheads="1"/>
          </p:cNvSpPr>
          <p:nvPr/>
        </p:nvSpPr>
        <p:spPr bwMode="auto">
          <a:xfrm>
            <a:off x="5303838" y="3214688"/>
            <a:ext cx="42703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>
                <a:latin typeface="Arial" panose="020B0604020202020204" pitchFamily="34" charset="0"/>
              </a:rPr>
              <a:t>P</a:t>
            </a:r>
          </a:p>
        </p:txBody>
      </p:sp>
      <p:sp>
        <p:nvSpPr>
          <p:cNvPr id="68645" name="Rectangle 1064"/>
          <p:cNvSpPr>
            <a:spLocks noChangeArrowheads="1"/>
          </p:cNvSpPr>
          <p:nvPr/>
        </p:nvSpPr>
        <p:spPr bwMode="auto">
          <a:xfrm>
            <a:off x="5761038" y="3214688"/>
            <a:ext cx="385762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 b="1">
                <a:solidFill>
                  <a:srgbClr val="33CC33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68646" name="Rectangle 1065"/>
          <p:cNvSpPr>
            <a:spLocks noChangeArrowheads="1"/>
          </p:cNvSpPr>
          <p:nvPr/>
        </p:nvSpPr>
        <p:spPr bwMode="auto">
          <a:xfrm>
            <a:off x="6446838" y="3214688"/>
            <a:ext cx="385762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68647" name="Rectangle 1066"/>
          <p:cNvSpPr>
            <a:spLocks noChangeArrowheads="1"/>
          </p:cNvSpPr>
          <p:nvPr/>
        </p:nvSpPr>
        <p:spPr bwMode="auto">
          <a:xfrm>
            <a:off x="7132638" y="3214688"/>
            <a:ext cx="4064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 b="1">
                <a:solidFill>
                  <a:srgbClr val="FF6600"/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68648" name="Rectangle 1067"/>
          <p:cNvSpPr>
            <a:spLocks noChangeArrowheads="1"/>
          </p:cNvSpPr>
          <p:nvPr/>
        </p:nvSpPr>
        <p:spPr bwMode="auto">
          <a:xfrm>
            <a:off x="5608638" y="3214688"/>
            <a:ext cx="303212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>
                <a:latin typeface="Arial" panose="020B0604020202020204" pitchFamily="34" charset="0"/>
              </a:rPr>
              <a:t>(</a:t>
            </a:r>
          </a:p>
        </p:txBody>
      </p:sp>
      <p:sp>
        <p:nvSpPr>
          <p:cNvPr id="68649" name="Rectangle 1068"/>
          <p:cNvSpPr>
            <a:spLocks noChangeArrowheads="1"/>
          </p:cNvSpPr>
          <p:nvPr/>
        </p:nvSpPr>
        <p:spPr bwMode="auto">
          <a:xfrm>
            <a:off x="7392988" y="3170238"/>
            <a:ext cx="303212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68650" name="Rectangle 1070"/>
          <p:cNvSpPr>
            <a:spLocks noChangeArrowheads="1"/>
          </p:cNvSpPr>
          <p:nvPr/>
        </p:nvSpPr>
        <p:spPr bwMode="auto">
          <a:xfrm>
            <a:off x="6065838" y="3214688"/>
            <a:ext cx="38258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>
                <a:solidFill>
                  <a:srgbClr val="000000"/>
                </a:solidFill>
                <a:latin typeface="Symbol" panose="05050102010706020507" pitchFamily="18" charset="2"/>
              </a:rPr>
              <a:t></a:t>
            </a:r>
          </a:p>
        </p:txBody>
      </p:sp>
      <p:sp>
        <p:nvSpPr>
          <p:cNvPr id="68651" name="Rectangle 1071"/>
          <p:cNvSpPr>
            <a:spLocks noChangeArrowheads="1"/>
          </p:cNvSpPr>
          <p:nvPr/>
        </p:nvSpPr>
        <p:spPr bwMode="auto">
          <a:xfrm>
            <a:off x="6827838" y="3214688"/>
            <a:ext cx="38258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 b="1">
                <a:solidFill>
                  <a:srgbClr val="000000"/>
                </a:solidFill>
                <a:latin typeface="Symbol" panose="05050102010706020507" pitchFamily="18" charset="2"/>
              </a:rPr>
              <a:t></a:t>
            </a:r>
          </a:p>
        </p:txBody>
      </p:sp>
      <p:sp>
        <p:nvSpPr>
          <p:cNvPr id="68652" name="Rectangle 1113"/>
          <p:cNvSpPr>
            <a:spLocks noChangeArrowheads="1"/>
          </p:cNvSpPr>
          <p:nvPr/>
        </p:nvSpPr>
        <p:spPr bwMode="auto">
          <a:xfrm>
            <a:off x="1371600" y="1905000"/>
            <a:ext cx="67818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900">
                <a:solidFill>
                  <a:schemeClr val="folHlink"/>
                </a:solidFill>
                <a:latin typeface="Arial" panose="020B0604020202020204" pitchFamily="34" charset="0"/>
              </a:rPr>
              <a:t>Probability is measured by the area under the curve</a:t>
            </a:r>
          </a:p>
        </p:txBody>
      </p:sp>
      <p:sp>
        <p:nvSpPr>
          <p:cNvPr id="68653" name="Line 1114"/>
          <p:cNvSpPr>
            <a:spLocks noChangeShapeType="1"/>
          </p:cNvSpPr>
          <p:nvPr/>
        </p:nvSpPr>
        <p:spPr bwMode="auto">
          <a:xfrm flipH="1">
            <a:off x="4770438" y="3519488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Ship Times: 6 days = </a:t>
            </a:r>
            <a:r>
              <a:rPr lang="el-GR" altLang="en-US"/>
              <a:t>μ</a:t>
            </a:r>
            <a:r>
              <a:rPr lang="en-US" altLang="en-US"/>
              <a:t> ; </a:t>
            </a:r>
            <a:r>
              <a:rPr lang="el-GR" altLang="en-US"/>
              <a:t>σ</a:t>
            </a:r>
            <a:r>
              <a:rPr lang="en-US" altLang="en-US"/>
              <a:t> = 1.5 days</a:t>
            </a:r>
          </a:p>
          <a:p>
            <a:pPr eaLnBrk="1" hangingPunct="1"/>
            <a:r>
              <a:rPr lang="en-US" altLang="en-US"/>
              <a:t>Package 1 – 2 days</a:t>
            </a:r>
          </a:p>
          <a:p>
            <a:pPr eaLnBrk="1" hangingPunct="1"/>
            <a:r>
              <a:rPr lang="en-US" altLang="en-US"/>
              <a:t>Package 2 – 8 days</a:t>
            </a:r>
          </a:p>
          <a:p>
            <a:pPr eaLnBrk="1" hangingPunct="1"/>
            <a:r>
              <a:rPr lang="en-US" altLang="en-US"/>
              <a:t>Package 3 – 6 days</a:t>
            </a:r>
          </a:p>
          <a:p>
            <a:pPr eaLnBrk="1" hangingPunct="1"/>
            <a:r>
              <a:rPr lang="en-US" altLang="en-US"/>
              <a:t>Z</a:t>
            </a:r>
            <a:r>
              <a:rPr lang="en-US" altLang="en-US" baseline="-25000"/>
              <a:t>1 </a:t>
            </a:r>
            <a:r>
              <a:rPr lang="en-US" altLang="en-US"/>
              <a:t> = (2-6)/1.5 = -2.667 std dev from </a:t>
            </a:r>
            <a:r>
              <a:rPr lang="el-GR" altLang="en-US"/>
              <a:t>μ</a:t>
            </a:r>
            <a:endParaRPr lang="en-US" altLang="en-US"/>
          </a:p>
          <a:p>
            <a:pPr eaLnBrk="1" hangingPunct="1"/>
            <a:r>
              <a:rPr lang="en-US" altLang="en-US"/>
              <a:t>Z</a:t>
            </a:r>
            <a:r>
              <a:rPr lang="en-US" altLang="en-US" baseline="-25000"/>
              <a:t>2</a:t>
            </a:r>
            <a:r>
              <a:rPr lang="en-US" altLang="en-US"/>
              <a:t> = (8-6)/1.5 = 1.33 std dev from </a:t>
            </a:r>
            <a:r>
              <a:rPr lang="el-GR" altLang="en-US"/>
              <a:t>μ</a:t>
            </a:r>
            <a:endParaRPr lang="en-US" altLang="en-US"/>
          </a:p>
          <a:p>
            <a:pPr eaLnBrk="1" hangingPunct="1"/>
            <a:r>
              <a:rPr lang="en-US" altLang="en-US"/>
              <a:t>Z</a:t>
            </a:r>
            <a:r>
              <a:rPr lang="en-US" altLang="en-US" baseline="-25000"/>
              <a:t>3</a:t>
            </a:r>
            <a:r>
              <a:rPr lang="en-US" altLang="en-US"/>
              <a:t> = (6-6)/1.5 = 0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Determine mean (</a:t>
            </a:r>
            <a:r>
              <a:rPr lang="el-GR" altLang="en-US"/>
              <a:t>μ</a:t>
            </a:r>
            <a:r>
              <a:rPr lang="en-US" altLang="en-US"/>
              <a:t>) and standard deviation (</a:t>
            </a:r>
            <a:r>
              <a:rPr lang="el-GR" altLang="en-US"/>
              <a:t>σ</a:t>
            </a:r>
            <a:r>
              <a:rPr lang="en-US" altLang="en-US"/>
              <a:t>)</a:t>
            </a:r>
          </a:p>
          <a:p>
            <a:pPr eaLnBrk="1" hangingPunct="1"/>
            <a:r>
              <a:rPr lang="en-US" altLang="en-US"/>
              <a:t>Define event of interest: P(x ≥ xx)</a:t>
            </a:r>
          </a:p>
          <a:p>
            <a:pPr eaLnBrk="1" hangingPunct="1"/>
            <a:r>
              <a:rPr lang="en-US" altLang="en-US"/>
              <a:t>Calculate z value = </a:t>
            </a:r>
            <a:r>
              <a:rPr lang="en-US" altLang="en-US" u="sng"/>
              <a:t>x-</a:t>
            </a:r>
            <a:r>
              <a:rPr lang="el-GR" altLang="en-US" u="sng"/>
              <a:t> μ</a:t>
            </a:r>
            <a:endParaRPr lang="en-US" altLang="en-US" u="sng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                                    </a:t>
            </a:r>
            <a:r>
              <a:rPr lang="el-GR" altLang="en-US"/>
              <a:t>σ</a:t>
            </a:r>
            <a:endParaRPr lang="en-US" altLang="en-US"/>
          </a:p>
          <a:p>
            <a:pPr eaLnBrk="1" hangingPunct="1"/>
            <a:r>
              <a:rPr lang="en-US" altLang="en-US"/>
              <a:t>find probability associated with z value –– probability between z value and mean</a:t>
            </a:r>
          </a:p>
          <a:p>
            <a:pPr eaLnBrk="1" hangingPunct="1"/>
            <a:r>
              <a:rPr lang="en-US" altLang="en-US"/>
              <a:t>Determine the probability for event of interest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72707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E085F8D5-1ACF-466E-85DB-093F0B0F3A6C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81000"/>
            <a:ext cx="8001000" cy="762000"/>
          </a:xfrm>
        </p:spPr>
        <p:txBody>
          <a:bodyPr/>
          <a:lstStyle/>
          <a:p>
            <a:pPr eaLnBrk="1" hangingPunct="1"/>
            <a:r>
              <a:rPr lang="en-US" altLang="en-US"/>
              <a:t>The Standard Normal Distribution</a:t>
            </a:r>
          </a:p>
        </p:txBody>
      </p:sp>
      <p:sp>
        <p:nvSpPr>
          <p:cNvPr id="7270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600200"/>
            <a:ext cx="7162800" cy="1676400"/>
          </a:xfrm>
        </p:spPr>
        <p:txBody>
          <a:bodyPr/>
          <a:lstStyle/>
          <a:p>
            <a:pPr marL="571500" indent="-571500" eaLnBrk="1" hangingPunct="1"/>
            <a:r>
              <a:rPr lang="en-US" altLang="en-US" sz="2700"/>
              <a:t>Also known as the “z” distribution</a:t>
            </a:r>
          </a:p>
          <a:p>
            <a:pPr marL="571500" indent="-571500" eaLnBrk="1" hangingPunct="1"/>
            <a:r>
              <a:rPr lang="en-US" altLang="en-US" sz="2700">
                <a:solidFill>
                  <a:schemeClr val="folHlink"/>
                </a:solidFill>
              </a:rPr>
              <a:t>Mean is defined to be 0</a:t>
            </a:r>
          </a:p>
          <a:p>
            <a:pPr marL="571500" indent="-571500" eaLnBrk="1" hangingPunct="1"/>
            <a:r>
              <a:rPr lang="en-US" altLang="en-US" sz="2700">
                <a:solidFill>
                  <a:schemeClr val="folHlink"/>
                </a:solidFill>
              </a:rPr>
              <a:t>Standard Deviation is 1</a:t>
            </a:r>
          </a:p>
        </p:txBody>
      </p:sp>
      <p:sp>
        <p:nvSpPr>
          <p:cNvPr id="72710" name="Freeform 4"/>
          <p:cNvSpPr>
            <a:spLocks/>
          </p:cNvSpPr>
          <p:nvPr/>
        </p:nvSpPr>
        <p:spPr bwMode="auto">
          <a:xfrm>
            <a:off x="4298950" y="3813175"/>
            <a:ext cx="1430338" cy="1144588"/>
          </a:xfrm>
          <a:custGeom>
            <a:avLst/>
            <a:gdLst>
              <a:gd name="T0" fmla="*/ 2147483646 w 901"/>
              <a:gd name="T1" fmla="*/ 2147483646 h 721"/>
              <a:gd name="T2" fmla="*/ 2147483646 w 901"/>
              <a:gd name="T3" fmla="*/ 2147483646 h 721"/>
              <a:gd name="T4" fmla="*/ 2147483646 w 901"/>
              <a:gd name="T5" fmla="*/ 2147483646 h 721"/>
              <a:gd name="T6" fmla="*/ 2147483646 w 901"/>
              <a:gd name="T7" fmla="*/ 2147483646 h 721"/>
              <a:gd name="T8" fmla="*/ 2147483646 w 901"/>
              <a:gd name="T9" fmla="*/ 2147483646 h 721"/>
              <a:gd name="T10" fmla="*/ 2147483646 w 901"/>
              <a:gd name="T11" fmla="*/ 2147483646 h 721"/>
              <a:gd name="T12" fmla="*/ 2147483646 w 901"/>
              <a:gd name="T13" fmla="*/ 2147483646 h 721"/>
              <a:gd name="T14" fmla="*/ 2147483646 w 901"/>
              <a:gd name="T15" fmla="*/ 2147483646 h 721"/>
              <a:gd name="T16" fmla="*/ 2147483646 w 901"/>
              <a:gd name="T17" fmla="*/ 2147483646 h 721"/>
              <a:gd name="T18" fmla="*/ 2147483646 w 901"/>
              <a:gd name="T19" fmla="*/ 2147483646 h 721"/>
              <a:gd name="T20" fmla="*/ 2147483646 w 901"/>
              <a:gd name="T21" fmla="*/ 2147483646 h 721"/>
              <a:gd name="T22" fmla="*/ 2147483646 w 901"/>
              <a:gd name="T23" fmla="*/ 2147483646 h 721"/>
              <a:gd name="T24" fmla="*/ 2147483646 w 901"/>
              <a:gd name="T25" fmla="*/ 2147483646 h 721"/>
              <a:gd name="T26" fmla="*/ 2147483646 w 901"/>
              <a:gd name="T27" fmla="*/ 2147483646 h 721"/>
              <a:gd name="T28" fmla="*/ 2147483646 w 901"/>
              <a:gd name="T29" fmla="*/ 2147483646 h 721"/>
              <a:gd name="T30" fmla="*/ 0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1" name="Freeform 5"/>
          <p:cNvSpPr>
            <a:spLocks/>
          </p:cNvSpPr>
          <p:nvPr/>
        </p:nvSpPr>
        <p:spPr bwMode="auto">
          <a:xfrm>
            <a:off x="2870200" y="3813175"/>
            <a:ext cx="1430338" cy="1144588"/>
          </a:xfrm>
          <a:custGeom>
            <a:avLst/>
            <a:gdLst>
              <a:gd name="T0" fmla="*/ 0 w 901"/>
              <a:gd name="T1" fmla="*/ 2147483646 h 721"/>
              <a:gd name="T2" fmla="*/ 2147483646 w 901"/>
              <a:gd name="T3" fmla="*/ 2147483646 h 721"/>
              <a:gd name="T4" fmla="*/ 2147483646 w 901"/>
              <a:gd name="T5" fmla="*/ 2147483646 h 721"/>
              <a:gd name="T6" fmla="*/ 2147483646 w 901"/>
              <a:gd name="T7" fmla="*/ 2147483646 h 721"/>
              <a:gd name="T8" fmla="*/ 2147483646 w 901"/>
              <a:gd name="T9" fmla="*/ 2147483646 h 721"/>
              <a:gd name="T10" fmla="*/ 2147483646 w 901"/>
              <a:gd name="T11" fmla="*/ 2147483646 h 721"/>
              <a:gd name="T12" fmla="*/ 2147483646 w 901"/>
              <a:gd name="T13" fmla="*/ 2147483646 h 721"/>
              <a:gd name="T14" fmla="*/ 2147483646 w 901"/>
              <a:gd name="T15" fmla="*/ 2147483646 h 721"/>
              <a:gd name="T16" fmla="*/ 2147483646 w 901"/>
              <a:gd name="T17" fmla="*/ 2147483646 h 721"/>
              <a:gd name="T18" fmla="*/ 2147483646 w 901"/>
              <a:gd name="T19" fmla="*/ 2147483646 h 721"/>
              <a:gd name="T20" fmla="*/ 2147483646 w 901"/>
              <a:gd name="T21" fmla="*/ 2147483646 h 721"/>
              <a:gd name="T22" fmla="*/ 2147483646 w 901"/>
              <a:gd name="T23" fmla="*/ 2147483646 h 721"/>
              <a:gd name="T24" fmla="*/ 2147483646 w 901"/>
              <a:gd name="T25" fmla="*/ 2147483646 h 721"/>
              <a:gd name="T26" fmla="*/ 2147483646 w 901"/>
              <a:gd name="T27" fmla="*/ 2147483646 h 721"/>
              <a:gd name="T28" fmla="*/ 2147483646 w 901"/>
              <a:gd name="T29" fmla="*/ 2147483646 h 721"/>
              <a:gd name="T30" fmla="*/ 2147483646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2" name="Line 6"/>
          <p:cNvSpPr>
            <a:spLocks noChangeShapeType="1"/>
          </p:cNvSpPr>
          <p:nvPr/>
        </p:nvSpPr>
        <p:spPr bwMode="auto">
          <a:xfrm>
            <a:off x="4267200" y="3886200"/>
            <a:ext cx="0" cy="10668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7"/>
          <p:cNvSpPr>
            <a:spLocks/>
          </p:cNvSpPr>
          <p:nvPr/>
        </p:nvSpPr>
        <p:spPr bwMode="auto">
          <a:xfrm>
            <a:off x="2743200" y="3810000"/>
            <a:ext cx="3005138" cy="1214438"/>
          </a:xfrm>
          <a:custGeom>
            <a:avLst/>
            <a:gdLst>
              <a:gd name="T0" fmla="*/ 0 w 1893"/>
              <a:gd name="T1" fmla="*/ 0 h 765"/>
              <a:gd name="T2" fmla="*/ 0 w 1893"/>
              <a:gd name="T3" fmla="*/ 2147483646 h 765"/>
              <a:gd name="T4" fmla="*/ 2147483646 w 1893"/>
              <a:gd name="T5" fmla="*/ 2147483646 h 765"/>
              <a:gd name="T6" fmla="*/ 0 60000 65536"/>
              <a:gd name="T7" fmla="*/ 0 60000 65536"/>
              <a:gd name="T8" fmla="*/ 0 60000 65536"/>
              <a:gd name="T9" fmla="*/ 0 w 1893"/>
              <a:gd name="T10" fmla="*/ 0 h 765"/>
              <a:gd name="T11" fmla="*/ 1893 w 1893"/>
              <a:gd name="T12" fmla="*/ 765 h 7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93" h="765">
                <a:moveTo>
                  <a:pt x="0" y="0"/>
                </a:moveTo>
                <a:lnTo>
                  <a:pt x="0" y="764"/>
                </a:lnTo>
                <a:lnTo>
                  <a:pt x="1892" y="764"/>
                </a:lnTo>
              </a:path>
            </a:pathLst>
          </a:custGeom>
          <a:noFill/>
          <a:ln w="25400" cap="rnd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14" name="Line 8"/>
          <p:cNvSpPr>
            <a:spLocks noChangeShapeType="1"/>
          </p:cNvSpPr>
          <p:nvPr/>
        </p:nvSpPr>
        <p:spPr bwMode="auto">
          <a:xfrm>
            <a:off x="2798763" y="37433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5" name="Line 9"/>
          <p:cNvSpPr>
            <a:spLocks noChangeShapeType="1"/>
          </p:cNvSpPr>
          <p:nvPr/>
        </p:nvSpPr>
        <p:spPr bwMode="auto">
          <a:xfrm>
            <a:off x="2798763" y="38655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Line 10"/>
          <p:cNvSpPr>
            <a:spLocks noChangeShapeType="1"/>
          </p:cNvSpPr>
          <p:nvPr/>
        </p:nvSpPr>
        <p:spPr bwMode="auto">
          <a:xfrm>
            <a:off x="2798763" y="39862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Line 11"/>
          <p:cNvSpPr>
            <a:spLocks noChangeShapeType="1"/>
          </p:cNvSpPr>
          <p:nvPr/>
        </p:nvSpPr>
        <p:spPr bwMode="auto">
          <a:xfrm>
            <a:off x="2798763" y="41084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8" name="Line 12"/>
          <p:cNvSpPr>
            <a:spLocks noChangeShapeType="1"/>
          </p:cNvSpPr>
          <p:nvPr/>
        </p:nvSpPr>
        <p:spPr bwMode="auto">
          <a:xfrm>
            <a:off x="2798763" y="42291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9" name="Line 13"/>
          <p:cNvSpPr>
            <a:spLocks noChangeShapeType="1"/>
          </p:cNvSpPr>
          <p:nvPr/>
        </p:nvSpPr>
        <p:spPr bwMode="auto">
          <a:xfrm>
            <a:off x="2798763" y="43513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0" name="Line 14"/>
          <p:cNvSpPr>
            <a:spLocks noChangeShapeType="1"/>
          </p:cNvSpPr>
          <p:nvPr/>
        </p:nvSpPr>
        <p:spPr bwMode="auto">
          <a:xfrm>
            <a:off x="2798763" y="44719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1" name="Line 15"/>
          <p:cNvSpPr>
            <a:spLocks noChangeShapeType="1"/>
          </p:cNvSpPr>
          <p:nvPr/>
        </p:nvSpPr>
        <p:spPr bwMode="auto">
          <a:xfrm>
            <a:off x="2798763" y="45942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2" name="Line 16"/>
          <p:cNvSpPr>
            <a:spLocks noChangeShapeType="1"/>
          </p:cNvSpPr>
          <p:nvPr/>
        </p:nvSpPr>
        <p:spPr bwMode="auto">
          <a:xfrm>
            <a:off x="2798763" y="47148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3" name="Line 17"/>
          <p:cNvSpPr>
            <a:spLocks noChangeShapeType="1"/>
          </p:cNvSpPr>
          <p:nvPr/>
        </p:nvSpPr>
        <p:spPr bwMode="auto">
          <a:xfrm>
            <a:off x="2798763" y="48355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4" name="Line 18"/>
          <p:cNvSpPr>
            <a:spLocks noChangeShapeType="1"/>
          </p:cNvSpPr>
          <p:nvPr/>
        </p:nvSpPr>
        <p:spPr bwMode="auto">
          <a:xfrm>
            <a:off x="5816600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5" name="Line 19"/>
          <p:cNvSpPr>
            <a:spLocks noChangeShapeType="1"/>
          </p:cNvSpPr>
          <p:nvPr/>
        </p:nvSpPr>
        <p:spPr bwMode="auto">
          <a:xfrm>
            <a:off x="5516563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6" name="Line 20"/>
          <p:cNvSpPr>
            <a:spLocks noChangeShapeType="1"/>
          </p:cNvSpPr>
          <p:nvPr/>
        </p:nvSpPr>
        <p:spPr bwMode="auto">
          <a:xfrm>
            <a:off x="5214938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7" name="Line 21"/>
          <p:cNvSpPr>
            <a:spLocks noChangeShapeType="1"/>
          </p:cNvSpPr>
          <p:nvPr/>
        </p:nvSpPr>
        <p:spPr bwMode="auto">
          <a:xfrm>
            <a:off x="4914900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8" name="Line 22"/>
          <p:cNvSpPr>
            <a:spLocks noChangeShapeType="1"/>
          </p:cNvSpPr>
          <p:nvPr/>
        </p:nvSpPr>
        <p:spPr bwMode="auto">
          <a:xfrm>
            <a:off x="4614863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29" name="Line 23"/>
          <p:cNvSpPr>
            <a:spLocks noChangeShapeType="1"/>
          </p:cNvSpPr>
          <p:nvPr/>
        </p:nvSpPr>
        <p:spPr bwMode="auto">
          <a:xfrm>
            <a:off x="4314825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0" name="Line 24"/>
          <p:cNvSpPr>
            <a:spLocks noChangeShapeType="1"/>
          </p:cNvSpPr>
          <p:nvPr/>
        </p:nvSpPr>
        <p:spPr bwMode="auto">
          <a:xfrm>
            <a:off x="4014788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1" name="Line 25"/>
          <p:cNvSpPr>
            <a:spLocks noChangeShapeType="1"/>
          </p:cNvSpPr>
          <p:nvPr/>
        </p:nvSpPr>
        <p:spPr bwMode="auto">
          <a:xfrm>
            <a:off x="3714750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2" name="Line 26"/>
          <p:cNvSpPr>
            <a:spLocks noChangeShapeType="1"/>
          </p:cNvSpPr>
          <p:nvPr/>
        </p:nvSpPr>
        <p:spPr bwMode="auto">
          <a:xfrm>
            <a:off x="3413125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3" name="Line 27"/>
          <p:cNvSpPr>
            <a:spLocks noChangeShapeType="1"/>
          </p:cNvSpPr>
          <p:nvPr/>
        </p:nvSpPr>
        <p:spPr bwMode="auto">
          <a:xfrm>
            <a:off x="3113088" y="49641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34" name="Rectangle 28"/>
          <p:cNvSpPr>
            <a:spLocks noChangeArrowheads="1"/>
          </p:cNvSpPr>
          <p:nvPr/>
        </p:nvSpPr>
        <p:spPr bwMode="auto">
          <a:xfrm>
            <a:off x="2686050" y="4259263"/>
            <a:ext cx="920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35" name="Rectangle 29"/>
          <p:cNvSpPr>
            <a:spLocks noChangeArrowheads="1"/>
          </p:cNvSpPr>
          <p:nvPr/>
        </p:nvSpPr>
        <p:spPr bwMode="auto">
          <a:xfrm>
            <a:off x="4222750" y="4933950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2736" name="Rectangle 30"/>
          <p:cNvSpPr>
            <a:spLocks noChangeArrowheads="1"/>
          </p:cNvSpPr>
          <p:nvPr/>
        </p:nvSpPr>
        <p:spPr bwMode="auto">
          <a:xfrm>
            <a:off x="5791200" y="4800600"/>
            <a:ext cx="333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72737" name="Rectangle 31"/>
          <p:cNvSpPr>
            <a:spLocks noChangeArrowheads="1"/>
          </p:cNvSpPr>
          <p:nvPr/>
        </p:nvSpPr>
        <p:spPr bwMode="auto">
          <a:xfrm>
            <a:off x="2286000" y="3352800"/>
            <a:ext cx="6381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f(z)</a:t>
            </a:r>
          </a:p>
        </p:txBody>
      </p:sp>
      <p:sp>
        <p:nvSpPr>
          <p:cNvPr id="72738" name="Rectangle 32"/>
          <p:cNvSpPr>
            <a:spLocks noChangeArrowheads="1"/>
          </p:cNvSpPr>
          <p:nvPr/>
        </p:nvSpPr>
        <p:spPr bwMode="auto">
          <a:xfrm>
            <a:off x="4114800" y="4953000"/>
            <a:ext cx="479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72739" name="Line 33"/>
          <p:cNvSpPr>
            <a:spLocks noChangeShapeType="1"/>
          </p:cNvSpPr>
          <p:nvPr/>
        </p:nvSpPr>
        <p:spPr bwMode="auto">
          <a:xfrm>
            <a:off x="4267200" y="4343400"/>
            <a:ext cx="53340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40" name="Rectangle 34"/>
          <p:cNvSpPr>
            <a:spLocks noChangeArrowheads="1"/>
          </p:cNvSpPr>
          <p:nvPr/>
        </p:nvSpPr>
        <p:spPr bwMode="auto">
          <a:xfrm>
            <a:off x="4419600" y="4267200"/>
            <a:ext cx="479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2741" name="Text Box 35"/>
          <p:cNvSpPr txBox="1">
            <a:spLocks noChangeArrowheads="1"/>
          </p:cNvSpPr>
          <p:nvPr/>
        </p:nvSpPr>
        <p:spPr bwMode="auto">
          <a:xfrm>
            <a:off x="838200" y="5486400"/>
            <a:ext cx="7239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Values above the mean have </a:t>
            </a: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</a:rPr>
              <a:t>positive</a:t>
            </a:r>
            <a:r>
              <a:rPr lang="en-US" altLang="en-US" sz="1800">
                <a:latin typeface="Arial" panose="020B0604020202020204" pitchFamily="34" charset="0"/>
              </a:rPr>
              <a:t> z-values, values below the mean have </a:t>
            </a: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</a:rPr>
              <a:t>negative</a:t>
            </a:r>
            <a:r>
              <a:rPr lang="en-US" altLang="en-US" sz="1800">
                <a:latin typeface="Arial" panose="020B0604020202020204" pitchFamily="34" charset="0"/>
              </a:rPr>
              <a:t> z-values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73731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DE1802BF-D747-4765-833F-A086A742B3F0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304800"/>
            <a:ext cx="6781800" cy="838200"/>
          </a:xfrm>
        </p:spPr>
        <p:txBody>
          <a:bodyPr/>
          <a:lstStyle/>
          <a:p>
            <a:pPr eaLnBrk="1" hangingPunct="1"/>
            <a:r>
              <a:rPr lang="en-US" altLang="en-US"/>
              <a:t>The Standard Normal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905000"/>
            <a:ext cx="8077200" cy="3124200"/>
          </a:xfrm>
        </p:spPr>
        <p:txBody>
          <a:bodyPr/>
          <a:lstStyle/>
          <a:p>
            <a:pPr marL="571500" indent="-571500" eaLnBrk="1" hangingPunct="1">
              <a:lnSpc>
                <a:spcPct val="90000"/>
              </a:lnSpc>
            </a:pPr>
            <a:r>
              <a:rPr lang="en-US" altLang="en-US">
                <a:solidFill>
                  <a:schemeClr val="folHlink"/>
                </a:solidFill>
              </a:rPr>
              <a:t>Any</a:t>
            </a:r>
            <a:r>
              <a:rPr lang="en-US" altLang="en-US"/>
              <a:t> normal distribution (with any mean and standard deviation combination) can be transformed into the </a:t>
            </a:r>
            <a:r>
              <a:rPr lang="en-US" altLang="en-US">
                <a:solidFill>
                  <a:schemeClr val="folHlink"/>
                </a:solidFill>
              </a:rPr>
              <a:t>standard normal</a:t>
            </a:r>
            <a:r>
              <a:rPr lang="en-US" altLang="en-US">
                <a:solidFill>
                  <a:schemeClr val="bg1"/>
                </a:solidFill>
              </a:rPr>
              <a:t> </a:t>
            </a:r>
            <a:r>
              <a:rPr lang="en-US" altLang="en-US">
                <a:solidFill>
                  <a:schemeClr val="folHlink"/>
                </a:solidFill>
              </a:rPr>
              <a:t>distribution (z)</a:t>
            </a:r>
          </a:p>
          <a:p>
            <a:pPr marL="571500" indent="-571500" eaLnBrk="1" hangingPunct="1">
              <a:lnSpc>
                <a:spcPct val="90000"/>
              </a:lnSpc>
            </a:pPr>
            <a:endParaRPr lang="en-US" altLang="en-US">
              <a:solidFill>
                <a:schemeClr val="folHlink"/>
              </a:solidFill>
            </a:endParaRPr>
          </a:p>
          <a:p>
            <a:pPr marL="571500" indent="-571500" eaLnBrk="1" hangingPunct="1">
              <a:lnSpc>
                <a:spcPct val="90000"/>
              </a:lnSpc>
            </a:pPr>
            <a:r>
              <a:rPr lang="en-US" altLang="en-US"/>
              <a:t>Need to transform  x  units into  </a:t>
            </a:r>
            <a:r>
              <a:rPr lang="en-US" altLang="en-US">
                <a:solidFill>
                  <a:schemeClr val="folHlink"/>
                </a:solidFill>
              </a:rPr>
              <a:t>z  </a:t>
            </a:r>
            <a:r>
              <a:rPr lang="en-US" altLang="en-US"/>
              <a:t>units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74755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D50395AF-7D70-406D-AB8B-7AF870604A8A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2400"/>
            <a:ext cx="67818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Translation to the Standard Normal Distribution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905000"/>
            <a:ext cx="8077200" cy="1600200"/>
          </a:xfrm>
        </p:spPr>
        <p:txBody>
          <a:bodyPr/>
          <a:lstStyle/>
          <a:p>
            <a:pPr marL="571500" indent="-571500" eaLnBrk="1" hangingPunct="1"/>
            <a:r>
              <a:rPr lang="en-US" altLang="en-US"/>
              <a:t>Translate from x to the standard normal (the “z” distribution) by </a:t>
            </a:r>
            <a:r>
              <a:rPr lang="en-US" altLang="en-US">
                <a:solidFill>
                  <a:schemeClr val="folHlink"/>
                </a:solidFill>
              </a:rPr>
              <a:t>subtracting the mean</a:t>
            </a:r>
            <a:r>
              <a:rPr lang="en-US" altLang="en-US"/>
              <a:t> of x and </a:t>
            </a:r>
            <a:r>
              <a:rPr lang="en-US" altLang="en-US">
                <a:solidFill>
                  <a:schemeClr val="folHlink"/>
                </a:solidFill>
              </a:rPr>
              <a:t>dividing by its standard deviation</a:t>
            </a:r>
            <a:r>
              <a:rPr lang="en-US" altLang="en-US"/>
              <a:t>:</a:t>
            </a:r>
          </a:p>
        </p:txBody>
      </p:sp>
      <p:pic>
        <p:nvPicPr>
          <p:cNvPr id="7475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3" y="4171950"/>
            <a:ext cx="2109787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75779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28D82CE2-0201-4449-BCEB-66F212F293BE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304800"/>
            <a:ext cx="6781800" cy="838200"/>
          </a:xfrm>
        </p:spPr>
        <p:txBody>
          <a:bodyPr/>
          <a:lstStyle/>
          <a:p>
            <a:pPr eaLnBrk="1" hangingPunct="1"/>
            <a:r>
              <a:rPr lang="en-US" altLang="en-US"/>
              <a:t>Example</a:t>
            </a:r>
          </a:p>
        </p:txBody>
      </p:sp>
      <p:sp>
        <p:nvSpPr>
          <p:cNvPr id="7578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752600"/>
            <a:ext cx="8077200" cy="4419600"/>
          </a:xfrm>
        </p:spPr>
        <p:txBody>
          <a:bodyPr/>
          <a:lstStyle/>
          <a:p>
            <a:pPr marL="571500" indent="-571500" eaLnBrk="1" hangingPunct="1"/>
            <a:r>
              <a:rPr lang="en-US" altLang="en-US"/>
              <a:t>If  x  is distributed normally with </a:t>
            </a:r>
            <a:r>
              <a:rPr lang="en-US" altLang="en-US">
                <a:solidFill>
                  <a:schemeClr val="folHlink"/>
                </a:solidFill>
              </a:rPr>
              <a:t>mean of 100</a:t>
            </a:r>
            <a:r>
              <a:rPr lang="en-US" altLang="en-US"/>
              <a:t> and </a:t>
            </a:r>
            <a:r>
              <a:rPr lang="en-US" altLang="en-US">
                <a:solidFill>
                  <a:schemeClr val="folHlink"/>
                </a:solidFill>
              </a:rPr>
              <a:t>standard deviation of 50</a:t>
            </a:r>
            <a:r>
              <a:rPr lang="en-US" altLang="en-US"/>
              <a:t>, the  z  value for  </a:t>
            </a:r>
            <a:r>
              <a:rPr lang="en-US" altLang="en-US">
                <a:solidFill>
                  <a:schemeClr val="hlink"/>
                </a:solidFill>
              </a:rPr>
              <a:t>x = 250</a:t>
            </a:r>
            <a:r>
              <a:rPr lang="en-US" altLang="en-US">
                <a:solidFill>
                  <a:schemeClr val="folHlink"/>
                </a:solidFill>
              </a:rPr>
              <a:t>  </a:t>
            </a:r>
            <a:r>
              <a:rPr lang="en-US" altLang="en-US"/>
              <a:t>is</a:t>
            </a:r>
          </a:p>
          <a:p>
            <a:pPr marL="571500" indent="-571500" eaLnBrk="1" hangingPunct="1"/>
            <a:endParaRPr lang="en-US" altLang="en-US"/>
          </a:p>
          <a:p>
            <a:pPr marL="571500" indent="-571500" eaLnBrk="1" hangingPunct="1"/>
            <a:endParaRPr lang="en-US" altLang="en-US"/>
          </a:p>
          <a:p>
            <a:pPr marL="571500" indent="-571500" eaLnBrk="1" hangingPunct="1"/>
            <a:endParaRPr lang="en-US" altLang="en-US"/>
          </a:p>
          <a:p>
            <a:pPr marL="571500" indent="-571500" eaLnBrk="1" hangingPunct="1"/>
            <a:r>
              <a:rPr lang="en-US" altLang="en-US">
                <a:solidFill>
                  <a:srgbClr val="0066CC"/>
                </a:solidFill>
              </a:rPr>
              <a:t>This says that  x = 250  is three standard deviations (3 increments of 50 units) above the mean of 100.</a:t>
            </a:r>
          </a:p>
        </p:txBody>
      </p:sp>
      <p:graphicFrame>
        <p:nvGraphicFramePr>
          <p:cNvPr id="75782" name="Object 1"/>
          <p:cNvGraphicFramePr>
            <a:graphicFrameLocks noChangeAspect="1"/>
          </p:cNvGraphicFramePr>
          <p:nvPr/>
        </p:nvGraphicFramePr>
        <p:xfrm>
          <a:off x="1489075" y="3429000"/>
          <a:ext cx="6213475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7" name="Equation" r:id="rId3" imgW="1688367" imgH="393529" progId="Equation.3">
                  <p:embed/>
                </p:oleObj>
              </mc:Choice>
              <mc:Fallback>
                <p:oleObj name="Equation" r:id="rId3" imgW="1688367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9075" y="3429000"/>
                        <a:ext cx="6213475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109ABE23-BC6F-44CE-A9C6-9CC17ECC6310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781800" cy="838200"/>
          </a:xfrm>
        </p:spPr>
        <p:txBody>
          <a:bodyPr/>
          <a:lstStyle/>
          <a:p>
            <a:pPr eaLnBrk="1" hangingPunct="1"/>
            <a:r>
              <a:rPr lang="en-US" altLang="en-US"/>
              <a:t>Comparing  x  and  z  units</a:t>
            </a:r>
          </a:p>
        </p:txBody>
      </p:sp>
      <p:sp>
        <p:nvSpPr>
          <p:cNvPr id="76805" name="Freeform 3"/>
          <p:cNvSpPr>
            <a:spLocks/>
          </p:cNvSpPr>
          <p:nvPr/>
        </p:nvSpPr>
        <p:spPr bwMode="auto">
          <a:xfrm>
            <a:off x="1828800" y="1981200"/>
            <a:ext cx="2243138" cy="1681163"/>
          </a:xfrm>
          <a:custGeom>
            <a:avLst/>
            <a:gdLst>
              <a:gd name="T0" fmla="*/ 0 w 901"/>
              <a:gd name="T1" fmla="*/ 2147483646 h 721"/>
              <a:gd name="T2" fmla="*/ 2147483646 w 901"/>
              <a:gd name="T3" fmla="*/ 2147483646 h 721"/>
              <a:gd name="T4" fmla="*/ 2147483646 w 901"/>
              <a:gd name="T5" fmla="*/ 2147483646 h 721"/>
              <a:gd name="T6" fmla="*/ 2147483646 w 901"/>
              <a:gd name="T7" fmla="*/ 2147483646 h 721"/>
              <a:gd name="T8" fmla="*/ 2147483646 w 901"/>
              <a:gd name="T9" fmla="*/ 2147483646 h 721"/>
              <a:gd name="T10" fmla="*/ 2147483646 w 901"/>
              <a:gd name="T11" fmla="*/ 2147483646 h 721"/>
              <a:gd name="T12" fmla="*/ 2147483646 w 901"/>
              <a:gd name="T13" fmla="*/ 2147483646 h 721"/>
              <a:gd name="T14" fmla="*/ 2147483646 w 901"/>
              <a:gd name="T15" fmla="*/ 2147483646 h 721"/>
              <a:gd name="T16" fmla="*/ 2147483646 w 901"/>
              <a:gd name="T17" fmla="*/ 2147483646 h 721"/>
              <a:gd name="T18" fmla="*/ 2147483646 w 901"/>
              <a:gd name="T19" fmla="*/ 2147483646 h 721"/>
              <a:gd name="T20" fmla="*/ 2147483646 w 901"/>
              <a:gd name="T21" fmla="*/ 2147483646 h 721"/>
              <a:gd name="T22" fmla="*/ 2147483646 w 901"/>
              <a:gd name="T23" fmla="*/ 2147483646 h 721"/>
              <a:gd name="T24" fmla="*/ 2147483646 w 901"/>
              <a:gd name="T25" fmla="*/ 2147483646 h 721"/>
              <a:gd name="T26" fmla="*/ 2147483646 w 901"/>
              <a:gd name="T27" fmla="*/ 2147483646 h 721"/>
              <a:gd name="T28" fmla="*/ 2147483646 w 901"/>
              <a:gd name="T29" fmla="*/ 2147483646 h 721"/>
              <a:gd name="T30" fmla="*/ 2147483646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6" name="Line 4"/>
          <p:cNvSpPr>
            <a:spLocks noChangeShapeType="1"/>
          </p:cNvSpPr>
          <p:nvPr/>
        </p:nvSpPr>
        <p:spPr bwMode="auto">
          <a:xfrm>
            <a:off x="2570163" y="24479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7" name="Line 5"/>
          <p:cNvSpPr>
            <a:spLocks noChangeShapeType="1"/>
          </p:cNvSpPr>
          <p:nvPr/>
        </p:nvSpPr>
        <p:spPr bwMode="auto">
          <a:xfrm>
            <a:off x="2570163" y="25701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Line 6"/>
          <p:cNvSpPr>
            <a:spLocks noChangeShapeType="1"/>
          </p:cNvSpPr>
          <p:nvPr/>
        </p:nvSpPr>
        <p:spPr bwMode="auto">
          <a:xfrm>
            <a:off x="2570163" y="26908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9" name="Line 7"/>
          <p:cNvSpPr>
            <a:spLocks noChangeShapeType="1"/>
          </p:cNvSpPr>
          <p:nvPr/>
        </p:nvSpPr>
        <p:spPr bwMode="auto">
          <a:xfrm>
            <a:off x="2570163" y="28130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0" name="Line 8"/>
          <p:cNvSpPr>
            <a:spLocks noChangeShapeType="1"/>
          </p:cNvSpPr>
          <p:nvPr/>
        </p:nvSpPr>
        <p:spPr bwMode="auto">
          <a:xfrm>
            <a:off x="2570163" y="29337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1" name="Line 9"/>
          <p:cNvSpPr>
            <a:spLocks noChangeShapeType="1"/>
          </p:cNvSpPr>
          <p:nvPr/>
        </p:nvSpPr>
        <p:spPr bwMode="auto">
          <a:xfrm>
            <a:off x="2570163" y="30559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2" name="Line 10"/>
          <p:cNvSpPr>
            <a:spLocks noChangeShapeType="1"/>
          </p:cNvSpPr>
          <p:nvPr/>
        </p:nvSpPr>
        <p:spPr bwMode="auto">
          <a:xfrm>
            <a:off x="2570163" y="31765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3" name="Line 11"/>
          <p:cNvSpPr>
            <a:spLocks noChangeShapeType="1"/>
          </p:cNvSpPr>
          <p:nvPr/>
        </p:nvSpPr>
        <p:spPr bwMode="auto">
          <a:xfrm>
            <a:off x="2570163" y="32988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4" name="Line 12"/>
          <p:cNvSpPr>
            <a:spLocks noChangeShapeType="1"/>
          </p:cNvSpPr>
          <p:nvPr/>
        </p:nvSpPr>
        <p:spPr bwMode="auto">
          <a:xfrm>
            <a:off x="2570163" y="34194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5" name="Line 13"/>
          <p:cNvSpPr>
            <a:spLocks noChangeShapeType="1"/>
          </p:cNvSpPr>
          <p:nvPr/>
        </p:nvSpPr>
        <p:spPr bwMode="auto">
          <a:xfrm>
            <a:off x="2570163" y="35401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6" name="Line 14"/>
          <p:cNvSpPr>
            <a:spLocks noChangeShapeType="1"/>
          </p:cNvSpPr>
          <p:nvPr/>
        </p:nvSpPr>
        <p:spPr bwMode="auto">
          <a:xfrm>
            <a:off x="5588000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7" name="Line 15"/>
          <p:cNvSpPr>
            <a:spLocks noChangeShapeType="1"/>
          </p:cNvSpPr>
          <p:nvPr/>
        </p:nvSpPr>
        <p:spPr bwMode="auto">
          <a:xfrm>
            <a:off x="5287963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8" name="Line 16"/>
          <p:cNvSpPr>
            <a:spLocks noChangeShapeType="1"/>
          </p:cNvSpPr>
          <p:nvPr/>
        </p:nvSpPr>
        <p:spPr bwMode="auto">
          <a:xfrm>
            <a:off x="4986338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9" name="Line 17"/>
          <p:cNvSpPr>
            <a:spLocks noChangeShapeType="1"/>
          </p:cNvSpPr>
          <p:nvPr/>
        </p:nvSpPr>
        <p:spPr bwMode="auto">
          <a:xfrm>
            <a:off x="4686300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0" name="Line 18"/>
          <p:cNvSpPr>
            <a:spLocks noChangeShapeType="1"/>
          </p:cNvSpPr>
          <p:nvPr/>
        </p:nvSpPr>
        <p:spPr bwMode="auto">
          <a:xfrm>
            <a:off x="4386263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1" name="Line 19"/>
          <p:cNvSpPr>
            <a:spLocks noChangeShapeType="1"/>
          </p:cNvSpPr>
          <p:nvPr/>
        </p:nvSpPr>
        <p:spPr bwMode="auto">
          <a:xfrm>
            <a:off x="4086225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2" name="Line 20"/>
          <p:cNvSpPr>
            <a:spLocks noChangeShapeType="1"/>
          </p:cNvSpPr>
          <p:nvPr/>
        </p:nvSpPr>
        <p:spPr bwMode="auto">
          <a:xfrm>
            <a:off x="3786188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3" name="Line 21"/>
          <p:cNvSpPr>
            <a:spLocks noChangeShapeType="1"/>
          </p:cNvSpPr>
          <p:nvPr/>
        </p:nvSpPr>
        <p:spPr bwMode="auto">
          <a:xfrm>
            <a:off x="3486150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4" name="Line 22"/>
          <p:cNvSpPr>
            <a:spLocks noChangeShapeType="1"/>
          </p:cNvSpPr>
          <p:nvPr/>
        </p:nvSpPr>
        <p:spPr bwMode="auto">
          <a:xfrm>
            <a:off x="3184525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5" name="Line 23"/>
          <p:cNvSpPr>
            <a:spLocks noChangeShapeType="1"/>
          </p:cNvSpPr>
          <p:nvPr/>
        </p:nvSpPr>
        <p:spPr bwMode="auto">
          <a:xfrm>
            <a:off x="2884488" y="36687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26" name="Rectangle 24"/>
          <p:cNvSpPr>
            <a:spLocks noChangeArrowheads="1"/>
          </p:cNvSpPr>
          <p:nvPr/>
        </p:nvSpPr>
        <p:spPr bwMode="auto">
          <a:xfrm>
            <a:off x="2457450" y="2963863"/>
            <a:ext cx="920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27" name="Rectangle 25"/>
          <p:cNvSpPr>
            <a:spLocks noChangeArrowheads="1"/>
          </p:cNvSpPr>
          <p:nvPr/>
        </p:nvSpPr>
        <p:spPr bwMode="auto">
          <a:xfrm>
            <a:off x="3994150" y="3638550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6828" name="Rectangle 26"/>
          <p:cNvSpPr>
            <a:spLocks noChangeArrowheads="1"/>
          </p:cNvSpPr>
          <p:nvPr/>
        </p:nvSpPr>
        <p:spPr bwMode="auto">
          <a:xfrm>
            <a:off x="6629400" y="4267200"/>
            <a:ext cx="3810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3300"/>
                </a:solidFill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76829" name="Rectangle 27"/>
          <p:cNvSpPr>
            <a:spLocks noChangeArrowheads="1"/>
          </p:cNvSpPr>
          <p:nvPr/>
        </p:nvSpPr>
        <p:spPr bwMode="auto">
          <a:xfrm>
            <a:off x="3733800" y="3810000"/>
            <a:ext cx="9144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chemeClr val="bg2"/>
                </a:solidFill>
                <a:latin typeface="Arial" panose="020B0604020202020204" pitchFamily="34" charset="0"/>
              </a:rPr>
              <a:t>100</a:t>
            </a:r>
          </a:p>
        </p:txBody>
      </p:sp>
      <p:sp>
        <p:nvSpPr>
          <p:cNvPr id="76830" name="Rectangle 28"/>
          <p:cNvSpPr>
            <a:spLocks noChangeArrowheads="1"/>
          </p:cNvSpPr>
          <p:nvPr/>
        </p:nvSpPr>
        <p:spPr bwMode="auto">
          <a:xfrm>
            <a:off x="5410200" y="4267200"/>
            <a:ext cx="990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FF3300"/>
                </a:solidFill>
                <a:latin typeface="Arial" panose="020B0604020202020204" pitchFamily="34" charset="0"/>
              </a:rPr>
              <a:t>3.0</a:t>
            </a:r>
          </a:p>
        </p:txBody>
      </p:sp>
      <p:sp>
        <p:nvSpPr>
          <p:cNvPr id="76831" name="Freeform 29"/>
          <p:cNvSpPr>
            <a:spLocks/>
          </p:cNvSpPr>
          <p:nvPr/>
        </p:nvSpPr>
        <p:spPr bwMode="auto">
          <a:xfrm>
            <a:off x="4038600" y="1981200"/>
            <a:ext cx="2101850" cy="1681163"/>
          </a:xfrm>
          <a:custGeom>
            <a:avLst/>
            <a:gdLst>
              <a:gd name="T0" fmla="*/ 2147483646 w 901"/>
              <a:gd name="T1" fmla="*/ 2147483646 h 721"/>
              <a:gd name="T2" fmla="*/ 2147483646 w 901"/>
              <a:gd name="T3" fmla="*/ 2147483646 h 721"/>
              <a:gd name="T4" fmla="*/ 2147483646 w 901"/>
              <a:gd name="T5" fmla="*/ 2147483646 h 721"/>
              <a:gd name="T6" fmla="*/ 2147483646 w 901"/>
              <a:gd name="T7" fmla="*/ 2147483646 h 721"/>
              <a:gd name="T8" fmla="*/ 2147483646 w 901"/>
              <a:gd name="T9" fmla="*/ 2147483646 h 721"/>
              <a:gd name="T10" fmla="*/ 2147483646 w 901"/>
              <a:gd name="T11" fmla="*/ 2147483646 h 721"/>
              <a:gd name="T12" fmla="*/ 2147483646 w 901"/>
              <a:gd name="T13" fmla="*/ 2147483646 h 721"/>
              <a:gd name="T14" fmla="*/ 2147483646 w 901"/>
              <a:gd name="T15" fmla="*/ 2147483646 h 721"/>
              <a:gd name="T16" fmla="*/ 2147483646 w 901"/>
              <a:gd name="T17" fmla="*/ 2147483646 h 721"/>
              <a:gd name="T18" fmla="*/ 2147483646 w 901"/>
              <a:gd name="T19" fmla="*/ 2147483646 h 721"/>
              <a:gd name="T20" fmla="*/ 2147483646 w 901"/>
              <a:gd name="T21" fmla="*/ 2147483646 h 721"/>
              <a:gd name="T22" fmla="*/ 2147483646 w 901"/>
              <a:gd name="T23" fmla="*/ 2147483646 h 721"/>
              <a:gd name="T24" fmla="*/ 2147483646 w 901"/>
              <a:gd name="T25" fmla="*/ 2147483646 h 721"/>
              <a:gd name="T26" fmla="*/ 2147483646 w 901"/>
              <a:gd name="T27" fmla="*/ 2147483646 h 721"/>
              <a:gd name="T28" fmla="*/ 2147483646 w 901"/>
              <a:gd name="T29" fmla="*/ 2147483646 h 721"/>
              <a:gd name="T30" fmla="*/ 0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32" name="Line 30"/>
          <p:cNvSpPr>
            <a:spLocks noChangeShapeType="1"/>
          </p:cNvSpPr>
          <p:nvPr/>
        </p:nvSpPr>
        <p:spPr bwMode="auto">
          <a:xfrm>
            <a:off x="1676400" y="3733800"/>
            <a:ext cx="4572000" cy="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33" name="Rectangle 31"/>
          <p:cNvSpPr>
            <a:spLocks noChangeArrowheads="1"/>
          </p:cNvSpPr>
          <p:nvPr/>
        </p:nvSpPr>
        <p:spPr bwMode="auto">
          <a:xfrm>
            <a:off x="3886200" y="4267200"/>
            <a:ext cx="4794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FF3300"/>
                </a:solidFill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76834" name="Rectangle 32"/>
          <p:cNvSpPr>
            <a:spLocks noChangeArrowheads="1"/>
          </p:cNvSpPr>
          <p:nvPr/>
        </p:nvSpPr>
        <p:spPr bwMode="auto">
          <a:xfrm>
            <a:off x="5334000" y="3810000"/>
            <a:ext cx="9906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chemeClr val="bg2"/>
                </a:solidFill>
                <a:latin typeface="Arial" panose="020B0604020202020204" pitchFamily="34" charset="0"/>
              </a:rPr>
              <a:t>250</a:t>
            </a:r>
          </a:p>
        </p:txBody>
      </p:sp>
      <p:sp>
        <p:nvSpPr>
          <p:cNvPr id="76835" name="Rectangle 33"/>
          <p:cNvSpPr>
            <a:spLocks noChangeArrowheads="1"/>
          </p:cNvSpPr>
          <p:nvPr/>
        </p:nvSpPr>
        <p:spPr bwMode="auto">
          <a:xfrm>
            <a:off x="6629400" y="3810000"/>
            <a:ext cx="37941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bg2"/>
                </a:solidFill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76836" name="Text Box 34"/>
          <p:cNvSpPr txBox="1">
            <a:spLocks noChangeArrowheads="1"/>
          </p:cNvSpPr>
          <p:nvPr/>
        </p:nvSpPr>
        <p:spPr bwMode="auto">
          <a:xfrm>
            <a:off x="838200" y="4953000"/>
            <a:ext cx="7696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chemeClr val="bg2"/>
                </a:solidFill>
                <a:latin typeface="Arial" panose="020B0604020202020204" pitchFamily="34" charset="0"/>
              </a:rPr>
              <a:t>Note that the distribution is the same, only the scale has changed.  We can express the problem in original units (x) or in standardized units (z)</a:t>
            </a:r>
          </a:p>
        </p:txBody>
      </p:sp>
      <p:sp>
        <p:nvSpPr>
          <p:cNvPr id="76837" name="Line 35"/>
          <p:cNvSpPr>
            <a:spLocks noChangeShapeType="1"/>
          </p:cNvSpPr>
          <p:nvPr/>
        </p:nvSpPr>
        <p:spPr bwMode="auto">
          <a:xfrm>
            <a:off x="4038600" y="1981200"/>
            <a:ext cx="0" cy="17526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38" name="Line 36"/>
          <p:cNvSpPr>
            <a:spLocks noChangeShapeType="1"/>
          </p:cNvSpPr>
          <p:nvPr/>
        </p:nvSpPr>
        <p:spPr bwMode="auto">
          <a:xfrm>
            <a:off x="5715000" y="3581400"/>
            <a:ext cx="0" cy="152400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39" name="Text Box 37"/>
          <p:cNvSpPr txBox="1">
            <a:spLocks noChangeArrowheads="1"/>
          </p:cNvSpPr>
          <p:nvPr/>
        </p:nvSpPr>
        <p:spPr bwMode="auto">
          <a:xfrm>
            <a:off x="6629400" y="1981200"/>
            <a:ext cx="1371600" cy="784225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l-GR" altLang="en-US" sz="1800" b="1">
                <a:latin typeface="Arial" panose="020B0604020202020204" pitchFamily="34" charset="0"/>
                <a:sym typeface="Symbol" panose="05050102010706020507" pitchFamily="18" charset="2"/>
              </a:rPr>
              <a:t>μ</a:t>
            </a:r>
            <a:r>
              <a:rPr lang="en-US" altLang="en-US" sz="1800" b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800" b="1">
                <a:latin typeface="Arial" panose="020B0604020202020204" pitchFamily="34" charset="0"/>
                <a:sym typeface="Symbol" panose="05050102010706020507" pitchFamily="18" charset="2"/>
              </a:rPr>
              <a:t>= 100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l-GR" altLang="en-US" sz="1800" b="1">
                <a:latin typeface="Arial" panose="020B0604020202020204" pitchFamily="34" charset="0"/>
                <a:sym typeface="Symbol" panose="05050102010706020507" pitchFamily="18" charset="2"/>
              </a:rPr>
              <a:t>σ</a:t>
            </a:r>
            <a:r>
              <a:rPr lang="en-US" altLang="en-US" sz="1800" b="1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1800" b="1">
                <a:latin typeface="Arial" panose="020B0604020202020204" pitchFamily="34" charset="0"/>
                <a:sym typeface="Symbol" panose="05050102010706020507" pitchFamily="18" charset="2"/>
              </a:rPr>
              <a:t>= 50</a:t>
            </a:r>
            <a:endParaRPr lang="en-US" altLang="en-US" sz="1800" b="1">
              <a:latin typeface="Arial" panose="020B0604020202020204" pitchFamily="34" charset="0"/>
            </a:endParaRPr>
          </a:p>
        </p:txBody>
      </p:sp>
      <p:sp>
        <p:nvSpPr>
          <p:cNvPr id="76840" name="Line 38"/>
          <p:cNvSpPr>
            <a:spLocks noChangeShapeType="1"/>
          </p:cNvSpPr>
          <p:nvPr/>
        </p:nvSpPr>
        <p:spPr bwMode="auto">
          <a:xfrm flipH="1">
            <a:off x="4953000" y="2438400"/>
            <a:ext cx="1676400" cy="4572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77827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2D310C72-6987-4CF3-A1A1-0F54CF6FC29A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7828" name="Line 33"/>
          <p:cNvSpPr>
            <a:spLocks noChangeShapeType="1"/>
          </p:cNvSpPr>
          <p:nvPr/>
        </p:nvSpPr>
        <p:spPr bwMode="auto">
          <a:xfrm>
            <a:off x="6553200" y="5105400"/>
            <a:ext cx="0" cy="304800"/>
          </a:xfrm>
          <a:prstGeom prst="line">
            <a:avLst/>
          </a:prstGeom>
          <a:noFill/>
          <a:ln w="1016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9" name="Rectangle 46"/>
          <p:cNvSpPr>
            <a:spLocks noChangeArrowheads="1"/>
          </p:cNvSpPr>
          <p:nvPr/>
        </p:nvSpPr>
        <p:spPr bwMode="auto">
          <a:xfrm>
            <a:off x="5791200" y="4191000"/>
            <a:ext cx="76200" cy="12192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7830" name="Freeform 3"/>
          <p:cNvSpPr>
            <a:spLocks/>
          </p:cNvSpPr>
          <p:nvPr/>
        </p:nvSpPr>
        <p:spPr bwMode="auto">
          <a:xfrm>
            <a:off x="5780088" y="4191000"/>
            <a:ext cx="812800" cy="1214438"/>
          </a:xfrm>
          <a:custGeom>
            <a:avLst/>
            <a:gdLst>
              <a:gd name="T0" fmla="*/ 2147483646 w 512"/>
              <a:gd name="T1" fmla="*/ 2147483646 h 765"/>
              <a:gd name="T2" fmla="*/ 2147483646 w 512"/>
              <a:gd name="T3" fmla="*/ 2147483646 h 765"/>
              <a:gd name="T4" fmla="*/ 2147483646 w 512"/>
              <a:gd name="T5" fmla="*/ 2147483646 h 765"/>
              <a:gd name="T6" fmla="*/ 2147483646 w 512"/>
              <a:gd name="T7" fmla="*/ 2147483646 h 765"/>
              <a:gd name="T8" fmla="*/ 2147483646 w 512"/>
              <a:gd name="T9" fmla="*/ 2147483646 h 765"/>
              <a:gd name="T10" fmla="*/ 2147483646 w 512"/>
              <a:gd name="T11" fmla="*/ 2147483646 h 765"/>
              <a:gd name="T12" fmla="*/ 2147483646 w 512"/>
              <a:gd name="T13" fmla="*/ 2147483646 h 765"/>
              <a:gd name="T14" fmla="*/ 2147483646 w 512"/>
              <a:gd name="T15" fmla="*/ 2147483646 h 765"/>
              <a:gd name="T16" fmla="*/ 2147483646 w 512"/>
              <a:gd name="T17" fmla="*/ 2147483646 h 765"/>
              <a:gd name="T18" fmla="*/ 2147483646 w 512"/>
              <a:gd name="T19" fmla="*/ 2147483646 h 765"/>
              <a:gd name="T20" fmla="*/ 2147483646 w 512"/>
              <a:gd name="T21" fmla="*/ 2147483646 h 765"/>
              <a:gd name="T22" fmla="*/ 2147483646 w 512"/>
              <a:gd name="T23" fmla="*/ 2147483646 h 765"/>
              <a:gd name="T24" fmla="*/ 2147483646 w 512"/>
              <a:gd name="T25" fmla="*/ 2147483646 h 765"/>
              <a:gd name="T26" fmla="*/ 2147483646 w 512"/>
              <a:gd name="T27" fmla="*/ 2147483646 h 765"/>
              <a:gd name="T28" fmla="*/ 2147483646 w 512"/>
              <a:gd name="T29" fmla="*/ 2147483646 h 765"/>
              <a:gd name="T30" fmla="*/ 2147483646 w 512"/>
              <a:gd name="T31" fmla="*/ 2147483646 h 765"/>
              <a:gd name="T32" fmla="*/ 2147483646 w 512"/>
              <a:gd name="T33" fmla="*/ 2147483646 h 765"/>
              <a:gd name="T34" fmla="*/ 2147483646 w 512"/>
              <a:gd name="T35" fmla="*/ 2147483646 h 765"/>
              <a:gd name="T36" fmla="*/ 2147483646 w 512"/>
              <a:gd name="T37" fmla="*/ 2147483646 h 765"/>
              <a:gd name="T38" fmla="*/ 2147483646 w 512"/>
              <a:gd name="T39" fmla="*/ 2147483646 h 765"/>
              <a:gd name="T40" fmla="*/ 2147483646 w 512"/>
              <a:gd name="T41" fmla="*/ 2147483646 h 76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512"/>
              <a:gd name="T64" fmla="*/ 0 h 765"/>
              <a:gd name="T65" fmla="*/ 512 w 512"/>
              <a:gd name="T66" fmla="*/ 765 h 76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512" h="765">
                <a:moveTo>
                  <a:pt x="23" y="19"/>
                </a:moveTo>
                <a:cubicBezTo>
                  <a:pt x="20" y="2"/>
                  <a:pt x="14" y="16"/>
                  <a:pt x="17" y="17"/>
                </a:cubicBezTo>
                <a:cubicBezTo>
                  <a:pt x="20" y="18"/>
                  <a:pt x="35" y="25"/>
                  <a:pt x="43" y="27"/>
                </a:cubicBezTo>
                <a:cubicBezTo>
                  <a:pt x="61" y="29"/>
                  <a:pt x="48" y="21"/>
                  <a:pt x="65" y="27"/>
                </a:cubicBezTo>
                <a:cubicBezTo>
                  <a:pt x="80" y="32"/>
                  <a:pt x="83" y="33"/>
                  <a:pt x="95" y="43"/>
                </a:cubicBezTo>
                <a:cubicBezTo>
                  <a:pt x="123" y="64"/>
                  <a:pt x="138" y="88"/>
                  <a:pt x="167" y="106"/>
                </a:cubicBezTo>
                <a:cubicBezTo>
                  <a:pt x="180" y="144"/>
                  <a:pt x="215" y="179"/>
                  <a:pt x="245" y="208"/>
                </a:cubicBezTo>
                <a:cubicBezTo>
                  <a:pt x="259" y="248"/>
                  <a:pt x="272" y="246"/>
                  <a:pt x="296" y="280"/>
                </a:cubicBezTo>
                <a:cubicBezTo>
                  <a:pt x="304" y="292"/>
                  <a:pt x="315" y="306"/>
                  <a:pt x="327" y="313"/>
                </a:cubicBezTo>
                <a:cubicBezTo>
                  <a:pt x="333" y="317"/>
                  <a:pt x="339" y="340"/>
                  <a:pt x="339" y="340"/>
                </a:cubicBezTo>
                <a:cubicBezTo>
                  <a:pt x="348" y="366"/>
                  <a:pt x="360" y="368"/>
                  <a:pt x="374" y="391"/>
                </a:cubicBezTo>
                <a:cubicBezTo>
                  <a:pt x="386" y="409"/>
                  <a:pt x="416" y="440"/>
                  <a:pt x="431" y="458"/>
                </a:cubicBezTo>
                <a:cubicBezTo>
                  <a:pt x="450" y="482"/>
                  <a:pt x="447" y="510"/>
                  <a:pt x="471" y="526"/>
                </a:cubicBezTo>
                <a:cubicBezTo>
                  <a:pt x="480" y="553"/>
                  <a:pt x="494" y="532"/>
                  <a:pt x="494" y="571"/>
                </a:cubicBezTo>
                <a:cubicBezTo>
                  <a:pt x="494" y="765"/>
                  <a:pt x="512" y="743"/>
                  <a:pt x="326" y="750"/>
                </a:cubicBezTo>
                <a:cubicBezTo>
                  <a:pt x="308" y="752"/>
                  <a:pt x="290" y="757"/>
                  <a:pt x="272" y="756"/>
                </a:cubicBezTo>
                <a:cubicBezTo>
                  <a:pt x="220" y="755"/>
                  <a:pt x="116" y="745"/>
                  <a:pt x="116" y="745"/>
                </a:cubicBezTo>
                <a:cubicBezTo>
                  <a:pt x="75" y="731"/>
                  <a:pt x="60" y="731"/>
                  <a:pt x="19" y="745"/>
                </a:cubicBezTo>
                <a:cubicBezTo>
                  <a:pt x="0" y="646"/>
                  <a:pt x="28" y="594"/>
                  <a:pt x="49" y="513"/>
                </a:cubicBezTo>
                <a:cubicBezTo>
                  <a:pt x="13" y="288"/>
                  <a:pt x="9" y="166"/>
                  <a:pt x="5" y="23"/>
                </a:cubicBezTo>
                <a:cubicBezTo>
                  <a:pt x="4" y="0"/>
                  <a:pt x="44" y="19"/>
                  <a:pt x="23" y="19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83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304800"/>
            <a:ext cx="6781800" cy="838200"/>
          </a:xfrm>
        </p:spPr>
        <p:txBody>
          <a:bodyPr/>
          <a:lstStyle/>
          <a:p>
            <a:pPr eaLnBrk="1" hangingPunct="1"/>
            <a:r>
              <a:rPr lang="en-US" altLang="en-US"/>
              <a:t>The Standard Normal Table</a:t>
            </a:r>
          </a:p>
        </p:txBody>
      </p:sp>
      <p:sp>
        <p:nvSpPr>
          <p:cNvPr id="77832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828800"/>
            <a:ext cx="7391400" cy="1981200"/>
          </a:xfrm>
        </p:spPr>
        <p:txBody>
          <a:bodyPr/>
          <a:lstStyle/>
          <a:p>
            <a:pPr marL="0" indent="0" eaLnBrk="1" hangingPunct="1"/>
            <a:r>
              <a:rPr lang="en-US" altLang="en-US" sz="2700"/>
              <a:t>  </a:t>
            </a:r>
            <a:r>
              <a:rPr lang="en-US" altLang="en-US"/>
              <a:t>The Standard Normal table in the textbook 	</a:t>
            </a:r>
            <a:r>
              <a:rPr lang="en-US" altLang="en-US">
                <a:solidFill>
                  <a:schemeClr val="folHlink"/>
                </a:solidFill>
              </a:rPr>
              <a:t>Z chart </a:t>
            </a:r>
            <a:r>
              <a:rPr lang="en-US" altLang="en-US"/>
              <a:t>   gives the probability from the mean (zero)  up to a desired value for z</a:t>
            </a:r>
          </a:p>
        </p:txBody>
      </p:sp>
      <p:sp>
        <p:nvSpPr>
          <p:cNvPr id="77833" name="Freeform 6"/>
          <p:cNvSpPr>
            <a:spLocks/>
          </p:cNvSpPr>
          <p:nvPr/>
        </p:nvSpPr>
        <p:spPr bwMode="auto">
          <a:xfrm>
            <a:off x="4419600" y="4184650"/>
            <a:ext cx="1400175" cy="1149350"/>
          </a:xfrm>
          <a:custGeom>
            <a:avLst/>
            <a:gdLst>
              <a:gd name="T0" fmla="*/ 0 w 882"/>
              <a:gd name="T1" fmla="*/ 2147483646 h 724"/>
              <a:gd name="T2" fmla="*/ 2147483646 w 882"/>
              <a:gd name="T3" fmla="*/ 2147483646 h 724"/>
              <a:gd name="T4" fmla="*/ 2147483646 w 882"/>
              <a:gd name="T5" fmla="*/ 2147483646 h 724"/>
              <a:gd name="T6" fmla="*/ 2147483646 w 882"/>
              <a:gd name="T7" fmla="*/ 2147483646 h 724"/>
              <a:gd name="T8" fmla="*/ 2147483646 w 882"/>
              <a:gd name="T9" fmla="*/ 2147483646 h 724"/>
              <a:gd name="T10" fmla="*/ 2147483646 w 882"/>
              <a:gd name="T11" fmla="*/ 2147483646 h 724"/>
              <a:gd name="T12" fmla="*/ 2147483646 w 882"/>
              <a:gd name="T13" fmla="*/ 2147483646 h 724"/>
              <a:gd name="T14" fmla="*/ 2147483646 w 882"/>
              <a:gd name="T15" fmla="*/ 2147483646 h 724"/>
              <a:gd name="T16" fmla="*/ 2147483646 w 882"/>
              <a:gd name="T17" fmla="*/ 2147483646 h 724"/>
              <a:gd name="T18" fmla="*/ 2147483646 w 882"/>
              <a:gd name="T19" fmla="*/ 2147483646 h 724"/>
              <a:gd name="T20" fmla="*/ 2147483646 w 882"/>
              <a:gd name="T21" fmla="*/ 2147483646 h 724"/>
              <a:gd name="T22" fmla="*/ 2147483646 w 882"/>
              <a:gd name="T23" fmla="*/ 2147483646 h 724"/>
              <a:gd name="T24" fmla="*/ 2147483646 w 882"/>
              <a:gd name="T25" fmla="*/ 2147483646 h 724"/>
              <a:gd name="T26" fmla="*/ 2147483646 w 882"/>
              <a:gd name="T27" fmla="*/ 2147483646 h 724"/>
              <a:gd name="T28" fmla="*/ 2147483646 w 882"/>
              <a:gd name="T29" fmla="*/ 2147483646 h 724"/>
              <a:gd name="T30" fmla="*/ 2147483646 w 882"/>
              <a:gd name="T31" fmla="*/ 0 h 72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82"/>
              <a:gd name="T49" fmla="*/ 0 h 724"/>
              <a:gd name="T50" fmla="*/ 882 w 882"/>
              <a:gd name="T51" fmla="*/ 724 h 72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82" h="724">
                <a:moveTo>
                  <a:pt x="0" y="724"/>
                </a:moveTo>
                <a:lnTo>
                  <a:pt x="95" y="716"/>
                </a:lnTo>
                <a:lnTo>
                  <a:pt x="142" y="708"/>
                </a:lnTo>
                <a:lnTo>
                  <a:pt x="189" y="695"/>
                </a:lnTo>
                <a:lnTo>
                  <a:pt x="237" y="679"/>
                </a:lnTo>
                <a:lnTo>
                  <a:pt x="284" y="657"/>
                </a:lnTo>
                <a:lnTo>
                  <a:pt x="331" y="627"/>
                </a:lnTo>
                <a:lnTo>
                  <a:pt x="426" y="544"/>
                </a:lnTo>
                <a:lnTo>
                  <a:pt x="521" y="426"/>
                </a:lnTo>
                <a:lnTo>
                  <a:pt x="616" y="285"/>
                </a:lnTo>
                <a:lnTo>
                  <a:pt x="663" y="213"/>
                </a:lnTo>
                <a:lnTo>
                  <a:pt x="710" y="146"/>
                </a:lnTo>
                <a:lnTo>
                  <a:pt x="757" y="87"/>
                </a:lnTo>
                <a:lnTo>
                  <a:pt x="805" y="42"/>
                </a:lnTo>
                <a:lnTo>
                  <a:pt x="852" y="13"/>
                </a:lnTo>
                <a:lnTo>
                  <a:pt x="882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4" name="Line 17"/>
          <p:cNvSpPr>
            <a:spLocks noChangeShapeType="1"/>
          </p:cNvSpPr>
          <p:nvPr/>
        </p:nvSpPr>
        <p:spPr bwMode="auto">
          <a:xfrm>
            <a:off x="7340600" y="52689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5" name="Rectangle 29"/>
          <p:cNvSpPr>
            <a:spLocks noChangeArrowheads="1"/>
          </p:cNvSpPr>
          <p:nvPr/>
        </p:nvSpPr>
        <p:spPr bwMode="auto">
          <a:xfrm>
            <a:off x="7467600" y="5334000"/>
            <a:ext cx="3333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77836" name="Rectangle 31"/>
          <p:cNvSpPr>
            <a:spLocks noChangeArrowheads="1"/>
          </p:cNvSpPr>
          <p:nvPr/>
        </p:nvSpPr>
        <p:spPr bwMode="auto">
          <a:xfrm>
            <a:off x="5638800" y="5410200"/>
            <a:ext cx="479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77837" name="Rectangle 32"/>
          <p:cNvSpPr>
            <a:spLocks noChangeArrowheads="1"/>
          </p:cNvSpPr>
          <p:nvPr/>
        </p:nvSpPr>
        <p:spPr bwMode="auto">
          <a:xfrm>
            <a:off x="6172200" y="5410200"/>
            <a:ext cx="9906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2.00</a:t>
            </a:r>
          </a:p>
        </p:txBody>
      </p:sp>
      <p:sp>
        <p:nvSpPr>
          <p:cNvPr id="77838" name="Line 34"/>
          <p:cNvSpPr>
            <a:spLocks noChangeShapeType="1"/>
          </p:cNvSpPr>
          <p:nvPr/>
        </p:nvSpPr>
        <p:spPr bwMode="auto">
          <a:xfrm>
            <a:off x="5791200" y="5334000"/>
            <a:ext cx="762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9" name="Line 35"/>
          <p:cNvSpPr>
            <a:spLocks noChangeShapeType="1"/>
          </p:cNvSpPr>
          <p:nvPr/>
        </p:nvSpPr>
        <p:spPr bwMode="auto">
          <a:xfrm>
            <a:off x="5791200" y="5334000"/>
            <a:ext cx="762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40" name="Line 36"/>
          <p:cNvSpPr>
            <a:spLocks noChangeShapeType="1"/>
          </p:cNvSpPr>
          <p:nvPr/>
        </p:nvSpPr>
        <p:spPr bwMode="auto">
          <a:xfrm>
            <a:off x="5791200" y="5334000"/>
            <a:ext cx="762000" cy="0"/>
          </a:xfrm>
          <a:prstGeom prst="line">
            <a:avLst/>
          </a:prstGeom>
          <a:noFill/>
          <a:ln w="152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41" name="Text Box 37"/>
          <p:cNvSpPr txBox="1">
            <a:spLocks noChangeArrowheads="1"/>
          </p:cNvSpPr>
          <p:nvPr/>
        </p:nvSpPr>
        <p:spPr bwMode="auto">
          <a:xfrm>
            <a:off x="6629400" y="40386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.4772</a:t>
            </a:r>
          </a:p>
        </p:txBody>
      </p:sp>
      <p:sp>
        <p:nvSpPr>
          <p:cNvPr id="77842" name="Line 38"/>
          <p:cNvSpPr>
            <a:spLocks noChangeShapeType="1"/>
          </p:cNvSpPr>
          <p:nvPr/>
        </p:nvSpPr>
        <p:spPr bwMode="auto">
          <a:xfrm flipH="1">
            <a:off x="6172200" y="4495800"/>
            <a:ext cx="609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43" name="Freeform 45"/>
          <p:cNvSpPr>
            <a:spLocks/>
          </p:cNvSpPr>
          <p:nvPr/>
        </p:nvSpPr>
        <p:spPr bwMode="auto">
          <a:xfrm>
            <a:off x="5832475" y="4187825"/>
            <a:ext cx="1384300" cy="1139825"/>
          </a:xfrm>
          <a:custGeom>
            <a:avLst/>
            <a:gdLst>
              <a:gd name="T0" fmla="*/ 2147483646 w 872"/>
              <a:gd name="T1" fmla="*/ 2147483646 h 718"/>
              <a:gd name="T2" fmla="*/ 2147483646 w 872"/>
              <a:gd name="T3" fmla="*/ 2147483646 h 718"/>
              <a:gd name="T4" fmla="*/ 2147483646 w 872"/>
              <a:gd name="T5" fmla="*/ 2147483646 h 718"/>
              <a:gd name="T6" fmla="*/ 2147483646 w 872"/>
              <a:gd name="T7" fmla="*/ 2147483646 h 718"/>
              <a:gd name="T8" fmla="*/ 2147483646 w 872"/>
              <a:gd name="T9" fmla="*/ 2147483646 h 718"/>
              <a:gd name="T10" fmla="*/ 2147483646 w 872"/>
              <a:gd name="T11" fmla="*/ 2147483646 h 718"/>
              <a:gd name="T12" fmla="*/ 2147483646 w 872"/>
              <a:gd name="T13" fmla="*/ 2147483646 h 718"/>
              <a:gd name="T14" fmla="*/ 2147483646 w 872"/>
              <a:gd name="T15" fmla="*/ 2147483646 h 718"/>
              <a:gd name="T16" fmla="*/ 2147483646 w 872"/>
              <a:gd name="T17" fmla="*/ 2147483646 h 718"/>
              <a:gd name="T18" fmla="*/ 2147483646 w 872"/>
              <a:gd name="T19" fmla="*/ 2147483646 h 718"/>
              <a:gd name="T20" fmla="*/ 2147483646 w 872"/>
              <a:gd name="T21" fmla="*/ 2147483646 h 718"/>
              <a:gd name="T22" fmla="*/ 2147483646 w 872"/>
              <a:gd name="T23" fmla="*/ 2147483646 h 718"/>
              <a:gd name="T24" fmla="*/ 2147483646 w 872"/>
              <a:gd name="T25" fmla="*/ 2147483646 h 718"/>
              <a:gd name="T26" fmla="*/ 2147483646 w 872"/>
              <a:gd name="T27" fmla="*/ 2147483646 h 718"/>
              <a:gd name="T28" fmla="*/ 2147483646 w 872"/>
              <a:gd name="T29" fmla="*/ 2147483646 h 718"/>
              <a:gd name="T30" fmla="*/ 0 w 872"/>
              <a:gd name="T31" fmla="*/ 0 h 71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72"/>
              <a:gd name="T49" fmla="*/ 0 h 718"/>
              <a:gd name="T50" fmla="*/ 872 w 872"/>
              <a:gd name="T51" fmla="*/ 718 h 71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72" h="718">
                <a:moveTo>
                  <a:pt x="872" y="718"/>
                </a:moveTo>
                <a:lnTo>
                  <a:pt x="777" y="710"/>
                </a:lnTo>
                <a:lnTo>
                  <a:pt x="730" y="702"/>
                </a:lnTo>
                <a:lnTo>
                  <a:pt x="683" y="689"/>
                </a:lnTo>
                <a:lnTo>
                  <a:pt x="635" y="673"/>
                </a:lnTo>
                <a:lnTo>
                  <a:pt x="587" y="651"/>
                </a:lnTo>
                <a:lnTo>
                  <a:pt x="540" y="621"/>
                </a:lnTo>
                <a:lnTo>
                  <a:pt x="445" y="538"/>
                </a:lnTo>
                <a:lnTo>
                  <a:pt x="350" y="420"/>
                </a:lnTo>
                <a:lnTo>
                  <a:pt x="256" y="279"/>
                </a:lnTo>
                <a:lnTo>
                  <a:pt x="208" y="207"/>
                </a:lnTo>
                <a:lnTo>
                  <a:pt x="161" y="140"/>
                </a:lnTo>
                <a:lnTo>
                  <a:pt x="114" y="81"/>
                </a:lnTo>
                <a:lnTo>
                  <a:pt x="66" y="36"/>
                </a:lnTo>
                <a:lnTo>
                  <a:pt x="18" y="10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44" name="Freeform 42"/>
          <p:cNvSpPr>
            <a:spLocks/>
          </p:cNvSpPr>
          <p:nvPr/>
        </p:nvSpPr>
        <p:spPr bwMode="auto">
          <a:xfrm>
            <a:off x="4114800" y="5410200"/>
            <a:ext cx="3422650" cy="1588"/>
          </a:xfrm>
          <a:custGeom>
            <a:avLst/>
            <a:gdLst>
              <a:gd name="T0" fmla="*/ 0 w 2156"/>
              <a:gd name="T1" fmla="*/ 0 h 1"/>
              <a:gd name="T2" fmla="*/ 2147483646 w 2156"/>
              <a:gd name="T3" fmla="*/ 2147483646 h 1"/>
              <a:gd name="T4" fmla="*/ 2147483646 w 2156"/>
              <a:gd name="T5" fmla="*/ 2147483646 h 1"/>
              <a:gd name="T6" fmla="*/ 0 60000 65536"/>
              <a:gd name="T7" fmla="*/ 0 60000 65536"/>
              <a:gd name="T8" fmla="*/ 0 60000 65536"/>
              <a:gd name="T9" fmla="*/ 0 w 2156"/>
              <a:gd name="T10" fmla="*/ 0 h 1"/>
              <a:gd name="T11" fmla="*/ 2156 w 2156"/>
              <a:gd name="T12" fmla="*/ 1 h 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6" h="1">
                <a:moveTo>
                  <a:pt x="0" y="0"/>
                </a:moveTo>
                <a:lnTo>
                  <a:pt x="72" y="1"/>
                </a:lnTo>
                <a:lnTo>
                  <a:pt x="2156" y="1"/>
                </a:lnTo>
              </a:path>
            </a:pathLst>
          </a:custGeom>
          <a:noFill/>
          <a:ln w="25400" cap="rnd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45" name="Rectangle 47"/>
          <p:cNvSpPr>
            <a:spLocks noChangeArrowheads="1"/>
          </p:cNvSpPr>
          <p:nvPr/>
        </p:nvSpPr>
        <p:spPr bwMode="auto">
          <a:xfrm>
            <a:off x="838200" y="4800600"/>
            <a:ext cx="3429000" cy="701675"/>
          </a:xfrm>
          <a:prstGeom prst="rect">
            <a:avLst/>
          </a:prstGeom>
          <a:solidFill>
            <a:srgbClr val="FFFFCD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</a:rPr>
              <a:t>Example:</a:t>
            </a:r>
            <a:r>
              <a:rPr lang="en-US" altLang="en-US" sz="1800">
                <a:latin typeface="Arial" panose="020B0604020202020204" pitchFamily="34" charset="0"/>
              </a:rPr>
              <a:t> </a:t>
            </a:r>
            <a:endParaRPr lang="en-US" altLang="en-US" sz="1800" b="1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eaLnBrk="1" hangingPunct="1"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800" b="1">
                <a:solidFill>
                  <a:srgbClr val="7030A0"/>
                </a:solidFill>
                <a:latin typeface="Arial" panose="020B0604020202020204" pitchFamily="34" charset="0"/>
              </a:rPr>
              <a:t>P(0 &lt; z &lt; 2.00) = .4772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852488"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78851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DC8C5B8F-37F0-4F10-9D25-6AD6D7E53482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6781800" cy="1143000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altLang="en-US"/>
              <a:t>General Procedure for Finding Probabilities</a:t>
            </a:r>
          </a:p>
        </p:txBody>
      </p:sp>
      <p:sp>
        <p:nvSpPr>
          <p:cNvPr id="7885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990600" y="3048000"/>
            <a:ext cx="7162800" cy="3200400"/>
          </a:xfrm>
        </p:spPr>
        <p:txBody>
          <a:bodyPr/>
          <a:lstStyle/>
          <a:p>
            <a:pPr marL="0" indent="0" eaLnBrk="1" hangingPunct="1">
              <a:lnSpc>
                <a:spcPct val="95000"/>
              </a:lnSpc>
              <a:buSzPct val="80000"/>
            </a:pPr>
            <a:r>
              <a:rPr lang="en-US" altLang="en-US" sz="2400">
                <a:solidFill>
                  <a:srgbClr val="F8F8F8"/>
                </a:solidFill>
              </a:rPr>
              <a:t>  </a:t>
            </a:r>
            <a:r>
              <a:rPr lang="en-US" altLang="en-US"/>
              <a:t>Draw the normal curve for the problem in  terms of x</a:t>
            </a:r>
          </a:p>
          <a:p>
            <a:pPr marL="0" indent="0" eaLnBrk="1" hangingPunct="1">
              <a:lnSpc>
                <a:spcPct val="95000"/>
              </a:lnSpc>
            </a:pPr>
            <a:endParaRPr lang="en-US" altLang="en-US"/>
          </a:p>
          <a:p>
            <a:pPr marL="0" indent="0" eaLnBrk="1" hangingPunct="1">
              <a:lnSpc>
                <a:spcPct val="55000"/>
              </a:lnSpc>
            </a:pPr>
            <a:r>
              <a:rPr lang="en-US" altLang="en-US"/>
              <a:t>  Translate x-values to z-values</a:t>
            </a:r>
          </a:p>
          <a:p>
            <a:pPr marL="0" indent="0" eaLnBrk="1" hangingPunct="1">
              <a:lnSpc>
                <a:spcPct val="95000"/>
              </a:lnSpc>
            </a:pPr>
            <a:endParaRPr lang="en-US" altLang="en-US"/>
          </a:p>
          <a:p>
            <a:pPr marL="0" indent="0" eaLnBrk="1" hangingPunct="1">
              <a:lnSpc>
                <a:spcPct val="95000"/>
              </a:lnSpc>
            </a:pPr>
            <a:r>
              <a:rPr lang="en-US" altLang="en-US"/>
              <a:t>  Use the Standard Normal Table</a:t>
            </a:r>
          </a:p>
        </p:txBody>
      </p:sp>
      <p:sp>
        <p:nvSpPr>
          <p:cNvPr id="78854" name="Text Box 4"/>
          <p:cNvSpPr txBox="1">
            <a:spLocks noChangeArrowheads="1"/>
          </p:cNvSpPr>
          <p:nvPr/>
        </p:nvSpPr>
        <p:spPr bwMode="auto">
          <a:xfrm>
            <a:off x="1066800" y="1828800"/>
            <a:ext cx="7010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chemeClr val="folHlink"/>
                </a:solidFill>
                <a:latin typeface="Arial" panose="020B0604020202020204" pitchFamily="34" charset="0"/>
              </a:rPr>
              <a:t>To find  P(a &lt; x &lt; b)  when  x  is distributed normally: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79875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F4810EB6-6713-47D2-90F6-6B06C464CB7B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79876" name="Freeform 53"/>
          <p:cNvSpPr>
            <a:spLocks/>
          </p:cNvSpPr>
          <p:nvPr/>
        </p:nvSpPr>
        <p:spPr bwMode="auto">
          <a:xfrm>
            <a:off x="6505575" y="2892425"/>
            <a:ext cx="311150" cy="1654175"/>
          </a:xfrm>
          <a:custGeom>
            <a:avLst/>
            <a:gdLst>
              <a:gd name="T0" fmla="*/ 2147483646 w 196"/>
              <a:gd name="T1" fmla="*/ 2147483646 h 1042"/>
              <a:gd name="T2" fmla="*/ 0 w 196"/>
              <a:gd name="T3" fmla="*/ 0 h 1042"/>
              <a:gd name="T4" fmla="*/ 2147483646 w 196"/>
              <a:gd name="T5" fmla="*/ 2147483646 h 1042"/>
              <a:gd name="T6" fmla="*/ 2147483646 w 196"/>
              <a:gd name="T7" fmla="*/ 2147483646 h 1042"/>
              <a:gd name="T8" fmla="*/ 2147483646 w 196"/>
              <a:gd name="T9" fmla="*/ 2147483646 h 1042"/>
              <a:gd name="T10" fmla="*/ 2147483646 w 196"/>
              <a:gd name="T11" fmla="*/ 2147483646 h 1042"/>
              <a:gd name="T12" fmla="*/ 2147483646 w 196"/>
              <a:gd name="T13" fmla="*/ 2147483646 h 1042"/>
              <a:gd name="T14" fmla="*/ 2147483646 w 196"/>
              <a:gd name="T15" fmla="*/ 2147483646 h 1042"/>
              <a:gd name="T16" fmla="*/ 2147483646 w 196"/>
              <a:gd name="T17" fmla="*/ 2147483646 h 1042"/>
              <a:gd name="T18" fmla="*/ 2147483646 w 196"/>
              <a:gd name="T19" fmla="*/ 2147483646 h 104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96"/>
              <a:gd name="T31" fmla="*/ 0 h 1042"/>
              <a:gd name="T32" fmla="*/ 196 w 196"/>
              <a:gd name="T33" fmla="*/ 1042 h 104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96" h="1042">
                <a:moveTo>
                  <a:pt x="2" y="1040"/>
                </a:moveTo>
                <a:lnTo>
                  <a:pt x="0" y="0"/>
                </a:lnTo>
                <a:lnTo>
                  <a:pt x="30" y="2"/>
                </a:lnTo>
                <a:lnTo>
                  <a:pt x="66" y="18"/>
                </a:lnTo>
                <a:lnTo>
                  <a:pt x="102" y="51"/>
                </a:lnTo>
                <a:lnTo>
                  <a:pt x="138" y="85"/>
                </a:lnTo>
                <a:lnTo>
                  <a:pt x="174" y="136"/>
                </a:lnTo>
                <a:lnTo>
                  <a:pt x="196" y="158"/>
                </a:lnTo>
                <a:lnTo>
                  <a:pt x="196" y="1042"/>
                </a:lnTo>
                <a:lnTo>
                  <a:pt x="2" y="104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7" name="Rectangle 51"/>
          <p:cNvSpPr>
            <a:spLocks noChangeArrowheads="1"/>
          </p:cNvSpPr>
          <p:nvPr/>
        </p:nvSpPr>
        <p:spPr bwMode="auto">
          <a:xfrm>
            <a:off x="5562600" y="5334000"/>
            <a:ext cx="2590800" cy="1219200"/>
          </a:xfrm>
          <a:prstGeom prst="rect">
            <a:avLst/>
          </a:prstGeom>
          <a:solidFill>
            <a:srgbClr val="CC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98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304800"/>
            <a:ext cx="6781800" cy="838200"/>
          </a:xfrm>
        </p:spPr>
        <p:txBody>
          <a:bodyPr/>
          <a:lstStyle/>
          <a:p>
            <a:pPr eaLnBrk="1" hangingPunct="1"/>
            <a:r>
              <a:rPr lang="en-US" altLang="en-US"/>
              <a:t>Z Table example</a:t>
            </a:r>
          </a:p>
        </p:txBody>
      </p:sp>
      <p:sp>
        <p:nvSpPr>
          <p:cNvPr id="798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00200"/>
            <a:ext cx="8077200" cy="990600"/>
          </a:xfrm>
        </p:spPr>
        <p:txBody>
          <a:bodyPr/>
          <a:lstStyle/>
          <a:p>
            <a:pPr marL="571500" indent="-571500" eaLnBrk="1" hangingPunct="1"/>
            <a:r>
              <a:rPr lang="en-US" altLang="en-US"/>
              <a:t>Suppose  x  is normal with mean 8.0 and standard deviation 5.0.  Find P(8 &lt; x &lt; 8.6)</a:t>
            </a:r>
          </a:p>
          <a:p>
            <a:pPr marL="571500" indent="-571500" eaLnBrk="1" hangingPunct="1">
              <a:lnSpc>
                <a:spcPct val="90000"/>
              </a:lnSpc>
            </a:pPr>
            <a:endParaRPr lang="en-US" altLang="en-US" sz="2700"/>
          </a:p>
        </p:txBody>
      </p:sp>
      <p:sp>
        <p:nvSpPr>
          <p:cNvPr id="79880" name="Text Box 4"/>
          <p:cNvSpPr txBox="1">
            <a:spLocks noChangeArrowheads="1"/>
          </p:cNvSpPr>
          <p:nvPr/>
        </p:nvSpPr>
        <p:spPr bwMode="auto">
          <a:xfrm>
            <a:off x="5638800" y="5410200"/>
            <a:ext cx="2590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  <a:latin typeface="Arial" panose="020B0604020202020204" pitchFamily="34" charset="0"/>
              </a:rPr>
              <a:t>   P(</a:t>
            </a:r>
            <a:r>
              <a:rPr lang="en-US" altLang="en-US" sz="1800">
                <a:solidFill>
                  <a:schemeClr val="bg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8 &lt; x &lt; 8.6)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  <a:latin typeface="Arial" panose="020B0604020202020204" pitchFamily="34" charset="0"/>
              </a:rPr>
              <a:t>= </a:t>
            </a: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</a:rPr>
              <a:t>P(</a:t>
            </a: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 &lt; z &lt; 0.12)</a:t>
            </a:r>
          </a:p>
        </p:txBody>
      </p:sp>
      <p:sp>
        <p:nvSpPr>
          <p:cNvPr id="79881" name="Freeform 9"/>
          <p:cNvSpPr>
            <a:spLocks/>
          </p:cNvSpPr>
          <p:nvPr/>
        </p:nvSpPr>
        <p:spPr bwMode="auto">
          <a:xfrm>
            <a:off x="6499225" y="2895600"/>
            <a:ext cx="6350" cy="1644650"/>
          </a:xfrm>
          <a:custGeom>
            <a:avLst/>
            <a:gdLst>
              <a:gd name="T0" fmla="*/ 0 w 4"/>
              <a:gd name="T1" fmla="*/ 0 h 1036"/>
              <a:gd name="T2" fmla="*/ 2147483646 w 4"/>
              <a:gd name="T3" fmla="*/ 2147483646 h 1036"/>
              <a:gd name="T4" fmla="*/ 0 60000 65536"/>
              <a:gd name="T5" fmla="*/ 0 60000 65536"/>
              <a:gd name="T6" fmla="*/ 0 w 4"/>
              <a:gd name="T7" fmla="*/ 0 h 1036"/>
              <a:gd name="T8" fmla="*/ 4 w 4"/>
              <a:gd name="T9" fmla="*/ 1036 h 10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1036">
                <a:moveTo>
                  <a:pt x="0" y="0"/>
                </a:moveTo>
                <a:lnTo>
                  <a:pt x="4" y="1036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2" name="Freeform 10"/>
          <p:cNvSpPr>
            <a:spLocks/>
          </p:cNvSpPr>
          <p:nvPr/>
        </p:nvSpPr>
        <p:spPr bwMode="auto">
          <a:xfrm>
            <a:off x="6513513" y="2895600"/>
            <a:ext cx="1635125" cy="1573213"/>
          </a:xfrm>
          <a:custGeom>
            <a:avLst/>
            <a:gdLst>
              <a:gd name="T0" fmla="*/ 2147483646 w 1030"/>
              <a:gd name="T1" fmla="*/ 2147483646 h 991"/>
              <a:gd name="T2" fmla="*/ 2147483646 w 1030"/>
              <a:gd name="T3" fmla="*/ 2147483646 h 991"/>
              <a:gd name="T4" fmla="*/ 2147483646 w 1030"/>
              <a:gd name="T5" fmla="*/ 2147483646 h 991"/>
              <a:gd name="T6" fmla="*/ 2147483646 w 1030"/>
              <a:gd name="T7" fmla="*/ 2147483646 h 991"/>
              <a:gd name="T8" fmla="*/ 2147483646 w 1030"/>
              <a:gd name="T9" fmla="*/ 2147483646 h 991"/>
              <a:gd name="T10" fmla="*/ 2147483646 w 1030"/>
              <a:gd name="T11" fmla="*/ 2147483646 h 991"/>
              <a:gd name="T12" fmla="*/ 2147483646 w 1030"/>
              <a:gd name="T13" fmla="*/ 2147483646 h 991"/>
              <a:gd name="T14" fmla="*/ 2147483646 w 1030"/>
              <a:gd name="T15" fmla="*/ 2147483646 h 991"/>
              <a:gd name="T16" fmla="*/ 2147483646 w 1030"/>
              <a:gd name="T17" fmla="*/ 2147483646 h 991"/>
              <a:gd name="T18" fmla="*/ 2147483646 w 1030"/>
              <a:gd name="T19" fmla="*/ 2147483646 h 991"/>
              <a:gd name="T20" fmla="*/ 2147483646 w 1030"/>
              <a:gd name="T21" fmla="*/ 2147483646 h 991"/>
              <a:gd name="T22" fmla="*/ 2147483646 w 1030"/>
              <a:gd name="T23" fmla="*/ 2147483646 h 991"/>
              <a:gd name="T24" fmla="*/ 2147483646 w 1030"/>
              <a:gd name="T25" fmla="*/ 2147483646 h 991"/>
              <a:gd name="T26" fmla="*/ 2147483646 w 1030"/>
              <a:gd name="T27" fmla="*/ 2147483646 h 991"/>
              <a:gd name="T28" fmla="*/ 2147483646 w 1030"/>
              <a:gd name="T29" fmla="*/ 2147483646 h 991"/>
              <a:gd name="T30" fmla="*/ 0 w 1030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0"/>
              <a:gd name="T49" fmla="*/ 0 h 991"/>
              <a:gd name="T50" fmla="*/ 1030 w 1030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3" name="Freeform 11"/>
          <p:cNvSpPr>
            <a:spLocks/>
          </p:cNvSpPr>
          <p:nvPr/>
        </p:nvSpPr>
        <p:spPr bwMode="auto">
          <a:xfrm>
            <a:off x="4876800" y="2895600"/>
            <a:ext cx="1638300" cy="1573213"/>
          </a:xfrm>
          <a:custGeom>
            <a:avLst/>
            <a:gdLst>
              <a:gd name="T0" fmla="*/ 0 w 1032"/>
              <a:gd name="T1" fmla="*/ 2147483646 h 991"/>
              <a:gd name="T2" fmla="*/ 2147483646 w 1032"/>
              <a:gd name="T3" fmla="*/ 2147483646 h 991"/>
              <a:gd name="T4" fmla="*/ 2147483646 w 1032"/>
              <a:gd name="T5" fmla="*/ 2147483646 h 991"/>
              <a:gd name="T6" fmla="*/ 2147483646 w 1032"/>
              <a:gd name="T7" fmla="*/ 2147483646 h 991"/>
              <a:gd name="T8" fmla="*/ 2147483646 w 1032"/>
              <a:gd name="T9" fmla="*/ 2147483646 h 991"/>
              <a:gd name="T10" fmla="*/ 2147483646 w 1032"/>
              <a:gd name="T11" fmla="*/ 2147483646 h 991"/>
              <a:gd name="T12" fmla="*/ 2147483646 w 1032"/>
              <a:gd name="T13" fmla="*/ 2147483646 h 991"/>
              <a:gd name="T14" fmla="*/ 2147483646 w 1032"/>
              <a:gd name="T15" fmla="*/ 2147483646 h 991"/>
              <a:gd name="T16" fmla="*/ 2147483646 w 1032"/>
              <a:gd name="T17" fmla="*/ 2147483646 h 991"/>
              <a:gd name="T18" fmla="*/ 2147483646 w 1032"/>
              <a:gd name="T19" fmla="*/ 2147483646 h 991"/>
              <a:gd name="T20" fmla="*/ 2147483646 w 1032"/>
              <a:gd name="T21" fmla="*/ 2147483646 h 991"/>
              <a:gd name="T22" fmla="*/ 2147483646 w 1032"/>
              <a:gd name="T23" fmla="*/ 2147483646 h 991"/>
              <a:gd name="T24" fmla="*/ 2147483646 w 1032"/>
              <a:gd name="T25" fmla="*/ 2147483646 h 991"/>
              <a:gd name="T26" fmla="*/ 2147483646 w 1032"/>
              <a:gd name="T27" fmla="*/ 2147483646 h 991"/>
              <a:gd name="T28" fmla="*/ 2147483646 w 1032"/>
              <a:gd name="T29" fmla="*/ 2147483646 h 991"/>
              <a:gd name="T30" fmla="*/ 2147483646 w 1032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2"/>
              <a:gd name="T49" fmla="*/ 0 h 991"/>
              <a:gd name="T50" fmla="*/ 1032 w 1032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4" name="Freeform 12"/>
          <p:cNvSpPr>
            <a:spLocks/>
          </p:cNvSpPr>
          <p:nvPr/>
        </p:nvSpPr>
        <p:spPr bwMode="auto">
          <a:xfrm>
            <a:off x="4859338" y="4551363"/>
            <a:ext cx="3289300" cy="7937"/>
          </a:xfrm>
          <a:custGeom>
            <a:avLst/>
            <a:gdLst>
              <a:gd name="T0" fmla="*/ 0 w 2072"/>
              <a:gd name="T1" fmla="*/ 2147483646 h 5"/>
              <a:gd name="T2" fmla="*/ 2147483646 w 2072"/>
              <a:gd name="T3" fmla="*/ 0 h 5"/>
              <a:gd name="T4" fmla="*/ 2147483646 w 2072"/>
              <a:gd name="T5" fmla="*/ 0 h 5"/>
              <a:gd name="T6" fmla="*/ 0 60000 65536"/>
              <a:gd name="T7" fmla="*/ 0 60000 65536"/>
              <a:gd name="T8" fmla="*/ 0 60000 65536"/>
              <a:gd name="T9" fmla="*/ 0 w 2072"/>
              <a:gd name="T10" fmla="*/ 0 h 5"/>
              <a:gd name="T11" fmla="*/ 2072 w 2072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2" h="5">
                <a:moveTo>
                  <a:pt x="0" y="5"/>
                </a:moveTo>
                <a:lnTo>
                  <a:pt x="12" y="0"/>
                </a:lnTo>
                <a:lnTo>
                  <a:pt x="2072" y="0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885" name="Line 13"/>
          <p:cNvSpPr>
            <a:spLocks noChangeShapeType="1"/>
          </p:cNvSpPr>
          <p:nvPr/>
        </p:nvSpPr>
        <p:spPr bwMode="auto">
          <a:xfrm>
            <a:off x="4862513" y="2932113"/>
            <a:ext cx="1587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6" name="Line 14"/>
          <p:cNvSpPr>
            <a:spLocks noChangeShapeType="1"/>
          </p:cNvSpPr>
          <p:nvPr/>
        </p:nvSpPr>
        <p:spPr bwMode="auto">
          <a:xfrm>
            <a:off x="4862513" y="3082925"/>
            <a:ext cx="1587" cy="0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7" name="Rectangle 33"/>
          <p:cNvSpPr>
            <a:spLocks noChangeArrowheads="1"/>
          </p:cNvSpPr>
          <p:nvPr/>
        </p:nvSpPr>
        <p:spPr bwMode="auto">
          <a:xfrm>
            <a:off x="2511425" y="3259138"/>
            <a:ext cx="920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9888" name="Rectangle 34"/>
          <p:cNvSpPr>
            <a:spLocks noChangeArrowheads="1"/>
          </p:cNvSpPr>
          <p:nvPr/>
        </p:nvSpPr>
        <p:spPr bwMode="auto">
          <a:xfrm>
            <a:off x="8153400" y="4953000"/>
            <a:ext cx="3810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79889" name="Rectangle 35"/>
          <p:cNvSpPr>
            <a:spLocks noChangeArrowheads="1"/>
          </p:cNvSpPr>
          <p:nvPr/>
        </p:nvSpPr>
        <p:spPr bwMode="auto">
          <a:xfrm>
            <a:off x="6526213" y="4843463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79890" name="Rectangle 37"/>
          <p:cNvSpPr>
            <a:spLocks noChangeArrowheads="1"/>
          </p:cNvSpPr>
          <p:nvPr/>
        </p:nvSpPr>
        <p:spPr bwMode="auto">
          <a:xfrm>
            <a:off x="6553200" y="4953000"/>
            <a:ext cx="625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0.12</a:t>
            </a:r>
          </a:p>
        </p:txBody>
      </p:sp>
      <p:sp>
        <p:nvSpPr>
          <p:cNvPr id="79891" name="Rectangle 40"/>
          <p:cNvSpPr>
            <a:spLocks noChangeArrowheads="1"/>
          </p:cNvSpPr>
          <p:nvPr/>
        </p:nvSpPr>
        <p:spPr bwMode="auto">
          <a:xfrm>
            <a:off x="6248400" y="4953000"/>
            <a:ext cx="371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 0</a:t>
            </a:r>
          </a:p>
        </p:txBody>
      </p:sp>
      <p:sp>
        <p:nvSpPr>
          <p:cNvPr id="79892" name="Rectangle 46"/>
          <p:cNvSpPr>
            <a:spLocks noChangeArrowheads="1"/>
          </p:cNvSpPr>
          <p:nvPr/>
        </p:nvSpPr>
        <p:spPr bwMode="auto">
          <a:xfrm>
            <a:off x="8153400" y="4572000"/>
            <a:ext cx="3810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79893" name="Rectangle 47"/>
          <p:cNvSpPr>
            <a:spLocks noChangeArrowheads="1"/>
          </p:cNvSpPr>
          <p:nvPr/>
        </p:nvSpPr>
        <p:spPr bwMode="auto">
          <a:xfrm>
            <a:off x="6629400" y="4572000"/>
            <a:ext cx="498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8.6</a:t>
            </a:r>
          </a:p>
        </p:txBody>
      </p:sp>
      <p:sp>
        <p:nvSpPr>
          <p:cNvPr id="79894" name="Rectangle 48"/>
          <p:cNvSpPr>
            <a:spLocks noChangeArrowheads="1"/>
          </p:cNvSpPr>
          <p:nvPr/>
        </p:nvSpPr>
        <p:spPr bwMode="auto">
          <a:xfrm>
            <a:off x="6248400" y="4572000"/>
            <a:ext cx="371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 8</a:t>
            </a:r>
          </a:p>
        </p:txBody>
      </p:sp>
      <p:sp>
        <p:nvSpPr>
          <p:cNvPr id="79895" name="Text Box 52"/>
          <p:cNvSpPr txBox="1">
            <a:spLocks noChangeArrowheads="1"/>
          </p:cNvSpPr>
          <p:nvPr/>
        </p:nvSpPr>
        <p:spPr bwMode="auto">
          <a:xfrm>
            <a:off x="533400" y="2971800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</a:rPr>
              <a:t>Calculate z-values:</a:t>
            </a:r>
          </a:p>
        </p:txBody>
      </p:sp>
      <p:graphicFrame>
        <p:nvGraphicFramePr>
          <p:cNvPr id="79896" name="Object 1"/>
          <p:cNvGraphicFramePr>
            <a:graphicFrameLocks noChangeAspect="1"/>
          </p:cNvGraphicFramePr>
          <p:nvPr/>
        </p:nvGraphicFramePr>
        <p:xfrm>
          <a:off x="422275" y="3351213"/>
          <a:ext cx="41783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6" name="Equation" r:id="rId3" imgW="1269449" imgH="393529" progId="Equation.3">
                  <p:embed/>
                </p:oleObj>
              </mc:Choice>
              <mc:Fallback>
                <p:oleObj name="Equation" r:id="rId3" imgW="1269449" imgH="393529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275" y="3351213"/>
                        <a:ext cx="41783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97" name="Object 2"/>
          <p:cNvGraphicFramePr>
            <a:graphicFrameLocks noChangeAspect="1"/>
          </p:cNvGraphicFramePr>
          <p:nvPr/>
        </p:nvGraphicFramePr>
        <p:xfrm>
          <a:off x="381000" y="5105400"/>
          <a:ext cx="444500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07" name="Equation" r:id="rId5" imgW="1574800" imgH="393700" progId="Equation.3">
                  <p:embed/>
                </p:oleObj>
              </mc:Choice>
              <mc:Fallback>
                <p:oleObj name="Equation" r:id="rId5" imgW="15748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105400"/>
                        <a:ext cx="444500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80899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ED456FAA-FD27-45BB-AE2F-04FAB366C78A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381000"/>
            <a:ext cx="6781800" cy="762000"/>
          </a:xfrm>
        </p:spPr>
        <p:txBody>
          <a:bodyPr/>
          <a:lstStyle/>
          <a:p>
            <a:pPr eaLnBrk="1" hangingPunct="1"/>
            <a:r>
              <a:rPr lang="en-US" altLang="en-US"/>
              <a:t>Z Table example</a:t>
            </a:r>
          </a:p>
        </p:txBody>
      </p:sp>
      <p:sp>
        <p:nvSpPr>
          <p:cNvPr id="809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600200"/>
            <a:ext cx="8077200" cy="990600"/>
          </a:xfrm>
        </p:spPr>
        <p:txBody>
          <a:bodyPr/>
          <a:lstStyle/>
          <a:p>
            <a:pPr marL="571500" indent="-571500" eaLnBrk="1" hangingPunct="1"/>
            <a:r>
              <a:rPr lang="en-US" altLang="en-US" sz="2700"/>
              <a:t>Suppose  x  is normal with mean 8.0 and standard deviation 5.0.  Find P(8 &lt; x &lt; 8.6)</a:t>
            </a:r>
          </a:p>
          <a:p>
            <a:pPr marL="571500" indent="-571500" eaLnBrk="1" hangingPunct="1">
              <a:lnSpc>
                <a:spcPct val="90000"/>
              </a:lnSpc>
            </a:pPr>
            <a:endParaRPr lang="en-US" altLang="en-US" sz="2700"/>
          </a:p>
        </p:txBody>
      </p:sp>
      <p:sp>
        <p:nvSpPr>
          <p:cNvPr id="80902" name="Text Box 4"/>
          <p:cNvSpPr txBox="1">
            <a:spLocks noChangeArrowheads="1"/>
          </p:cNvSpPr>
          <p:nvPr/>
        </p:nvSpPr>
        <p:spPr bwMode="auto">
          <a:xfrm>
            <a:off x="5334000" y="53340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  <a:latin typeface="Arial" panose="020B0604020202020204" pitchFamily="34" charset="0"/>
              </a:rPr>
              <a:t>   </a:t>
            </a: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</a:rPr>
              <a:t>P(</a:t>
            </a: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 &lt; z &lt; 0.12)</a:t>
            </a:r>
          </a:p>
        </p:txBody>
      </p:sp>
      <p:sp>
        <p:nvSpPr>
          <p:cNvPr id="80903" name="Freeform 5"/>
          <p:cNvSpPr>
            <a:spLocks/>
          </p:cNvSpPr>
          <p:nvPr/>
        </p:nvSpPr>
        <p:spPr bwMode="auto">
          <a:xfrm>
            <a:off x="6472238" y="4476750"/>
            <a:ext cx="320675" cy="242888"/>
          </a:xfrm>
          <a:custGeom>
            <a:avLst/>
            <a:gdLst>
              <a:gd name="T0" fmla="*/ 2147483646 w 202"/>
              <a:gd name="T1" fmla="*/ 2147483646 h 153"/>
              <a:gd name="T2" fmla="*/ 2147483646 w 202"/>
              <a:gd name="T3" fmla="*/ 2147483646 h 153"/>
              <a:gd name="T4" fmla="*/ 2147483646 w 202"/>
              <a:gd name="T5" fmla="*/ 2147483646 h 153"/>
              <a:gd name="T6" fmla="*/ 2147483646 w 202"/>
              <a:gd name="T7" fmla="*/ 2147483646 h 153"/>
              <a:gd name="T8" fmla="*/ 2147483646 w 202"/>
              <a:gd name="T9" fmla="*/ 2147483646 h 153"/>
              <a:gd name="T10" fmla="*/ 2147483646 w 202"/>
              <a:gd name="T11" fmla="*/ 2147483646 h 153"/>
              <a:gd name="T12" fmla="*/ 2147483646 w 202"/>
              <a:gd name="T13" fmla="*/ 0 h 153"/>
              <a:gd name="T14" fmla="*/ 2147483646 w 202"/>
              <a:gd name="T15" fmla="*/ 2147483646 h 153"/>
              <a:gd name="T16" fmla="*/ 2147483646 w 202"/>
              <a:gd name="T17" fmla="*/ 2147483646 h 153"/>
              <a:gd name="T18" fmla="*/ 2147483646 w 202"/>
              <a:gd name="T19" fmla="*/ 2147483646 h 153"/>
              <a:gd name="T20" fmla="*/ 2147483646 w 202"/>
              <a:gd name="T21" fmla="*/ 2147483646 h 153"/>
              <a:gd name="T22" fmla="*/ 0 w 202"/>
              <a:gd name="T23" fmla="*/ 2147483646 h 153"/>
              <a:gd name="T24" fmla="*/ 2147483646 w 202"/>
              <a:gd name="T25" fmla="*/ 2147483646 h 153"/>
              <a:gd name="T26" fmla="*/ 2147483646 w 202"/>
              <a:gd name="T27" fmla="*/ 2147483646 h 15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2"/>
              <a:gd name="T43" fmla="*/ 0 h 153"/>
              <a:gd name="T44" fmla="*/ 202 w 202"/>
              <a:gd name="T45" fmla="*/ 153 h 15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2" h="153">
                <a:moveTo>
                  <a:pt x="12" y="141"/>
                </a:moveTo>
                <a:cubicBezTo>
                  <a:pt x="39" y="153"/>
                  <a:pt x="79" y="146"/>
                  <a:pt x="105" y="145"/>
                </a:cubicBezTo>
                <a:cubicBezTo>
                  <a:pt x="127" y="143"/>
                  <a:pt x="135" y="143"/>
                  <a:pt x="162" y="144"/>
                </a:cubicBezTo>
                <a:cubicBezTo>
                  <a:pt x="172" y="148"/>
                  <a:pt x="181" y="148"/>
                  <a:pt x="192" y="147"/>
                </a:cubicBezTo>
                <a:cubicBezTo>
                  <a:pt x="200" y="136"/>
                  <a:pt x="198" y="142"/>
                  <a:pt x="201" y="132"/>
                </a:cubicBezTo>
                <a:cubicBezTo>
                  <a:pt x="200" y="102"/>
                  <a:pt x="202" y="55"/>
                  <a:pt x="187" y="24"/>
                </a:cubicBezTo>
                <a:cubicBezTo>
                  <a:pt x="185" y="7"/>
                  <a:pt x="165" y="1"/>
                  <a:pt x="150" y="0"/>
                </a:cubicBezTo>
                <a:cubicBezTo>
                  <a:pt x="116" y="2"/>
                  <a:pt x="102" y="41"/>
                  <a:pt x="70" y="46"/>
                </a:cubicBezTo>
                <a:cubicBezTo>
                  <a:pt x="63" y="49"/>
                  <a:pt x="58" y="51"/>
                  <a:pt x="51" y="52"/>
                </a:cubicBezTo>
                <a:cubicBezTo>
                  <a:pt x="43" y="55"/>
                  <a:pt x="36" y="56"/>
                  <a:pt x="27" y="57"/>
                </a:cubicBezTo>
                <a:cubicBezTo>
                  <a:pt x="19" y="62"/>
                  <a:pt x="14" y="67"/>
                  <a:pt x="7" y="73"/>
                </a:cubicBezTo>
                <a:cubicBezTo>
                  <a:pt x="0" y="87"/>
                  <a:pt x="2" y="81"/>
                  <a:pt x="0" y="90"/>
                </a:cubicBezTo>
                <a:cubicBezTo>
                  <a:pt x="0" y="104"/>
                  <a:pt x="0" y="119"/>
                  <a:pt x="1" y="133"/>
                </a:cubicBezTo>
                <a:cubicBezTo>
                  <a:pt x="1" y="138"/>
                  <a:pt x="8" y="147"/>
                  <a:pt x="12" y="14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4" name="Freeform 6"/>
          <p:cNvSpPr>
            <a:spLocks/>
          </p:cNvSpPr>
          <p:nvPr/>
        </p:nvSpPr>
        <p:spPr bwMode="auto">
          <a:xfrm>
            <a:off x="6432550" y="3060700"/>
            <a:ext cx="366713" cy="1625600"/>
          </a:xfrm>
          <a:custGeom>
            <a:avLst/>
            <a:gdLst>
              <a:gd name="T0" fmla="*/ 2147483646 w 231"/>
              <a:gd name="T1" fmla="*/ 2147483646 h 1024"/>
              <a:gd name="T2" fmla="*/ 2147483646 w 231"/>
              <a:gd name="T3" fmla="*/ 2147483646 h 1024"/>
              <a:gd name="T4" fmla="*/ 2147483646 w 231"/>
              <a:gd name="T5" fmla="*/ 2147483646 h 1024"/>
              <a:gd name="T6" fmla="*/ 2147483646 w 231"/>
              <a:gd name="T7" fmla="*/ 2147483646 h 1024"/>
              <a:gd name="T8" fmla="*/ 2147483646 w 231"/>
              <a:gd name="T9" fmla="*/ 2147483646 h 1024"/>
              <a:gd name="T10" fmla="*/ 2147483646 w 231"/>
              <a:gd name="T11" fmla="*/ 2147483646 h 1024"/>
              <a:gd name="T12" fmla="*/ 2147483646 w 231"/>
              <a:gd name="T13" fmla="*/ 2147483646 h 1024"/>
              <a:gd name="T14" fmla="*/ 2147483646 w 231"/>
              <a:gd name="T15" fmla="*/ 2147483646 h 1024"/>
              <a:gd name="T16" fmla="*/ 2147483646 w 231"/>
              <a:gd name="T17" fmla="*/ 2147483646 h 1024"/>
              <a:gd name="T18" fmla="*/ 2147483646 w 231"/>
              <a:gd name="T19" fmla="*/ 2147483646 h 1024"/>
              <a:gd name="T20" fmla="*/ 2147483646 w 231"/>
              <a:gd name="T21" fmla="*/ 2147483646 h 1024"/>
              <a:gd name="T22" fmla="*/ 2147483646 w 231"/>
              <a:gd name="T23" fmla="*/ 2147483646 h 1024"/>
              <a:gd name="T24" fmla="*/ 2147483646 w 231"/>
              <a:gd name="T25" fmla="*/ 2147483646 h 1024"/>
              <a:gd name="T26" fmla="*/ 2147483646 w 231"/>
              <a:gd name="T27" fmla="*/ 2147483646 h 1024"/>
              <a:gd name="T28" fmla="*/ 2147483646 w 231"/>
              <a:gd name="T29" fmla="*/ 2147483646 h 1024"/>
              <a:gd name="T30" fmla="*/ 2147483646 w 231"/>
              <a:gd name="T31" fmla="*/ 2147483646 h 1024"/>
              <a:gd name="T32" fmla="*/ 2147483646 w 231"/>
              <a:gd name="T33" fmla="*/ 2147483646 h 1024"/>
              <a:gd name="T34" fmla="*/ 2147483646 w 231"/>
              <a:gd name="T35" fmla="*/ 2147483646 h 1024"/>
              <a:gd name="T36" fmla="*/ 2147483646 w 231"/>
              <a:gd name="T37" fmla="*/ 2147483646 h 10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1"/>
              <a:gd name="T58" fmla="*/ 0 h 1024"/>
              <a:gd name="T59" fmla="*/ 231 w 231"/>
              <a:gd name="T60" fmla="*/ 1024 h 102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1" h="1024">
                <a:moveTo>
                  <a:pt x="25" y="984"/>
                </a:moveTo>
                <a:cubicBezTo>
                  <a:pt x="28" y="847"/>
                  <a:pt x="34" y="709"/>
                  <a:pt x="37" y="572"/>
                </a:cubicBezTo>
                <a:cubicBezTo>
                  <a:pt x="33" y="476"/>
                  <a:pt x="30" y="440"/>
                  <a:pt x="33" y="340"/>
                </a:cubicBezTo>
                <a:cubicBezTo>
                  <a:pt x="30" y="269"/>
                  <a:pt x="25" y="210"/>
                  <a:pt x="29" y="140"/>
                </a:cubicBezTo>
                <a:cubicBezTo>
                  <a:pt x="28" y="100"/>
                  <a:pt x="0" y="32"/>
                  <a:pt x="41" y="4"/>
                </a:cubicBezTo>
                <a:cubicBezTo>
                  <a:pt x="122" y="9"/>
                  <a:pt x="91" y="0"/>
                  <a:pt x="133" y="28"/>
                </a:cubicBezTo>
                <a:cubicBezTo>
                  <a:pt x="156" y="62"/>
                  <a:pt x="125" y="22"/>
                  <a:pt x="153" y="44"/>
                </a:cubicBezTo>
                <a:cubicBezTo>
                  <a:pt x="157" y="47"/>
                  <a:pt x="158" y="53"/>
                  <a:pt x="161" y="56"/>
                </a:cubicBezTo>
                <a:cubicBezTo>
                  <a:pt x="164" y="59"/>
                  <a:pt x="169" y="61"/>
                  <a:pt x="173" y="64"/>
                </a:cubicBezTo>
                <a:cubicBezTo>
                  <a:pt x="185" y="82"/>
                  <a:pt x="194" y="97"/>
                  <a:pt x="209" y="112"/>
                </a:cubicBezTo>
                <a:cubicBezTo>
                  <a:pt x="212" y="120"/>
                  <a:pt x="221" y="127"/>
                  <a:pt x="221" y="136"/>
                </a:cubicBezTo>
                <a:cubicBezTo>
                  <a:pt x="221" y="163"/>
                  <a:pt x="213" y="216"/>
                  <a:pt x="213" y="216"/>
                </a:cubicBezTo>
                <a:cubicBezTo>
                  <a:pt x="215" y="282"/>
                  <a:pt x="217" y="319"/>
                  <a:pt x="225" y="376"/>
                </a:cubicBezTo>
                <a:cubicBezTo>
                  <a:pt x="224" y="399"/>
                  <a:pt x="224" y="421"/>
                  <a:pt x="221" y="444"/>
                </a:cubicBezTo>
                <a:cubicBezTo>
                  <a:pt x="220" y="452"/>
                  <a:pt x="213" y="468"/>
                  <a:pt x="213" y="468"/>
                </a:cubicBezTo>
                <a:cubicBezTo>
                  <a:pt x="207" y="564"/>
                  <a:pt x="209" y="508"/>
                  <a:pt x="209" y="636"/>
                </a:cubicBezTo>
                <a:cubicBezTo>
                  <a:pt x="213" y="623"/>
                  <a:pt x="222" y="582"/>
                  <a:pt x="221" y="596"/>
                </a:cubicBezTo>
                <a:cubicBezTo>
                  <a:pt x="208" y="724"/>
                  <a:pt x="231" y="865"/>
                  <a:pt x="173" y="980"/>
                </a:cubicBezTo>
                <a:cubicBezTo>
                  <a:pt x="151" y="1024"/>
                  <a:pt x="74" y="983"/>
                  <a:pt x="25" y="984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05" name="Line 7"/>
          <p:cNvSpPr>
            <a:spLocks noChangeShapeType="1"/>
          </p:cNvSpPr>
          <p:nvPr/>
        </p:nvSpPr>
        <p:spPr bwMode="auto">
          <a:xfrm>
            <a:off x="6783388" y="3321050"/>
            <a:ext cx="0" cy="1371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Line 8"/>
          <p:cNvSpPr>
            <a:spLocks noChangeShapeType="1"/>
          </p:cNvSpPr>
          <p:nvPr/>
        </p:nvSpPr>
        <p:spPr bwMode="auto">
          <a:xfrm>
            <a:off x="6478588" y="3092450"/>
            <a:ext cx="0" cy="160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Freeform 9"/>
          <p:cNvSpPr>
            <a:spLocks/>
          </p:cNvSpPr>
          <p:nvPr/>
        </p:nvSpPr>
        <p:spPr bwMode="auto">
          <a:xfrm>
            <a:off x="6513513" y="3048000"/>
            <a:ext cx="1635125" cy="1573213"/>
          </a:xfrm>
          <a:custGeom>
            <a:avLst/>
            <a:gdLst>
              <a:gd name="T0" fmla="*/ 2147483646 w 1030"/>
              <a:gd name="T1" fmla="*/ 2147483646 h 991"/>
              <a:gd name="T2" fmla="*/ 2147483646 w 1030"/>
              <a:gd name="T3" fmla="*/ 2147483646 h 991"/>
              <a:gd name="T4" fmla="*/ 2147483646 w 1030"/>
              <a:gd name="T5" fmla="*/ 2147483646 h 991"/>
              <a:gd name="T6" fmla="*/ 2147483646 w 1030"/>
              <a:gd name="T7" fmla="*/ 2147483646 h 991"/>
              <a:gd name="T8" fmla="*/ 2147483646 w 1030"/>
              <a:gd name="T9" fmla="*/ 2147483646 h 991"/>
              <a:gd name="T10" fmla="*/ 2147483646 w 1030"/>
              <a:gd name="T11" fmla="*/ 2147483646 h 991"/>
              <a:gd name="T12" fmla="*/ 2147483646 w 1030"/>
              <a:gd name="T13" fmla="*/ 2147483646 h 991"/>
              <a:gd name="T14" fmla="*/ 2147483646 w 1030"/>
              <a:gd name="T15" fmla="*/ 2147483646 h 991"/>
              <a:gd name="T16" fmla="*/ 2147483646 w 1030"/>
              <a:gd name="T17" fmla="*/ 2147483646 h 991"/>
              <a:gd name="T18" fmla="*/ 2147483646 w 1030"/>
              <a:gd name="T19" fmla="*/ 2147483646 h 991"/>
              <a:gd name="T20" fmla="*/ 2147483646 w 1030"/>
              <a:gd name="T21" fmla="*/ 2147483646 h 991"/>
              <a:gd name="T22" fmla="*/ 2147483646 w 1030"/>
              <a:gd name="T23" fmla="*/ 2147483646 h 991"/>
              <a:gd name="T24" fmla="*/ 2147483646 w 1030"/>
              <a:gd name="T25" fmla="*/ 2147483646 h 991"/>
              <a:gd name="T26" fmla="*/ 2147483646 w 1030"/>
              <a:gd name="T27" fmla="*/ 2147483646 h 991"/>
              <a:gd name="T28" fmla="*/ 2147483646 w 1030"/>
              <a:gd name="T29" fmla="*/ 2147483646 h 991"/>
              <a:gd name="T30" fmla="*/ 0 w 1030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0"/>
              <a:gd name="T49" fmla="*/ 0 h 991"/>
              <a:gd name="T50" fmla="*/ 1030 w 1030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8" name="Freeform 10"/>
          <p:cNvSpPr>
            <a:spLocks/>
          </p:cNvSpPr>
          <p:nvPr/>
        </p:nvSpPr>
        <p:spPr bwMode="auto">
          <a:xfrm>
            <a:off x="4876800" y="3048000"/>
            <a:ext cx="1638300" cy="1573213"/>
          </a:xfrm>
          <a:custGeom>
            <a:avLst/>
            <a:gdLst>
              <a:gd name="T0" fmla="*/ 0 w 1032"/>
              <a:gd name="T1" fmla="*/ 2147483646 h 991"/>
              <a:gd name="T2" fmla="*/ 2147483646 w 1032"/>
              <a:gd name="T3" fmla="*/ 2147483646 h 991"/>
              <a:gd name="T4" fmla="*/ 2147483646 w 1032"/>
              <a:gd name="T5" fmla="*/ 2147483646 h 991"/>
              <a:gd name="T6" fmla="*/ 2147483646 w 1032"/>
              <a:gd name="T7" fmla="*/ 2147483646 h 991"/>
              <a:gd name="T8" fmla="*/ 2147483646 w 1032"/>
              <a:gd name="T9" fmla="*/ 2147483646 h 991"/>
              <a:gd name="T10" fmla="*/ 2147483646 w 1032"/>
              <a:gd name="T11" fmla="*/ 2147483646 h 991"/>
              <a:gd name="T12" fmla="*/ 2147483646 w 1032"/>
              <a:gd name="T13" fmla="*/ 2147483646 h 991"/>
              <a:gd name="T14" fmla="*/ 2147483646 w 1032"/>
              <a:gd name="T15" fmla="*/ 2147483646 h 991"/>
              <a:gd name="T16" fmla="*/ 2147483646 w 1032"/>
              <a:gd name="T17" fmla="*/ 2147483646 h 991"/>
              <a:gd name="T18" fmla="*/ 2147483646 w 1032"/>
              <a:gd name="T19" fmla="*/ 2147483646 h 991"/>
              <a:gd name="T20" fmla="*/ 2147483646 w 1032"/>
              <a:gd name="T21" fmla="*/ 2147483646 h 991"/>
              <a:gd name="T22" fmla="*/ 2147483646 w 1032"/>
              <a:gd name="T23" fmla="*/ 2147483646 h 991"/>
              <a:gd name="T24" fmla="*/ 2147483646 w 1032"/>
              <a:gd name="T25" fmla="*/ 2147483646 h 991"/>
              <a:gd name="T26" fmla="*/ 2147483646 w 1032"/>
              <a:gd name="T27" fmla="*/ 2147483646 h 991"/>
              <a:gd name="T28" fmla="*/ 2147483646 w 1032"/>
              <a:gd name="T29" fmla="*/ 2147483646 h 991"/>
              <a:gd name="T30" fmla="*/ 2147483646 w 1032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2"/>
              <a:gd name="T49" fmla="*/ 0 h 991"/>
              <a:gd name="T50" fmla="*/ 1032 w 1032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9" name="Freeform 11"/>
          <p:cNvSpPr>
            <a:spLocks/>
          </p:cNvSpPr>
          <p:nvPr/>
        </p:nvSpPr>
        <p:spPr bwMode="auto">
          <a:xfrm>
            <a:off x="4859338" y="4703763"/>
            <a:ext cx="3289300" cy="7937"/>
          </a:xfrm>
          <a:custGeom>
            <a:avLst/>
            <a:gdLst>
              <a:gd name="T0" fmla="*/ 0 w 2072"/>
              <a:gd name="T1" fmla="*/ 2147483646 h 5"/>
              <a:gd name="T2" fmla="*/ 2147483646 w 2072"/>
              <a:gd name="T3" fmla="*/ 0 h 5"/>
              <a:gd name="T4" fmla="*/ 2147483646 w 2072"/>
              <a:gd name="T5" fmla="*/ 0 h 5"/>
              <a:gd name="T6" fmla="*/ 0 60000 65536"/>
              <a:gd name="T7" fmla="*/ 0 60000 65536"/>
              <a:gd name="T8" fmla="*/ 0 60000 65536"/>
              <a:gd name="T9" fmla="*/ 0 w 2072"/>
              <a:gd name="T10" fmla="*/ 0 h 5"/>
              <a:gd name="T11" fmla="*/ 2072 w 2072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2" h="5">
                <a:moveTo>
                  <a:pt x="0" y="5"/>
                </a:moveTo>
                <a:lnTo>
                  <a:pt x="12" y="0"/>
                </a:lnTo>
                <a:lnTo>
                  <a:pt x="2072" y="0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10" name="Rectangle 32"/>
          <p:cNvSpPr>
            <a:spLocks noChangeArrowheads="1"/>
          </p:cNvSpPr>
          <p:nvPr/>
        </p:nvSpPr>
        <p:spPr bwMode="auto">
          <a:xfrm>
            <a:off x="2511425" y="3411538"/>
            <a:ext cx="920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0911" name="Rectangle 33"/>
          <p:cNvSpPr>
            <a:spLocks noChangeArrowheads="1"/>
          </p:cNvSpPr>
          <p:nvPr/>
        </p:nvSpPr>
        <p:spPr bwMode="auto">
          <a:xfrm>
            <a:off x="8153400" y="4648200"/>
            <a:ext cx="3810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80912" name="Rectangle 35"/>
          <p:cNvSpPr>
            <a:spLocks noChangeArrowheads="1"/>
          </p:cNvSpPr>
          <p:nvPr/>
        </p:nvSpPr>
        <p:spPr bwMode="auto">
          <a:xfrm>
            <a:off x="6629400" y="4724400"/>
            <a:ext cx="625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0.12</a:t>
            </a:r>
          </a:p>
        </p:txBody>
      </p:sp>
      <p:sp>
        <p:nvSpPr>
          <p:cNvPr id="80913" name="Rectangle 36"/>
          <p:cNvSpPr>
            <a:spLocks noChangeArrowheads="1"/>
          </p:cNvSpPr>
          <p:nvPr/>
        </p:nvSpPr>
        <p:spPr bwMode="auto">
          <a:xfrm>
            <a:off x="6248400" y="4724400"/>
            <a:ext cx="371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folHlink"/>
                </a:solidFill>
                <a:latin typeface="Arial" panose="020B0604020202020204" pitchFamily="34" charset="0"/>
              </a:rPr>
              <a:t> 0</a:t>
            </a:r>
          </a:p>
        </p:txBody>
      </p:sp>
      <p:sp>
        <p:nvSpPr>
          <p:cNvPr id="80914" name="Freeform 43"/>
          <p:cNvSpPr>
            <a:spLocks/>
          </p:cNvSpPr>
          <p:nvPr/>
        </p:nvSpPr>
        <p:spPr bwMode="auto">
          <a:xfrm>
            <a:off x="2205038" y="4476750"/>
            <a:ext cx="320675" cy="242888"/>
          </a:xfrm>
          <a:custGeom>
            <a:avLst/>
            <a:gdLst>
              <a:gd name="T0" fmla="*/ 2147483646 w 202"/>
              <a:gd name="T1" fmla="*/ 2147483646 h 153"/>
              <a:gd name="T2" fmla="*/ 2147483646 w 202"/>
              <a:gd name="T3" fmla="*/ 2147483646 h 153"/>
              <a:gd name="T4" fmla="*/ 2147483646 w 202"/>
              <a:gd name="T5" fmla="*/ 2147483646 h 153"/>
              <a:gd name="T6" fmla="*/ 2147483646 w 202"/>
              <a:gd name="T7" fmla="*/ 2147483646 h 153"/>
              <a:gd name="T8" fmla="*/ 2147483646 w 202"/>
              <a:gd name="T9" fmla="*/ 2147483646 h 153"/>
              <a:gd name="T10" fmla="*/ 2147483646 w 202"/>
              <a:gd name="T11" fmla="*/ 2147483646 h 153"/>
              <a:gd name="T12" fmla="*/ 2147483646 w 202"/>
              <a:gd name="T13" fmla="*/ 0 h 153"/>
              <a:gd name="T14" fmla="*/ 2147483646 w 202"/>
              <a:gd name="T15" fmla="*/ 2147483646 h 153"/>
              <a:gd name="T16" fmla="*/ 2147483646 w 202"/>
              <a:gd name="T17" fmla="*/ 2147483646 h 153"/>
              <a:gd name="T18" fmla="*/ 2147483646 w 202"/>
              <a:gd name="T19" fmla="*/ 2147483646 h 153"/>
              <a:gd name="T20" fmla="*/ 2147483646 w 202"/>
              <a:gd name="T21" fmla="*/ 2147483646 h 153"/>
              <a:gd name="T22" fmla="*/ 0 w 202"/>
              <a:gd name="T23" fmla="*/ 2147483646 h 153"/>
              <a:gd name="T24" fmla="*/ 2147483646 w 202"/>
              <a:gd name="T25" fmla="*/ 2147483646 h 153"/>
              <a:gd name="T26" fmla="*/ 2147483646 w 202"/>
              <a:gd name="T27" fmla="*/ 2147483646 h 15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2"/>
              <a:gd name="T43" fmla="*/ 0 h 153"/>
              <a:gd name="T44" fmla="*/ 202 w 202"/>
              <a:gd name="T45" fmla="*/ 153 h 15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2" h="153">
                <a:moveTo>
                  <a:pt x="12" y="141"/>
                </a:moveTo>
                <a:cubicBezTo>
                  <a:pt x="39" y="153"/>
                  <a:pt x="79" y="146"/>
                  <a:pt x="105" y="145"/>
                </a:cubicBezTo>
                <a:cubicBezTo>
                  <a:pt x="127" y="143"/>
                  <a:pt x="135" y="143"/>
                  <a:pt x="162" y="144"/>
                </a:cubicBezTo>
                <a:cubicBezTo>
                  <a:pt x="172" y="148"/>
                  <a:pt x="181" y="148"/>
                  <a:pt x="192" y="147"/>
                </a:cubicBezTo>
                <a:cubicBezTo>
                  <a:pt x="200" y="136"/>
                  <a:pt x="198" y="142"/>
                  <a:pt x="201" y="132"/>
                </a:cubicBezTo>
                <a:cubicBezTo>
                  <a:pt x="200" y="102"/>
                  <a:pt x="202" y="55"/>
                  <a:pt x="187" y="24"/>
                </a:cubicBezTo>
                <a:cubicBezTo>
                  <a:pt x="185" y="7"/>
                  <a:pt x="165" y="1"/>
                  <a:pt x="150" y="0"/>
                </a:cubicBezTo>
                <a:cubicBezTo>
                  <a:pt x="116" y="2"/>
                  <a:pt x="102" y="41"/>
                  <a:pt x="70" y="46"/>
                </a:cubicBezTo>
                <a:cubicBezTo>
                  <a:pt x="63" y="49"/>
                  <a:pt x="58" y="51"/>
                  <a:pt x="51" y="52"/>
                </a:cubicBezTo>
                <a:cubicBezTo>
                  <a:pt x="43" y="55"/>
                  <a:pt x="36" y="56"/>
                  <a:pt x="27" y="57"/>
                </a:cubicBezTo>
                <a:cubicBezTo>
                  <a:pt x="19" y="62"/>
                  <a:pt x="14" y="67"/>
                  <a:pt x="7" y="73"/>
                </a:cubicBezTo>
                <a:cubicBezTo>
                  <a:pt x="0" y="87"/>
                  <a:pt x="2" y="81"/>
                  <a:pt x="0" y="90"/>
                </a:cubicBezTo>
                <a:cubicBezTo>
                  <a:pt x="0" y="104"/>
                  <a:pt x="0" y="119"/>
                  <a:pt x="1" y="133"/>
                </a:cubicBezTo>
                <a:cubicBezTo>
                  <a:pt x="1" y="138"/>
                  <a:pt x="8" y="147"/>
                  <a:pt x="12" y="14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5" name="Freeform 44"/>
          <p:cNvSpPr>
            <a:spLocks/>
          </p:cNvSpPr>
          <p:nvPr/>
        </p:nvSpPr>
        <p:spPr bwMode="auto">
          <a:xfrm>
            <a:off x="2165350" y="3060700"/>
            <a:ext cx="366713" cy="1625600"/>
          </a:xfrm>
          <a:custGeom>
            <a:avLst/>
            <a:gdLst>
              <a:gd name="T0" fmla="*/ 2147483646 w 231"/>
              <a:gd name="T1" fmla="*/ 2147483646 h 1024"/>
              <a:gd name="T2" fmla="*/ 2147483646 w 231"/>
              <a:gd name="T3" fmla="*/ 2147483646 h 1024"/>
              <a:gd name="T4" fmla="*/ 2147483646 w 231"/>
              <a:gd name="T5" fmla="*/ 2147483646 h 1024"/>
              <a:gd name="T6" fmla="*/ 2147483646 w 231"/>
              <a:gd name="T7" fmla="*/ 2147483646 h 1024"/>
              <a:gd name="T8" fmla="*/ 2147483646 w 231"/>
              <a:gd name="T9" fmla="*/ 2147483646 h 1024"/>
              <a:gd name="T10" fmla="*/ 2147483646 w 231"/>
              <a:gd name="T11" fmla="*/ 2147483646 h 1024"/>
              <a:gd name="T12" fmla="*/ 2147483646 w 231"/>
              <a:gd name="T13" fmla="*/ 2147483646 h 1024"/>
              <a:gd name="T14" fmla="*/ 2147483646 w 231"/>
              <a:gd name="T15" fmla="*/ 2147483646 h 1024"/>
              <a:gd name="T16" fmla="*/ 2147483646 w 231"/>
              <a:gd name="T17" fmla="*/ 2147483646 h 1024"/>
              <a:gd name="T18" fmla="*/ 2147483646 w 231"/>
              <a:gd name="T19" fmla="*/ 2147483646 h 1024"/>
              <a:gd name="T20" fmla="*/ 2147483646 w 231"/>
              <a:gd name="T21" fmla="*/ 2147483646 h 1024"/>
              <a:gd name="T22" fmla="*/ 2147483646 w 231"/>
              <a:gd name="T23" fmla="*/ 2147483646 h 1024"/>
              <a:gd name="T24" fmla="*/ 2147483646 w 231"/>
              <a:gd name="T25" fmla="*/ 2147483646 h 1024"/>
              <a:gd name="T26" fmla="*/ 2147483646 w 231"/>
              <a:gd name="T27" fmla="*/ 2147483646 h 1024"/>
              <a:gd name="T28" fmla="*/ 2147483646 w 231"/>
              <a:gd name="T29" fmla="*/ 2147483646 h 1024"/>
              <a:gd name="T30" fmla="*/ 2147483646 w 231"/>
              <a:gd name="T31" fmla="*/ 2147483646 h 1024"/>
              <a:gd name="T32" fmla="*/ 2147483646 w 231"/>
              <a:gd name="T33" fmla="*/ 2147483646 h 1024"/>
              <a:gd name="T34" fmla="*/ 2147483646 w 231"/>
              <a:gd name="T35" fmla="*/ 2147483646 h 1024"/>
              <a:gd name="T36" fmla="*/ 2147483646 w 231"/>
              <a:gd name="T37" fmla="*/ 2147483646 h 10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1"/>
              <a:gd name="T58" fmla="*/ 0 h 1024"/>
              <a:gd name="T59" fmla="*/ 231 w 231"/>
              <a:gd name="T60" fmla="*/ 1024 h 102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1" h="1024">
                <a:moveTo>
                  <a:pt x="25" y="984"/>
                </a:moveTo>
                <a:cubicBezTo>
                  <a:pt x="28" y="847"/>
                  <a:pt x="34" y="709"/>
                  <a:pt x="37" y="572"/>
                </a:cubicBezTo>
                <a:cubicBezTo>
                  <a:pt x="33" y="476"/>
                  <a:pt x="30" y="440"/>
                  <a:pt x="33" y="340"/>
                </a:cubicBezTo>
                <a:cubicBezTo>
                  <a:pt x="30" y="269"/>
                  <a:pt x="25" y="210"/>
                  <a:pt x="29" y="140"/>
                </a:cubicBezTo>
                <a:cubicBezTo>
                  <a:pt x="28" y="100"/>
                  <a:pt x="0" y="32"/>
                  <a:pt x="41" y="4"/>
                </a:cubicBezTo>
                <a:cubicBezTo>
                  <a:pt x="122" y="9"/>
                  <a:pt x="91" y="0"/>
                  <a:pt x="133" y="28"/>
                </a:cubicBezTo>
                <a:cubicBezTo>
                  <a:pt x="156" y="62"/>
                  <a:pt x="125" y="22"/>
                  <a:pt x="153" y="44"/>
                </a:cubicBezTo>
                <a:cubicBezTo>
                  <a:pt x="157" y="47"/>
                  <a:pt x="158" y="53"/>
                  <a:pt x="161" y="56"/>
                </a:cubicBezTo>
                <a:cubicBezTo>
                  <a:pt x="164" y="59"/>
                  <a:pt x="169" y="61"/>
                  <a:pt x="173" y="64"/>
                </a:cubicBezTo>
                <a:cubicBezTo>
                  <a:pt x="185" y="82"/>
                  <a:pt x="194" y="97"/>
                  <a:pt x="209" y="112"/>
                </a:cubicBezTo>
                <a:cubicBezTo>
                  <a:pt x="212" y="120"/>
                  <a:pt x="221" y="127"/>
                  <a:pt x="221" y="136"/>
                </a:cubicBezTo>
                <a:cubicBezTo>
                  <a:pt x="221" y="163"/>
                  <a:pt x="213" y="216"/>
                  <a:pt x="213" y="216"/>
                </a:cubicBezTo>
                <a:cubicBezTo>
                  <a:pt x="215" y="282"/>
                  <a:pt x="217" y="319"/>
                  <a:pt x="225" y="376"/>
                </a:cubicBezTo>
                <a:cubicBezTo>
                  <a:pt x="224" y="399"/>
                  <a:pt x="224" y="421"/>
                  <a:pt x="221" y="444"/>
                </a:cubicBezTo>
                <a:cubicBezTo>
                  <a:pt x="220" y="452"/>
                  <a:pt x="213" y="468"/>
                  <a:pt x="213" y="468"/>
                </a:cubicBezTo>
                <a:cubicBezTo>
                  <a:pt x="207" y="564"/>
                  <a:pt x="209" y="508"/>
                  <a:pt x="209" y="636"/>
                </a:cubicBezTo>
                <a:cubicBezTo>
                  <a:pt x="213" y="623"/>
                  <a:pt x="222" y="582"/>
                  <a:pt x="221" y="596"/>
                </a:cubicBezTo>
                <a:cubicBezTo>
                  <a:pt x="208" y="724"/>
                  <a:pt x="231" y="865"/>
                  <a:pt x="173" y="980"/>
                </a:cubicBezTo>
                <a:cubicBezTo>
                  <a:pt x="151" y="1024"/>
                  <a:pt x="74" y="983"/>
                  <a:pt x="25" y="984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0916" name="Line 45"/>
          <p:cNvSpPr>
            <a:spLocks noChangeShapeType="1"/>
          </p:cNvSpPr>
          <p:nvPr/>
        </p:nvSpPr>
        <p:spPr bwMode="auto">
          <a:xfrm>
            <a:off x="2516188" y="3321050"/>
            <a:ext cx="0" cy="1371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7" name="Line 46"/>
          <p:cNvSpPr>
            <a:spLocks noChangeShapeType="1"/>
          </p:cNvSpPr>
          <p:nvPr/>
        </p:nvSpPr>
        <p:spPr bwMode="auto">
          <a:xfrm>
            <a:off x="2211388" y="3092450"/>
            <a:ext cx="0" cy="160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8" name="Freeform 47"/>
          <p:cNvSpPr>
            <a:spLocks/>
          </p:cNvSpPr>
          <p:nvPr/>
        </p:nvSpPr>
        <p:spPr bwMode="auto">
          <a:xfrm>
            <a:off x="2246313" y="3048000"/>
            <a:ext cx="1635125" cy="1573213"/>
          </a:xfrm>
          <a:custGeom>
            <a:avLst/>
            <a:gdLst>
              <a:gd name="T0" fmla="*/ 2147483646 w 1030"/>
              <a:gd name="T1" fmla="*/ 2147483646 h 991"/>
              <a:gd name="T2" fmla="*/ 2147483646 w 1030"/>
              <a:gd name="T3" fmla="*/ 2147483646 h 991"/>
              <a:gd name="T4" fmla="*/ 2147483646 w 1030"/>
              <a:gd name="T5" fmla="*/ 2147483646 h 991"/>
              <a:gd name="T6" fmla="*/ 2147483646 w 1030"/>
              <a:gd name="T7" fmla="*/ 2147483646 h 991"/>
              <a:gd name="T8" fmla="*/ 2147483646 w 1030"/>
              <a:gd name="T9" fmla="*/ 2147483646 h 991"/>
              <a:gd name="T10" fmla="*/ 2147483646 w 1030"/>
              <a:gd name="T11" fmla="*/ 2147483646 h 991"/>
              <a:gd name="T12" fmla="*/ 2147483646 w 1030"/>
              <a:gd name="T13" fmla="*/ 2147483646 h 991"/>
              <a:gd name="T14" fmla="*/ 2147483646 w 1030"/>
              <a:gd name="T15" fmla="*/ 2147483646 h 991"/>
              <a:gd name="T16" fmla="*/ 2147483646 w 1030"/>
              <a:gd name="T17" fmla="*/ 2147483646 h 991"/>
              <a:gd name="T18" fmla="*/ 2147483646 w 1030"/>
              <a:gd name="T19" fmla="*/ 2147483646 h 991"/>
              <a:gd name="T20" fmla="*/ 2147483646 w 1030"/>
              <a:gd name="T21" fmla="*/ 2147483646 h 991"/>
              <a:gd name="T22" fmla="*/ 2147483646 w 1030"/>
              <a:gd name="T23" fmla="*/ 2147483646 h 991"/>
              <a:gd name="T24" fmla="*/ 2147483646 w 1030"/>
              <a:gd name="T25" fmla="*/ 2147483646 h 991"/>
              <a:gd name="T26" fmla="*/ 2147483646 w 1030"/>
              <a:gd name="T27" fmla="*/ 2147483646 h 991"/>
              <a:gd name="T28" fmla="*/ 2147483646 w 1030"/>
              <a:gd name="T29" fmla="*/ 2147483646 h 991"/>
              <a:gd name="T30" fmla="*/ 0 w 1030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0"/>
              <a:gd name="T49" fmla="*/ 0 h 991"/>
              <a:gd name="T50" fmla="*/ 1030 w 1030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19" name="Freeform 48"/>
          <p:cNvSpPr>
            <a:spLocks/>
          </p:cNvSpPr>
          <p:nvPr/>
        </p:nvSpPr>
        <p:spPr bwMode="auto">
          <a:xfrm>
            <a:off x="609600" y="3048000"/>
            <a:ext cx="1638300" cy="1573213"/>
          </a:xfrm>
          <a:custGeom>
            <a:avLst/>
            <a:gdLst>
              <a:gd name="T0" fmla="*/ 0 w 1032"/>
              <a:gd name="T1" fmla="*/ 2147483646 h 991"/>
              <a:gd name="T2" fmla="*/ 2147483646 w 1032"/>
              <a:gd name="T3" fmla="*/ 2147483646 h 991"/>
              <a:gd name="T4" fmla="*/ 2147483646 w 1032"/>
              <a:gd name="T5" fmla="*/ 2147483646 h 991"/>
              <a:gd name="T6" fmla="*/ 2147483646 w 1032"/>
              <a:gd name="T7" fmla="*/ 2147483646 h 991"/>
              <a:gd name="T8" fmla="*/ 2147483646 w 1032"/>
              <a:gd name="T9" fmla="*/ 2147483646 h 991"/>
              <a:gd name="T10" fmla="*/ 2147483646 w 1032"/>
              <a:gd name="T11" fmla="*/ 2147483646 h 991"/>
              <a:gd name="T12" fmla="*/ 2147483646 w 1032"/>
              <a:gd name="T13" fmla="*/ 2147483646 h 991"/>
              <a:gd name="T14" fmla="*/ 2147483646 w 1032"/>
              <a:gd name="T15" fmla="*/ 2147483646 h 991"/>
              <a:gd name="T16" fmla="*/ 2147483646 w 1032"/>
              <a:gd name="T17" fmla="*/ 2147483646 h 991"/>
              <a:gd name="T18" fmla="*/ 2147483646 w 1032"/>
              <a:gd name="T19" fmla="*/ 2147483646 h 991"/>
              <a:gd name="T20" fmla="*/ 2147483646 w 1032"/>
              <a:gd name="T21" fmla="*/ 2147483646 h 991"/>
              <a:gd name="T22" fmla="*/ 2147483646 w 1032"/>
              <a:gd name="T23" fmla="*/ 2147483646 h 991"/>
              <a:gd name="T24" fmla="*/ 2147483646 w 1032"/>
              <a:gd name="T25" fmla="*/ 2147483646 h 991"/>
              <a:gd name="T26" fmla="*/ 2147483646 w 1032"/>
              <a:gd name="T27" fmla="*/ 2147483646 h 991"/>
              <a:gd name="T28" fmla="*/ 2147483646 w 1032"/>
              <a:gd name="T29" fmla="*/ 2147483646 h 991"/>
              <a:gd name="T30" fmla="*/ 2147483646 w 1032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2"/>
              <a:gd name="T49" fmla="*/ 0 h 991"/>
              <a:gd name="T50" fmla="*/ 1032 w 1032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20" name="Freeform 49"/>
          <p:cNvSpPr>
            <a:spLocks/>
          </p:cNvSpPr>
          <p:nvPr/>
        </p:nvSpPr>
        <p:spPr bwMode="auto">
          <a:xfrm>
            <a:off x="592138" y="4703763"/>
            <a:ext cx="3289300" cy="7937"/>
          </a:xfrm>
          <a:custGeom>
            <a:avLst/>
            <a:gdLst>
              <a:gd name="T0" fmla="*/ 0 w 2072"/>
              <a:gd name="T1" fmla="*/ 2147483646 h 5"/>
              <a:gd name="T2" fmla="*/ 2147483646 w 2072"/>
              <a:gd name="T3" fmla="*/ 0 h 5"/>
              <a:gd name="T4" fmla="*/ 2147483646 w 2072"/>
              <a:gd name="T5" fmla="*/ 0 h 5"/>
              <a:gd name="T6" fmla="*/ 0 60000 65536"/>
              <a:gd name="T7" fmla="*/ 0 60000 65536"/>
              <a:gd name="T8" fmla="*/ 0 60000 65536"/>
              <a:gd name="T9" fmla="*/ 0 w 2072"/>
              <a:gd name="T10" fmla="*/ 0 h 5"/>
              <a:gd name="T11" fmla="*/ 2072 w 2072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2" h="5">
                <a:moveTo>
                  <a:pt x="0" y="5"/>
                </a:moveTo>
                <a:lnTo>
                  <a:pt x="12" y="0"/>
                </a:lnTo>
                <a:lnTo>
                  <a:pt x="2072" y="0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21" name="Rectangle 54"/>
          <p:cNvSpPr>
            <a:spLocks noChangeArrowheads="1"/>
          </p:cNvSpPr>
          <p:nvPr/>
        </p:nvSpPr>
        <p:spPr bwMode="auto">
          <a:xfrm>
            <a:off x="3810000" y="4648200"/>
            <a:ext cx="3810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80922" name="Rectangle 55"/>
          <p:cNvSpPr>
            <a:spLocks noChangeArrowheads="1"/>
          </p:cNvSpPr>
          <p:nvPr/>
        </p:nvSpPr>
        <p:spPr bwMode="auto">
          <a:xfrm>
            <a:off x="2362200" y="4724400"/>
            <a:ext cx="498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8.6</a:t>
            </a:r>
          </a:p>
        </p:txBody>
      </p:sp>
      <p:sp>
        <p:nvSpPr>
          <p:cNvPr id="80923" name="Rectangle 56"/>
          <p:cNvSpPr>
            <a:spLocks noChangeArrowheads="1"/>
          </p:cNvSpPr>
          <p:nvPr/>
        </p:nvSpPr>
        <p:spPr bwMode="auto">
          <a:xfrm>
            <a:off x="1981200" y="4724400"/>
            <a:ext cx="371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 8</a:t>
            </a:r>
          </a:p>
        </p:txBody>
      </p:sp>
      <p:sp>
        <p:nvSpPr>
          <p:cNvPr id="80924" name="Text Box 57"/>
          <p:cNvSpPr txBox="1">
            <a:spLocks noChangeArrowheads="1"/>
          </p:cNvSpPr>
          <p:nvPr/>
        </p:nvSpPr>
        <p:spPr bwMode="auto">
          <a:xfrm>
            <a:off x="1066800" y="53340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   P(</a:t>
            </a:r>
            <a:r>
              <a:rPr lang="en-US" altLang="en-US" sz="1800" b="1">
                <a:latin typeface="Arial" panose="020B0604020202020204" pitchFamily="34" charset="0"/>
                <a:sym typeface="Arial" panose="020B0604020202020204" pitchFamily="34" charset="0"/>
              </a:rPr>
              <a:t>8 &lt; x &lt; 8.6)</a:t>
            </a:r>
          </a:p>
        </p:txBody>
      </p:sp>
      <p:sp>
        <p:nvSpPr>
          <p:cNvPr id="80925" name="Text Box 59"/>
          <p:cNvSpPr txBox="1">
            <a:spLocks noChangeArrowheads="1"/>
          </p:cNvSpPr>
          <p:nvPr/>
        </p:nvSpPr>
        <p:spPr bwMode="auto">
          <a:xfrm>
            <a:off x="2743200" y="3048000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Symbol" panose="05050102010706020507" pitchFamily="18" charset="2"/>
              <a:buChar char="m"/>
            </a:pPr>
            <a:r>
              <a:rPr lang="en-US" altLang="en-US" sz="1800">
                <a:latin typeface="Arial" panose="020B0604020202020204" pitchFamily="34" charset="0"/>
                <a:sym typeface="Symbol" panose="05050102010706020507" pitchFamily="18" charset="2"/>
              </a:rPr>
              <a:t> = 8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en-US" altLang="en-US" sz="1800">
                <a:latin typeface="Arial" panose="020B0604020202020204" pitchFamily="34" charset="0"/>
                <a:sym typeface="Symbol" panose="05050102010706020507" pitchFamily="18" charset="2"/>
              </a:rPr>
              <a:t> = 5</a:t>
            </a:r>
          </a:p>
        </p:txBody>
      </p:sp>
      <p:sp>
        <p:nvSpPr>
          <p:cNvPr id="80926" name="Text Box 60"/>
          <p:cNvSpPr txBox="1">
            <a:spLocks noChangeArrowheads="1"/>
          </p:cNvSpPr>
          <p:nvPr/>
        </p:nvSpPr>
        <p:spPr bwMode="auto">
          <a:xfrm>
            <a:off x="7010400" y="3048000"/>
            <a:ext cx="1219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Symbol" panose="05050102010706020507" pitchFamily="18" charset="2"/>
              <a:buChar char="m"/>
            </a:pP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= 0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Symbol" panose="05050102010706020507" pitchFamily="18" charset="2"/>
              <a:buNone/>
            </a:pP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 = 1</a:t>
            </a:r>
          </a:p>
        </p:txBody>
      </p:sp>
      <p:grpSp>
        <p:nvGrpSpPr>
          <p:cNvPr id="80927" name="Group 62"/>
          <p:cNvGrpSpPr>
            <a:grpSpLocks/>
          </p:cNvGrpSpPr>
          <p:nvPr/>
        </p:nvGrpSpPr>
        <p:grpSpPr bwMode="auto">
          <a:xfrm>
            <a:off x="3810000" y="3048000"/>
            <a:ext cx="1903413" cy="612775"/>
            <a:chOff x="1825" y="2398"/>
            <a:chExt cx="1728" cy="793"/>
          </a:xfrm>
        </p:grpSpPr>
        <p:sp>
          <p:nvSpPr>
            <p:cNvPr id="80929" name="Freeform 63"/>
            <p:cNvSpPr>
              <a:spLocks/>
            </p:cNvSpPr>
            <p:nvPr/>
          </p:nvSpPr>
          <p:spPr bwMode="auto">
            <a:xfrm>
              <a:off x="1827" y="2432"/>
              <a:ext cx="1726" cy="759"/>
            </a:xfrm>
            <a:custGeom>
              <a:avLst/>
              <a:gdLst>
                <a:gd name="T0" fmla="*/ 0 w 1726"/>
                <a:gd name="T1" fmla="*/ 386 h 759"/>
                <a:gd name="T2" fmla="*/ 86 w 1726"/>
                <a:gd name="T3" fmla="*/ 282 h 759"/>
                <a:gd name="T4" fmla="*/ 151 w 1726"/>
                <a:gd name="T5" fmla="*/ 227 h 759"/>
                <a:gd name="T6" fmla="*/ 224 w 1726"/>
                <a:gd name="T7" fmla="*/ 175 h 759"/>
                <a:gd name="T8" fmla="*/ 304 w 1726"/>
                <a:gd name="T9" fmla="*/ 134 h 759"/>
                <a:gd name="T10" fmla="*/ 394 w 1726"/>
                <a:gd name="T11" fmla="*/ 93 h 759"/>
                <a:gd name="T12" fmla="*/ 502 w 1726"/>
                <a:gd name="T13" fmla="*/ 57 h 759"/>
                <a:gd name="T14" fmla="*/ 646 w 1726"/>
                <a:gd name="T15" fmla="*/ 20 h 759"/>
                <a:gd name="T16" fmla="*/ 778 w 1726"/>
                <a:gd name="T17" fmla="*/ 6 h 759"/>
                <a:gd name="T18" fmla="*/ 896 w 1726"/>
                <a:gd name="T19" fmla="*/ 2 h 759"/>
                <a:gd name="T20" fmla="*/ 1021 w 1726"/>
                <a:gd name="T21" fmla="*/ 14 h 759"/>
                <a:gd name="T22" fmla="*/ 1132 w 1726"/>
                <a:gd name="T23" fmla="*/ 36 h 759"/>
                <a:gd name="T24" fmla="*/ 1236 w 1726"/>
                <a:gd name="T25" fmla="*/ 79 h 759"/>
                <a:gd name="T26" fmla="*/ 1342 w 1726"/>
                <a:gd name="T27" fmla="*/ 147 h 759"/>
                <a:gd name="T28" fmla="*/ 1426 w 1726"/>
                <a:gd name="T29" fmla="*/ 225 h 759"/>
                <a:gd name="T30" fmla="*/ 1472 w 1726"/>
                <a:gd name="T31" fmla="*/ 277 h 759"/>
                <a:gd name="T32" fmla="*/ 1594 w 1726"/>
                <a:gd name="T33" fmla="*/ 94 h 759"/>
                <a:gd name="T34" fmla="*/ 1596 w 1726"/>
                <a:gd name="T35" fmla="*/ 197 h 759"/>
                <a:gd name="T36" fmla="*/ 1605 w 1726"/>
                <a:gd name="T37" fmla="*/ 300 h 759"/>
                <a:gd name="T38" fmla="*/ 1624 w 1726"/>
                <a:gd name="T39" fmla="*/ 398 h 759"/>
                <a:gd name="T40" fmla="*/ 1651 w 1726"/>
                <a:gd name="T41" fmla="*/ 499 h 759"/>
                <a:gd name="T42" fmla="*/ 1706 w 1726"/>
                <a:gd name="T43" fmla="*/ 627 h 759"/>
                <a:gd name="T44" fmla="*/ 1685 w 1726"/>
                <a:gd name="T45" fmla="*/ 685 h 759"/>
                <a:gd name="T46" fmla="*/ 1601 w 1726"/>
                <a:gd name="T47" fmla="*/ 667 h 759"/>
                <a:gd name="T48" fmla="*/ 1534 w 1726"/>
                <a:gd name="T49" fmla="*/ 664 h 759"/>
                <a:gd name="T50" fmla="*/ 1469 w 1726"/>
                <a:gd name="T51" fmla="*/ 671 h 759"/>
                <a:gd name="T52" fmla="*/ 1403 w 1726"/>
                <a:gd name="T53" fmla="*/ 690 h 759"/>
                <a:gd name="T54" fmla="*/ 1330 w 1726"/>
                <a:gd name="T55" fmla="*/ 723 h 759"/>
                <a:gd name="T56" fmla="*/ 1259 w 1726"/>
                <a:gd name="T57" fmla="*/ 687 h 759"/>
                <a:gd name="T58" fmla="*/ 1345 w 1726"/>
                <a:gd name="T59" fmla="*/ 482 h 759"/>
                <a:gd name="T60" fmla="*/ 1237 w 1726"/>
                <a:gd name="T61" fmla="*/ 396 h 759"/>
                <a:gd name="T62" fmla="*/ 1131 w 1726"/>
                <a:gd name="T63" fmla="*/ 328 h 759"/>
                <a:gd name="T64" fmla="*/ 1036 w 1726"/>
                <a:gd name="T65" fmla="*/ 277 h 759"/>
                <a:gd name="T66" fmla="*/ 921 w 1726"/>
                <a:gd name="T67" fmla="*/ 232 h 759"/>
                <a:gd name="T68" fmla="*/ 811 w 1726"/>
                <a:gd name="T69" fmla="*/ 209 h 759"/>
                <a:gd name="T70" fmla="*/ 707 w 1726"/>
                <a:gd name="T71" fmla="*/ 195 h 759"/>
                <a:gd name="T72" fmla="*/ 587 w 1726"/>
                <a:gd name="T73" fmla="*/ 201 h 759"/>
                <a:gd name="T74" fmla="*/ 470 w 1726"/>
                <a:gd name="T75" fmla="*/ 211 h 759"/>
                <a:gd name="T76" fmla="*/ 334 w 1726"/>
                <a:gd name="T77" fmla="*/ 232 h 759"/>
                <a:gd name="T78" fmla="*/ 231 w 1726"/>
                <a:gd name="T79" fmla="*/ 266 h 759"/>
                <a:gd name="T80" fmla="*/ 158 w 1726"/>
                <a:gd name="T81" fmla="*/ 301 h 759"/>
                <a:gd name="T82" fmla="*/ 97 w 1726"/>
                <a:gd name="T83" fmla="*/ 343 h 7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6"/>
                <a:gd name="T127" fmla="*/ 0 h 759"/>
                <a:gd name="T128" fmla="*/ 1726 w 1726"/>
                <a:gd name="T129" fmla="*/ 759 h 75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6" h="759">
                  <a:moveTo>
                    <a:pt x="7" y="425"/>
                  </a:moveTo>
                  <a:lnTo>
                    <a:pt x="0" y="386"/>
                  </a:lnTo>
                  <a:lnTo>
                    <a:pt x="52" y="320"/>
                  </a:lnTo>
                  <a:lnTo>
                    <a:pt x="86" y="282"/>
                  </a:lnTo>
                  <a:lnTo>
                    <a:pt x="122" y="255"/>
                  </a:lnTo>
                  <a:lnTo>
                    <a:pt x="151" y="227"/>
                  </a:lnTo>
                  <a:lnTo>
                    <a:pt x="190" y="200"/>
                  </a:lnTo>
                  <a:lnTo>
                    <a:pt x="224" y="175"/>
                  </a:lnTo>
                  <a:lnTo>
                    <a:pt x="269" y="153"/>
                  </a:lnTo>
                  <a:lnTo>
                    <a:pt x="304" y="134"/>
                  </a:lnTo>
                  <a:lnTo>
                    <a:pt x="341" y="113"/>
                  </a:lnTo>
                  <a:lnTo>
                    <a:pt x="394" y="93"/>
                  </a:lnTo>
                  <a:lnTo>
                    <a:pt x="443" y="75"/>
                  </a:lnTo>
                  <a:lnTo>
                    <a:pt x="502" y="57"/>
                  </a:lnTo>
                  <a:lnTo>
                    <a:pt x="581" y="34"/>
                  </a:lnTo>
                  <a:lnTo>
                    <a:pt x="646" y="20"/>
                  </a:lnTo>
                  <a:lnTo>
                    <a:pt x="700" y="14"/>
                  </a:lnTo>
                  <a:lnTo>
                    <a:pt x="778" y="6"/>
                  </a:lnTo>
                  <a:lnTo>
                    <a:pt x="837" y="0"/>
                  </a:lnTo>
                  <a:lnTo>
                    <a:pt x="896" y="2"/>
                  </a:lnTo>
                  <a:lnTo>
                    <a:pt x="958" y="4"/>
                  </a:lnTo>
                  <a:lnTo>
                    <a:pt x="1021" y="14"/>
                  </a:lnTo>
                  <a:lnTo>
                    <a:pt x="1076" y="22"/>
                  </a:lnTo>
                  <a:lnTo>
                    <a:pt x="1132" y="36"/>
                  </a:lnTo>
                  <a:lnTo>
                    <a:pt x="1185" y="57"/>
                  </a:lnTo>
                  <a:lnTo>
                    <a:pt x="1236" y="79"/>
                  </a:lnTo>
                  <a:lnTo>
                    <a:pt x="1290" y="108"/>
                  </a:lnTo>
                  <a:lnTo>
                    <a:pt x="1342" y="147"/>
                  </a:lnTo>
                  <a:lnTo>
                    <a:pt x="1382" y="181"/>
                  </a:lnTo>
                  <a:lnTo>
                    <a:pt x="1426" y="225"/>
                  </a:lnTo>
                  <a:lnTo>
                    <a:pt x="1457" y="258"/>
                  </a:lnTo>
                  <a:lnTo>
                    <a:pt x="1472" y="277"/>
                  </a:lnTo>
                  <a:lnTo>
                    <a:pt x="1582" y="46"/>
                  </a:lnTo>
                  <a:lnTo>
                    <a:pt x="1594" y="94"/>
                  </a:lnTo>
                  <a:lnTo>
                    <a:pt x="1594" y="147"/>
                  </a:lnTo>
                  <a:lnTo>
                    <a:pt x="1596" y="197"/>
                  </a:lnTo>
                  <a:lnTo>
                    <a:pt x="1600" y="247"/>
                  </a:lnTo>
                  <a:lnTo>
                    <a:pt x="1605" y="300"/>
                  </a:lnTo>
                  <a:lnTo>
                    <a:pt x="1615" y="354"/>
                  </a:lnTo>
                  <a:lnTo>
                    <a:pt x="1624" y="398"/>
                  </a:lnTo>
                  <a:lnTo>
                    <a:pt x="1637" y="450"/>
                  </a:lnTo>
                  <a:lnTo>
                    <a:pt x="1651" y="499"/>
                  </a:lnTo>
                  <a:lnTo>
                    <a:pt x="1671" y="561"/>
                  </a:lnTo>
                  <a:lnTo>
                    <a:pt x="1706" y="627"/>
                  </a:lnTo>
                  <a:lnTo>
                    <a:pt x="1725" y="698"/>
                  </a:lnTo>
                  <a:lnTo>
                    <a:pt x="1685" y="685"/>
                  </a:lnTo>
                  <a:lnTo>
                    <a:pt x="1646" y="676"/>
                  </a:lnTo>
                  <a:lnTo>
                    <a:pt x="1601" y="667"/>
                  </a:lnTo>
                  <a:lnTo>
                    <a:pt x="1559" y="663"/>
                  </a:lnTo>
                  <a:lnTo>
                    <a:pt x="1534" y="664"/>
                  </a:lnTo>
                  <a:lnTo>
                    <a:pt x="1507" y="666"/>
                  </a:lnTo>
                  <a:lnTo>
                    <a:pt x="1469" y="671"/>
                  </a:lnTo>
                  <a:lnTo>
                    <a:pt x="1434" y="681"/>
                  </a:lnTo>
                  <a:lnTo>
                    <a:pt x="1403" y="690"/>
                  </a:lnTo>
                  <a:lnTo>
                    <a:pt x="1367" y="707"/>
                  </a:lnTo>
                  <a:lnTo>
                    <a:pt x="1330" y="723"/>
                  </a:lnTo>
                  <a:lnTo>
                    <a:pt x="1277" y="758"/>
                  </a:lnTo>
                  <a:lnTo>
                    <a:pt x="1259" y="687"/>
                  </a:lnTo>
                  <a:lnTo>
                    <a:pt x="1362" y="500"/>
                  </a:lnTo>
                  <a:lnTo>
                    <a:pt x="1345" y="482"/>
                  </a:lnTo>
                  <a:lnTo>
                    <a:pt x="1286" y="434"/>
                  </a:lnTo>
                  <a:lnTo>
                    <a:pt x="1237" y="396"/>
                  </a:lnTo>
                  <a:lnTo>
                    <a:pt x="1172" y="350"/>
                  </a:lnTo>
                  <a:lnTo>
                    <a:pt x="1131" y="328"/>
                  </a:lnTo>
                  <a:lnTo>
                    <a:pt x="1092" y="305"/>
                  </a:lnTo>
                  <a:lnTo>
                    <a:pt x="1036" y="277"/>
                  </a:lnTo>
                  <a:lnTo>
                    <a:pt x="982" y="251"/>
                  </a:lnTo>
                  <a:lnTo>
                    <a:pt x="921" y="232"/>
                  </a:lnTo>
                  <a:lnTo>
                    <a:pt x="868" y="219"/>
                  </a:lnTo>
                  <a:lnTo>
                    <a:pt x="811" y="209"/>
                  </a:lnTo>
                  <a:lnTo>
                    <a:pt x="753" y="197"/>
                  </a:lnTo>
                  <a:lnTo>
                    <a:pt x="707" y="195"/>
                  </a:lnTo>
                  <a:lnTo>
                    <a:pt x="647" y="196"/>
                  </a:lnTo>
                  <a:lnTo>
                    <a:pt x="587" y="201"/>
                  </a:lnTo>
                  <a:lnTo>
                    <a:pt x="531" y="204"/>
                  </a:lnTo>
                  <a:lnTo>
                    <a:pt x="470" y="211"/>
                  </a:lnTo>
                  <a:lnTo>
                    <a:pt x="401" y="222"/>
                  </a:lnTo>
                  <a:lnTo>
                    <a:pt x="334" y="232"/>
                  </a:lnTo>
                  <a:lnTo>
                    <a:pt x="273" y="254"/>
                  </a:lnTo>
                  <a:lnTo>
                    <a:pt x="231" y="266"/>
                  </a:lnTo>
                  <a:lnTo>
                    <a:pt x="189" y="284"/>
                  </a:lnTo>
                  <a:lnTo>
                    <a:pt x="158" y="301"/>
                  </a:lnTo>
                  <a:lnTo>
                    <a:pt x="126" y="322"/>
                  </a:lnTo>
                  <a:lnTo>
                    <a:pt x="97" y="343"/>
                  </a:lnTo>
                  <a:lnTo>
                    <a:pt x="7" y="425"/>
                  </a:lnTo>
                </a:path>
              </a:pathLst>
            </a:custGeom>
            <a:solidFill>
              <a:srgbClr val="66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930" name="Freeform 64"/>
            <p:cNvSpPr>
              <a:spLocks/>
            </p:cNvSpPr>
            <p:nvPr/>
          </p:nvSpPr>
          <p:spPr bwMode="auto">
            <a:xfrm>
              <a:off x="1825" y="2398"/>
              <a:ext cx="1708" cy="718"/>
            </a:xfrm>
            <a:custGeom>
              <a:avLst/>
              <a:gdLst>
                <a:gd name="T0" fmla="*/ 57 w 1708"/>
                <a:gd name="T1" fmla="*/ 326 h 718"/>
                <a:gd name="T2" fmla="*/ 117 w 1708"/>
                <a:gd name="T3" fmla="*/ 264 h 718"/>
                <a:gd name="T4" fmla="*/ 183 w 1708"/>
                <a:gd name="T5" fmla="*/ 210 h 718"/>
                <a:gd name="T6" fmla="*/ 263 w 1708"/>
                <a:gd name="T7" fmla="*/ 156 h 718"/>
                <a:gd name="T8" fmla="*/ 336 w 1708"/>
                <a:gd name="T9" fmla="*/ 117 h 718"/>
                <a:gd name="T10" fmla="*/ 438 w 1708"/>
                <a:gd name="T11" fmla="*/ 79 h 718"/>
                <a:gd name="T12" fmla="*/ 575 w 1708"/>
                <a:gd name="T13" fmla="*/ 37 h 718"/>
                <a:gd name="T14" fmla="*/ 694 w 1708"/>
                <a:gd name="T15" fmla="*/ 16 h 718"/>
                <a:gd name="T16" fmla="*/ 831 w 1708"/>
                <a:gd name="T17" fmla="*/ 0 h 718"/>
                <a:gd name="T18" fmla="*/ 951 w 1708"/>
                <a:gd name="T19" fmla="*/ 2 h 718"/>
                <a:gd name="T20" fmla="*/ 1069 w 1708"/>
                <a:gd name="T21" fmla="*/ 17 h 718"/>
                <a:gd name="T22" fmla="*/ 1176 w 1708"/>
                <a:gd name="T23" fmla="*/ 49 h 718"/>
                <a:gd name="T24" fmla="*/ 1280 w 1708"/>
                <a:gd name="T25" fmla="*/ 96 h 718"/>
                <a:gd name="T26" fmla="*/ 1371 w 1708"/>
                <a:gd name="T27" fmla="*/ 164 h 718"/>
                <a:gd name="T28" fmla="*/ 1445 w 1708"/>
                <a:gd name="T29" fmla="*/ 236 h 718"/>
                <a:gd name="T30" fmla="*/ 1583 w 1708"/>
                <a:gd name="T31" fmla="*/ 78 h 718"/>
                <a:gd name="T32" fmla="*/ 1583 w 1708"/>
                <a:gd name="T33" fmla="*/ 176 h 718"/>
                <a:gd name="T34" fmla="*/ 1592 w 1708"/>
                <a:gd name="T35" fmla="*/ 274 h 718"/>
                <a:gd name="T36" fmla="*/ 1609 w 1708"/>
                <a:gd name="T37" fmla="*/ 368 h 718"/>
                <a:gd name="T38" fmla="*/ 1635 w 1708"/>
                <a:gd name="T39" fmla="*/ 464 h 718"/>
                <a:gd name="T40" fmla="*/ 1674 w 1708"/>
                <a:gd name="T41" fmla="*/ 576 h 718"/>
                <a:gd name="T42" fmla="*/ 1707 w 1708"/>
                <a:gd name="T43" fmla="*/ 656 h 718"/>
                <a:gd name="T44" fmla="*/ 1628 w 1708"/>
                <a:gd name="T45" fmla="*/ 634 h 718"/>
                <a:gd name="T46" fmla="*/ 1542 w 1708"/>
                <a:gd name="T47" fmla="*/ 623 h 718"/>
                <a:gd name="T48" fmla="*/ 1491 w 1708"/>
                <a:gd name="T49" fmla="*/ 626 h 718"/>
                <a:gd name="T50" fmla="*/ 1417 w 1708"/>
                <a:gd name="T51" fmla="*/ 641 h 718"/>
                <a:gd name="T52" fmla="*/ 1350 w 1708"/>
                <a:gd name="T53" fmla="*/ 668 h 718"/>
                <a:gd name="T54" fmla="*/ 1260 w 1708"/>
                <a:gd name="T55" fmla="*/ 717 h 718"/>
                <a:gd name="T56" fmla="*/ 1332 w 1708"/>
                <a:gd name="T57" fmla="*/ 453 h 718"/>
                <a:gd name="T58" fmla="*/ 1224 w 1708"/>
                <a:gd name="T59" fmla="*/ 372 h 718"/>
                <a:gd name="T60" fmla="*/ 1119 w 1708"/>
                <a:gd name="T61" fmla="*/ 308 h 718"/>
                <a:gd name="T62" fmla="*/ 1026 w 1708"/>
                <a:gd name="T63" fmla="*/ 261 h 718"/>
                <a:gd name="T64" fmla="*/ 911 w 1708"/>
                <a:gd name="T65" fmla="*/ 220 h 718"/>
                <a:gd name="T66" fmla="*/ 802 w 1708"/>
                <a:gd name="T67" fmla="*/ 200 h 718"/>
                <a:gd name="T68" fmla="*/ 699 w 1708"/>
                <a:gd name="T69" fmla="*/ 189 h 718"/>
                <a:gd name="T70" fmla="*/ 579 w 1708"/>
                <a:gd name="T71" fmla="*/ 196 h 718"/>
                <a:gd name="T72" fmla="*/ 462 w 1708"/>
                <a:gd name="T73" fmla="*/ 208 h 718"/>
                <a:gd name="T74" fmla="*/ 327 w 1708"/>
                <a:gd name="T75" fmla="*/ 230 h 718"/>
                <a:gd name="T76" fmla="*/ 224 w 1708"/>
                <a:gd name="T77" fmla="*/ 263 h 718"/>
                <a:gd name="T78" fmla="*/ 148 w 1708"/>
                <a:gd name="T79" fmla="*/ 299 h 718"/>
                <a:gd name="T80" fmla="*/ 91 w 1708"/>
                <a:gd name="T81" fmla="*/ 340 h 71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8"/>
                <a:gd name="T124" fmla="*/ 0 h 718"/>
                <a:gd name="T125" fmla="*/ 1708 w 1708"/>
                <a:gd name="T126" fmla="*/ 718 h 71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8" h="718">
                  <a:moveTo>
                    <a:pt x="0" y="421"/>
                  </a:moveTo>
                  <a:lnTo>
                    <a:pt x="57" y="326"/>
                  </a:lnTo>
                  <a:lnTo>
                    <a:pt x="84" y="296"/>
                  </a:lnTo>
                  <a:lnTo>
                    <a:pt x="117" y="264"/>
                  </a:lnTo>
                  <a:lnTo>
                    <a:pt x="146" y="239"/>
                  </a:lnTo>
                  <a:lnTo>
                    <a:pt x="183" y="210"/>
                  </a:lnTo>
                  <a:lnTo>
                    <a:pt x="219" y="183"/>
                  </a:lnTo>
                  <a:lnTo>
                    <a:pt x="263" y="156"/>
                  </a:lnTo>
                  <a:lnTo>
                    <a:pt x="299" y="137"/>
                  </a:lnTo>
                  <a:lnTo>
                    <a:pt x="336" y="117"/>
                  </a:lnTo>
                  <a:lnTo>
                    <a:pt x="388" y="95"/>
                  </a:lnTo>
                  <a:lnTo>
                    <a:pt x="438" y="79"/>
                  </a:lnTo>
                  <a:lnTo>
                    <a:pt x="496" y="61"/>
                  </a:lnTo>
                  <a:lnTo>
                    <a:pt x="575" y="37"/>
                  </a:lnTo>
                  <a:lnTo>
                    <a:pt x="640" y="23"/>
                  </a:lnTo>
                  <a:lnTo>
                    <a:pt x="694" y="16"/>
                  </a:lnTo>
                  <a:lnTo>
                    <a:pt x="771" y="6"/>
                  </a:lnTo>
                  <a:lnTo>
                    <a:pt x="831" y="0"/>
                  </a:lnTo>
                  <a:lnTo>
                    <a:pt x="889" y="1"/>
                  </a:lnTo>
                  <a:lnTo>
                    <a:pt x="951" y="2"/>
                  </a:lnTo>
                  <a:lnTo>
                    <a:pt x="1013" y="10"/>
                  </a:lnTo>
                  <a:lnTo>
                    <a:pt x="1069" y="17"/>
                  </a:lnTo>
                  <a:lnTo>
                    <a:pt x="1124" y="30"/>
                  </a:lnTo>
                  <a:lnTo>
                    <a:pt x="1176" y="49"/>
                  </a:lnTo>
                  <a:lnTo>
                    <a:pt x="1228" y="69"/>
                  </a:lnTo>
                  <a:lnTo>
                    <a:pt x="1280" y="96"/>
                  </a:lnTo>
                  <a:lnTo>
                    <a:pt x="1332" y="132"/>
                  </a:lnTo>
                  <a:lnTo>
                    <a:pt x="1371" y="164"/>
                  </a:lnTo>
                  <a:lnTo>
                    <a:pt x="1414" y="205"/>
                  </a:lnTo>
                  <a:lnTo>
                    <a:pt x="1445" y="236"/>
                  </a:lnTo>
                  <a:lnTo>
                    <a:pt x="1488" y="281"/>
                  </a:lnTo>
                  <a:lnTo>
                    <a:pt x="1583" y="78"/>
                  </a:lnTo>
                  <a:lnTo>
                    <a:pt x="1582" y="129"/>
                  </a:lnTo>
                  <a:lnTo>
                    <a:pt x="1583" y="176"/>
                  </a:lnTo>
                  <a:lnTo>
                    <a:pt x="1587" y="224"/>
                  </a:lnTo>
                  <a:lnTo>
                    <a:pt x="1592" y="274"/>
                  </a:lnTo>
                  <a:lnTo>
                    <a:pt x="1601" y="326"/>
                  </a:lnTo>
                  <a:lnTo>
                    <a:pt x="1609" y="368"/>
                  </a:lnTo>
                  <a:lnTo>
                    <a:pt x="1622" y="417"/>
                  </a:lnTo>
                  <a:lnTo>
                    <a:pt x="1635" y="464"/>
                  </a:lnTo>
                  <a:lnTo>
                    <a:pt x="1655" y="523"/>
                  </a:lnTo>
                  <a:lnTo>
                    <a:pt x="1674" y="576"/>
                  </a:lnTo>
                  <a:lnTo>
                    <a:pt x="1689" y="611"/>
                  </a:lnTo>
                  <a:lnTo>
                    <a:pt x="1707" y="656"/>
                  </a:lnTo>
                  <a:lnTo>
                    <a:pt x="1668" y="643"/>
                  </a:lnTo>
                  <a:lnTo>
                    <a:pt x="1628" y="634"/>
                  </a:lnTo>
                  <a:lnTo>
                    <a:pt x="1583" y="626"/>
                  </a:lnTo>
                  <a:lnTo>
                    <a:pt x="1542" y="623"/>
                  </a:lnTo>
                  <a:lnTo>
                    <a:pt x="1516" y="623"/>
                  </a:lnTo>
                  <a:lnTo>
                    <a:pt x="1491" y="626"/>
                  </a:lnTo>
                  <a:lnTo>
                    <a:pt x="1452" y="632"/>
                  </a:lnTo>
                  <a:lnTo>
                    <a:pt x="1417" y="641"/>
                  </a:lnTo>
                  <a:lnTo>
                    <a:pt x="1386" y="650"/>
                  </a:lnTo>
                  <a:lnTo>
                    <a:pt x="1350" y="668"/>
                  </a:lnTo>
                  <a:lnTo>
                    <a:pt x="1313" y="684"/>
                  </a:lnTo>
                  <a:lnTo>
                    <a:pt x="1260" y="717"/>
                  </a:lnTo>
                  <a:lnTo>
                    <a:pt x="1381" y="493"/>
                  </a:lnTo>
                  <a:lnTo>
                    <a:pt x="1332" y="453"/>
                  </a:lnTo>
                  <a:lnTo>
                    <a:pt x="1274" y="408"/>
                  </a:lnTo>
                  <a:lnTo>
                    <a:pt x="1224" y="372"/>
                  </a:lnTo>
                  <a:lnTo>
                    <a:pt x="1160" y="330"/>
                  </a:lnTo>
                  <a:lnTo>
                    <a:pt x="1119" y="308"/>
                  </a:lnTo>
                  <a:lnTo>
                    <a:pt x="1081" y="287"/>
                  </a:lnTo>
                  <a:lnTo>
                    <a:pt x="1026" y="261"/>
                  </a:lnTo>
                  <a:lnTo>
                    <a:pt x="972" y="238"/>
                  </a:lnTo>
                  <a:lnTo>
                    <a:pt x="911" y="220"/>
                  </a:lnTo>
                  <a:lnTo>
                    <a:pt x="859" y="209"/>
                  </a:lnTo>
                  <a:lnTo>
                    <a:pt x="802" y="200"/>
                  </a:lnTo>
                  <a:lnTo>
                    <a:pt x="744" y="190"/>
                  </a:lnTo>
                  <a:lnTo>
                    <a:pt x="699" y="189"/>
                  </a:lnTo>
                  <a:lnTo>
                    <a:pt x="640" y="191"/>
                  </a:lnTo>
                  <a:lnTo>
                    <a:pt x="579" y="196"/>
                  </a:lnTo>
                  <a:lnTo>
                    <a:pt x="523" y="200"/>
                  </a:lnTo>
                  <a:lnTo>
                    <a:pt x="462" y="208"/>
                  </a:lnTo>
                  <a:lnTo>
                    <a:pt x="393" y="218"/>
                  </a:lnTo>
                  <a:lnTo>
                    <a:pt x="327" y="230"/>
                  </a:lnTo>
                  <a:lnTo>
                    <a:pt x="267" y="252"/>
                  </a:lnTo>
                  <a:lnTo>
                    <a:pt x="224" y="263"/>
                  </a:lnTo>
                  <a:lnTo>
                    <a:pt x="182" y="281"/>
                  </a:lnTo>
                  <a:lnTo>
                    <a:pt x="148" y="299"/>
                  </a:lnTo>
                  <a:lnTo>
                    <a:pt x="117" y="317"/>
                  </a:lnTo>
                  <a:lnTo>
                    <a:pt x="91" y="340"/>
                  </a:lnTo>
                  <a:lnTo>
                    <a:pt x="0" y="421"/>
                  </a:lnTo>
                </a:path>
              </a:pathLst>
            </a:custGeom>
            <a:solidFill>
              <a:srgbClr val="66FFFF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928" name="Text Box 65"/>
          <p:cNvSpPr txBox="1">
            <a:spLocks noChangeArrowheads="1"/>
          </p:cNvSpPr>
          <p:nvPr/>
        </p:nvSpPr>
        <p:spPr bwMode="auto">
          <a:xfrm>
            <a:off x="7467600" y="1143000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i="1">
                <a:solidFill>
                  <a:srgbClr val="000099"/>
                </a:solidFill>
                <a:latin typeface="Arial" panose="020B0604020202020204" pitchFamily="34" charset="0"/>
              </a:rPr>
              <a:t>(continued)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852488">
              <a:defRPr/>
            </a:pPr>
            <a:r>
              <a:rPr lang="en-US"/>
              <a:t>Business Statistics: A Decision-Making Approach, 7e © 2008 Prentice-Hall, Inc.</a:t>
            </a:r>
          </a:p>
        </p:txBody>
      </p:sp>
      <p:sp>
        <p:nvSpPr>
          <p:cNvPr id="81923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E10AE435-4C50-49D3-A255-7C954CB9D784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1924" name="Freeform 3"/>
          <p:cNvSpPr>
            <a:spLocks/>
          </p:cNvSpPr>
          <p:nvPr/>
        </p:nvSpPr>
        <p:spPr bwMode="auto">
          <a:xfrm>
            <a:off x="6288088" y="4997450"/>
            <a:ext cx="320675" cy="242888"/>
          </a:xfrm>
          <a:custGeom>
            <a:avLst/>
            <a:gdLst>
              <a:gd name="T0" fmla="*/ 2147483646 w 202"/>
              <a:gd name="T1" fmla="*/ 2147483646 h 153"/>
              <a:gd name="T2" fmla="*/ 2147483646 w 202"/>
              <a:gd name="T3" fmla="*/ 2147483646 h 153"/>
              <a:gd name="T4" fmla="*/ 2147483646 w 202"/>
              <a:gd name="T5" fmla="*/ 2147483646 h 153"/>
              <a:gd name="T6" fmla="*/ 2147483646 w 202"/>
              <a:gd name="T7" fmla="*/ 2147483646 h 153"/>
              <a:gd name="T8" fmla="*/ 2147483646 w 202"/>
              <a:gd name="T9" fmla="*/ 2147483646 h 153"/>
              <a:gd name="T10" fmla="*/ 2147483646 w 202"/>
              <a:gd name="T11" fmla="*/ 2147483646 h 153"/>
              <a:gd name="T12" fmla="*/ 2147483646 w 202"/>
              <a:gd name="T13" fmla="*/ 0 h 153"/>
              <a:gd name="T14" fmla="*/ 2147483646 w 202"/>
              <a:gd name="T15" fmla="*/ 2147483646 h 153"/>
              <a:gd name="T16" fmla="*/ 2147483646 w 202"/>
              <a:gd name="T17" fmla="*/ 2147483646 h 153"/>
              <a:gd name="T18" fmla="*/ 2147483646 w 202"/>
              <a:gd name="T19" fmla="*/ 2147483646 h 153"/>
              <a:gd name="T20" fmla="*/ 2147483646 w 202"/>
              <a:gd name="T21" fmla="*/ 2147483646 h 153"/>
              <a:gd name="T22" fmla="*/ 0 w 202"/>
              <a:gd name="T23" fmla="*/ 2147483646 h 153"/>
              <a:gd name="T24" fmla="*/ 2147483646 w 202"/>
              <a:gd name="T25" fmla="*/ 2147483646 h 153"/>
              <a:gd name="T26" fmla="*/ 2147483646 w 202"/>
              <a:gd name="T27" fmla="*/ 2147483646 h 15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2"/>
              <a:gd name="T43" fmla="*/ 0 h 153"/>
              <a:gd name="T44" fmla="*/ 202 w 202"/>
              <a:gd name="T45" fmla="*/ 153 h 15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2" h="153">
                <a:moveTo>
                  <a:pt x="12" y="141"/>
                </a:moveTo>
                <a:cubicBezTo>
                  <a:pt x="39" y="153"/>
                  <a:pt x="79" y="146"/>
                  <a:pt x="105" y="145"/>
                </a:cubicBezTo>
                <a:cubicBezTo>
                  <a:pt x="127" y="143"/>
                  <a:pt x="135" y="143"/>
                  <a:pt x="162" y="144"/>
                </a:cubicBezTo>
                <a:cubicBezTo>
                  <a:pt x="172" y="148"/>
                  <a:pt x="181" y="148"/>
                  <a:pt x="192" y="147"/>
                </a:cubicBezTo>
                <a:cubicBezTo>
                  <a:pt x="200" y="136"/>
                  <a:pt x="198" y="142"/>
                  <a:pt x="201" y="132"/>
                </a:cubicBezTo>
                <a:cubicBezTo>
                  <a:pt x="200" y="102"/>
                  <a:pt x="202" y="55"/>
                  <a:pt x="187" y="24"/>
                </a:cubicBezTo>
                <a:cubicBezTo>
                  <a:pt x="185" y="7"/>
                  <a:pt x="165" y="1"/>
                  <a:pt x="150" y="0"/>
                </a:cubicBezTo>
                <a:cubicBezTo>
                  <a:pt x="116" y="2"/>
                  <a:pt x="102" y="41"/>
                  <a:pt x="70" y="46"/>
                </a:cubicBezTo>
                <a:cubicBezTo>
                  <a:pt x="63" y="49"/>
                  <a:pt x="58" y="51"/>
                  <a:pt x="51" y="52"/>
                </a:cubicBezTo>
                <a:cubicBezTo>
                  <a:pt x="43" y="55"/>
                  <a:pt x="36" y="56"/>
                  <a:pt x="27" y="57"/>
                </a:cubicBezTo>
                <a:cubicBezTo>
                  <a:pt x="19" y="62"/>
                  <a:pt x="14" y="67"/>
                  <a:pt x="7" y="73"/>
                </a:cubicBezTo>
                <a:cubicBezTo>
                  <a:pt x="0" y="87"/>
                  <a:pt x="2" y="81"/>
                  <a:pt x="0" y="90"/>
                </a:cubicBezTo>
                <a:cubicBezTo>
                  <a:pt x="0" y="104"/>
                  <a:pt x="0" y="119"/>
                  <a:pt x="1" y="133"/>
                </a:cubicBezTo>
                <a:cubicBezTo>
                  <a:pt x="1" y="138"/>
                  <a:pt x="8" y="147"/>
                  <a:pt x="12" y="14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25" name="Freeform 4"/>
          <p:cNvSpPr>
            <a:spLocks/>
          </p:cNvSpPr>
          <p:nvPr/>
        </p:nvSpPr>
        <p:spPr bwMode="auto">
          <a:xfrm>
            <a:off x="6248400" y="3581400"/>
            <a:ext cx="366713" cy="1625600"/>
          </a:xfrm>
          <a:custGeom>
            <a:avLst/>
            <a:gdLst>
              <a:gd name="T0" fmla="*/ 2147483646 w 231"/>
              <a:gd name="T1" fmla="*/ 2147483646 h 1024"/>
              <a:gd name="T2" fmla="*/ 2147483646 w 231"/>
              <a:gd name="T3" fmla="*/ 2147483646 h 1024"/>
              <a:gd name="T4" fmla="*/ 2147483646 w 231"/>
              <a:gd name="T5" fmla="*/ 2147483646 h 1024"/>
              <a:gd name="T6" fmla="*/ 2147483646 w 231"/>
              <a:gd name="T7" fmla="*/ 2147483646 h 1024"/>
              <a:gd name="T8" fmla="*/ 2147483646 w 231"/>
              <a:gd name="T9" fmla="*/ 2147483646 h 1024"/>
              <a:gd name="T10" fmla="*/ 2147483646 w 231"/>
              <a:gd name="T11" fmla="*/ 2147483646 h 1024"/>
              <a:gd name="T12" fmla="*/ 2147483646 w 231"/>
              <a:gd name="T13" fmla="*/ 2147483646 h 1024"/>
              <a:gd name="T14" fmla="*/ 2147483646 w 231"/>
              <a:gd name="T15" fmla="*/ 2147483646 h 1024"/>
              <a:gd name="T16" fmla="*/ 2147483646 w 231"/>
              <a:gd name="T17" fmla="*/ 2147483646 h 1024"/>
              <a:gd name="T18" fmla="*/ 2147483646 w 231"/>
              <a:gd name="T19" fmla="*/ 2147483646 h 1024"/>
              <a:gd name="T20" fmla="*/ 2147483646 w 231"/>
              <a:gd name="T21" fmla="*/ 2147483646 h 1024"/>
              <a:gd name="T22" fmla="*/ 2147483646 w 231"/>
              <a:gd name="T23" fmla="*/ 2147483646 h 1024"/>
              <a:gd name="T24" fmla="*/ 2147483646 w 231"/>
              <a:gd name="T25" fmla="*/ 2147483646 h 1024"/>
              <a:gd name="T26" fmla="*/ 2147483646 w 231"/>
              <a:gd name="T27" fmla="*/ 2147483646 h 1024"/>
              <a:gd name="T28" fmla="*/ 2147483646 w 231"/>
              <a:gd name="T29" fmla="*/ 2147483646 h 1024"/>
              <a:gd name="T30" fmla="*/ 2147483646 w 231"/>
              <a:gd name="T31" fmla="*/ 2147483646 h 1024"/>
              <a:gd name="T32" fmla="*/ 2147483646 w 231"/>
              <a:gd name="T33" fmla="*/ 2147483646 h 1024"/>
              <a:gd name="T34" fmla="*/ 2147483646 w 231"/>
              <a:gd name="T35" fmla="*/ 2147483646 h 1024"/>
              <a:gd name="T36" fmla="*/ 2147483646 w 231"/>
              <a:gd name="T37" fmla="*/ 2147483646 h 10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1"/>
              <a:gd name="T58" fmla="*/ 0 h 1024"/>
              <a:gd name="T59" fmla="*/ 231 w 231"/>
              <a:gd name="T60" fmla="*/ 1024 h 102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1" h="1024">
                <a:moveTo>
                  <a:pt x="25" y="984"/>
                </a:moveTo>
                <a:cubicBezTo>
                  <a:pt x="28" y="847"/>
                  <a:pt x="34" y="709"/>
                  <a:pt x="37" y="572"/>
                </a:cubicBezTo>
                <a:cubicBezTo>
                  <a:pt x="33" y="476"/>
                  <a:pt x="30" y="440"/>
                  <a:pt x="33" y="340"/>
                </a:cubicBezTo>
                <a:cubicBezTo>
                  <a:pt x="30" y="269"/>
                  <a:pt x="25" y="210"/>
                  <a:pt x="29" y="140"/>
                </a:cubicBezTo>
                <a:cubicBezTo>
                  <a:pt x="28" y="100"/>
                  <a:pt x="0" y="32"/>
                  <a:pt x="41" y="4"/>
                </a:cubicBezTo>
                <a:cubicBezTo>
                  <a:pt x="122" y="9"/>
                  <a:pt x="91" y="0"/>
                  <a:pt x="133" y="28"/>
                </a:cubicBezTo>
                <a:cubicBezTo>
                  <a:pt x="156" y="62"/>
                  <a:pt x="125" y="22"/>
                  <a:pt x="153" y="44"/>
                </a:cubicBezTo>
                <a:cubicBezTo>
                  <a:pt x="157" y="47"/>
                  <a:pt x="158" y="53"/>
                  <a:pt x="161" y="56"/>
                </a:cubicBezTo>
                <a:cubicBezTo>
                  <a:pt x="164" y="59"/>
                  <a:pt x="169" y="61"/>
                  <a:pt x="173" y="64"/>
                </a:cubicBezTo>
                <a:cubicBezTo>
                  <a:pt x="185" y="82"/>
                  <a:pt x="194" y="97"/>
                  <a:pt x="209" y="112"/>
                </a:cubicBezTo>
                <a:cubicBezTo>
                  <a:pt x="212" y="120"/>
                  <a:pt x="221" y="127"/>
                  <a:pt x="221" y="136"/>
                </a:cubicBezTo>
                <a:cubicBezTo>
                  <a:pt x="221" y="163"/>
                  <a:pt x="213" y="216"/>
                  <a:pt x="213" y="216"/>
                </a:cubicBezTo>
                <a:cubicBezTo>
                  <a:pt x="215" y="282"/>
                  <a:pt x="217" y="319"/>
                  <a:pt x="225" y="376"/>
                </a:cubicBezTo>
                <a:cubicBezTo>
                  <a:pt x="224" y="399"/>
                  <a:pt x="224" y="421"/>
                  <a:pt x="221" y="444"/>
                </a:cubicBezTo>
                <a:cubicBezTo>
                  <a:pt x="220" y="452"/>
                  <a:pt x="213" y="468"/>
                  <a:pt x="213" y="468"/>
                </a:cubicBezTo>
                <a:cubicBezTo>
                  <a:pt x="207" y="564"/>
                  <a:pt x="209" y="508"/>
                  <a:pt x="209" y="636"/>
                </a:cubicBezTo>
                <a:cubicBezTo>
                  <a:pt x="213" y="623"/>
                  <a:pt x="222" y="582"/>
                  <a:pt x="221" y="596"/>
                </a:cubicBezTo>
                <a:cubicBezTo>
                  <a:pt x="208" y="724"/>
                  <a:pt x="231" y="865"/>
                  <a:pt x="173" y="980"/>
                </a:cubicBezTo>
                <a:cubicBezTo>
                  <a:pt x="151" y="1024"/>
                  <a:pt x="74" y="983"/>
                  <a:pt x="25" y="984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26" name="Line 5"/>
          <p:cNvSpPr>
            <a:spLocks noChangeShapeType="1"/>
          </p:cNvSpPr>
          <p:nvPr/>
        </p:nvSpPr>
        <p:spPr bwMode="auto">
          <a:xfrm>
            <a:off x="6599238" y="3841750"/>
            <a:ext cx="0" cy="1371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7" name="Line 6"/>
          <p:cNvSpPr>
            <a:spLocks noChangeShapeType="1"/>
          </p:cNvSpPr>
          <p:nvPr/>
        </p:nvSpPr>
        <p:spPr bwMode="auto">
          <a:xfrm>
            <a:off x="6294438" y="3613150"/>
            <a:ext cx="0" cy="160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8" name="Freeform 7"/>
          <p:cNvSpPr>
            <a:spLocks/>
          </p:cNvSpPr>
          <p:nvPr/>
        </p:nvSpPr>
        <p:spPr bwMode="auto">
          <a:xfrm>
            <a:off x="6329363" y="3568700"/>
            <a:ext cx="1635125" cy="1573213"/>
          </a:xfrm>
          <a:custGeom>
            <a:avLst/>
            <a:gdLst>
              <a:gd name="T0" fmla="*/ 2147483646 w 1030"/>
              <a:gd name="T1" fmla="*/ 2147483646 h 991"/>
              <a:gd name="T2" fmla="*/ 2147483646 w 1030"/>
              <a:gd name="T3" fmla="*/ 2147483646 h 991"/>
              <a:gd name="T4" fmla="*/ 2147483646 w 1030"/>
              <a:gd name="T5" fmla="*/ 2147483646 h 991"/>
              <a:gd name="T6" fmla="*/ 2147483646 w 1030"/>
              <a:gd name="T7" fmla="*/ 2147483646 h 991"/>
              <a:gd name="T8" fmla="*/ 2147483646 w 1030"/>
              <a:gd name="T9" fmla="*/ 2147483646 h 991"/>
              <a:gd name="T10" fmla="*/ 2147483646 w 1030"/>
              <a:gd name="T11" fmla="*/ 2147483646 h 991"/>
              <a:gd name="T12" fmla="*/ 2147483646 w 1030"/>
              <a:gd name="T13" fmla="*/ 2147483646 h 991"/>
              <a:gd name="T14" fmla="*/ 2147483646 w 1030"/>
              <a:gd name="T15" fmla="*/ 2147483646 h 991"/>
              <a:gd name="T16" fmla="*/ 2147483646 w 1030"/>
              <a:gd name="T17" fmla="*/ 2147483646 h 991"/>
              <a:gd name="T18" fmla="*/ 2147483646 w 1030"/>
              <a:gd name="T19" fmla="*/ 2147483646 h 991"/>
              <a:gd name="T20" fmla="*/ 2147483646 w 1030"/>
              <a:gd name="T21" fmla="*/ 2147483646 h 991"/>
              <a:gd name="T22" fmla="*/ 2147483646 w 1030"/>
              <a:gd name="T23" fmla="*/ 2147483646 h 991"/>
              <a:gd name="T24" fmla="*/ 2147483646 w 1030"/>
              <a:gd name="T25" fmla="*/ 2147483646 h 991"/>
              <a:gd name="T26" fmla="*/ 2147483646 w 1030"/>
              <a:gd name="T27" fmla="*/ 2147483646 h 991"/>
              <a:gd name="T28" fmla="*/ 2147483646 w 1030"/>
              <a:gd name="T29" fmla="*/ 2147483646 h 991"/>
              <a:gd name="T30" fmla="*/ 0 w 1030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0"/>
              <a:gd name="T49" fmla="*/ 0 h 991"/>
              <a:gd name="T50" fmla="*/ 1030 w 1030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29" name="Freeform 8"/>
          <p:cNvSpPr>
            <a:spLocks/>
          </p:cNvSpPr>
          <p:nvPr/>
        </p:nvSpPr>
        <p:spPr bwMode="auto">
          <a:xfrm>
            <a:off x="4692650" y="3568700"/>
            <a:ext cx="1638300" cy="1573213"/>
          </a:xfrm>
          <a:custGeom>
            <a:avLst/>
            <a:gdLst>
              <a:gd name="T0" fmla="*/ 0 w 1032"/>
              <a:gd name="T1" fmla="*/ 2147483646 h 991"/>
              <a:gd name="T2" fmla="*/ 2147483646 w 1032"/>
              <a:gd name="T3" fmla="*/ 2147483646 h 991"/>
              <a:gd name="T4" fmla="*/ 2147483646 w 1032"/>
              <a:gd name="T5" fmla="*/ 2147483646 h 991"/>
              <a:gd name="T6" fmla="*/ 2147483646 w 1032"/>
              <a:gd name="T7" fmla="*/ 2147483646 h 991"/>
              <a:gd name="T8" fmla="*/ 2147483646 w 1032"/>
              <a:gd name="T9" fmla="*/ 2147483646 h 991"/>
              <a:gd name="T10" fmla="*/ 2147483646 w 1032"/>
              <a:gd name="T11" fmla="*/ 2147483646 h 991"/>
              <a:gd name="T12" fmla="*/ 2147483646 w 1032"/>
              <a:gd name="T13" fmla="*/ 2147483646 h 991"/>
              <a:gd name="T14" fmla="*/ 2147483646 w 1032"/>
              <a:gd name="T15" fmla="*/ 2147483646 h 991"/>
              <a:gd name="T16" fmla="*/ 2147483646 w 1032"/>
              <a:gd name="T17" fmla="*/ 2147483646 h 991"/>
              <a:gd name="T18" fmla="*/ 2147483646 w 1032"/>
              <a:gd name="T19" fmla="*/ 2147483646 h 991"/>
              <a:gd name="T20" fmla="*/ 2147483646 w 1032"/>
              <a:gd name="T21" fmla="*/ 2147483646 h 991"/>
              <a:gd name="T22" fmla="*/ 2147483646 w 1032"/>
              <a:gd name="T23" fmla="*/ 2147483646 h 991"/>
              <a:gd name="T24" fmla="*/ 2147483646 w 1032"/>
              <a:gd name="T25" fmla="*/ 2147483646 h 991"/>
              <a:gd name="T26" fmla="*/ 2147483646 w 1032"/>
              <a:gd name="T27" fmla="*/ 2147483646 h 991"/>
              <a:gd name="T28" fmla="*/ 2147483646 w 1032"/>
              <a:gd name="T29" fmla="*/ 2147483646 h 991"/>
              <a:gd name="T30" fmla="*/ 2147483646 w 1032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2"/>
              <a:gd name="T49" fmla="*/ 0 h 991"/>
              <a:gd name="T50" fmla="*/ 1032 w 1032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30" name="Freeform 9"/>
          <p:cNvSpPr>
            <a:spLocks/>
          </p:cNvSpPr>
          <p:nvPr/>
        </p:nvSpPr>
        <p:spPr bwMode="auto">
          <a:xfrm>
            <a:off x="4675188" y="5224463"/>
            <a:ext cx="3289300" cy="7937"/>
          </a:xfrm>
          <a:custGeom>
            <a:avLst/>
            <a:gdLst>
              <a:gd name="T0" fmla="*/ 0 w 2072"/>
              <a:gd name="T1" fmla="*/ 2147483646 h 5"/>
              <a:gd name="T2" fmla="*/ 2147483646 w 2072"/>
              <a:gd name="T3" fmla="*/ 0 h 5"/>
              <a:gd name="T4" fmla="*/ 2147483646 w 2072"/>
              <a:gd name="T5" fmla="*/ 0 h 5"/>
              <a:gd name="T6" fmla="*/ 0 60000 65536"/>
              <a:gd name="T7" fmla="*/ 0 60000 65536"/>
              <a:gd name="T8" fmla="*/ 0 60000 65536"/>
              <a:gd name="T9" fmla="*/ 0 w 2072"/>
              <a:gd name="T10" fmla="*/ 0 h 5"/>
              <a:gd name="T11" fmla="*/ 2072 w 2072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2" h="5">
                <a:moveTo>
                  <a:pt x="0" y="5"/>
                </a:moveTo>
                <a:lnTo>
                  <a:pt x="12" y="0"/>
                </a:lnTo>
                <a:lnTo>
                  <a:pt x="2072" y="0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31" name="Rectangle 31"/>
          <p:cNvSpPr>
            <a:spLocks noChangeArrowheads="1"/>
          </p:cNvSpPr>
          <p:nvPr/>
        </p:nvSpPr>
        <p:spPr bwMode="auto">
          <a:xfrm>
            <a:off x="7970838" y="5213350"/>
            <a:ext cx="3810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81932" name="Rectangle 32"/>
          <p:cNvSpPr>
            <a:spLocks noChangeArrowheads="1"/>
          </p:cNvSpPr>
          <p:nvPr/>
        </p:nvSpPr>
        <p:spPr bwMode="auto">
          <a:xfrm>
            <a:off x="6342063" y="5516563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33" name="Rectangle 33"/>
          <p:cNvSpPr>
            <a:spLocks noChangeArrowheads="1"/>
          </p:cNvSpPr>
          <p:nvPr/>
        </p:nvSpPr>
        <p:spPr bwMode="auto">
          <a:xfrm>
            <a:off x="7832725" y="3319463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34" name="Rectangle 34"/>
          <p:cNvSpPr>
            <a:spLocks noChangeArrowheads="1"/>
          </p:cNvSpPr>
          <p:nvPr/>
        </p:nvSpPr>
        <p:spPr bwMode="auto">
          <a:xfrm>
            <a:off x="6446838" y="5822950"/>
            <a:ext cx="625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0.12</a:t>
            </a:r>
          </a:p>
        </p:txBody>
      </p:sp>
      <p:sp>
        <p:nvSpPr>
          <p:cNvPr id="81935" name="Rectangle 35"/>
          <p:cNvSpPr>
            <a:spLocks noChangeArrowheads="1"/>
          </p:cNvSpPr>
          <p:nvPr/>
        </p:nvSpPr>
        <p:spPr bwMode="auto">
          <a:xfrm>
            <a:off x="989013" y="2736850"/>
            <a:ext cx="6350" cy="642938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36" name="Rectangle 36"/>
          <p:cNvSpPr>
            <a:spLocks noChangeArrowheads="1"/>
          </p:cNvSpPr>
          <p:nvPr/>
        </p:nvSpPr>
        <p:spPr bwMode="auto">
          <a:xfrm>
            <a:off x="1903413" y="2736850"/>
            <a:ext cx="6350" cy="642938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37" name="Rectangle 37"/>
          <p:cNvSpPr>
            <a:spLocks noChangeArrowheads="1"/>
          </p:cNvSpPr>
          <p:nvPr/>
        </p:nvSpPr>
        <p:spPr bwMode="auto">
          <a:xfrm>
            <a:off x="2876550" y="2736850"/>
            <a:ext cx="6350" cy="642938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38" name="Rectangle 38"/>
          <p:cNvSpPr>
            <a:spLocks noChangeArrowheads="1"/>
          </p:cNvSpPr>
          <p:nvPr/>
        </p:nvSpPr>
        <p:spPr bwMode="auto">
          <a:xfrm>
            <a:off x="388938" y="2736850"/>
            <a:ext cx="590550" cy="635000"/>
          </a:xfrm>
          <a:prstGeom prst="rect">
            <a:avLst/>
          </a:prstGeom>
          <a:solidFill>
            <a:srgbClr val="A0C7F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39" name="Rectangle 39"/>
          <p:cNvSpPr>
            <a:spLocks noChangeArrowheads="1"/>
          </p:cNvSpPr>
          <p:nvPr/>
        </p:nvSpPr>
        <p:spPr bwMode="auto">
          <a:xfrm>
            <a:off x="474663" y="2809875"/>
            <a:ext cx="339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81940" name="Rectangle 40"/>
          <p:cNvSpPr>
            <a:spLocks noChangeArrowheads="1"/>
          </p:cNvSpPr>
          <p:nvPr/>
        </p:nvSpPr>
        <p:spPr bwMode="auto">
          <a:xfrm>
            <a:off x="388938" y="3379788"/>
            <a:ext cx="590550" cy="1587"/>
          </a:xfrm>
          <a:prstGeom prst="rect">
            <a:avLst/>
          </a:prstGeom>
          <a:solidFill>
            <a:srgbClr val="A64C4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41" name="Rectangle 41"/>
          <p:cNvSpPr>
            <a:spLocks noChangeArrowheads="1"/>
          </p:cNvSpPr>
          <p:nvPr/>
        </p:nvSpPr>
        <p:spPr bwMode="auto">
          <a:xfrm>
            <a:off x="1006475" y="2736850"/>
            <a:ext cx="887413" cy="635000"/>
          </a:xfrm>
          <a:prstGeom prst="rect">
            <a:avLst/>
          </a:prstGeom>
          <a:solidFill>
            <a:srgbClr val="A0C7F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42" name="Rectangle 42"/>
          <p:cNvSpPr>
            <a:spLocks noChangeArrowheads="1"/>
          </p:cNvSpPr>
          <p:nvPr/>
        </p:nvSpPr>
        <p:spPr bwMode="auto">
          <a:xfrm>
            <a:off x="1108075" y="2809875"/>
            <a:ext cx="6223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.00</a:t>
            </a:r>
          </a:p>
        </p:txBody>
      </p:sp>
      <p:sp>
        <p:nvSpPr>
          <p:cNvPr id="81943" name="Rectangle 43"/>
          <p:cNvSpPr>
            <a:spLocks noChangeArrowheads="1"/>
          </p:cNvSpPr>
          <p:nvPr/>
        </p:nvSpPr>
        <p:spPr bwMode="auto">
          <a:xfrm>
            <a:off x="1006475" y="3379788"/>
            <a:ext cx="887413" cy="1587"/>
          </a:xfrm>
          <a:prstGeom prst="rect">
            <a:avLst/>
          </a:prstGeom>
          <a:solidFill>
            <a:srgbClr val="A64C4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44" name="Rectangle 44"/>
          <p:cNvSpPr>
            <a:spLocks noChangeArrowheads="1"/>
          </p:cNvSpPr>
          <p:nvPr/>
        </p:nvSpPr>
        <p:spPr bwMode="auto">
          <a:xfrm>
            <a:off x="1919288" y="2736850"/>
            <a:ext cx="947737" cy="635000"/>
          </a:xfrm>
          <a:prstGeom prst="rect">
            <a:avLst/>
          </a:prstGeom>
          <a:solidFill>
            <a:srgbClr val="A0C7F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45" name="Rectangle 45"/>
          <p:cNvSpPr>
            <a:spLocks noChangeArrowheads="1"/>
          </p:cNvSpPr>
          <p:nvPr/>
        </p:nvSpPr>
        <p:spPr bwMode="auto">
          <a:xfrm>
            <a:off x="2052638" y="2809875"/>
            <a:ext cx="6223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.01</a:t>
            </a:r>
          </a:p>
        </p:txBody>
      </p:sp>
      <p:sp>
        <p:nvSpPr>
          <p:cNvPr id="81946" name="Rectangle 46"/>
          <p:cNvSpPr>
            <a:spLocks noChangeArrowheads="1"/>
          </p:cNvSpPr>
          <p:nvPr/>
        </p:nvSpPr>
        <p:spPr bwMode="auto">
          <a:xfrm>
            <a:off x="1919288" y="3379788"/>
            <a:ext cx="947737" cy="1587"/>
          </a:xfrm>
          <a:prstGeom prst="rect">
            <a:avLst/>
          </a:prstGeom>
          <a:solidFill>
            <a:srgbClr val="A64C4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47" name="Rectangle 47"/>
          <p:cNvSpPr>
            <a:spLocks noChangeArrowheads="1"/>
          </p:cNvSpPr>
          <p:nvPr/>
        </p:nvSpPr>
        <p:spPr bwMode="auto">
          <a:xfrm>
            <a:off x="2894013" y="2736850"/>
            <a:ext cx="944562" cy="642938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48" name="Rectangle 48"/>
          <p:cNvSpPr>
            <a:spLocks noChangeArrowheads="1"/>
          </p:cNvSpPr>
          <p:nvPr/>
        </p:nvSpPr>
        <p:spPr bwMode="auto">
          <a:xfrm>
            <a:off x="385763" y="3389313"/>
            <a:ext cx="593725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49" name="Rectangle 49"/>
          <p:cNvSpPr>
            <a:spLocks noChangeArrowheads="1"/>
          </p:cNvSpPr>
          <p:nvPr/>
        </p:nvSpPr>
        <p:spPr bwMode="auto">
          <a:xfrm>
            <a:off x="989013" y="3389313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0" name="Rectangle 50"/>
          <p:cNvSpPr>
            <a:spLocks noChangeArrowheads="1"/>
          </p:cNvSpPr>
          <p:nvPr/>
        </p:nvSpPr>
        <p:spPr bwMode="auto">
          <a:xfrm>
            <a:off x="1006475" y="3389313"/>
            <a:ext cx="887413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1" name="Rectangle 51"/>
          <p:cNvSpPr>
            <a:spLocks noChangeArrowheads="1"/>
          </p:cNvSpPr>
          <p:nvPr/>
        </p:nvSpPr>
        <p:spPr bwMode="auto">
          <a:xfrm>
            <a:off x="1903413" y="3389313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2" name="Rectangle 52"/>
          <p:cNvSpPr>
            <a:spLocks noChangeArrowheads="1"/>
          </p:cNvSpPr>
          <p:nvPr/>
        </p:nvSpPr>
        <p:spPr bwMode="auto">
          <a:xfrm>
            <a:off x="1919288" y="3389313"/>
            <a:ext cx="947737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3" name="Rectangle 53"/>
          <p:cNvSpPr>
            <a:spLocks noChangeArrowheads="1"/>
          </p:cNvSpPr>
          <p:nvPr/>
        </p:nvSpPr>
        <p:spPr bwMode="auto">
          <a:xfrm>
            <a:off x="2876550" y="3389313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4" name="Rectangle 54"/>
          <p:cNvSpPr>
            <a:spLocks noChangeArrowheads="1"/>
          </p:cNvSpPr>
          <p:nvPr/>
        </p:nvSpPr>
        <p:spPr bwMode="auto">
          <a:xfrm>
            <a:off x="2894013" y="3389313"/>
            <a:ext cx="944562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5" name="Rectangle 55"/>
          <p:cNvSpPr>
            <a:spLocks noChangeArrowheads="1"/>
          </p:cNvSpPr>
          <p:nvPr/>
        </p:nvSpPr>
        <p:spPr bwMode="auto">
          <a:xfrm>
            <a:off x="989013" y="3406775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6" name="Rectangle 56"/>
          <p:cNvSpPr>
            <a:spLocks noChangeArrowheads="1"/>
          </p:cNvSpPr>
          <p:nvPr/>
        </p:nvSpPr>
        <p:spPr bwMode="auto">
          <a:xfrm>
            <a:off x="1903413" y="3406775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7" name="Rectangle 57"/>
          <p:cNvSpPr>
            <a:spLocks noChangeArrowheads="1"/>
          </p:cNvSpPr>
          <p:nvPr/>
        </p:nvSpPr>
        <p:spPr bwMode="auto">
          <a:xfrm>
            <a:off x="2876550" y="3406775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8" name="Rectangle 58"/>
          <p:cNvSpPr>
            <a:spLocks noChangeArrowheads="1"/>
          </p:cNvSpPr>
          <p:nvPr/>
        </p:nvSpPr>
        <p:spPr bwMode="auto">
          <a:xfrm>
            <a:off x="388938" y="3406775"/>
            <a:ext cx="590550" cy="635000"/>
          </a:xfrm>
          <a:prstGeom prst="rect">
            <a:avLst/>
          </a:prstGeom>
          <a:solidFill>
            <a:srgbClr val="A0C7F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59" name="Rectangle 59"/>
          <p:cNvSpPr>
            <a:spLocks noChangeArrowheads="1"/>
          </p:cNvSpPr>
          <p:nvPr/>
        </p:nvSpPr>
        <p:spPr bwMode="auto">
          <a:xfrm>
            <a:off x="349250" y="3479800"/>
            <a:ext cx="6223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0.0</a:t>
            </a:r>
          </a:p>
        </p:txBody>
      </p:sp>
      <p:sp>
        <p:nvSpPr>
          <p:cNvPr id="81960" name="Rectangle 60"/>
          <p:cNvSpPr>
            <a:spLocks noChangeArrowheads="1"/>
          </p:cNvSpPr>
          <p:nvPr/>
        </p:nvSpPr>
        <p:spPr bwMode="auto">
          <a:xfrm>
            <a:off x="958850" y="3473450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.0000</a:t>
            </a:r>
          </a:p>
        </p:txBody>
      </p:sp>
      <p:sp>
        <p:nvSpPr>
          <p:cNvPr id="81961" name="Rectangle 61"/>
          <p:cNvSpPr>
            <a:spLocks noChangeArrowheads="1"/>
          </p:cNvSpPr>
          <p:nvPr/>
        </p:nvSpPr>
        <p:spPr bwMode="auto">
          <a:xfrm>
            <a:off x="1874838" y="3479800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.0040</a:t>
            </a:r>
          </a:p>
        </p:txBody>
      </p:sp>
      <p:sp>
        <p:nvSpPr>
          <p:cNvPr id="81962" name="Rectangle 62"/>
          <p:cNvSpPr>
            <a:spLocks noChangeArrowheads="1"/>
          </p:cNvSpPr>
          <p:nvPr/>
        </p:nvSpPr>
        <p:spPr bwMode="auto">
          <a:xfrm>
            <a:off x="2843213" y="3479800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.0080</a:t>
            </a:r>
          </a:p>
        </p:txBody>
      </p:sp>
      <p:sp>
        <p:nvSpPr>
          <p:cNvPr id="81963" name="Rectangle 63"/>
          <p:cNvSpPr>
            <a:spLocks noChangeArrowheads="1"/>
          </p:cNvSpPr>
          <p:nvPr/>
        </p:nvSpPr>
        <p:spPr bwMode="auto">
          <a:xfrm>
            <a:off x="385763" y="4051300"/>
            <a:ext cx="593725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64" name="Rectangle 64"/>
          <p:cNvSpPr>
            <a:spLocks noChangeArrowheads="1"/>
          </p:cNvSpPr>
          <p:nvPr/>
        </p:nvSpPr>
        <p:spPr bwMode="auto">
          <a:xfrm>
            <a:off x="989013" y="4051300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65" name="Rectangle 65"/>
          <p:cNvSpPr>
            <a:spLocks noChangeArrowheads="1"/>
          </p:cNvSpPr>
          <p:nvPr/>
        </p:nvSpPr>
        <p:spPr bwMode="auto">
          <a:xfrm>
            <a:off x="1006475" y="4051300"/>
            <a:ext cx="887413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66" name="Rectangle 66"/>
          <p:cNvSpPr>
            <a:spLocks noChangeArrowheads="1"/>
          </p:cNvSpPr>
          <p:nvPr/>
        </p:nvSpPr>
        <p:spPr bwMode="auto">
          <a:xfrm>
            <a:off x="1903413" y="4051300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67" name="Rectangle 67"/>
          <p:cNvSpPr>
            <a:spLocks noChangeArrowheads="1"/>
          </p:cNvSpPr>
          <p:nvPr/>
        </p:nvSpPr>
        <p:spPr bwMode="auto">
          <a:xfrm>
            <a:off x="1919288" y="4051300"/>
            <a:ext cx="947737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68" name="Rectangle 68"/>
          <p:cNvSpPr>
            <a:spLocks noChangeArrowheads="1"/>
          </p:cNvSpPr>
          <p:nvPr/>
        </p:nvSpPr>
        <p:spPr bwMode="auto">
          <a:xfrm>
            <a:off x="2876550" y="4051300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69" name="Rectangle 69"/>
          <p:cNvSpPr>
            <a:spLocks noChangeArrowheads="1"/>
          </p:cNvSpPr>
          <p:nvPr/>
        </p:nvSpPr>
        <p:spPr bwMode="auto">
          <a:xfrm>
            <a:off x="2894013" y="4051300"/>
            <a:ext cx="944562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0" name="Rectangle 70"/>
          <p:cNvSpPr>
            <a:spLocks noChangeArrowheads="1"/>
          </p:cNvSpPr>
          <p:nvPr/>
        </p:nvSpPr>
        <p:spPr bwMode="auto">
          <a:xfrm>
            <a:off x="989013" y="4067175"/>
            <a:ext cx="6350" cy="642938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1" name="Rectangle 71"/>
          <p:cNvSpPr>
            <a:spLocks noChangeArrowheads="1"/>
          </p:cNvSpPr>
          <p:nvPr/>
        </p:nvSpPr>
        <p:spPr bwMode="auto">
          <a:xfrm>
            <a:off x="1903413" y="4067175"/>
            <a:ext cx="6350" cy="642938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2" name="Rectangle 72"/>
          <p:cNvSpPr>
            <a:spLocks noChangeArrowheads="1"/>
          </p:cNvSpPr>
          <p:nvPr/>
        </p:nvSpPr>
        <p:spPr bwMode="auto">
          <a:xfrm>
            <a:off x="2876550" y="4067175"/>
            <a:ext cx="6350" cy="642938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3" name="Rectangle 73"/>
          <p:cNvSpPr>
            <a:spLocks noChangeArrowheads="1"/>
          </p:cNvSpPr>
          <p:nvPr/>
        </p:nvSpPr>
        <p:spPr bwMode="auto">
          <a:xfrm>
            <a:off x="388938" y="4067175"/>
            <a:ext cx="590550" cy="6350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4" name="Rectangle 74"/>
          <p:cNvSpPr>
            <a:spLocks noChangeArrowheads="1"/>
          </p:cNvSpPr>
          <p:nvPr/>
        </p:nvSpPr>
        <p:spPr bwMode="auto">
          <a:xfrm>
            <a:off x="388938" y="4710113"/>
            <a:ext cx="590550" cy="1587"/>
          </a:xfrm>
          <a:prstGeom prst="rect">
            <a:avLst/>
          </a:prstGeom>
          <a:solidFill>
            <a:srgbClr val="A64C4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5" name="Rectangle 75"/>
          <p:cNvSpPr>
            <a:spLocks noChangeArrowheads="1"/>
          </p:cNvSpPr>
          <p:nvPr/>
        </p:nvSpPr>
        <p:spPr bwMode="auto">
          <a:xfrm>
            <a:off x="930275" y="4140200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.0398</a:t>
            </a:r>
          </a:p>
        </p:txBody>
      </p:sp>
      <p:sp>
        <p:nvSpPr>
          <p:cNvPr id="81976" name="Rectangle 76"/>
          <p:cNvSpPr>
            <a:spLocks noChangeArrowheads="1"/>
          </p:cNvSpPr>
          <p:nvPr/>
        </p:nvSpPr>
        <p:spPr bwMode="auto">
          <a:xfrm>
            <a:off x="1873250" y="4159250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.0438</a:t>
            </a:r>
          </a:p>
        </p:txBody>
      </p:sp>
      <p:sp>
        <p:nvSpPr>
          <p:cNvPr id="81977" name="Rectangle 77"/>
          <p:cNvSpPr>
            <a:spLocks noChangeArrowheads="1"/>
          </p:cNvSpPr>
          <p:nvPr/>
        </p:nvSpPr>
        <p:spPr bwMode="auto">
          <a:xfrm>
            <a:off x="2894013" y="4067175"/>
            <a:ext cx="944562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8" name="Rectangle 78"/>
          <p:cNvSpPr>
            <a:spLocks noChangeArrowheads="1"/>
          </p:cNvSpPr>
          <p:nvPr/>
        </p:nvSpPr>
        <p:spPr bwMode="auto">
          <a:xfrm>
            <a:off x="385763" y="4719638"/>
            <a:ext cx="593725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79" name="Rectangle 79"/>
          <p:cNvSpPr>
            <a:spLocks noChangeArrowheads="1"/>
          </p:cNvSpPr>
          <p:nvPr/>
        </p:nvSpPr>
        <p:spPr bwMode="auto">
          <a:xfrm>
            <a:off x="989013" y="4719638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0" name="Rectangle 80"/>
          <p:cNvSpPr>
            <a:spLocks noChangeArrowheads="1"/>
          </p:cNvSpPr>
          <p:nvPr/>
        </p:nvSpPr>
        <p:spPr bwMode="auto">
          <a:xfrm>
            <a:off x="1006475" y="4719638"/>
            <a:ext cx="887413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1" name="Rectangle 81"/>
          <p:cNvSpPr>
            <a:spLocks noChangeArrowheads="1"/>
          </p:cNvSpPr>
          <p:nvPr/>
        </p:nvSpPr>
        <p:spPr bwMode="auto">
          <a:xfrm>
            <a:off x="1903413" y="4719638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2" name="Rectangle 82"/>
          <p:cNvSpPr>
            <a:spLocks noChangeArrowheads="1"/>
          </p:cNvSpPr>
          <p:nvPr/>
        </p:nvSpPr>
        <p:spPr bwMode="auto">
          <a:xfrm>
            <a:off x="1919288" y="4719638"/>
            <a:ext cx="947737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3" name="Rectangle 83"/>
          <p:cNvSpPr>
            <a:spLocks noChangeArrowheads="1"/>
          </p:cNvSpPr>
          <p:nvPr/>
        </p:nvSpPr>
        <p:spPr bwMode="auto">
          <a:xfrm>
            <a:off x="2876550" y="4719638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4" name="Rectangle 84"/>
          <p:cNvSpPr>
            <a:spLocks noChangeArrowheads="1"/>
          </p:cNvSpPr>
          <p:nvPr/>
        </p:nvSpPr>
        <p:spPr bwMode="auto">
          <a:xfrm>
            <a:off x="2894013" y="4719638"/>
            <a:ext cx="944562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5" name="Rectangle 85"/>
          <p:cNvSpPr>
            <a:spLocks noChangeArrowheads="1"/>
          </p:cNvSpPr>
          <p:nvPr/>
        </p:nvSpPr>
        <p:spPr bwMode="auto">
          <a:xfrm>
            <a:off x="989013" y="4737100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6" name="Rectangle 86"/>
          <p:cNvSpPr>
            <a:spLocks noChangeArrowheads="1"/>
          </p:cNvSpPr>
          <p:nvPr/>
        </p:nvSpPr>
        <p:spPr bwMode="auto">
          <a:xfrm>
            <a:off x="1903413" y="4737100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7" name="Rectangle 87"/>
          <p:cNvSpPr>
            <a:spLocks noChangeArrowheads="1"/>
          </p:cNvSpPr>
          <p:nvPr/>
        </p:nvSpPr>
        <p:spPr bwMode="auto">
          <a:xfrm>
            <a:off x="2876550" y="4737100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8" name="Rectangle 88"/>
          <p:cNvSpPr>
            <a:spLocks noChangeArrowheads="1"/>
          </p:cNvSpPr>
          <p:nvPr/>
        </p:nvSpPr>
        <p:spPr bwMode="auto">
          <a:xfrm>
            <a:off x="388938" y="4737100"/>
            <a:ext cx="590550" cy="635000"/>
          </a:xfrm>
          <a:prstGeom prst="rect">
            <a:avLst/>
          </a:prstGeom>
          <a:solidFill>
            <a:srgbClr val="A0C7F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89" name="Rectangle 89"/>
          <p:cNvSpPr>
            <a:spLocks noChangeArrowheads="1"/>
          </p:cNvSpPr>
          <p:nvPr/>
        </p:nvSpPr>
        <p:spPr bwMode="auto">
          <a:xfrm>
            <a:off x="349250" y="4810125"/>
            <a:ext cx="6223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0.2</a:t>
            </a:r>
          </a:p>
        </p:txBody>
      </p:sp>
      <p:sp>
        <p:nvSpPr>
          <p:cNvPr id="81990" name="Rectangle 90"/>
          <p:cNvSpPr>
            <a:spLocks noChangeArrowheads="1"/>
          </p:cNvSpPr>
          <p:nvPr/>
        </p:nvSpPr>
        <p:spPr bwMode="auto">
          <a:xfrm>
            <a:off x="930275" y="4810125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.0793</a:t>
            </a:r>
          </a:p>
        </p:txBody>
      </p:sp>
      <p:sp>
        <p:nvSpPr>
          <p:cNvPr id="81991" name="Rectangle 91"/>
          <p:cNvSpPr>
            <a:spLocks noChangeArrowheads="1"/>
          </p:cNvSpPr>
          <p:nvPr/>
        </p:nvSpPr>
        <p:spPr bwMode="auto">
          <a:xfrm>
            <a:off x="1874838" y="4810125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.0832</a:t>
            </a:r>
          </a:p>
        </p:txBody>
      </p:sp>
      <p:sp>
        <p:nvSpPr>
          <p:cNvPr id="81992" name="Rectangle 92"/>
          <p:cNvSpPr>
            <a:spLocks noChangeArrowheads="1"/>
          </p:cNvSpPr>
          <p:nvPr/>
        </p:nvSpPr>
        <p:spPr bwMode="auto">
          <a:xfrm>
            <a:off x="2843213" y="4810125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.0871</a:t>
            </a:r>
          </a:p>
        </p:txBody>
      </p:sp>
      <p:sp>
        <p:nvSpPr>
          <p:cNvPr id="81993" name="Rectangle 93"/>
          <p:cNvSpPr>
            <a:spLocks noChangeArrowheads="1"/>
          </p:cNvSpPr>
          <p:nvPr/>
        </p:nvSpPr>
        <p:spPr bwMode="auto">
          <a:xfrm>
            <a:off x="385763" y="5381625"/>
            <a:ext cx="593725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94" name="Rectangle 94"/>
          <p:cNvSpPr>
            <a:spLocks noChangeArrowheads="1"/>
          </p:cNvSpPr>
          <p:nvPr/>
        </p:nvSpPr>
        <p:spPr bwMode="auto">
          <a:xfrm>
            <a:off x="989013" y="5381625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95" name="Rectangle 95"/>
          <p:cNvSpPr>
            <a:spLocks noChangeArrowheads="1"/>
          </p:cNvSpPr>
          <p:nvPr/>
        </p:nvSpPr>
        <p:spPr bwMode="auto">
          <a:xfrm>
            <a:off x="1006475" y="5381625"/>
            <a:ext cx="887413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96" name="Rectangle 96"/>
          <p:cNvSpPr>
            <a:spLocks noChangeArrowheads="1"/>
          </p:cNvSpPr>
          <p:nvPr/>
        </p:nvSpPr>
        <p:spPr bwMode="auto">
          <a:xfrm>
            <a:off x="1903413" y="5381625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97" name="Rectangle 97"/>
          <p:cNvSpPr>
            <a:spLocks noChangeArrowheads="1"/>
          </p:cNvSpPr>
          <p:nvPr/>
        </p:nvSpPr>
        <p:spPr bwMode="auto">
          <a:xfrm>
            <a:off x="1919288" y="5381625"/>
            <a:ext cx="947737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98" name="Rectangle 98"/>
          <p:cNvSpPr>
            <a:spLocks noChangeArrowheads="1"/>
          </p:cNvSpPr>
          <p:nvPr/>
        </p:nvSpPr>
        <p:spPr bwMode="auto">
          <a:xfrm>
            <a:off x="2876550" y="5381625"/>
            <a:ext cx="6350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1999" name="Rectangle 99"/>
          <p:cNvSpPr>
            <a:spLocks noChangeArrowheads="1"/>
          </p:cNvSpPr>
          <p:nvPr/>
        </p:nvSpPr>
        <p:spPr bwMode="auto">
          <a:xfrm>
            <a:off x="2894013" y="5381625"/>
            <a:ext cx="944562" cy="635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000" name="Rectangle 100"/>
          <p:cNvSpPr>
            <a:spLocks noChangeArrowheads="1"/>
          </p:cNvSpPr>
          <p:nvPr/>
        </p:nvSpPr>
        <p:spPr bwMode="auto">
          <a:xfrm>
            <a:off x="989013" y="5397500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001" name="Rectangle 101"/>
          <p:cNvSpPr>
            <a:spLocks noChangeArrowheads="1"/>
          </p:cNvSpPr>
          <p:nvPr/>
        </p:nvSpPr>
        <p:spPr bwMode="auto">
          <a:xfrm>
            <a:off x="1903413" y="5397500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002" name="Rectangle 102"/>
          <p:cNvSpPr>
            <a:spLocks noChangeArrowheads="1"/>
          </p:cNvSpPr>
          <p:nvPr/>
        </p:nvSpPr>
        <p:spPr bwMode="auto">
          <a:xfrm>
            <a:off x="2876550" y="5397500"/>
            <a:ext cx="6350" cy="6350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003" name="Rectangle 103"/>
          <p:cNvSpPr>
            <a:spLocks noChangeArrowheads="1"/>
          </p:cNvSpPr>
          <p:nvPr/>
        </p:nvSpPr>
        <p:spPr bwMode="auto">
          <a:xfrm>
            <a:off x="388938" y="5397500"/>
            <a:ext cx="590550" cy="635000"/>
          </a:xfrm>
          <a:prstGeom prst="rect">
            <a:avLst/>
          </a:prstGeom>
          <a:solidFill>
            <a:srgbClr val="A0C7F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2004" name="Rectangle 104"/>
          <p:cNvSpPr>
            <a:spLocks noChangeArrowheads="1"/>
          </p:cNvSpPr>
          <p:nvPr/>
        </p:nvSpPr>
        <p:spPr bwMode="auto">
          <a:xfrm>
            <a:off x="349250" y="5470525"/>
            <a:ext cx="6223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0.3</a:t>
            </a:r>
          </a:p>
        </p:txBody>
      </p:sp>
      <p:sp>
        <p:nvSpPr>
          <p:cNvPr id="82005" name="Rectangle 105"/>
          <p:cNvSpPr>
            <a:spLocks noChangeArrowheads="1"/>
          </p:cNvSpPr>
          <p:nvPr/>
        </p:nvSpPr>
        <p:spPr bwMode="auto">
          <a:xfrm>
            <a:off x="930275" y="5470525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.1179</a:t>
            </a:r>
          </a:p>
        </p:txBody>
      </p:sp>
      <p:sp>
        <p:nvSpPr>
          <p:cNvPr id="82006" name="Rectangle 106"/>
          <p:cNvSpPr>
            <a:spLocks noChangeArrowheads="1"/>
          </p:cNvSpPr>
          <p:nvPr/>
        </p:nvSpPr>
        <p:spPr bwMode="auto">
          <a:xfrm>
            <a:off x="1874838" y="5470525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.1217</a:t>
            </a:r>
          </a:p>
        </p:txBody>
      </p:sp>
      <p:sp>
        <p:nvSpPr>
          <p:cNvPr id="82007" name="Rectangle 107"/>
          <p:cNvSpPr>
            <a:spLocks noChangeArrowheads="1"/>
          </p:cNvSpPr>
          <p:nvPr/>
        </p:nvSpPr>
        <p:spPr bwMode="auto">
          <a:xfrm>
            <a:off x="2843213" y="5470525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Arial" panose="020B0604020202020204" pitchFamily="34" charset="0"/>
              </a:rPr>
              <a:t>.1255</a:t>
            </a:r>
          </a:p>
        </p:txBody>
      </p:sp>
      <p:sp>
        <p:nvSpPr>
          <p:cNvPr id="82008" name="Rectangle 108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848600" cy="1143000"/>
          </a:xfrm>
          <a:noFill/>
        </p:spPr>
        <p:txBody>
          <a:bodyPr lIns="90487" tIns="44450" rIns="90487" bIns="44450" anchorCtr="1"/>
          <a:lstStyle/>
          <a:p>
            <a:pPr eaLnBrk="1" hangingPunct="1">
              <a:lnSpc>
                <a:spcPct val="95000"/>
              </a:lnSpc>
            </a:pPr>
            <a:r>
              <a:rPr lang="en-US" altLang="en-US"/>
              <a:t>Solution: Finding P(0 &lt; z &lt; 0.12)</a:t>
            </a:r>
          </a:p>
        </p:txBody>
      </p:sp>
      <p:sp>
        <p:nvSpPr>
          <p:cNvPr id="82009" name="Rectangle 109"/>
          <p:cNvSpPr>
            <a:spLocks noChangeArrowheads="1"/>
          </p:cNvSpPr>
          <p:nvPr/>
        </p:nvSpPr>
        <p:spPr bwMode="auto">
          <a:xfrm>
            <a:off x="7010400" y="2895600"/>
            <a:ext cx="1206500" cy="45402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.0478</a:t>
            </a:r>
          </a:p>
        </p:txBody>
      </p:sp>
      <p:sp>
        <p:nvSpPr>
          <p:cNvPr id="82010" name="Rectangle 110"/>
          <p:cNvSpPr>
            <a:spLocks noChangeArrowheads="1"/>
          </p:cNvSpPr>
          <p:nvPr/>
        </p:nvSpPr>
        <p:spPr bwMode="auto">
          <a:xfrm>
            <a:off x="3016250" y="2741613"/>
            <a:ext cx="1130300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92075" rIns="92075" bIns="9207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00FF00"/>
                </a:solidFill>
                <a:latin typeface="Arial" panose="020B0604020202020204" pitchFamily="34" charset="0"/>
              </a:rPr>
              <a:t>.02</a:t>
            </a:r>
          </a:p>
        </p:txBody>
      </p:sp>
      <p:sp>
        <p:nvSpPr>
          <p:cNvPr id="82011" name="Rectangle 111"/>
          <p:cNvSpPr>
            <a:spLocks noChangeArrowheads="1"/>
          </p:cNvSpPr>
          <p:nvPr/>
        </p:nvSpPr>
        <p:spPr bwMode="auto">
          <a:xfrm>
            <a:off x="304800" y="4191000"/>
            <a:ext cx="10668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0" rIns="92075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>
                <a:solidFill>
                  <a:srgbClr val="00FF00"/>
                </a:solidFill>
                <a:latin typeface="Arial" panose="020B0604020202020204" pitchFamily="34" charset="0"/>
              </a:rPr>
              <a:t>0.1</a:t>
            </a:r>
          </a:p>
        </p:txBody>
      </p:sp>
      <p:sp>
        <p:nvSpPr>
          <p:cNvPr id="82012" name="Rectangle 112"/>
          <p:cNvSpPr>
            <a:spLocks noChangeArrowheads="1"/>
          </p:cNvSpPr>
          <p:nvPr/>
        </p:nvSpPr>
        <p:spPr bwMode="auto">
          <a:xfrm>
            <a:off x="2863850" y="4159250"/>
            <a:ext cx="1054100" cy="50006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700" b="1">
                <a:solidFill>
                  <a:srgbClr val="FF0000"/>
                </a:solidFill>
                <a:latin typeface="Arial" panose="020B0604020202020204" pitchFamily="34" charset="0"/>
              </a:rPr>
              <a:t>.</a:t>
            </a: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0478</a:t>
            </a:r>
          </a:p>
        </p:txBody>
      </p:sp>
      <p:sp>
        <p:nvSpPr>
          <p:cNvPr id="82013" name="Rectangle 113"/>
          <p:cNvSpPr>
            <a:spLocks noChangeArrowheads="1"/>
          </p:cNvSpPr>
          <p:nvPr/>
        </p:nvSpPr>
        <p:spPr bwMode="auto">
          <a:xfrm>
            <a:off x="381000" y="1905000"/>
            <a:ext cx="407035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Standard Normal Probability </a:t>
            </a:r>
          </a:p>
          <a:p>
            <a:pPr>
              <a:lnSpc>
                <a:spcPct val="4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Table (Portion)</a:t>
            </a:r>
            <a:endParaRPr lang="en-US" altLang="en-US" sz="1800">
              <a:latin typeface="Times New Roman" panose="02020603050405020304" pitchFamily="18" charset="0"/>
            </a:endParaRPr>
          </a:p>
        </p:txBody>
      </p:sp>
      <p:sp>
        <p:nvSpPr>
          <p:cNvPr id="82014" name="Rectangle 115"/>
          <p:cNvSpPr>
            <a:spLocks noChangeArrowheads="1"/>
          </p:cNvSpPr>
          <p:nvPr/>
        </p:nvSpPr>
        <p:spPr bwMode="auto">
          <a:xfrm>
            <a:off x="6065838" y="5441950"/>
            <a:ext cx="625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0.00</a:t>
            </a:r>
          </a:p>
        </p:txBody>
      </p:sp>
      <p:sp>
        <p:nvSpPr>
          <p:cNvPr id="82015" name="Line 116"/>
          <p:cNvSpPr>
            <a:spLocks noChangeShapeType="1"/>
          </p:cNvSpPr>
          <p:nvPr/>
        </p:nvSpPr>
        <p:spPr bwMode="auto">
          <a:xfrm flipV="1">
            <a:off x="6294438" y="521335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16" name="Line 117"/>
          <p:cNvSpPr>
            <a:spLocks noChangeShapeType="1"/>
          </p:cNvSpPr>
          <p:nvPr/>
        </p:nvSpPr>
        <p:spPr bwMode="auto">
          <a:xfrm flipV="1">
            <a:off x="6675438" y="521335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17" name="Line 119"/>
          <p:cNvSpPr>
            <a:spLocks noChangeShapeType="1"/>
          </p:cNvSpPr>
          <p:nvPr/>
        </p:nvSpPr>
        <p:spPr bwMode="auto">
          <a:xfrm flipH="1">
            <a:off x="6477000" y="3352800"/>
            <a:ext cx="7620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18" name="Rectangle 120"/>
          <p:cNvSpPr>
            <a:spLocks noChangeArrowheads="1"/>
          </p:cNvSpPr>
          <p:nvPr/>
        </p:nvSpPr>
        <p:spPr bwMode="auto">
          <a:xfrm>
            <a:off x="6423025" y="2362200"/>
            <a:ext cx="2460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</a:rPr>
              <a:t>= P(</a:t>
            </a:r>
            <a:r>
              <a:rPr lang="en-US" altLang="en-US" sz="1800">
                <a:solidFill>
                  <a:schemeClr val="folHlink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 &lt; z &lt; 0.12)</a:t>
            </a:r>
          </a:p>
        </p:txBody>
      </p:sp>
      <p:sp>
        <p:nvSpPr>
          <p:cNvPr id="82019" name="Rectangle 121"/>
          <p:cNvSpPr>
            <a:spLocks noChangeArrowheads="1"/>
          </p:cNvSpPr>
          <p:nvPr/>
        </p:nvSpPr>
        <p:spPr bwMode="auto">
          <a:xfrm>
            <a:off x="6629400" y="1981200"/>
            <a:ext cx="2028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2"/>
                </a:solidFill>
                <a:latin typeface="Arial" panose="020B0604020202020204" pitchFamily="34" charset="0"/>
              </a:rPr>
              <a:t>P(</a:t>
            </a:r>
            <a:r>
              <a:rPr lang="en-US" altLang="en-US" sz="1800">
                <a:solidFill>
                  <a:schemeClr val="bg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8 &lt; x &lt; 8.6)</a:t>
            </a:r>
          </a:p>
        </p:txBody>
      </p:sp>
      <p:sp>
        <p:nvSpPr>
          <p:cNvPr id="82020" name="Rectangle 122"/>
          <p:cNvSpPr>
            <a:spLocks noChangeArrowheads="1"/>
          </p:cNvSpPr>
          <p:nvPr/>
        </p:nvSpPr>
        <p:spPr bwMode="auto">
          <a:xfrm>
            <a:off x="6400800" y="1905000"/>
            <a:ext cx="2514600" cy="14478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83971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F56E8F34-0478-4E4E-A42E-6A2CC9888F07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>
          <a:xfrm>
            <a:off x="1198563" y="381000"/>
            <a:ext cx="7793037" cy="762000"/>
          </a:xfrm>
        </p:spPr>
        <p:txBody>
          <a:bodyPr/>
          <a:lstStyle/>
          <a:p>
            <a:pPr eaLnBrk="1" hangingPunct="1"/>
            <a:r>
              <a:rPr lang="en-US" altLang="en-US"/>
              <a:t>Finding Normal Probabilities</a:t>
            </a:r>
          </a:p>
        </p:txBody>
      </p:sp>
      <p:sp>
        <p:nvSpPr>
          <p:cNvPr id="839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400"/>
              <a:t>Suppose  x  is normal with mean 8.0 and standard deviation 5.0.  </a:t>
            </a:r>
          </a:p>
          <a:p>
            <a:pPr eaLnBrk="1" hangingPunct="1"/>
            <a:r>
              <a:rPr lang="en-US" altLang="en-US" sz="3400">
                <a:solidFill>
                  <a:schemeClr val="folHlink"/>
                </a:solidFill>
              </a:rPr>
              <a:t>Now Find P(x &lt; 8.6)</a:t>
            </a:r>
          </a:p>
        </p:txBody>
      </p:sp>
      <p:sp>
        <p:nvSpPr>
          <p:cNvPr id="83974" name="Freeform 5"/>
          <p:cNvSpPr>
            <a:spLocks/>
          </p:cNvSpPr>
          <p:nvPr/>
        </p:nvSpPr>
        <p:spPr bwMode="auto">
          <a:xfrm>
            <a:off x="3467100" y="3924300"/>
            <a:ext cx="1562100" cy="1657350"/>
          </a:xfrm>
          <a:custGeom>
            <a:avLst/>
            <a:gdLst>
              <a:gd name="T0" fmla="*/ 2147483646 w 984"/>
              <a:gd name="T1" fmla="*/ 2147483646 h 1044"/>
              <a:gd name="T2" fmla="*/ 2147483646 w 984"/>
              <a:gd name="T3" fmla="*/ 0 h 1044"/>
              <a:gd name="T4" fmla="*/ 2147483646 w 984"/>
              <a:gd name="T5" fmla="*/ 2147483646 h 1044"/>
              <a:gd name="T6" fmla="*/ 2147483646 w 984"/>
              <a:gd name="T7" fmla="*/ 2147483646 h 1044"/>
              <a:gd name="T8" fmla="*/ 2147483646 w 984"/>
              <a:gd name="T9" fmla="*/ 2147483646 h 1044"/>
              <a:gd name="T10" fmla="*/ 2147483646 w 984"/>
              <a:gd name="T11" fmla="*/ 2147483646 h 1044"/>
              <a:gd name="T12" fmla="*/ 2147483646 w 984"/>
              <a:gd name="T13" fmla="*/ 2147483646 h 1044"/>
              <a:gd name="T14" fmla="*/ 2147483646 w 984"/>
              <a:gd name="T15" fmla="*/ 2147483646 h 1044"/>
              <a:gd name="T16" fmla="*/ 2147483646 w 984"/>
              <a:gd name="T17" fmla="*/ 2147483646 h 1044"/>
              <a:gd name="T18" fmla="*/ 2147483646 w 984"/>
              <a:gd name="T19" fmla="*/ 2147483646 h 1044"/>
              <a:gd name="T20" fmla="*/ 2147483646 w 984"/>
              <a:gd name="T21" fmla="*/ 2147483646 h 1044"/>
              <a:gd name="T22" fmla="*/ 0 w 984"/>
              <a:gd name="T23" fmla="*/ 2147483646 h 1044"/>
              <a:gd name="T24" fmla="*/ 2147483646 w 984"/>
              <a:gd name="T25" fmla="*/ 2147483646 h 1044"/>
              <a:gd name="T26" fmla="*/ 2147483646 w 984"/>
              <a:gd name="T27" fmla="*/ 2147483646 h 104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84"/>
              <a:gd name="T43" fmla="*/ 0 h 1044"/>
              <a:gd name="T44" fmla="*/ 984 w 984"/>
              <a:gd name="T45" fmla="*/ 1044 h 104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84" h="1044">
                <a:moveTo>
                  <a:pt x="984" y="1032"/>
                </a:moveTo>
                <a:lnTo>
                  <a:pt x="981" y="0"/>
                </a:lnTo>
                <a:lnTo>
                  <a:pt x="888" y="72"/>
                </a:lnTo>
                <a:lnTo>
                  <a:pt x="792" y="168"/>
                </a:lnTo>
                <a:lnTo>
                  <a:pt x="726" y="304"/>
                </a:lnTo>
                <a:lnTo>
                  <a:pt x="638" y="452"/>
                </a:lnTo>
                <a:lnTo>
                  <a:pt x="586" y="552"/>
                </a:lnTo>
                <a:lnTo>
                  <a:pt x="522" y="657"/>
                </a:lnTo>
                <a:lnTo>
                  <a:pt x="456" y="744"/>
                </a:lnTo>
                <a:lnTo>
                  <a:pt x="360" y="852"/>
                </a:lnTo>
                <a:lnTo>
                  <a:pt x="204" y="948"/>
                </a:lnTo>
                <a:lnTo>
                  <a:pt x="0" y="984"/>
                </a:lnTo>
                <a:lnTo>
                  <a:pt x="3" y="1044"/>
                </a:lnTo>
                <a:lnTo>
                  <a:pt x="984" y="1032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5" name="Freeform 6"/>
          <p:cNvSpPr>
            <a:spLocks/>
          </p:cNvSpPr>
          <p:nvPr/>
        </p:nvSpPr>
        <p:spPr bwMode="auto">
          <a:xfrm>
            <a:off x="5022850" y="5346700"/>
            <a:ext cx="320675" cy="242888"/>
          </a:xfrm>
          <a:custGeom>
            <a:avLst/>
            <a:gdLst>
              <a:gd name="T0" fmla="*/ 2147483646 w 202"/>
              <a:gd name="T1" fmla="*/ 2147483646 h 153"/>
              <a:gd name="T2" fmla="*/ 2147483646 w 202"/>
              <a:gd name="T3" fmla="*/ 2147483646 h 153"/>
              <a:gd name="T4" fmla="*/ 2147483646 w 202"/>
              <a:gd name="T5" fmla="*/ 2147483646 h 153"/>
              <a:gd name="T6" fmla="*/ 2147483646 w 202"/>
              <a:gd name="T7" fmla="*/ 2147483646 h 153"/>
              <a:gd name="T8" fmla="*/ 2147483646 w 202"/>
              <a:gd name="T9" fmla="*/ 2147483646 h 153"/>
              <a:gd name="T10" fmla="*/ 2147483646 w 202"/>
              <a:gd name="T11" fmla="*/ 2147483646 h 153"/>
              <a:gd name="T12" fmla="*/ 2147483646 w 202"/>
              <a:gd name="T13" fmla="*/ 0 h 153"/>
              <a:gd name="T14" fmla="*/ 2147483646 w 202"/>
              <a:gd name="T15" fmla="*/ 2147483646 h 153"/>
              <a:gd name="T16" fmla="*/ 2147483646 w 202"/>
              <a:gd name="T17" fmla="*/ 2147483646 h 153"/>
              <a:gd name="T18" fmla="*/ 2147483646 w 202"/>
              <a:gd name="T19" fmla="*/ 2147483646 h 153"/>
              <a:gd name="T20" fmla="*/ 2147483646 w 202"/>
              <a:gd name="T21" fmla="*/ 2147483646 h 153"/>
              <a:gd name="T22" fmla="*/ 0 w 202"/>
              <a:gd name="T23" fmla="*/ 2147483646 h 153"/>
              <a:gd name="T24" fmla="*/ 2147483646 w 202"/>
              <a:gd name="T25" fmla="*/ 2147483646 h 153"/>
              <a:gd name="T26" fmla="*/ 2147483646 w 202"/>
              <a:gd name="T27" fmla="*/ 2147483646 h 15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2"/>
              <a:gd name="T43" fmla="*/ 0 h 153"/>
              <a:gd name="T44" fmla="*/ 202 w 202"/>
              <a:gd name="T45" fmla="*/ 153 h 15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2" h="153">
                <a:moveTo>
                  <a:pt x="12" y="141"/>
                </a:moveTo>
                <a:cubicBezTo>
                  <a:pt x="39" y="153"/>
                  <a:pt x="79" y="146"/>
                  <a:pt x="105" y="145"/>
                </a:cubicBezTo>
                <a:cubicBezTo>
                  <a:pt x="127" y="143"/>
                  <a:pt x="135" y="143"/>
                  <a:pt x="162" y="144"/>
                </a:cubicBezTo>
                <a:cubicBezTo>
                  <a:pt x="172" y="148"/>
                  <a:pt x="181" y="148"/>
                  <a:pt x="192" y="147"/>
                </a:cubicBezTo>
                <a:cubicBezTo>
                  <a:pt x="200" y="136"/>
                  <a:pt x="198" y="142"/>
                  <a:pt x="201" y="132"/>
                </a:cubicBezTo>
                <a:cubicBezTo>
                  <a:pt x="200" y="102"/>
                  <a:pt x="202" y="55"/>
                  <a:pt x="187" y="24"/>
                </a:cubicBezTo>
                <a:cubicBezTo>
                  <a:pt x="185" y="7"/>
                  <a:pt x="165" y="1"/>
                  <a:pt x="150" y="0"/>
                </a:cubicBezTo>
                <a:cubicBezTo>
                  <a:pt x="116" y="2"/>
                  <a:pt x="102" y="41"/>
                  <a:pt x="70" y="46"/>
                </a:cubicBezTo>
                <a:cubicBezTo>
                  <a:pt x="63" y="49"/>
                  <a:pt x="58" y="51"/>
                  <a:pt x="51" y="52"/>
                </a:cubicBezTo>
                <a:cubicBezTo>
                  <a:pt x="43" y="55"/>
                  <a:pt x="36" y="56"/>
                  <a:pt x="27" y="57"/>
                </a:cubicBezTo>
                <a:cubicBezTo>
                  <a:pt x="19" y="62"/>
                  <a:pt x="14" y="67"/>
                  <a:pt x="7" y="73"/>
                </a:cubicBezTo>
                <a:cubicBezTo>
                  <a:pt x="0" y="87"/>
                  <a:pt x="2" y="81"/>
                  <a:pt x="0" y="90"/>
                </a:cubicBezTo>
                <a:cubicBezTo>
                  <a:pt x="0" y="104"/>
                  <a:pt x="0" y="119"/>
                  <a:pt x="1" y="133"/>
                </a:cubicBezTo>
                <a:cubicBezTo>
                  <a:pt x="1" y="138"/>
                  <a:pt x="8" y="147"/>
                  <a:pt x="12" y="14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6" name="Freeform 7"/>
          <p:cNvSpPr>
            <a:spLocks/>
          </p:cNvSpPr>
          <p:nvPr/>
        </p:nvSpPr>
        <p:spPr bwMode="auto">
          <a:xfrm>
            <a:off x="4983163" y="3930650"/>
            <a:ext cx="366712" cy="1625600"/>
          </a:xfrm>
          <a:custGeom>
            <a:avLst/>
            <a:gdLst>
              <a:gd name="T0" fmla="*/ 2147483646 w 231"/>
              <a:gd name="T1" fmla="*/ 2147483646 h 1024"/>
              <a:gd name="T2" fmla="*/ 2147483646 w 231"/>
              <a:gd name="T3" fmla="*/ 2147483646 h 1024"/>
              <a:gd name="T4" fmla="*/ 2147483646 w 231"/>
              <a:gd name="T5" fmla="*/ 2147483646 h 1024"/>
              <a:gd name="T6" fmla="*/ 2147483646 w 231"/>
              <a:gd name="T7" fmla="*/ 2147483646 h 1024"/>
              <a:gd name="T8" fmla="*/ 2147483646 w 231"/>
              <a:gd name="T9" fmla="*/ 2147483646 h 1024"/>
              <a:gd name="T10" fmla="*/ 2147483646 w 231"/>
              <a:gd name="T11" fmla="*/ 2147483646 h 1024"/>
              <a:gd name="T12" fmla="*/ 2147483646 w 231"/>
              <a:gd name="T13" fmla="*/ 2147483646 h 1024"/>
              <a:gd name="T14" fmla="*/ 2147483646 w 231"/>
              <a:gd name="T15" fmla="*/ 2147483646 h 1024"/>
              <a:gd name="T16" fmla="*/ 2147483646 w 231"/>
              <a:gd name="T17" fmla="*/ 2147483646 h 1024"/>
              <a:gd name="T18" fmla="*/ 2147483646 w 231"/>
              <a:gd name="T19" fmla="*/ 2147483646 h 1024"/>
              <a:gd name="T20" fmla="*/ 2147483646 w 231"/>
              <a:gd name="T21" fmla="*/ 2147483646 h 1024"/>
              <a:gd name="T22" fmla="*/ 2147483646 w 231"/>
              <a:gd name="T23" fmla="*/ 2147483646 h 1024"/>
              <a:gd name="T24" fmla="*/ 2147483646 w 231"/>
              <a:gd name="T25" fmla="*/ 2147483646 h 1024"/>
              <a:gd name="T26" fmla="*/ 2147483646 w 231"/>
              <a:gd name="T27" fmla="*/ 2147483646 h 1024"/>
              <a:gd name="T28" fmla="*/ 2147483646 w 231"/>
              <a:gd name="T29" fmla="*/ 2147483646 h 1024"/>
              <a:gd name="T30" fmla="*/ 2147483646 w 231"/>
              <a:gd name="T31" fmla="*/ 2147483646 h 1024"/>
              <a:gd name="T32" fmla="*/ 2147483646 w 231"/>
              <a:gd name="T33" fmla="*/ 2147483646 h 1024"/>
              <a:gd name="T34" fmla="*/ 2147483646 w 231"/>
              <a:gd name="T35" fmla="*/ 2147483646 h 1024"/>
              <a:gd name="T36" fmla="*/ 2147483646 w 231"/>
              <a:gd name="T37" fmla="*/ 2147483646 h 10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1"/>
              <a:gd name="T58" fmla="*/ 0 h 1024"/>
              <a:gd name="T59" fmla="*/ 231 w 231"/>
              <a:gd name="T60" fmla="*/ 1024 h 102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1" h="1024">
                <a:moveTo>
                  <a:pt x="25" y="984"/>
                </a:moveTo>
                <a:cubicBezTo>
                  <a:pt x="28" y="847"/>
                  <a:pt x="34" y="709"/>
                  <a:pt x="37" y="572"/>
                </a:cubicBezTo>
                <a:cubicBezTo>
                  <a:pt x="33" y="476"/>
                  <a:pt x="30" y="440"/>
                  <a:pt x="33" y="340"/>
                </a:cubicBezTo>
                <a:cubicBezTo>
                  <a:pt x="30" y="269"/>
                  <a:pt x="25" y="210"/>
                  <a:pt x="29" y="140"/>
                </a:cubicBezTo>
                <a:cubicBezTo>
                  <a:pt x="28" y="100"/>
                  <a:pt x="0" y="32"/>
                  <a:pt x="41" y="4"/>
                </a:cubicBezTo>
                <a:cubicBezTo>
                  <a:pt x="122" y="9"/>
                  <a:pt x="91" y="0"/>
                  <a:pt x="133" y="28"/>
                </a:cubicBezTo>
                <a:cubicBezTo>
                  <a:pt x="156" y="62"/>
                  <a:pt x="125" y="22"/>
                  <a:pt x="153" y="44"/>
                </a:cubicBezTo>
                <a:cubicBezTo>
                  <a:pt x="157" y="47"/>
                  <a:pt x="158" y="53"/>
                  <a:pt x="161" y="56"/>
                </a:cubicBezTo>
                <a:cubicBezTo>
                  <a:pt x="164" y="59"/>
                  <a:pt x="169" y="61"/>
                  <a:pt x="173" y="64"/>
                </a:cubicBezTo>
                <a:cubicBezTo>
                  <a:pt x="185" y="82"/>
                  <a:pt x="194" y="97"/>
                  <a:pt x="209" y="112"/>
                </a:cubicBezTo>
                <a:cubicBezTo>
                  <a:pt x="212" y="120"/>
                  <a:pt x="227" y="134"/>
                  <a:pt x="227" y="143"/>
                </a:cubicBezTo>
                <a:cubicBezTo>
                  <a:pt x="227" y="170"/>
                  <a:pt x="213" y="216"/>
                  <a:pt x="213" y="216"/>
                </a:cubicBezTo>
                <a:cubicBezTo>
                  <a:pt x="215" y="282"/>
                  <a:pt x="217" y="319"/>
                  <a:pt x="225" y="376"/>
                </a:cubicBezTo>
                <a:cubicBezTo>
                  <a:pt x="224" y="399"/>
                  <a:pt x="224" y="421"/>
                  <a:pt x="221" y="444"/>
                </a:cubicBezTo>
                <a:cubicBezTo>
                  <a:pt x="220" y="452"/>
                  <a:pt x="213" y="468"/>
                  <a:pt x="213" y="468"/>
                </a:cubicBezTo>
                <a:cubicBezTo>
                  <a:pt x="207" y="564"/>
                  <a:pt x="209" y="508"/>
                  <a:pt x="209" y="636"/>
                </a:cubicBezTo>
                <a:cubicBezTo>
                  <a:pt x="213" y="623"/>
                  <a:pt x="222" y="582"/>
                  <a:pt x="221" y="596"/>
                </a:cubicBezTo>
                <a:cubicBezTo>
                  <a:pt x="208" y="724"/>
                  <a:pt x="231" y="865"/>
                  <a:pt x="173" y="980"/>
                </a:cubicBezTo>
                <a:cubicBezTo>
                  <a:pt x="151" y="1024"/>
                  <a:pt x="74" y="983"/>
                  <a:pt x="25" y="984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3977" name="Line 8"/>
          <p:cNvSpPr>
            <a:spLocks noChangeShapeType="1"/>
          </p:cNvSpPr>
          <p:nvPr/>
        </p:nvSpPr>
        <p:spPr bwMode="auto">
          <a:xfrm>
            <a:off x="5334000" y="4191000"/>
            <a:ext cx="0" cy="1371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8" name="Line 9"/>
          <p:cNvSpPr>
            <a:spLocks noChangeShapeType="1"/>
          </p:cNvSpPr>
          <p:nvPr/>
        </p:nvSpPr>
        <p:spPr bwMode="auto">
          <a:xfrm>
            <a:off x="5029200" y="3962400"/>
            <a:ext cx="0" cy="160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9" name="Freeform 10"/>
          <p:cNvSpPr>
            <a:spLocks/>
          </p:cNvSpPr>
          <p:nvPr/>
        </p:nvSpPr>
        <p:spPr bwMode="auto">
          <a:xfrm>
            <a:off x="5064125" y="3917950"/>
            <a:ext cx="1635125" cy="1573213"/>
          </a:xfrm>
          <a:custGeom>
            <a:avLst/>
            <a:gdLst>
              <a:gd name="T0" fmla="*/ 2147483646 w 1030"/>
              <a:gd name="T1" fmla="*/ 2147483646 h 991"/>
              <a:gd name="T2" fmla="*/ 2147483646 w 1030"/>
              <a:gd name="T3" fmla="*/ 2147483646 h 991"/>
              <a:gd name="T4" fmla="*/ 2147483646 w 1030"/>
              <a:gd name="T5" fmla="*/ 2147483646 h 991"/>
              <a:gd name="T6" fmla="*/ 2147483646 w 1030"/>
              <a:gd name="T7" fmla="*/ 2147483646 h 991"/>
              <a:gd name="T8" fmla="*/ 2147483646 w 1030"/>
              <a:gd name="T9" fmla="*/ 2147483646 h 991"/>
              <a:gd name="T10" fmla="*/ 2147483646 w 1030"/>
              <a:gd name="T11" fmla="*/ 2147483646 h 991"/>
              <a:gd name="T12" fmla="*/ 2147483646 w 1030"/>
              <a:gd name="T13" fmla="*/ 2147483646 h 991"/>
              <a:gd name="T14" fmla="*/ 2147483646 w 1030"/>
              <a:gd name="T15" fmla="*/ 2147483646 h 991"/>
              <a:gd name="T16" fmla="*/ 2147483646 w 1030"/>
              <a:gd name="T17" fmla="*/ 2147483646 h 991"/>
              <a:gd name="T18" fmla="*/ 2147483646 w 1030"/>
              <a:gd name="T19" fmla="*/ 2147483646 h 991"/>
              <a:gd name="T20" fmla="*/ 2147483646 w 1030"/>
              <a:gd name="T21" fmla="*/ 2147483646 h 991"/>
              <a:gd name="T22" fmla="*/ 2147483646 w 1030"/>
              <a:gd name="T23" fmla="*/ 2147483646 h 991"/>
              <a:gd name="T24" fmla="*/ 2147483646 w 1030"/>
              <a:gd name="T25" fmla="*/ 2147483646 h 991"/>
              <a:gd name="T26" fmla="*/ 2147483646 w 1030"/>
              <a:gd name="T27" fmla="*/ 2147483646 h 991"/>
              <a:gd name="T28" fmla="*/ 2147483646 w 1030"/>
              <a:gd name="T29" fmla="*/ 2147483646 h 991"/>
              <a:gd name="T30" fmla="*/ 0 w 1030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0"/>
              <a:gd name="T49" fmla="*/ 0 h 991"/>
              <a:gd name="T50" fmla="*/ 1030 w 1030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80" name="Freeform 11"/>
          <p:cNvSpPr>
            <a:spLocks/>
          </p:cNvSpPr>
          <p:nvPr/>
        </p:nvSpPr>
        <p:spPr bwMode="auto">
          <a:xfrm>
            <a:off x="3427413" y="3917950"/>
            <a:ext cx="1638300" cy="1573213"/>
          </a:xfrm>
          <a:custGeom>
            <a:avLst/>
            <a:gdLst>
              <a:gd name="T0" fmla="*/ 0 w 1032"/>
              <a:gd name="T1" fmla="*/ 2147483646 h 991"/>
              <a:gd name="T2" fmla="*/ 2147483646 w 1032"/>
              <a:gd name="T3" fmla="*/ 2147483646 h 991"/>
              <a:gd name="T4" fmla="*/ 2147483646 w 1032"/>
              <a:gd name="T5" fmla="*/ 2147483646 h 991"/>
              <a:gd name="T6" fmla="*/ 2147483646 w 1032"/>
              <a:gd name="T7" fmla="*/ 2147483646 h 991"/>
              <a:gd name="T8" fmla="*/ 2147483646 w 1032"/>
              <a:gd name="T9" fmla="*/ 2147483646 h 991"/>
              <a:gd name="T10" fmla="*/ 2147483646 w 1032"/>
              <a:gd name="T11" fmla="*/ 2147483646 h 991"/>
              <a:gd name="T12" fmla="*/ 2147483646 w 1032"/>
              <a:gd name="T13" fmla="*/ 2147483646 h 991"/>
              <a:gd name="T14" fmla="*/ 2147483646 w 1032"/>
              <a:gd name="T15" fmla="*/ 2147483646 h 991"/>
              <a:gd name="T16" fmla="*/ 2147483646 w 1032"/>
              <a:gd name="T17" fmla="*/ 2147483646 h 991"/>
              <a:gd name="T18" fmla="*/ 2147483646 w 1032"/>
              <a:gd name="T19" fmla="*/ 2147483646 h 991"/>
              <a:gd name="T20" fmla="*/ 2147483646 w 1032"/>
              <a:gd name="T21" fmla="*/ 2147483646 h 991"/>
              <a:gd name="T22" fmla="*/ 2147483646 w 1032"/>
              <a:gd name="T23" fmla="*/ 2147483646 h 991"/>
              <a:gd name="T24" fmla="*/ 2147483646 w 1032"/>
              <a:gd name="T25" fmla="*/ 2147483646 h 991"/>
              <a:gd name="T26" fmla="*/ 2147483646 w 1032"/>
              <a:gd name="T27" fmla="*/ 2147483646 h 991"/>
              <a:gd name="T28" fmla="*/ 2147483646 w 1032"/>
              <a:gd name="T29" fmla="*/ 2147483646 h 991"/>
              <a:gd name="T30" fmla="*/ 2147483646 w 1032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2"/>
              <a:gd name="T49" fmla="*/ 0 h 991"/>
              <a:gd name="T50" fmla="*/ 1032 w 1032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81" name="Freeform 12"/>
          <p:cNvSpPr>
            <a:spLocks/>
          </p:cNvSpPr>
          <p:nvPr/>
        </p:nvSpPr>
        <p:spPr bwMode="auto">
          <a:xfrm>
            <a:off x="3409950" y="5573713"/>
            <a:ext cx="3289300" cy="7937"/>
          </a:xfrm>
          <a:custGeom>
            <a:avLst/>
            <a:gdLst>
              <a:gd name="T0" fmla="*/ 0 w 2072"/>
              <a:gd name="T1" fmla="*/ 2147483646 h 5"/>
              <a:gd name="T2" fmla="*/ 2147483646 w 2072"/>
              <a:gd name="T3" fmla="*/ 0 h 5"/>
              <a:gd name="T4" fmla="*/ 2147483646 w 2072"/>
              <a:gd name="T5" fmla="*/ 0 h 5"/>
              <a:gd name="T6" fmla="*/ 0 60000 65536"/>
              <a:gd name="T7" fmla="*/ 0 60000 65536"/>
              <a:gd name="T8" fmla="*/ 0 60000 65536"/>
              <a:gd name="T9" fmla="*/ 0 w 2072"/>
              <a:gd name="T10" fmla="*/ 0 h 5"/>
              <a:gd name="T11" fmla="*/ 2072 w 2072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2" h="5">
                <a:moveTo>
                  <a:pt x="0" y="5"/>
                </a:moveTo>
                <a:lnTo>
                  <a:pt x="12" y="0"/>
                </a:lnTo>
                <a:lnTo>
                  <a:pt x="2072" y="0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82" name="Rectangle 34"/>
          <p:cNvSpPr>
            <a:spLocks noChangeArrowheads="1"/>
          </p:cNvSpPr>
          <p:nvPr/>
        </p:nvSpPr>
        <p:spPr bwMode="auto">
          <a:xfrm>
            <a:off x="6705600" y="5562600"/>
            <a:ext cx="3810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83983" name="Rectangle 36"/>
          <p:cNvSpPr>
            <a:spLocks noChangeArrowheads="1"/>
          </p:cNvSpPr>
          <p:nvPr/>
        </p:nvSpPr>
        <p:spPr bwMode="auto">
          <a:xfrm>
            <a:off x="6567488" y="3821113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3984" name="Rectangle 37"/>
          <p:cNvSpPr>
            <a:spLocks noChangeArrowheads="1"/>
          </p:cNvSpPr>
          <p:nvPr/>
        </p:nvSpPr>
        <p:spPr bwMode="auto">
          <a:xfrm>
            <a:off x="5181600" y="6172200"/>
            <a:ext cx="498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8.6</a:t>
            </a:r>
          </a:p>
        </p:txBody>
      </p:sp>
      <p:sp>
        <p:nvSpPr>
          <p:cNvPr id="83985" name="Rectangle 40"/>
          <p:cNvSpPr>
            <a:spLocks noChangeArrowheads="1"/>
          </p:cNvSpPr>
          <p:nvPr/>
        </p:nvSpPr>
        <p:spPr bwMode="auto">
          <a:xfrm>
            <a:off x="4800600" y="5791200"/>
            <a:ext cx="498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8.0</a:t>
            </a:r>
          </a:p>
        </p:txBody>
      </p:sp>
      <p:sp>
        <p:nvSpPr>
          <p:cNvPr id="83986" name="Line 41"/>
          <p:cNvSpPr>
            <a:spLocks noChangeShapeType="1"/>
          </p:cNvSpPr>
          <p:nvPr/>
        </p:nvSpPr>
        <p:spPr bwMode="auto">
          <a:xfrm flipV="1">
            <a:off x="5029200" y="5562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87" name="Line 42"/>
          <p:cNvSpPr>
            <a:spLocks noChangeShapeType="1"/>
          </p:cNvSpPr>
          <p:nvPr/>
        </p:nvSpPr>
        <p:spPr bwMode="auto">
          <a:xfrm flipV="1">
            <a:off x="5410200" y="556260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defTabSz="8524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8499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F46F0F53-BF7C-4D88-BBB9-C7CF459B933F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4996" name="Rectangle 2"/>
          <p:cNvSpPr>
            <a:spLocks noGrp="1" noChangeArrowheads="1"/>
          </p:cNvSpPr>
          <p:nvPr>
            <p:ph type="title"/>
          </p:nvPr>
        </p:nvSpPr>
        <p:spPr>
          <a:xfrm>
            <a:off x="1198563" y="381000"/>
            <a:ext cx="7793037" cy="762000"/>
          </a:xfrm>
        </p:spPr>
        <p:txBody>
          <a:bodyPr/>
          <a:lstStyle/>
          <a:p>
            <a:pPr eaLnBrk="1" hangingPunct="1"/>
            <a:r>
              <a:rPr lang="en-US" altLang="en-US"/>
              <a:t>Finding Normal Probabilities</a:t>
            </a:r>
          </a:p>
        </p:txBody>
      </p:sp>
      <p:sp>
        <p:nvSpPr>
          <p:cNvPr id="849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3400"/>
              <a:t>Suppose  x  is normal with mean 8.0 and standard deviation 5.0.  </a:t>
            </a:r>
          </a:p>
          <a:p>
            <a:pPr eaLnBrk="1" hangingPunct="1"/>
            <a:r>
              <a:rPr lang="en-US" altLang="en-US" sz="3400">
                <a:solidFill>
                  <a:schemeClr val="folHlink"/>
                </a:solidFill>
              </a:rPr>
              <a:t>Now Find P(x &lt; 8.6)</a:t>
            </a:r>
          </a:p>
        </p:txBody>
      </p:sp>
      <p:sp>
        <p:nvSpPr>
          <p:cNvPr id="84999" name="Freeform 5"/>
          <p:cNvSpPr>
            <a:spLocks/>
          </p:cNvSpPr>
          <p:nvPr/>
        </p:nvSpPr>
        <p:spPr bwMode="auto">
          <a:xfrm>
            <a:off x="5295900" y="4086225"/>
            <a:ext cx="1562100" cy="1647825"/>
          </a:xfrm>
          <a:custGeom>
            <a:avLst/>
            <a:gdLst>
              <a:gd name="T0" fmla="*/ 2147483646 w 984"/>
              <a:gd name="T1" fmla="*/ 2147483646 h 1038"/>
              <a:gd name="T2" fmla="*/ 2147483646 w 984"/>
              <a:gd name="T3" fmla="*/ 0 h 1038"/>
              <a:gd name="T4" fmla="*/ 2147483646 w 984"/>
              <a:gd name="T5" fmla="*/ 2147483646 h 1038"/>
              <a:gd name="T6" fmla="*/ 2147483646 w 984"/>
              <a:gd name="T7" fmla="*/ 2147483646 h 1038"/>
              <a:gd name="T8" fmla="*/ 2147483646 w 984"/>
              <a:gd name="T9" fmla="*/ 2147483646 h 1038"/>
              <a:gd name="T10" fmla="*/ 2147483646 w 984"/>
              <a:gd name="T11" fmla="*/ 2147483646 h 1038"/>
              <a:gd name="T12" fmla="*/ 2147483646 w 984"/>
              <a:gd name="T13" fmla="*/ 2147483646 h 1038"/>
              <a:gd name="T14" fmla="*/ 2147483646 w 984"/>
              <a:gd name="T15" fmla="*/ 2147483646 h 1038"/>
              <a:gd name="T16" fmla="*/ 2147483646 w 984"/>
              <a:gd name="T17" fmla="*/ 2147483646 h 1038"/>
              <a:gd name="T18" fmla="*/ 2147483646 w 984"/>
              <a:gd name="T19" fmla="*/ 2147483646 h 1038"/>
              <a:gd name="T20" fmla="*/ 2147483646 w 984"/>
              <a:gd name="T21" fmla="*/ 2147483646 h 1038"/>
              <a:gd name="T22" fmla="*/ 0 w 984"/>
              <a:gd name="T23" fmla="*/ 2147483646 h 1038"/>
              <a:gd name="T24" fmla="*/ 2147483646 w 984"/>
              <a:gd name="T25" fmla="*/ 2147483646 h 1038"/>
              <a:gd name="T26" fmla="*/ 2147483646 w 984"/>
              <a:gd name="T27" fmla="*/ 2147483646 h 103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84"/>
              <a:gd name="T43" fmla="*/ 0 h 1038"/>
              <a:gd name="T44" fmla="*/ 984 w 984"/>
              <a:gd name="T45" fmla="*/ 1038 h 103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84" h="1038">
                <a:moveTo>
                  <a:pt x="984" y="1026"/>
                </a:moveTo>
                <a:lnTo>
                  <a:pt x="978" y="0"/>
                </a:lnTo>
                <a:lnTo>
                  <a:pt x="886" y="54"/>
                </a:lnTo>
                <a:lnTo>
                  <a:pt x="796" y="170"/>
                </a:lnTo>
                <a:lnTo>
                  <a:pt x="714" y="322"/>
                </a:lnTo>
                <a:lnTo>
                  <a:pt x="636" y="466"/>
                </a:lnTo>
                <a:lnTo>
                  <a:pt x="588" y="544"/>
                </a:lnTo>
                <a:lnTo>
                  <a:pt x="522" y="644"/>
                </a:lnTo>
                <a:lnTo>
                  <a:pt x="456" y="738"/>
                </a:lnTo>
                <a:lnTo>
                  <a:pt x="360" y="846"/>
                </a:lnTo>
                <a:lnTo>
                  <a:pt x="204" y="942"/>
                </a:lnTo>
                <a:lnTo>
                  <a:pt x="0" y="978"/>
                </a:lnTo>
                <a:lnTo>
                  <a:pt x="12" y="1038"/>
                </a:lnTo>
                <a:lnTo>
                  <a:pt x="984" y="1026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0" name="Freeform 6"/>
          <p:cNvSpPr>
            <a:spLocks/>
          </p:cNvSpPr>
          <p:nvPr/>
        </p:nvSpPr>
        <p:spPr bwMode="auto">
          <a:xfrm>
            <a:off x="6851650" y="5499100"/>
            <a:ext cx="320675" cy="242888"/>
          </a:xfrm>
          <a:custGeom>
            <a:avLst/>
            <a:gdLst>
              <a:gd name="T0" fmla="*/ 2147483646 w 202"/>
              <a:gd name="T1" fmla="*/ 2147483646 h 153"/>
              <a:gd name="T2" fmla="*/ 2147483646 w 202"/>
              <a:gd name="T3" fmla="*/ 2147483646 h 153"/>
              <a:gd name="T4" fmla="*/ 2147483646 w 202"/>
              <a:gd name="T5" fmla="*/ 2147483646 h 153"/>
              <a:gd name="T6" fmla="*/ 2147483646 w 202"/>
              <a:gd name="T7" fmla="*/ 2147483646 h 153"/>
              <a:gd name="T8" fmla="*/ 2147483646 w 202"/>
              <a:gd name="T9" fmla="*/ 2147483646 h 153"/>
              <a:gd name="T10" fmla="*/ 2147483646 w 202"/>
              <a:gd name="T11" fmla="*/ 2147483646 h 153"/>
              <a:gd name="T12" fmla="*/ 2147483646 w 202"/>
              <a:gd name="T13" fmla="*/ 0 h 153"/>
              <a:gd name="T14" fmla="*/ 2147483646 w 202"/>
              <a:gd name="T15" fmla="*/ 2147483646 h 153"/>
              <a:gd name="T16" fmla="*/ 2147483646 w 202"/>
              <a:gd name="T17" fmla="*/ 2147483646 h 153"/>
              <a:gd name="T18" fmla="*/ 2147483646 w 202"/>
              <a:gd name="T19" fmla="*/ 2147483646 h 153"/>
              <a:gd name="T20" fmla="*/ 2147483646 w 202"/>
              <a:gd name="T21" fmla="*/ 2147483646 h 153"/>
              <a:gd name="T22" fmla="*/ 0 w 202"/>
              <a:gd name="T23" fmla="*/ 2147483646 h 153"/>
              <a:gd name="T24" fmla="*/ 2147483646 w 202"/>
              <a:gd name="T25" fmla="*/ 2147483646 h 153"/>
              <a:gd name="T26" fmla="*/ 2147483646 w 202"/>
              <a:gd name="T27" fmla="*/ 2147483646 h 15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2"/>
              <a:gd name="T43" fmla="*/ 0 h 153"/>
              <a:gd name="T44" fmla="*/ 202 w 202"/>
              <a:gd name="T45" fmla="*/ 153 h 15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2" h="153">
                <a:moveTo>
                  <a:pt x="12" y="141"/>
                </a:moveTo>
                <a:cubicBezTo>
                  <a:pt x="39" y="153"/>
                  <a:pt x="79" y="146"/>
                  <a:pt x="105" y="145"/>
                </a:cubicBezTo>
                <a:cubicBezTo>
                  <a:pt x="127" y="143"/>
                  <a:pt x="135" y="143"/>
                  <a:pt x="162" y="144"/>
                </a:cubicBezTo>
                <a:cubicBezTo>
                  <a:pt x="172" y="148"/>
                  <a:pt x="181" y="148"/>
                  <a:pt x="192" y="147"/>
                </a:cubicBezTo>
                <a:cubicBezTo>
                  <a:pt x="200" y="136"/>
                  <a:pt x="198" y="142"/>
                  <a:pt x="201" y="132"/>
                </a:cubicBezTo>
                <a:cubicBezTo>
                  <a:pt x="200" y="102"/>
                  <a:pt x="202" y="55"/>
                  <a:pt x="187" y="24"/>
                </a:cubicBezTo>
                <a:cubicBezTo>
                  <a:pt x="185" y="7"/>
                  <a:pt x="165" y="1"/>
                  <a:pt x="150" y="0"/>
                </a:cubicBezTo>
                <a:cubicBezTo>
                  <a:pt x="116" y="2"/>
                  <a:pt x="102" y="41"/>
                  <a:pt x="70" y="46"/>
                </a:cubicBezTo>
                <a:cubicBezTo>
                  <a:pt x="63" y="49"/>
                  <a:pt x="58" y="51"/>
                  <a:pt x="51" y="52"/>
                </a:cubicBezTo>
                <a:cubicBezTo>
                  <a:pt x="43" y="55"/>
                  <a:pt x="36" y="56"/>
                  <a:pt x="27" y="57"/>
                </a:cubicBezTo>
                <a:cubicBezTo>
                  <a:pt x="19" y="62"/>
                  <a:pt x="14" y="67"/>
                  <a:pt x="7" y="73"/>
                </a:cubicBezTo>
                <a:cubicBezTo>
                  <a:pt x="0" y="87"/>
                  <a:pt x="2" y="81"/>
                  <a:pt x="0" y="90"/>
                </a:cubicBezTo>
                <a:cubicBezTo>
                  <a:pt x="0" y="104"/>
                  <a:pt x="0" y="119"/>
                  <a:pt x="1" y="133"/>
                </a:cubicBezTo>
                <a:cubicBezTo>
                  <a:pt x="1" y="138"/>
                  <a:pt x="8" y="147"/>
                  <a:pt x="12" y="141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1" name="Freeform 7"/>
          <p:cNvSpPr>
            <a:spLocks/>
          </p:cNvSpPr>
          <p:nvPr/>
        </p:nvSpPr>
        <p:spPr bwMode="auto">
          <a:xfrm>
            <a:off x="6811963" y="4083050"/>
            <a:ext cx="366712" cy="1625600"/>
          </a:xfrm>
          <a:custGeom>
            <a:avLst/>
            <a:gdLst>
              <a:gd name="T0" fmla="*/ 2147483646 w 231"/>
              <a:gd name="T1" fmla="*/ 2147483646 h 1024"/>
              <a:gd name="T2" fmla="*/ 2147483646 w 231"/>
              <a:gd name="T3" fmla="*/ 2147483646 h 1024"/>
              <a:gd name="T4" fmla="*/ 2147483646 w 231"/>
              <a:gd name="T5" fmla="*/ 2147483646 h 1024"/>
              <a:gd name="T6" fmla="*/ 2147483646 w 231"/>
              <a:gd name="T7" fmla="*/ 2147483646 h 1024"/>
              <a:gd name="T8" fmla="*/ 2147483646 w 231"/>
              <a:gd name="T9" fmla="*/ 2147483646 h 1024"/>
              <a:gd name="T10" fmla="*/ 2147483646 w 231"/>
              <a:gd name="T11" fmla="*/ 2147483646 h 1024"/>
              <a:gd name="T12" fmla="*/ 2147483646 w 231"/>
              <a:gd name="T13" fmla="*/ 2147483646 h 1024"/>
              <a:gd name="T14" fmla="*/ 2147483646 w 231"/>
              <a:gd name="T15" fmla="*/ 2147483646 h 1024"/>
              <a:gd name="T16" fmla="*/ 2147483646 w 231"/>
              <a:gd name="T17" fmla="*/ 2147483646 h 1024"/>
              <a:gd name="T18" fmla="*/ 2147483646 w 231"/>
              <a:gd name="T19" fmla="*/ 2147483646 h 1024"/>
              <a:gd name="T20" fmla="*/ 2147483646 w 231"/>
              <a:gd name="T21" fmla="*/ 2147483646 h 1024"/>
              <a:gd name="T22" fmla="*/ 2147483646 w 231"/>
              <a:gd name="T23" fmla="*/ 2147483646 h 1024"/>
              <a:gd name="T24" fmla="*/ 2147483646 w 231"/>
              <a:gd name="T25" fmla="*/ 2147483646 h 1024"/>
              <a:gd name="T26" fmla="*/ 2147483646 w 231"/>
              <a:gd name="T27" fmla="*/ 2147483646 h 1024"/>
              <a:gd name="T28" fmla="*/ 2147483646 w 231"/>
              <a:gd name="T29" fmla="*/ 2147483646 h 1024"/>
              <a:gd name="T30" fmla="*/ 2147483646 w 231"/>
              <a:gd name="T31" fmla="*/ 2147483646 h 1024"/>
              <a:gd name="T32" fmla="*/ 2147483646 w 231"/>
              <a:gd name="T33" fmla="*/ 2147483646 h 1024"/>
              <a:gd name="T34" fmla="*/ 2147483646 w 231"/>
              <a:gd name="T35" fmla="*/ 2147483646 h 1024"/>
              <a:gd name="T36" fmla="*/ 2147483646 w 231"/>
              <a:gd name="T37" fmla="*/ 2147483646 h 10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31"/>
              <a:gd name="T58" fmla="*/ 0 h 1024"/>
              <a:gd name="T59" fmla="*/ 231 w 231"/>
              <a:gd name="T60" fmla="*/ 1024 h 102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31" h="1024">
                <a:moveTo>
                  <a:pt x="25" y="984"/>
                </a:moveTo>
                <a:cubicBezTo>
                  <a:pt x="28" y="847"/>
                  <a:pt x="34" y="709"/>
                  <a:pt x="37" y="572"/>
                </a:cubicBezTo>
                <a:cubicBezTo>
                  <a:pt x="33" y="476"/>
                  <a:pt x="30" y="440"/>
                  <a:pt x="33" y="340"/>
                </a:cubicBezTo>
                <a:cubicBezTo>
                  <a:pt x="30" y="269"/>
                  <a:pt x="25" y="210"/>
                  <a:pt x="29" y="140"/>
                </a:cubicBezTo>
                <a:cubicBezTo>
                  <a:pt x="28" y="100"/>
                  <a:pt x="0" y="32"/>
                  <a:pt x="41" y="4"/>
                </a:cubicBezTo>
                <a:cubicBezTo>
                  <a:pt x="122" y="9"/>
                  <a:pt x="91" y="0"/>
                  <a:pt x="133" y="28"/>
                </a:cubicBezTo>
                <a:cubicBezTo>
                  <a:pt x="156" y="62"/>
                  <a:pt x="125" y="22"/>
                  <a:pt x="153" y="44"/>
                </a:cubicBezTo>
                <a:cubicBezTo>
                  <a:pt x="157" y="47"/>
                  <a:pt x="158" y="53"/>
                  <a:pt x="161" y="56"/>
                </a:cubicBezTo>
                <a:cubicBezTo>
                  <a:pt x="164" y="59"/>
                  <a:pt x="169" y="61"/>
                  <a:pt x="173" y="64"/>
                </a:cubicBezTo>
                <a:cubicBezTo>
                  <a:pt x="185" y="82"/>
                  <a:pt x="194" y="97"/>
                  <a:pt x="209" y="112"/>
                </a:cubicBezTo>
                <a:cubicBezTo>
                  <a:pt x="212" y="120"/>
                  <a:pt x="230" y="128"/>
                  <a:pt x="230" y="137"/>
                </a:cubicBezTo>
                <a:cubicBezTo>
                  <a:pt x="230" y="164"/>
                  <a:pt x="213" y="216"/>
                  <a:pt x="213" y="216"/>
                </a:cubicBezTo>
                <a:cubicBezTo>
                  <a:pt x="215" y="282"/>
                  <a:pt x="217" y="319"/>
                  <a:pt x="225" y="376"/>
                </a:cubicBezTo>
                <a:cubicBezTo>
                  <a:pt x="224" y="399"/>
                  <a:pt x="224" y="421"/>
                  <a:pt x="221" y="444"/>
                </a:cubicBezTo>
                <a:cubicBezTo>
                  <a:pt x="220" y="452"/>
                  <a:pt x="213" y="468"/>
                  <a:pt x="213" y="468"/>
                </a:cubicBezTo>
                <a:cubicBezTo>
                  <a:pt x="207" y="564"/>
                  <a:pt x="209" y="508"/>
                  <a:pt x="209" y="636"/>
                </a:cubicBezTo>
                <a:cubicBezTo>
                  <a:pt x="213" y="623"/>
                  <a:pt x="222" y="582"/>
                  <a:pt x="221" y="596"/>
                </a:cubicBezTo>
                <a:cubicBezTo>
                  <a:pt x="208" y="724"/>
                  <a:pt x="231" y="865"/>
                  <a:pt x="173" y="980"/>
                </a:cubicBezTo>
                <a:cubicBezTo>
                  <a:pt x="151" y="1024"/>
                  <a:pt x="74" y="983"/>
                  <a:pt x="25" y="984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002" name="Line 8"/>
          <p:cNvSpPr>
            <a:spLocks noChangeShapeType="1"/>
          </p:cNvSpPr>
          <p:nvPr/>
        </p:nvSpPr>
        <p:spPr bwMode="auto">
          <a:xfrm>
            <a:off x="7162800" y="4343400"/>
            <a:ext cx="0" cy="1371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3" name="Line 9"/>
          <p:cNvSpPr>
            <a:spLocks noChangeShapeType="1"/>
          </p:cNvSpPr>
          <p:nvPr/>
        </p:nvSpPr>
        <p:spPr bwMode="auto">
          <a:xfrm>
            <a:off x="6858000" y="4114800"/>
            <a:ext cx="0" cy="16002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4" name="Freeform 10"/>
          <p:cNvSpPr>
            <a:spLocks/>
          </p:cNvSpPr>
          <p:nvPr/>
        </p:nvSpPr>
        <p:spPr bwMode="auto">
          <a:xfrm>
            <a:off x="6892925" y="4070350"/>
            <a:ext cx="1635125" cy="1573213"/>
          </a:xfrm>
          <a:custGeom>
            <a:avLst/>
            <a:gdLst>
              <a:gd name="T0" fmla="*/ 2147483646 w 1030"/>
              <a:gd name="T1" fmla="*/ 2147483646 h 991"/>
              <a:gd name="T2" fmla="*/ 2147483646 w 1030"/>
              <a:gd name="T3" fmla="*/ 2147483646 h 991"/>
              <a:gd name="T4" fmla="*/ 2147483646 w 1030"/>
              <a:gd name="T5" fmla="*/ 2147483646 h 991"/>
              <a:gd name="T6" fmla="*/ 2147483646 w 1030"/>
              <a:gd name="T7" fmla="*/ 2147483646 h 991"/>
              <a:gd name="T8" fmla="*/ 2147483646 w 1030"/>
              <a:gd name="T9" fmla="*/ 2147483646 h 991"/>
              <a:gd name="T10" fmla="*/ 2147483646 w 1030"/>
              <a:gd name="T11" fmla="*/ 2147483646 h 991"/>
              <a:gd name="T12" fmla="*/ 2147483646 w 1030"/>
              <a:gd name="T13" fmla="*/ 2147483646 h 991"/>
              <a:gd name="T14" fmla="*/ 2147483646 w 1030"/>
              <a:gd name="T15" fmla="*/ 2147483646 h 991"/>
              <a:gd name="T16" fmla="*/ 2147483646 w 1030"/>
              <a:gd name="T17" fmla="*/ 2147483646 h 991"/>
              <a:gd name="T18" fmla="*/ 2147483646 w 1030"/>
              <a:gd name="T19" fmla="*/ 2147483646 h 991"/>
              <a:gd name="T20" fmla="*/ 2147483646 w 1030"/>
              <a:gd name="T21" fmla="*/ 2147483646 h 991"/>
              <a:gd name="T22" fmla="*/ 2147483646 w 1030"/>
              <a:gd name="T23" fmla="*/ 2147483646 h 991"/>
              <a:gd name="T24" fmla="*/ 2147483646 w 1030"/>
              <a:gd name="T25" fmla="*/ 2147483646 h 991"/>
              <a:gd name="T26" fmla="*/ 2147483646 w 1030"/>
              <a:gd name="T27" fmla="*/ 2147483646 h 991"/>
              <a:gd name="T28" fmla="*/ 2147483646 w 1030"/>
              <a:gd name="T29" fmla="*/ 2147483646 h 991"/>
              <a:gd name="T30" fmla="*/ 0 w 1030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0"/>
              <a:gd name="T49" fmla="*/ 0 h 991"/>
              <a:gd name="T50" fmla="*/ 1030 w 1030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0" h="991">
                <a:moveTo>
                  <a:pt x="1029" y="990"/>
                </a:moveTo>
                <a:lnTo>
                  <a:pt x="921" y="980"/>
                </a:lnTo>
                <a:lnTo>
                  <a:pt x="866" y="967"/>
                </a:lnTo>
                <a:lnTo>
                  <a:pt x="813" y="952"/>
                </a:lnTo>
                <a:lnTo>
                  <a:pt x="758" y="929"/>
                </a:lnTo>
                <a:lnTo>
                  <a:pt x="703" y="897"/>
                </a:lnTo>
                <a:lnTo>
                  <a:pt x="651" y="857"/>
                </a:lnTo>
                <a:lnTo>
                  <a:pt x="541" y="743"/>
                </a:lnTo>
                <a:lnTo>
                  <a:pt x="433" y="581"/>
                </a:lnTo>
                <a:lnTo>
                  <a:pt x="325" y="386"/>
                </a:lnTo>
                <a:lnTo>
                  <a:pt x="270" y="287"/>
                </a:lnTo>
                <a:lnTo>
                  <a:pt x="215" y="196"/>
                </a:lnTo>
                <a:lnTo>
                  <a:pt x="163" y="116"/>
                </a:lnTo>
                <a:lnTo>
                  <a:pt x="108" y="53"/>
                </a:lnTo>
                <a:lnTo>
                  <a:pt x="53" y="13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5" name="Freeform 11"/>
          <p:cNvSpPr>
            <a:spLocks/>
          </p:cNvSpPr>
          <p:nvPr/>
        </p:nvSpPr>
        <p:spPr bwMode="auto">
          <a:xfrm>
            <a:off x="5256213" y="4070350"/>
            <a:ext cx="1638300" cy="1573213"/>
          </a:xfrm>
          <a:custGeom>
            <a:avLst/>
            <a:gdLst>
              <a:gd name="T0" fmla="*/ 0 w 1032"/>
              <a:gd name="T1" fmla="*/ 2147483646 h 991"/>
              <a:gd name="T2" fmla="*/ 2147483646 w 1032"/>
              <a:gd name="T3" fmla="*/ 2147483646 h 991"/>
              <a:gd name="T4" fmla="*/ 2147483646 w 1032"/>
              <a:gd name="T5" fmla="*/ 2147483646 h 991"/>
              <a:gd name="T6" fmla="*/ 2147483646 w 1032"/>
              <a:gd name="T7" fmla="*/ 2147483646 h 991"/>
              <a:gd name="T8" fmla="*/ 2147483646 w 1032"/>
              <a:gd name="T9" fmla="*/ 2147483646 h 991"/>
              <a:gd name="T10" fmla="*/ 2147483646 w 1032"/>
              <a:gd name="T11" fmla="*/ 2147483646 h 991"/>
              <a:gd name="T12" fmla="*/ 2147483646 w 1032"/>
              <a:gd name="T13" fmla="*/ 2147483646 h 991"/>
              <a:gd name="T14" fmla="*/ 2147483646 w 1032"/>
              <a:gd name="T15" fmla="*/ 2147483646 h 991"/>
              <a:gd name="T16" fmla="*/ 2147483646 w 1032"/>
              <a:gd name="T17" fmla="*/ 2147483646 h 991"/>
              <a:gd name="T18" fmla="*/ 2147483646 w 1032"/>
              <a:gd name="T19" fmla="*/ 2147483646 h 991"/>
              <a:gd name="T20" fmla="*/ 2147483646 w 1032"/>
              <a:gd name="T21" fmla="*/ 2147483646 h 991"/>
              <a:gd name="T22" fmla="*/ 2147483646 w 1032"/>
              <a:gd name="T23" fmla="*/ 2147483646 h 991"/>
              <a:gd name="T24" fmla="*/ 2147483646 w 1032"/>
              <a:gd name="T25" fmla="*/ 2147483646 h 991"/>
              <a:gd name="T26" fmla="*/ 2147483646 w 1032"/>
              <a:gd name="T27" fmla="*/ 2147483646 h 991"/>
              <a:gd name="T28" fmla="*/ 2147483646 w 1032"/>
              <a:gd name="T29" fmla="*/ 2147483646 h 991"/>
              <a:gd name="T30" fmla="*/ 2147483646 w 1032"/>
              <a:gd name="T31" fmla="*/ 0 h 99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032"/>
              <a:gd name="T49" fmla="*/ 0 h 991"/>
              <a:gd name="T50" fmla="*/ 1032 w 1032"/>
              <a:gd name="T51" fmla="*/ 991 h 99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032" h="991">
                <a:moveTo>
                  <a:pt x="0" y="990"/>
                </a:moveTo>
                <a:lnTo>
                  <a:pt x="108" y="980"/>
                </a:lnTo>
                <a:lnTo>
                  <a:pt x="163" y="967"/>
                </a:lnTo>
                <a:lnTo>
                  <a:pt x="218" y="952"/>
                </a:lnTo>
                <a:lnTo>
                  <a:pt x="271" y="929"/>
                </a:lnTo>
                <a:lnTo>
                  <a:pt x="326" y="897"/>
                </a:lnTo>
                <a:lnTo>
                  <a:pt x="381" y="857"/>
                </a:lnTo>
                <a:lnTo>
                  <a:pt x="488" y="743"/>
                </a:lnTo>
                <a:lnTo>
                  <a:pt x="596" y="581"/>
                </a:lnTo>
                <a:lnTo>
                  <a:pt x="706" y="386"/>
                </a:lnTo>
                <a:lnTo>
                  <a:pt x="759" y="287"/>
                </a:lnTo>
                <a:lnTo>
                  <a:pt x="814" y="196"/>
                </a:lnTo>
                <a:lnTo>
                  <a:pt x="868" y="116"/>
                </a:lnTo>
                <a:lnTo>
                  <a:pt x="921" y="53"/>
                </a:lnTo>
                <a:lnTo>
                  <a:pt x="976" y="13"/>
                </a:lnTo>
                <a:lnTo>
                  <a:pt x="1031" y="0"/>
                </a:lnTo>
              </a:path>
            </a:pathLst>
          </a:custGeom>
          <a:noFill/>
          <a:ln w="50800" cap="rnd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6" name="Freeform 12"/>
          <p:cNvSpPr>
            <a:spLocks/>
          </p:cNvSpPr>
          <p:nvPr/>
        </p:nvSpPr>
        <p:spPr bwMode="auto">
          <a:xfrm>
            <a:off x="5238750" y="5726113"/>
            <a:ext cx="3289300" cy="7937"/>
          </a:xfrm>
          <a:custGeom>
            <a:avLst/>
            <a:gdLst>
              <a:gd name="T0" fmla="*/ 0 w 2072"/>
              <a:gd name="T1" fmla="*/ 2147483646 h 5"/>
              <a:gd name="T2" fmla="*/ 2147483646 w 2072"/>
              <a:gd name="T3" fmla="*/ 0 h 5"/>
              <a:gd name="T4" fmla="*/ 2147483646 w 2072"/>
              <a:gd name="T5" fmla="*/ 0 h 5"/>
              <a:gd name="T6" fmla="*/ 0 60000 65536"/>
              <a:gd name="T7" fmla="*/ 0 60000 65536"/>
              <a:gd name="T8" fmla="*/ 0 60000 65536"/>
              <a:gd name="T9" fmla="*/ 0 w 2072"/>
              <a:gd name="T10" fmla="*/ 0 h 5"/>
              <a:gd name="T11" fmla="*/ 2072 w 2072"/>
              <a:gd name="T12" fmla="*/ 5 h 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72" h="5">
                <a:moveTo>
                  <a:pt x="0" y="5"/>
                </a:moveTo>
                <a:lnTo>
                  <a:pt x="12" y="0"/>
                </a:lnTo>
                <a:lnTo>
                  <a:pt x="2072" y="0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7" name="Line 23"/>
          <p:cNvSpPr>
            <a:spLocks noChangeShapeType="1"/>
          </p:cNvSpPr>
          <p:nvPr/>
        </p:nvSpPr>
        <p:spPr bwMode="auto">
          <a:xfrm>
            <a:off x="8526463" y="5661025"/>
            <a:ext cx="0" cy="1588"/>
          </a:xfrm>
          <a:prstGeom prst="line">
            <a:avLst/>
          </a:prstGeom>
          <a:noFill/>
          <a:ln w="25400">
            <a:solidFill>
              <a:srgbClr val="CDCDC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8" name="Rectangle 34"/>
          <p:cNvSpPr>
            <a:spLocks noChangeArrowheads="1"/>
          </p:cNvSpPr>
          <p:nvPr/>
        </p:nvSpPr>
        <p:spPr bwMode="auto">
          <a:xfrm>
            <a:off x="8534400" y="5715000"/>
            <a:ext cx="3810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Z</a:t>
            </a:r>
          </a:p>
        </p:txBody>
      </p:sp>
      <p:sp>
        <p:nvSpPr>
          <p:cNvPr id="85009" name="Rectangle 35"/>
          <p:cNvSpPr>
            <a:spLocks noChangeArrowheads="1"/>
          </p:cNvSpPr>
          <p:nvPr/>
        </p:nvSpPr>
        <p:spPr bwMode="auto">
          <a:xfrm>
            <a:off x="6905625" y="6018213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5010" name="Rectangle 36"/>
          <p:cNvSpPr>
            <a:spLocks noChangeArrowheads="1"/>
          </p:cNvSpPr>
          <p:nvPr/>
        </p:nvSpPr>
        <p:spPr bwMode="auto">
          <a:xfrm>
            <a:off x="8396288" y="3973513"/>
            <a:ext cx="18415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85011" name="Rectangle 37"/>
          <p:cNvSpPr>
            <a:spLocks noChangeArrowheads="1"/>
          </p:cNvSpPr>
          <p:nvPr/>
        </p:nvSpPr>
        <p:spPr bwMode="auto">
          <a:xfrm>
            <a:off x="7010400" y="6324600"/>
            <a:ext cx="625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339933"/>
                </a:solidFill>
                <a:latin typeface="Arial" panose="020B0604020202020204" pitchFamily="34" charset="0"/>
              </a:rPr>
              <a:t>0.12</a:t>
            </a:r>
          </a:p>
        </p:txBody>
      </p:sp>
      <p:sp>
        <p:nvSpPr>
          <p:cNvPr id="85012" name="Rectangle 38"/>
          <p:cNvSpPr>
            <a:spLocks noChangeArrowheads="1"/>
          </p:cNvSpPr>
          <p:nvPr/>
        </p:nvSpPr>
        <p:spPr bwMode="auto">
          <a:xfrm>
            <a:off x="7543800" y="3733800"/>
            <a:ext cx="1206500" cy="45402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.0478</a:t>
            </a:r>
          </a:p>
        </p:txBody>
      </p:sp>
      <p:sp>
        <p:nvSpPr>
          <p:cNvPr id="85013" name="Line 39"/>
          <p:cNvSpPr>
            <a:spLocks noChangeShapeType="1"/>
          </p:cNvSpPr>
          <p:nvPr/>
        </p:nvSpPr>
        <p:spPr bwMode="auto">
          <a:xfrm>
            <a:off x="5943600" y="4267200"/>
            <a:ext cx="5334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4" name="Rectangle 40"/>
          <p:cNvSpPr>
            <a:spLocks noChangeArrowheads="1"/>
          </p:cNvSpPr>
          <p:nvPr/>
        </p:nvSpPr>
        <p:spPr bwMode="auto">
          <a:xfrm>
            <a:off x="6629400" y="5943600"/>
            <a:ext cx="6254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panose="020B0604020202020204" pitchFamily="34" charset="0"/>
              </a:rPr>
              <a:t>0.00</a:t>
            </a:r>
          </a:p>
        </p:txBody>
      </p:sp>
      <p:sp>
        <p:nvSpPr>
          <p:cNvPr id="85015" name="Line 41"/>
          <p:cNvSpPr>
            <a:spLocks noChangeShapeType="1"/>
          </p:cNvSpPr>
          <p:nvPr/>
        </p:nvSpPr>
        <p:spPr bwMode="auto">
          <a:xfrm flipV="1">
            <a:off x="6858000" y="57150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6" name="Line 42"/>
          <p:cNvSpPr>
            <a:spLocks noChangeShapeType="1"/>
          </p:cNvSpPr>
          <p:nvPr/>
        </p:nvSpPr>
        <p:spPr bwMode="auto">
          <a:xfrm flipV="1">
            <a:off x="7239000" y="571500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7" name="Rectangle 43"/>
          <p:cNvSpPr>
            <a:spLocks noChangeArrowheads="1"/>
          </p:cNvSpPr>
          <p:nvPr/>
        </p:nvSpPr>
        <p:spPr bwMode="auto">
          <a:xfrm>
            <a:off x="5105400" y="3810000"/>
            <a:ext cx="1206500" cy="45402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.5000</a:t>
            </a:r>
          </a:p>
        </p:txBody>
      </p:sp>
      <p:sp>
        <p:nvSpPr>
          <p:cNvPr id="85018" name="Line 44"/>
          <p:cNvSpPr>
            <a:spLocks noChangeShapeType="1"/>
          </p:cNvSpPr>
          <p:nvPr/>
        </p:nvSpPr>
        <p:spPr bwMode="auto">
          <a:xfrm flipH="1">
            <a:off x="7086600" y="4191000"/>
            <a:ext cx="6858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19" name="Text Box 45"/>
          <p:cNvSpPr txBox="1">
            <a:spLocks noChangeArrowheads="1"/>
          </p:cNvSpPr>
          <p:nvPr/>
        </p:nvSpPr>
        <p:spPr bwMode="auto">
          <a:xfrm>
            <a:off x="609600" y="3886200"/>
            <a:ext cx="39624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   P(x &lt; 8.6)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= P(z &lt; 0.12)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= P(z &lt; 0) + P(0 &lt; z &lt; 0.12)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= .5 + .0478 = </a:t>
            </a:r>
            <a:r>
              <a:rPr lang="en-US" altLang="en-US" sz="1800">
                <a:solidFill>
                  <a:schemeClr val="hlink"/>
                </a:solidFill>
                <a:latin typeface="Arial" panose="020B0604020202020204" pitchFamily="34" charset="0"/>
              </a:rPr>
              <a:t>.5478</a:t>
            </a:r>
          </a:p>
        </p:txBody>
      </p:sp>
      <p:sp>
        <p:nvSpPr>
          <p:cNvPr id="85020" name="Rectangle 47"/>
          <p:cNvSpPr>
            <a:spLocks noChangeArrowheads="1"/>
          </p:cNvSpPr>
          <p:nvPr/>
        </p:nvSpPr>
        <p:spPr bwMode="auto">
          <a:xfrm>
            <a:off x="457200" y="3810000"/>
            <a:ext cx="4267200" cy="24384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Commute Time Example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8077200" cy="4114800"/>
          </a:xfrm>
        </p:spPr>
        <p:txBody>
          <a:bodyPr/>
          <a:lstStyle/>
          <a:p>
            <a:pPr eaLnBrk="1" hangingPunct="1"/>
            <a:r>
              <a:rPr lang="el-GR" altLang="en-US"/>
              <a:t>μ</a:t>
            </a:r>
            <a:r>
              <a:rPr lang="en-US" altLang="en-US"/>
              <a:t> = 15; </a:t>
            </a:r>
            <a:r>
              <a:rPr lang="el-GR" altLang="en-US"/>
              <a:t>σ</a:t>
            </a:r>
            <a:r>
              <a:rPr lang="en-US" altLang="en-US"/>
              <a:t> = 3.5</a:t>
            </a:r>
          </a:p>
          <a:p>
            <a:pPr eaLnBrk="1" hangingPunct="1"/>
            <a:r>
              <a:rPr lang="en-US" altLang="en-US"/>
              <a:t>Employee commute probability ≥ 22 minutes – P(x ≥ 22)</a:t>
            </a:r>
          </a:p>
          <a:p>
            <a:pPr eaLnBrk="1" hangingPunct="1"/>
            <a:r>
              <a:rPr lang="en-US" altLang="en-US"/>
              <a:t>Z = (22-15)/3.5 = 2.00</a:t>
            </a:r>
          </a:p>
          <a:p>
            <a:pPr eaLnBrk="1" hangingPunct="1"/>
            <a:r>
              <a:rPr lang="en-US" altLang="en-US"/>
              <a:t>Probability that value will lie between </a:t>
            </a:r>
            <a:r>
              <a:rPr lang="el-GR" altLang="en-US"/>
              <a:t>μ</a:t>
            </a:r>
            <a:r>
              <a:rPr lang="en-US" altLang="en-US"/>
              <a:t> and z = 2.00</a:t>
            </a:r>
          </a:p>
          <a:p>
            <a:pPr eaLnBrk="1" hangingPunct="1"/>
            <a:r>
              <a:rPr lang="en-US" altLang="en-US"/>
              <a:t>P(x ≥ 22) = P (z ≥ 2.00) = .5000-.4772 = .0228</a:t>
            </a:r>
          </a:p>
          <a:p>
            <a:pPr eaLnBrk="1" hangingPunct="1"/>
            <a:r>
              <a:rPr lang="en-US" altLang="en-US"/>
              <a:t>Probability that a commute is ≥ 22 minutes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Modified Example </a:t>
            </a:r>
          </a:p>
        </p:txBody>
      </p:sp>
      <p:sp>
        <p:nvSpPr>
          <p:cNvPr id="3993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133600" cy="365125"/>
          </a:xfrm>
        </p:spPr>
        <p:txBody>
          <a:bodyPr rtlCol="0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Business Statistics: A Decision-Making Approach, 7e © 2008 Prentice-Hall, Inc.</a:t>
            </a:r>
          </a:p>
        </p:txBody>
      </p:sp>
      <p:sp>
        <p:nvSpPr>
          <p:cNvPr id="87044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4B4AF111-E7A4-4678-9F91-A665D441635B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65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704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altLang="en-US"/>
              <a:t>μ</a:t>
            </a:r>
            <a:r>
              <a:rPr lang="en-US" altLang="en-US"/>
              <a:t> = 15; </a:t>
            </a:r>
            <a:r>
              <a:rPr lang="el-GR" altLang="en-US"/>
              <a:t>σ</a:t>
            </a:r>
            <a:r>
              <a:rPr lang="en-US" altLang="en-US"/>
              <a:t> = 3.5</a:t>
            </a:r>
          </a:p>
          <a:p>
            <a:pPr eaLnBrk="1" hangingPunct="1"/>
            <a:r>
              <a:rPr lang="en-US" altLang="en-US"/>
              <a:t>Employee commute probability ≥ 20 minutes – P(x ≥ 20)</a:t>
            </a:r>
          </a:p>
          <a:p>
            <a:pPr eaLnBrk="1" hangingPunct="1"/>
            <a:r>
              <a:rPr lang="en-US" altLang="en-US"/>
              <a:t>Z = (20-15)/3.5 = 1.43</a:t>
            </a:r>
          </a:p>
          <a:p>
            <a:pPr eaLnBrk="1" hangingPunct="1"/>
            <a:r>
              <a:rPr lang="en-US" altLang="en-US"/>
              <a:t>= .4236</a:t>
            </a:r>
          </a:p>
          <a:p>
            <a:pPr eaLnBrk="1" hangingPunct="1"/>
            <a:r>
              <a:rPr lang="en-US" altLang="en-US"/>
              <a:t>Probability that value will lie between </a:t>
            </a:r>
            <a:r>
              <a:rPr lang="el-GR" altLang="en-US"/>
              <a:t>μ</a:t>
            </a:r>
            <a:r>
              <a:rPr lang="en-US" altLang="en-US"/>
              <a:t> and z = 1.43</a:t>
            </a:r>
          </a:p>
          <a:p>
            <a:pPr eaLnBrk="1" hangingPunct="1"/>
            <a:r>
              <a:rPr lang="en-US" altLang="en-US"/>
              <a:t>P(x ≥ 20) = P (z ≥ 1.43) = .5000-.4236 = .0764</a:t>
            </a:r>
          </a:p>
          <a:p>
            <a:pPr eaLnBrk="1" hangingPunct="1"/>
            <a:r>
              <a:rPr lang="en-US" altLang="en-US"/>
              <a:t>Probability that a commute is ≥ 20 minutes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Modified Example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altLang="en-US" sz="2800"/>
              <a:t>μ</a:t>
            </a:r>
            <a:r>
              <a:rPr lang="en-US" altLang="en-US" sz="2800"/>
              <a:t> = 15; </a:t>
            </a:r>
            <a:r>
              <a:rPr lang="el-GR" altLang="en-US" sz="2800"/>
              <a:t>σ</a:t>
            </a:r>
            <a:r>
              <a:rPr lang="en-US" altLang="en-US" sz="2800"/>
              <a:t> = 3.5</a:t>
            </a:r>
          </a:p>
          <a:p>
            <a:pPr eaLnBrk="1" hangingPunct="1"/>
            <a:r>
              <a:rPr lang="en-US" altLang="en-US" sz="2800"/>
              <a:t>Employee commute probability ≤ 10 minutes – P(x ≤ 10)</a:t>
            </a:r>
          </a:p>
          <a:p>
            <a:pPr eaLnBrk="1" hangingPunct="1"/>
            <a:r>
              <a:rPr lang="en-US" altLang="en-US" sz="2800"/>
              <a:t>Z = (10-15)/3.5 = -1.43</a:t>
            </a:r>
          </a:p>
          <a:p>
            <a:pPr eaLnBrk="1" hangingPunct="1"/>
            <a:r>
              <a:rPr lang="en-US" altLang="en-US" sz="2800"/>
              <a:t>-.4236</a:t>
            </a:r>
          </a:p>
          <a:p>
            <a:pPr eaLnBrk="1" hangingPunct="1"/>
            <a:r>
              <a:rPr lang="en-US" altLang="en-US" sz="2800"/>
              <a:t>Probability that value will lie between –z and </a:t>
            </a:r>
            <a:r>
              <a:rPr lang="el-GR" altLang="en-US" sz="2800"/>
              <a:t>μ</a:t>
            </a:r>
            <a:r>
              <a:rPr lang="en-US" altLang="en-US" sz="280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/>
              <a:t>      = -1.43</a:t>
            </a:r>
          </a:p>
          <a:p>
            <a:pPr eaLnBrk="1" hangingPunct="1"/>
            <a:r>
              <a:rPr lang="en-US" altLang="en-US" sz="2800"/>
              <a:t>P(x ≤ 10) = P (z ≤ -1.43) = .5000-.4236 = .0764</a:t>
            </a:r>
          </a:p>
          <a:p>
            <a:pPr eaLnBrk="1" hangingPunct="1"/>
            <a:r>
              <a:rPr lang="en-US" altLang="en-US" sz="2800"/>
              <a:t>Probability that a commute is ≤ 10 minutes</a:t>
            </a:r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Modified Example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altLang="en-US"/>
              <a:t>μ</a:t>
            </a:r>
            <a:r>
              <a:rPr lang="en-US" altLang="en-US"/>
              <a:t> = 15; </a:t>
            </a:r>
            <a:r>
              <a:rPr lang="el-GR" altLang="en-US"/>
              <a:t>σ</a:t>
            </a:r>
            <a:r>
              <a:rPr lang="en-US" altLang="en-US"/>
              <a:t> = 3.5</a:t>
            </a:r>
          </a:p>
          <a:p>
            <a:pPr eaLnBrk="1" hangingPunct="1"/>
            <a:r>
              <a:rPr lang="en-US" altLang="en-US"/>
              <a:t>Employee commute probability ≥ 10 minutes – P(x ≥ 10)</a:t>
            </a:r>
          </a:p>
          <a:p>
            <a:pPr eaLnBrk="1" hangingPunct="1"/>
            <a:r>
              <a:rPr lang="en-US" altLang="en-US"/>
              <a:t>Z = (10-15)/3.5 = -1.43</a:t>
            </a:r>
          </a:p>
          <a:p>
            <a:pPr eaLnBrk="1" hangingPunct="1"/>
            <a:r>
              <a:rPr lang="en-US" altLang="en-US"/>
              <a:t>= -.4236</a:t>
            </a:r>
          </a:p>
          <a:p>
            <a:pPr eaLnBrk="1" hangingPunct="1"/>
            <a:r>
              <a:rPr lang="en-US" altLang="en-US"/>
              <a:t>Probability that value will lie above –z (-1.43)</a:t>
            </a:r>
          </a:p>
          <a:p>
            <a:pPr eaLnBrk="1" hangingPunct="1"/>
            <a:r>
              <a:rPr lang="en-US" altLang="en-US"/>
              <a:t>P(x ≥ 20) = P (z ≥ -1.43) = .5000+.4236 = .9236</a:t>
            </a:r>
          </a:p>
          <a:p>
            <a:pPr eaLnBrk="1" hangingPunct="1"/>
            <a:r>
              <a:rPr lang="en-US" altLang="en-US"/>
              <a:t>Probability that a commute is ≥ 10 minutes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 </a:t>
            </a:r>
          </a:p>
        </p:txBody>
      </p:sp>
      <p:sp>
        <p:nvSpPr>
          <p:cNvPr id="9011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/>
              <a:t>Premier Technologies</a:t>
            </a:r>
          </a:p>
          <a:p>
            <a:pPr eaLnBrk="1" hangingPunct="1"/>
            <a:r>
              <a:rPr lang="el-GR" altLang="en-US"/>
              <a:t>μ</a:t>
            </a:r>
            <a:r>
              <a:rPr lang="en-US" altLang="en-US"/>
              <a:t> = 30</a:t>
            </a:r>
          </a:p>
          <a:p>
            <a:pPr eaLnBrk="1" hangingPunct="1"/>
            <a:r>
              <a:rPr lang="en-US" altLang="en-US"/>
              <a:t>σ = 4.7</a:t>
            </a:r>
          </a:p>
          <a:p>
            <a:pPr eaLnBrk="1" hangingPunct="1"/>
            <a:r>
              <a:rPr lang="en-US" altLang="en-US"/>
              <a:t>P(26≤ x ≤ 35)</a:t>
            </a:r>
          </a:p>
          <a:p>
            <a:pPr eaLnBrk="1" hangingPunct="1"/>
            <a:r>
              <a:rPr lang="en-US" altLang="en-US"/>
              <a:t>Z</a:t>
            </a:r>
            <a:r>
              <a:rPr lang="en-US" altLang="en-US" baseline="-25000"/>
              <a:t>1 </a:t>
            </a:r>
            <a:r>
              <a:rPr lang="en-US" altLang="en-US"/>
              <a:t>=  (x-</a:t>
            </a:r>
            <a:r>
              <a:rPr lang="el-GR" altLang="en-US"/>
              <a:t> μ</a:t>
            </a:r>
            <a:r>
              <a:rPr lang="en-US" altLang="en-US"/>
              <a:t>)/ σ = (26-30)/4.7 = -.85</a:t>
            </a:r>
          </a:p>
          <a:p>
            <a:pPr eaLnBrk="1" hangingPunct="1"/>
            <a:r>
              <a:rPr lang="en-US" altLang="en-US"/>
              <a:t>Z</a:t>
            </a:r>
            <a:r>
              <a:rPr lang="en-US" altLang="en-US" baseline="-25000"/>
              <a:t>2 </a:t>
            </a:r>
            <a:r>
              <a:rPr lang="en-US" altLang="en-US"/>
              <a:t>= (x-</a:t>
            </a:r>
            <a:r>
              <a:rPr lang="el-GR" altLang="en-US"/>
              <a:t> μ</a:t>
            </a:r>
            <a:r>
              <a:rPr lang="en-US" altLang="en-US"/>
              <a:t>)/ σ = (35-30)/4.7 = 1.06</a:t>
            </a:r>
          </a:p>
          <a:p>
            <a:pPr eaLnBrk="1" hangingPunct="1"/>
            <a:r>
              <a:rPr lang="en-US" altLang="en-US"/>
              <a:t>Z</a:t>
            </a:r>
            <a:r>
              <a:rPr lang="en-US" altLang="en-US" baseline="-25000"/>
              <a:t>1 </a:t>
            </a:r>
            <a:r>
              <a:rPr lang="en-US" altLang="en-US"/>
              <a:t>= .3023; Z</a:t>
            </a:r>
            <a:r>
              <a:rPr lang="en-US" altLang="en-US" baseline="-25000"/>
              <a:t>2 </a:t>
            </a:r>
            <a:r>
              <a:rPr lang="en-US" altLang="en-US"/>
              <a:t>= .3554</a:t>
            </a:r>
          </a:p>
          <a:p>
            <a:pPr eaLnBrk="1" hangingPunct="1"/>
            <a:r>
              <a:rPr lang="en-US" altLang="en-US"/>
              <a:t>.3023 + .3554 = .6577 = P(26≤ x ≤ 35)</a:t>
            </a:r>
          </a:p>
          <a:p>
            <a:pPr eaLnBrk="1" hangingPunct="1"/>
            <a:r>
              <a:rPr lang="en-US" altLang="en-US"/>
              <a:t>65.77% that step will stay on schedule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AD3D6D96-DE80-4CD3-BCFE-6CB6C871F34E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68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Excel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POISSON.DIST (x, mean, cumulative) </a:t>
            </a:r>
          </a:p>
          <a:p>
            <a:pPr>
              <a:defRPr/>
            </a:pPr>
            <a:r>
              <a:rPr lang="en-US" dirty="0"/>
              <a:t>STANDARDIZE (x, mean, </a:t>
            </a:r>
            <a:r>
              <a:rPr lang="en-US" dirty="0" err="1"/>
              <a:t>standard_deviation</a:t>
            </a:r>
            <a:r>
              <a:rPr lang="en-US" dirty="0"/>
              <a:t>) – get a </a:t>
            </a:r>
            <a:r>
              <a:rPr lang="en-US"/>
              <a:t>z score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Poisson Probability</a:t>
            </a:r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0">
            <a:blip r:embed="rId3"/>
            <a:stretch>
              <a:fillRect l="-963" t="-1078" r="-519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graphicFrame>
        <p:nvGraphicFramePr>
          <p:cNvPr id="92164" name="Object 3"/>
          <p:cNvGraphicFramePr>
            <a:graphicFrameLocks noChangeAspect="1"/>
          </p:cNvGraphicFramePr>
          <p:nvPr/>
        </p:nvGraphicFramePr>
        <p:xfrm>
          <a:off x="6324600" y="5105400"/>
          <a:ext cx="22320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9" name="Worksheet" r:id="rId4" imgW="1838241" imgH="771642" progId="Excel.Sheet.12">
                  <p:embed/>
                </p:oleObj>
              </mc:Choice>
              <mc:Fallback>
                <p:oleObj name="Worksheet" r:id="rId4" imgW="1838241" imgH="771642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5105400"/>
                        <a:ext cx="2232025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2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52488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52488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52488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524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898989"/>
                </a:solidFill>
              </a:rPr>
              <a:t>Chap 6-</a:t>
            </a:r>
            <a:fld id="{9D32415D-8A16-461C-96D2-2C2AB2F97D5E}" type="slidenum">
              <a:rPr lang="en-US" altLang="en-US" sz="1200" smtClean="0">
                <a:solidFill>
                  <a:srgbClr val="898989"/>
                </a:solidFill>
              </a:rPr>
              <a:pPr algn="ctr">
                <a:spcBef>
                  <a:spcPct val="0"/>
                </a:spcBef>
                <a:buFontTx/>
                <a:buNone/>
              </a:pPr>
              <a:t>71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2" action="ppaction://hlinkpres?slideindex=1&amp;slidetitle="/>
              </a:rPr>
              <a:t>Chapter Summary</a:t>
            </a:r>
            <a:endParaRPr lang="en-US" altLang="en-US"/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8153400" cy="4532313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en-US"/>
              <a:t>Reviewed key continuous distributions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/>
              <a:t>normal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/>
              <a:t>uniform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</a:pPr>
            <a:r>
              <a:rPr lang="en-US" altLang="en-US"/>
              <a:t>exponential</a:t>
            </a:r>
          </a:p>
          <a:p>
            <a:pPr eaLnBrk="1" hangingPunct="1">
              <a:lnSpc>
                <a:spcPct val="130000"/>
              </a:lnSpc>
              <a:spcBef>
                <a:spcPct val="30000"/>
              </a:spcBef>
            </a:pPr>
            <a:r>
              <a:rPr lang="en-US" altLang="en-US"/>
              <a:t>Found probabilities using formulas and tables</a:t>
            </a:r>
          </a:p>
          <a:p>
            <a:pPr eaLnBrk="1" hangingPunct="1">
              <a:lnSpc>
                <a:spcPct val="130000"/>
              </a:lnSpc>
              <a:spcBef>
                <a:spcPct val="30000"/>
              </a:spcBef>
            </a:pPr>
            <a:r>
              <a:rPr lang="en-US" altLang="en-US"/>
              <a:t>Recognized when to apply different distributions </a:t>
            </a:r>
          </a:p>
          <a:p>
            <a:pPr eaLnBrk="1" hangingPunct="1">
              <a:lnSpc>
                <a:spcPct val="130000"/>
              </a:lnSpc>
              <a:spcBef>
                <a:spcPct val="30000"/>
              </a:spcBef>
            </a:pPr>
            <a:r>
              <a:rPr lang="en-US" altLang="en-US"/>
              <a:t>Applied distributions to decision problems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5406</TotalTime>
  <Words>3558</Words>
  <Application>Microsoft Office PowerPoint</Application>
  <PresentationFormat>On-screen Show (4:3)</PresentationFormat>
  <Paragraphs>662</Paragraphs>
  <Slides>71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9" baseType="lpstr">
      <vt:lpstr>Arial</vt:lpstr>
      <vt:lpstr>Calibri</vt:lpstr>
      <vt:lpstr>Symbol</vt:lpstr>
      <vt:lpstr>Times New Roman</vt:lpstr>
      <vt:lpstr>Wingdings</vt:lpstr>
      <vt:lpstr>Office Theme</vt:lpstr>
      <vt:lpstr>Equation</vt:lpstr>
      <vt:lpstr>Worksheet</vt:lpstr>
      <vt:lpstr>  Introduction to Probability</vt:lpstr>
      <vt:lpstr>Important Terms</vt:lpstr>
      <vt:lpstr>Probability</vt:lpstr>
      <vt:lpstr>PowerPoint Presentation</vt:lpstr>
      <vt:lpstr>Probability Decisions in Marketing Strategy</vt:lpstr>
      <vt:lpstr>Probability</vt:lpstr>
      <vt:lpstr>Probability</vt:lpstr>
      <vt:lpstr>Joe’s Rules of Probability</vt:lpstr>
      <vt:lpstr>Rules of Probability</vt:lpstr>
      <vt:lpstr>Rules of Probability</vt:lpstr>
      <vt:lpstr>Approaches to Probability</vt:lpstr>
      <vt:lpstr>PowerPoint Presentation</vt:lpstr>
      <vt:lpstr>Events</vt:lpstr>
      <vt:lpstr>Visualizing Events</vt:lpstr>
      <vt:lpstr>Probability Concepts</vt:lpstr>
      <vt:lpstr>Independent vs. Dependent Events</vt:lpstr>
      <vt:lpstr>Assigning Probability</vt:lpstr>
      <vt:lpstr>Complement Rule</vt:lpstr>
      <vt:lpstr>Probability</vt:lpstr>
      <vt:lpstr>Probability</vt:lpstr>
      <vt:lpstr>Experiments</vt:lpstr>
      <vt:lpstr>Operations Research</vt:lpstr>
      <vt:lpstr>Probability</vt:lpstr>
      <vt:lpstr>Probability – Relative Frequency</vt:lpstr>
      <vt:lpstr>PowerPoint Presentation</vt:lpstr>
      <vt:lpstr>PowerPoint Presentation</vt:lpstr>
      <vt:lpstr>Marginal Probabilities</vt:lpstr>
      <vt:lpstr>Conditional Probability</vt:lpstr>
      <vt:lpstr>Chapter Summary</vt:lpstr>
      <vt:lpstr>Discrete Random Variables</vt:lpstr>
      <vt:lpstr>Introduction to Probability Distributions</vt:lpstr>
      <vt:lpstr>Discrete Random Variable</vt:lpstr>
      <vt:lpstr>Continuous Random Variable</vt:lpstr>
      <vt:lpstr>Discrete Random Variables</vt:lpstr>
      <vt:lpstr>Discrete Probability Distribution</vt:lpstr>
      <vt:lpstr>Discrete Probability Distribution</vt:lpstr>
      <vt:lpstr> Introduction to Continuous  Probability Distributions</vt:lpstr>
      <vt:lpstr>Chapter Goals</vt:lpstr>
      <vt:lpstr>Continuous Probability Distributions</vt:lpstr>
      <vt:lpstr>Example</vt:lpstr>
      <vt:lpstr>Example</vt:lpstr>
      <vt:lpstr>Variable of Interest</vt:lpstr>
      <vt:lpstr>Continuous Probability Distribution</vt:lpstr>
      <vt:lpstr>Normal Distribution</vt:lpstr>
      <vt:lpstr>Probability of Normal Distribution</vt:lpstr>
      <vt:lpstr>The Normal Distribution</vt:lpstr>
      <vt:lpstr>PowerPoint Presentation</vt:lpstr>
      <vt:lpstr>The Normal Distribution Shape</vt:lpstr>
      <vt:lpstr>Finding Normal Probabilities  </vt:lpstr>
      <vt:lpstr>Example</vt:lpstr>
      <vt:lpstr>Steps</vt:lpstr>
      <vt:lpstr>The Standard Normal Distribution</vt:lpstr>
      <vt:lpstr>The Standard Normal</vt:lpstr>
      <vt:lpstr>Translation to the Standard Normal Distribution</vt:lpstr>
      <vt:lpstr>Example</vt:lpstr>
      <vt:lpstr>Comparing  x  and  z  units</vt:lpstr>
      <vt:lpstr>The Standard Normal Table</vt:lpstr>
      <vt:lpstr>General Procedure for Finding Probabilities</vt:lpstr>
      <vt:lpstr>Z Table example</vt:lpstr>
      <vt:lpstr>Z Table example</vt:lpstr>
      <vt:lpstr>Solution: Finding P(0 &lt; z &lt; 0.12)</vt:lpstr>
      <vt:lpstr>Finding Normal Probabilities</vt:lpstr>
      <vt:lpstr>Finding Normal Probabilities</vt:lpstr>
      <vt:lpstr>Commute Time Example</vt:lpstr>
      <vt:lpstr>Modified Example </vt:lpstr>
      <vt:lpstr>Modified Example</vt:lpstr>
      <vt:lpstr>Modified Example</vt:lpstr>
      <vt:lpstr>Example  </vt:lpstr>
      <vt:lpstr>Excel Functions</vt:lpstr>
      <vt:lpstr>Poisson Probability</vt:lpstr>
      <vt:lpstr>Chapter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Joe</dc:creator>
  <cp:lastModifiedBy>mark_canary@yahoo.com</cp:lastModifiedBy>
  <cp:revision>83</cp:revision>
  <dcterms:created xsi:type="dcterms:W3CDTF">2010-01-30T23:54:01Z</dcterms:created>
  <dcterms:modified xsi:type="dcterms:W3CDTF">2018-10-20T20:45:48Z</dcterms:modified>
</cp:coreProperties>
</file>