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notesSlides/notesSlide2.xml" ContentType="application/vnd.openxmlformats-officedocument.presentationml.notesSlide+xml"/>
  <Override PartName="/ppt/tags/tag7.xml" ContentType="application/vnd.openxmlformats-officedocument.presentationml.tags+xml"/>
  <Override PartName="/ppt/notesSlides/notesSlide3.xml" ContentType="application/vnd.openxmlformats-officedocument.presentationml.notesSlide+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notesSlides/notesSlide5.xml" ContentType="application/vnd.openxmlformats-officedocument.presentationml.notesSlide+xml"/>
  <Override PartName="/ppt/tags/tag10.xml" ContentType="application/vnd.openxmlformats-officedocument.presentationml.tags+xml"/>
  <Override PartName="/ppt/notesSlides/notesSlide6.xml" ContentType="application/vnd.openxmlformats-officedocument.presentationml.notesSlide+xml"/>
  <Override PartName="/ppt/tags/tag11.xml" ContentType="application/vnd.openxmlformats-officedocument.presentationml.tags+xml"/>
  <Override PartName="/ppt/notesSlides/notesSlide7.xml" ContentType="application/vnd.openxmlformats-officedocument.presentationml.notesSlide+xml"/>
  <Override PartName="/ppt/tags/tag12.xml" ContentType="application/vnd.openxmlformats-officedocument.presentationml.tags+xml"/>
  <Override PartName="/ppt/notesSlides/notesSlide8.xml" ContentType="application/vnd.openxmlformats-officedocument.presentationml.notesSlide+xml"/>
  <Override PartName="/ppt/tags/tag13.xml" ContentType="application/vnd.openxmlformats-officedocument.presentationml.tags+xml"/>
  <Override PartName="/ppt/notesSlides/notesSlide9.xml" ContentType="application/vnd.openxmlformats-officedocument.presentationml.notesSlide+xml"/>
  <Override PartName="/ppt/tags/tag14.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7" r:id="rId1"/>
    <p:sldMasterId id="2147483696" r:id="rId2"/>
  </p:sldMasterIdLst>
  <p:notesMasterIdLst>
    <p:notesMasterId r:id="rId13"/>
  </p:notesMasterIdLst>
  <p:handoutMasterIdLst>
    <p:handoutMasterId r:id="rId14"/>
  </p:handoutMasterIdLst>
  <p:sldIdLst>
    <p:sldId id="256" r:id="rId3"/>
    <p:sldId id="277" r:id="rId4"/>
    <p:sldId id="268" r:id="rId5"/>
    <p:sldId id="275" r:id="rId6"/>
    <p:sldId id="270" r:id="rId7"/>
    <p:sldId id="274" r:id="rId8"/>
    <p:sldId id="272" r:id="rId9"/>
    <p:sldId id="273" r:id="rId10"/>
    <p:sldId id="276" r:id="rId11"/>
    <p:sldId id="278" r:id="rId12"/>
  </p:sldIdLst>
  <p:sldSz cx="9144000" cy="6858000" type="screen4x3"/>
  <p:notesSz cx="6997700" cy="9283700"/>
  <p:custDataLst>
    <p:tags r:id="rId15"/>
  </p:custDataLst>
  <p:defaultTextStyle>
    <a:defPPr>
      <a:defRPr lang="en-US"/>
    </a:defPPr>
    <a:lvl1pPr algn="l" rtl="0" fontAlgn="base">
      <a:spcBef>
        <a:spcPct val="0"/>
      </a:spcBef>
      <a:spcAft>
        <a:spcPct val="0"/>
      </a:spcAft>
      <a:defRPr kern="1200">
        <a:solidFill>
          <a:srgbClr val="000000"/>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rgbClr val="000000"/>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rgbClr val="000000"/>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rgbClr val="000000"/>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rgbClr val="000000"/>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rgbClr val="000000"/>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rgbClr val="000000"/>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rgbClr val="000000"/>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rgbClr val="000000"/>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FF00"/>
    <a:srgbClr val="00FF00"/>
    <a:srgbClr val="B2B2B2"/>
    <a:srgbClr val="FF0000"/>
    <a:srgbClr val="A81F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82" autoAdjust="0"/>
    <p:restoredTop sz="75252" autoAdjust="0"/>
  </p:normalViewPr>
  <p:slideViewPr>
    <p:cSldViewPr snapToGrid="0">
      <p:cViewPr varScale="1">
        <p:scale>
          <a:sx n="66" d="100"/>
          <a:sy n="66" d="100"/>
        </p:scale>
        <p:origin x="1949"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4" d="100"/>
          <a:sy n="64" d="100"/>
        </p:scale>
        <p:origin x="-2688" y="-126"/>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SzTx/>
              <a:buFontTx/>
              <a:buNone/>
              <a:defRPr sz="1200">
                <a:solidFill>
                  <a:schemeClr val="tx1"/>
                </a:solidFill>
                <a:effectLst/>
                <a:latin typeface="Arial" charset="0"/>
                <a:cs typeface="+mn-cs"/>
              </a:defRPr>
            </a:lvl1pPr>
          </a:lstStyle>
          <a:p>
            <a:pPr>
              <a:defRPr/>
            </a:pPr>
            <a:endParaRPr lang="en-US"/>
          </a:p>
        </p:txBody>
      </p:sp>
      <p:sp>
        <p:nvSpPr>
          <p:cNvPr id="55299" name="Rectangle 3"/>
          <p:cNvSpPr>
            <a:spLocks noGrp="1" noChangeArrowheads="1"/>
          </p:cNvSpPr>
          <p:nvPr>
            <p:ph type="dt" sz="quarter" idx="1"/>
          </p:nvPr>
        </p:nvSpPr>
        <p:spPr bwMode="auto">
          <a:xfrm>
            <a:off x="3963988"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SzTx/>
              <a:buFontTx/>
              <a:buNone/>
              <a:defRPr sz="1200">
                <a:solidFill>
                  <a:schemeClr val="tx1"/>
                </a:solidFill>
                <a:effectLst/>
                <a:latin typeface="Arial" charset="0"/>
                <a:cs typeface="+mn-cs"/>
              </a:defRPr>
            </a:lvl1pPr>
          </a:lstStyle>
          <a:p>
            <a:pPr>
              <a:defRPr/>
            </a:pPr>
            <a:endParaRPr lang="en-US"/>
          </a:p>
        </p:txBody>
      </p:sp>
      <p:sp>
        <p:nvSpPr>
          <p:cNvPr id="55300" name="Rectangle 4"/>
          <p:cNvSpPr>
            <a:spLocks noGrp="1" noChangeArrowheads="1"/>
          </p:cNvSpPr>
          <p:nvPr>
            <p:ph type="ftr" sz="quarter" idx="2"/>
          </p:nvPr>
        </p:nvSpPr>
        <p:spPr bwMode="auto">
          <a:xfrm>
            <a:off x="0" y="8818563"/>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SzTx/>
              <a:buFontTx/>
              <a:buNone/>
              <a:defRPr sz="1200">
                <a:solidFill>
                  <a:schemeClr val="tx1"/>
                </a:solidFill>
                <a:effectLst/>
                <a:latin typeface="Arial" charset="0"/>
                <a:cs typeface="+mn-cs"/>
              </a:defRPr>
            </a:lvl1pPr>
          </a:lstStyle>
          <a:p>
            <a:pPr>
              <a:defRPr/>
            </a:pPr>
            <a:r>
              <a:rPr lang="en-US"/>
              <a:t>Counting Courses</a:t>
            </a:r>
          </a:p>
        </p:txBody>
      </p:sp>
      <p:sp>
        <p:nvSpPr>
          <p:cNvPr id="55301" name="Rectangle 5"/>
          <p:cNvSpPr>
            <a:spLocks noGrp="1" noChangeArrowheads="1"/>
          </p:cNvSpPr>
          <p:nvPr>
            <p:ph type="sldNum" sz="quarter" idx="3"/>
          </p:nvPr>
        </p:nvSpPr>
        <p:spPr bwMode="auto">
          <a:xfrm>
            <a:off x="3963988" y="8818563"/>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panose="020B0604020202020204" pitchFamily="34" charset="0"/>
              </a:defRPr>
            </a:lvl1pPr>
          </a:lstStyle>
          <a:p>
            <a:fld id="{26D72B13-E0D8-4743-842C-35502852787C}" type="slidenum">
              <a:rPr lang="en-US" altLang="en-US"/>
              <a:pPr/>
              <a:t>‹#›</a:t>
            </a:fld>
            <a:endParaRPr lang="en-US" altLang="en-US"/>
          </a:p>
        </p:txBody>
      </p:sp>
    </p:spTree>
    <p:extLst>
      <p:ext uri="{BB962C8B-B14F-4D97-AF65-F5344CB8AC3E}">
        <p14:creationId xmlns:p14="http://schemas.microsoft.com/office/powerpoint/2010/main" val="26571964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buSzTx/>
              <a:buFontTx/>
              <a:buNone/>
              <a:defRPr sz="1200">
                <a:solidFill>
                  <a:schemeClr val="tx1"/>
                </a:solidFill>
                <a:effectLst/>
                <a:latin typeface="Arial" charset="0"/>
                <a:cs typeface="+mn-cs"/>
              </a:defRPr>
            </a:lvl1pPr>
          </a:lstStyle>
          <a:p>
            <a:pPr>
              <a:defRPr/>
            </a:pPr>
            <a:endParaRPr lang="en-US"/>
          </a:p>
        </p:txBody>
      </p:sp>
      <p:sp>
        <p:nvSpPr>
          <p:cNvPr id="37891" name="Rectangle 3"/>
          <p:cNvSpPr>
            <a:spLocks noGrp="1" noChangeArrowheads="1"/>
          </p:cNvSpPr>
          <p:nvPr>
            <p:ph type="dt" idx="1"/>
          </p:nvPr>
        </p:nvSpPr>
        <p:spPr bwMode="auto">
          <a:xfrm>
            <a:off x="3963988" y="0"/>
            <a:ext cx="3032125"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buSzTx/>
              <a:buFontTx/>
              <a:buNone/>
              <a:defRPr sz="1200">
                <a:solidFill>
                  <a:schemeClr val="tx1"/>
                </a:solidFill>
                <a:effectLst/>
                <a:latin typeface="Arial" charset="0"/>
                <a:cs typeface="+mn-cs"/>
              </a:defRPr>
            </a:lvl1pPr>
          </a:lstStyle>
          <a:p>
            <a:pPr>
              <a:defRPr/>
            </a:pPr>
            <a:endParaRPr lang="en-US"/>
          </a:p>
        </p:txBody>
      </p:sp>
      <p:sp>
        <p:nvSpPr>
          <p:cNvPr id="12292"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3" name="Rectangle 5"/>
          <p:cNvSpPr>
            <a:spLocks noGrp="1" noChangeArrowheads="1"/>
          </p:cNvSpPr>
          <p:nvPr>
            <p:ph type="body" sz="quarter" idx="3"/>
          </p:nvPr>
        </p:nvSpPr>
        <p:spPr bwMode="auto">
          <a:xfrm>
            <a:off x="700088" y="4410075"/>
            <a:ext cx="5597525" cy="4176713"/>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7894" name="Rectangle 6"/>
          <p:cNvSpPr>
            <a:spLocks noGrp="1" noChangeArrowheads="1"/>
          </p:cNvSpPr>
          <p:nvPr>
            <p:ph type="ftr" sz="quarter" idx="4"/>
          </p:nvPr>
        </p:nvSpPr>
        <p:spPr bwMode="auto">
          <a:xfrm>
            <a:off x="0" y="8818563"/>
            <a:ext cx="3032125"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buSzTx/>
              <a:buFontTx/>
              <a:buNone/>
              <a:defRPr sz="1200">
                <a:solidFill>
                  <a:schemeClr val="tx1"/>
                </a:solidFill>
                <a:effectLst/>
                <a:latin typeface="Arial" charset="0"/>
                <a:cs typeface="+mn-cs"/>
              </a:defRPr>
            </a:lvl1pPr>
          </a:lstStyle>
          <a:p>
            <a:pPr>
              <a:defRPr/>
            </a:pPr>
            <a:r>
              <a:rPr lang="en-US"/>
              <a:t>Counting Courses</a:t>
            </a:r>
          </a:p>
        </p:txBody>
      </p:sp>
      <p:sp>
        <p:nvSpPr>
          <p:cNvPr id="37895" name="Rectangle 7"/>
          <p:cNvSpPr>
            <a:spLocks noGrp="1" noChangeArrowheads="1"/>
          </p:cNvSpPr>
          <p:nvPr>
            <p:ph type="sldNum" sz="quarter" idx="5"/>
          </p:nvPr>
        </p:nvSpPr>
        <p:spPr bwMode="auto">
          <a:xfrm>
            <a:off x="3963988" y="8818563"/>
            <a:ext cx="3032125"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defRPr sz="1200">
                <a:solidFill>
                  <a:schemeClr val="tx1"/>
                </a:solidFill>
                <a:latin typeface="Arial" panose="020B0604020202020204" pitchFamily="34" charset="0"/>
              </a:defRPr>
            </a:lvl1pPr>
          </a:lstStyle>
          <a:p>
            <a:fld id="{F45DE4CE-9CD3-45BF-B202-5A1D00206913}" type="slidenum">
              <a:rPr lang="en-US" altLang="en-US"/>
              <a:pPr/>
              <a:t>‹#›</a:t>
            </a:fld>
            <a:endParaRPr lang="en-US" altLang="en-US"/>
          </a:p>
        </p:txBody>
      </p:sp>
    </p:spTree>
    <p:extLst>
      <p:ext uri="{BB962C8B-B14F-4D97-AF65-F5344CB8AC3E}">
        <p14:creationId xmlns:p14="http://schemas.microsoft.com/office/powerpoint/2010/main" val="1696782139"/>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6"/>
          <p:cNvSpPr>
            <a:spLocks noGrp="1" noChangeArrowheads="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spcBef>
                <a:spcPct val="20000"/>
              </a:spcBef>
              <a:buSzPct val="65000"/>
              <a:buFont typeface="Wingdings" pitchFamily="2" charset="2"/>
              <a:buChar char="n"/>
              <a:defRPr>
                <a:solidFill>
                  <a:srgbClr val="000000"/>
                </a:solidFill>
                <a:latin typeface="Tahoma" pitchFamily="34" charset="0"/>
              </a:defRPr>
            </a:lvl1pPr>
            <a:lvl2pPr marL="742950" indent="-285750" defTabSz="930275" eaLnBrk="0" hangingPunct="0">
              <a:spcBef>
                <a:spcPct val="20000"/>
              </a:spcBef>
              <a:buSzPct val="65000"/>
              <a:buFont typeface="Wingdings" pitchFamily="2" charset="2"/>
              <a:buChar char="n"/>
              <a:defRPr>
                <a:solidFill>
                  <a:srgbClr val="000000"/>
                </a:solidFill>
                <a:latin typeface="Tahoma" pitchFamily="34" charset="0"/>
              </a:defRPr>
            </a:lvl2pPr>
            <a:lvl3pPr marL="1143000" indent="-228600" defTabSz="930275" eaLnBrk="0" hangingPunct="0">
              <a:spcBef>
                <a:spcPct val="20000"/>
              </a:spcBef>
              <a:buSzPct val="65000"/>
              <a:buFont typeface="Wingdings" pitchFamily="2" charset="2"/>
              <a:buChar char="n"/>
              <a:defRPr>
                <a:solidFill>
                  <a:srgbClr val="000000"/>
                </a:solidFill>
                <a:latin typeface="Tahoma" pitchFamily="34" charset="0"/>
              </a:defRPr>
            </a:lvl3pPr>
            <a:lvl4pPr marL="1600200" indent="-228600" defTabSz="930275" eaLnBrk="0" hangingPunct="0">
              <a:spcBef>
                <a:spcPct val="20000"/>
              </a:spcBef>
              <a:buSzPct val="65000"/>
              <a:buFont typeface="Wingdings" pitchFamily="2" charset="2"/>
              <a:buChar char="n"/>
              <a:defRPr>
                <a:solidFill>
                  <a:srgbClr val="000000"/>
                </a:solidFill>
                <a:latin typeface="Tahoma" pitchFamily="34" charset="0"/>
              </a:defRPr>
            </a:lvl4pPr>
            <a:lvl5pPr marL="2057400" indent="-228600" defTabSz="930275" eaLnBrk="0" hangingPunct="0">
              <a:spcBef>
                <a:spcPct val="20000"/>
              </a:spcBef>
              <a:buSzPct val="65000"/>
              <a:buFont typeface="Wingdings" pitchFamily="2" charset="2"/>
              <a:buChar char="n"/>
              <a:defRPr>
                <a:solidFill>
                  <a:srgbClr val="000000"/>
                </a:solidFill>
                <a:latin typeface="Tahoma" pitchFamily="34" charset="0"/>
              </a:defRPr>
            </a:lvl5pPr>
            <a:lvl6pPr marL="2514600" indent="-228600" defTabSz="930275" eaLnBrk="0" fontAlgn="base" hangingPunct="0">
              <a:spcBef>
                <a:spcPct val="20000"/>
              </a:spcBef>
              <a:spcAft>
                <a:spcPct val="0"/>
              </a:spcAft>
              <a:buSzPct val="65000"/>
              <a:buFont typeface="Wingdings" pitchFamily="2" charset="2"/>
              <a:buChar char="n"/>
              <a:defRPr>
                <a:solidFill>
                  <a:srgbClr val="000000"/>
                </a:solidFill>
                <a:latin typeface="Tahoma" pitchFamily="34" charset="0"/>
              </a:defRPr>
            </a:lvl6pPr>
            <a:lvl7pPr marL="2971800" indent="-228600" defTabSz="930275" eaLnBrk="0" fontAlgn="base" hangingPunct="0">
              <a:spcBef>
                <a:spcPct val="20000"/>
              </a:spcBef>
              <a:spcAft>
                <a:spcPct val="0"/>
              </a:spcAft>
              <a:buSzPct val="65000"/>
              <a:buFont typeface="Wingdings" pitchFamily="2" charset="2"/>
              <a:buChar char="n"/>
              <a:defRPr>
                <a:solidFill>
                  <a:srgbClr val="000000"/>
                </a:solidFill>
                <a:latin typeface="Tahoma" pitchFamily="34" charset="0"/>
              </a:defRPr>
            </a:lvl7pPr>
            <a:lvl8pPr marL="3429000" indent="-228600" defTabSz="930275" eaLnBrk="0" fontAlgn="base" hangingPunct="0">
              <a:spcBef>
                <a:spcPct val="20000"/>
              </a:spcBef>
              <a:spcAft>
                <a:spcPct val="0"/>
              </a:spcAft>
              <a:buSzPct val="65000"/>
              <a:buFont typeface="Wingdings" pitchFamily="2" charset="2"/>
              <a:buChar char="n"/>
              <a:defRPr>
                <a:solidFill>
                  <a:srgbClr val="000000"/>
                </a:solidFill>
                <a:latin typeface="Tahoma" pitchFamily="34" charset="0"/>
              </a:defRPr>
            </a:lvl8pPr>
            <a:lvl9pPr marL="3886200" indent="-228600" defTabSz="930275" eaLnBrk="0" fontAlgn="base" hangingPunct="0">
              <a:spcBef>
                <a:spcPct val="20000"/>
              </a:spcBef>
              <a:spcAft>
                <a:spcPct val="0"/>
              </a:spcAft>
              <a:buSzPct val="65000"/>
              <a:buFont typeface="Wingdings" pitchFamily="2" charset="2"/>
              <a:buChar char="n"/>
              <a:defRPr>
                <a:solidFill>
                  <a:srgbClr val="000000"/>
                </a:solidFill>
                <a:latin typeface="Tahoma" pitchFamily="34" charset="0"/>
              </a:defRPr>
            </a:lvl9pPr>
          </a:lstStyle>
          <a:p>
            <a:pPr eaLnBrk="1" hangingPunct="1">
              <a:spcBef>
                <a:spcPct val="0"/>
              </a:spcBef>
              <a:buSzTx/>
              <a:buFontTx/>
              <a:buNone/>
              <a:defRPr/>
            </a:pPr>
            <a:r>
              <a:rPr lang="en-US" smtClean="0">
                <a:solidFill>
                  <a:schemeClr val="tx1"/>
                </a:solidFill>
                <a:latin typeface="Arial" charset="0"/>
              </a:rPr>
              <a:t>Counting Courses</a:t>
            </a:r>
          </a:p>
        </p:txBody>
      </p:sp>
      <p:sp>
        <p:nvSpPr>
          <p:cNvPr id="20483"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spcBef>
                <a:spcPct val="30000"/>
              </a:spcBef>
              <a:defRPr sz="1200">
                <a:solidFill>
                  <a:schemeClr val="tx1"/>
                </a:solidFill>
                <a:latin typeface="Arial" panose="020B0604020202020204" pitchFamily="34" charset="0"/>
              </a:defRPr>
            </a:lvl1pPr>
            <a:lvl2pPr marL="742950" indent="-285750" defTabSz="930275" eaLnBrk="0" hangingPunct="0">
              <a:spcBef>
                <a:spcPct val="30000"/>
              </a:spcBef>
              <a:defRPr sz="1200">
                <a:solidFill>
                  <a:schemeClr val="tx1"/>
                </a:solidFill>
                <a:latin typeface="Arial" panose="020B0604020202020204" pitchFamily="34" charset="0"/>
              </a:defRPr>
            </a:lvl2pPr>
            <a:lvl3pPr marL="1143000" indent="-228600" defTabSz="930275" eaLnBrk="0" hangingPunct="0">
              <a:spcBef>
                <a:spcPct val="30000"/>
              </a:spcBef>
              <a:defRPr sz="1200">
                <a:solidFill>
                  <a:schemeClr val="tx1"/>
                </a:solidFill>
                <a:latin typeface="Arial" panose="020B0604020202020204" pitchFamily="34" charset="0"/>
              </a:defRPr>
            </a:lvl3pPr>
            <a:lvl4pPr marL="1600200" indent="-228600" defTabSz="930275" eaLnBrk="0" hangingPunct="0">
              <a:spcBef>
                <a:spcPct val="30000"/>
              </a:spcBef>
              <a:defRPr sz="1200">
                <a:solidFill>
                  <a:schemeClr val="tx1"/>
                </a:solidFill>
                <a:latin typeface="Arial" panose="020B0604020202020204" pitchFamily="34" charset="0"/>
              </a:defRPr>
            </a:lvl4pPr>
            <a:lvl5pPr marL="2057400" indent="-228600" defTabSz="930275" eaLnBrk="0" hangingPunct="0">
              <a:spcBef>
                <a:spcPct val="30000"/>
              </a:spcBef>
              <a:defRPr sz="1200">
                <a:solidFill>
                  <a:schemeClr val="tx1"/>
                </a:solidFill>
                <a:latin typeface="Arial" panose="020B0604020202020204" pitchFamily="34" charset="0"/>
              </a:defRPr>
            </a:lvl5pPr>
            <a:lvl6pPr marL="2514600" indent="-228600" defTabSz="930275"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30275"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30275"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30275"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485DA2B1-2A69-4FED-9BD5-2F9953070439}" type="slidenum">
              <a:rPr lang="en-US" altLang="en-US"/>
              <a:pPr eaLnBrk="1" hangingPunct="1">
                <a:spcBef>
                  <a:spcPct val="0"/>
                </a:spcBef>
              </a:pPr>
              <a:t>1</a:t>
            </a:fld>
            <a:endParaRPr lang="en-US" altLang="en-US"/>
          </a:p>
        </p:txBody>
      </p:sp>
      <p:sp>
        <p:nvSpPr>
          <p:cNvPr id="13316" name="Rectangle 2"/>
          <p:cNvSpPr>
            <a:spLocks noGrp="1" noRot="1" noChangeAspect="1" noChangeArrowheads="1" noTextEdit="1"/>
          </p:cNvSpPr>
          <p:nvPr>
            <p:ph type="sldImg"/>
          </p:nvPr>
        </p:nvSpPr>
        <p:spPr>
          <a:ln/>
        </p:spPr>
      </p:sp>
      <p:sp>
        <p:nvSpPr>
          <p:cNvPr id="133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	In this lesson, we’ll talk about data collection and analysis. At the conclusion of this lesson, you won’t be expected to be an expert in statistical analysis at this point.  You can take hours and hours of statistics classes and still not be an expert!  This lecture is simply meant as an overview and an introduction.  But, it should provide you with some tools to use in your own data collection and analysis.  </a:t>
            </a:r>
          </a:p>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5856731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As a reminder, you’re not expected to be an expert in statistical analysis at this point.  This lecture is simply meant as an overview and an introduction.  </a:t>
            </a:r>
          </a:p>
          <a:p>
            <a:endParaRPr lang="en-US" altLang="en-US" smtClean="0">
              <a:latin typeface="Arial" panose="020B0604020202020204" pitchFamily="34" charset="0"/>
            </a:endParaRPr>
          </a:p>
          <a:p>
            <a:r>
              <a:rPr lang="en-US" altLang="en-US" smtClean="0">
                <a:latin typeface="Arial" panose="020B0604020202020204" pitchFamily="34" charset="0"/>
              </a:rPr>
              <a:t>However, your Needs Assessment should include a discussion of the analysis of the data you collected, and it should use some of the terms we discussed in this lecture.  </a:t>
            </a:r>
          </a:p>
        </p:txBody>
      </p:sp>
      <p:sp>
        <p:nvSpPr>
          <p:cNvPr id="4" name="Footer Placeholder 3"/>
          <p:cNvSpPr>
            <a:spLocks noGrp="1"/>
          </p:cNvSpPr>
          <p:nvPr>
            <p:ph type="ftr" sz="quarter" idx="4"/>
          </p:nvPr>
        </p:nvSpPr>
        <p:spPr/>
        <p:txBody>
          <a:bodyPr/>
          <a:lstStyle/>
          <a:p>
            <a:pPr>
              <a:defRPr/>
            </a:pPr>
            <a:r>
              <a:rPr lang="en-US" smtClean="0"/>
              <a:t>Counting Courses</a:t>
            </a:r>
            <a:endParaRPr lang="en-US"/>
          </a:p>
        </p:txBody>
      </p:sp>
      <p:sp>
        <p:nvSpPr>
          <p:cNvPr id="5" name="Slide Number Placeholder 4"/>
          <p:cNvSpPr>
            <a:spLocks noGrp="1"/>
          </p:cNvSpPr>
          <p:nvPr>
            <p:ph type="sldNum" sz="quarter" idx="5"/>
          </p:nvPr>
        </p:nvSpPr>
        <p:spPr/>
        <p:txBody>
          <a:bodyPr/>
          <a:lstStyle>
            <a:lvl1pPr defTabSz="930275" eaLnBrk="0" hangingPunct="0">
              <a:defRPr>
                <a:solidFill>
                  <a:srgbClr val="000000"/>
                </a:solidFill>
                <a:latin typeface="Tahoma" panose="020B0604030504040204" pitchFamily="34" charset="0"/>
                <a:cs typeface="Arial" panose="020B0604020202020204" pitchFamily="34" charset="0"/>
              </a:defRPr>
            </a:lvl1pPr>
            <a:lvl2pPr marL="742950" indent="-285750" defTabSz="930275" eaLnBrk="0" hangingPunct="0">
              <a:defRPr>
                <a:solidFill>
                  <a:srgbClr val="000000"/>
                </a:solidFill>
                <a:latin typeface="Tahoma" panose="020B0604030504040204" pitchFamily="34" charset="0"/>
                <a:cs typeface="Arial" panose="020B0604020202020204" pitchFamily="34" charset="0"/>
              </a:defRPr>
            </a:lvl2pPr>
            <a:lvl3pPr marL="1143000" indent="-228600" defTabSz="930275" eaLnBrk="0" hangingPunct="0">
              <a:defRPr>
                <a:solidFill>
                  <a:srgbClr val="000000"/>
                </a:solidFill>
                <a:latin typeface="Tahoma" panose="020B0604030504040204" pitchFamily="34" charset="0"/>
                <a:cs typeface="Arial" panose="020B0604020202020204" pitchFamily="34" charset="0"/>
              </a:defRPr>
            </a:lvl3pPr>
            <a:lvl4pPr marL="1600200" indent="-228600" defTabSz="930275" eaLnBrk="0" hangingPunct="0">
              <a:defRPr>
                <a:solidFill>
                  <a:srgbClr val="000000"/>
                </a:solidFill>
                <a:latin typeface="Tahoma" panose="020B0604030504040204" pitchFamily="34" charset="0"/>
                <a:cs typeface="Arial" panose="020B0604020202020204" pitchFamily="34" charset="0"/>
              </a:defRPr>
            </a:lvl4pPr>
            <a:lvl5pPr marL="2057400" indent="-228600" defTabSz="930275" eaLnBrk="0" hangingPunct="0">
              <a:defRPr>
                <a:solidFill>
                  <a:srgbClr val="000000"/>
                </a:solidFill>
                <a:latin typeface="Tahoma" panose="020B0604030504040204" pitchFamily="34" charset="0"/>
                <a:cs typeface="Arial" panose="020B0604020202020204" pitchFamily="34" charset="0"/>
              </a:defRPr>
            </a:lvl5pPr>
            <a:lvl6pPr marL="25146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6pPr>
            <a:lvl7pPr marL="29718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7pPr>
            <a:lvl8pPr marL="34290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8pPr>
            <a:lvl9pPr marL="38862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9pPr>
          </a:lstStyle>
          <a:p>
            <a:pPr eaLnBrk="1" hangingPunct="1"/>
            <a:fld id="{D8EA0CC2-7287-42C1-806A-4144CE5885F1}" type="slidenum">
              <a:rPr lang="en-US" altLang="en-US">
                <a:solidFill>
                  <a:schemeClr val="tx1"/>
                </a:solidFill>
                <a:latin typeface="Arial" panose="020B0604020202020204" pitchFamily="34" charset="0"/>
              </a:rPr>
              <a:pPr eaLnBrk="1" hangingPunct="1"/>
              <a:t>10</a:t>
            </a:fld>
            <a:endParaRPr lang="en-US"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3387620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a:p>
            <a:r>
              <a:rPr lang="en-US" altLang="en-US" smtClean="0">
                <a:latin typeface="Arial" panose="020B0604020202020204" pitchFamily="34" charset="0"/>
              </a:rPr>
              <a:t>At the end of this lesson, you should be able to </a:t>
            </a:r>
          </a:p>
          <a:p>
            <a:endParaRPr lang="en-US" altLang="en-US" smtClean="0">
              <a:latin typeface="Arial" panose="020B0604020202020204" pitchFamily="34" charset="0"/>
            </a:endParaRPr>
          </a:p>
          <a:p>
            <a:r>
              <a:rPr lang="en-US" altLang="en-US" smtClean="0">
                <a:latin typeface="Arial" panose="020B0604020202020204" pitchFamily="34" charset="0"/>
              </a:rPr>
              <a:t>Understand the difference between quantitative and qualitative data.</a:t>
            </a:r>
          </a:p>
          <a:p>
            <a:endParaRPr lang="en-US" altLang="en-US" smtClean="0">
              <a:latin typeface="Arial" panose="020B0604020202020204" pitchFamily="34" charset="0"/>
            </a:endParaRPr>
          </a:p>
          <a:p>
            <a:r>
              <a:rPr lang="en-US" altLang="en-US" smtClean="0">
                <a:latin typeface="Arial" panose="020B0604020202020204" pitchFamily="34" charset="0"/>
              </a:rPr>
              <a:t>Recognize the terms associated with data analysis.</a:t>
            </a:r>
          </a:p>
          <a:p>
            <a:endParaRPr lang="en-US" altLang="en-US" smtClean="0">
              <a:latin typeface="Arial" panose="020B0604020202020204" pitchFamily="34" charset="0"/>
            </a:endParaRPr>
          </a:p>
          <a:p>
            <a:r>
              <a:rPr lang="en-US" altLang="en-US" smtClean="0">
                <a:latin typeface="Arial" panose="020B0604020202020204" pitchFamily="34" charset="0"/>
              </a:rPr>
              <a:t>And, select the best type of data analysis for your own Needs Assessment.  </a:t>
            </a:r>
          </a:p>
          <a:p>
            <a:endParaRPr lang="en-US" altLang="en-US" smtClean="0">
              <a:latin typeface="Arial" panose="020B0604020202020204" pitchFamily="34" charset="0"/>
            </a:endParaRPr>
          </a:p>
          <a:p>
            <a:r>
              <a:rPr lang="en-US" altLang="en-US" smtClean="0">
                <a:latin typeface="Arial" panose="020B0604020202020204" pitchFamily="34" charset="0"/>
              </a:rPr>
              <a:t>However, your Needs Assessment should include a discussion of the analysis of the data you collected, and it should use some of the terms we discussed in this lecture.  </a:t>
            </a:r>
          </a:p>
          <a:p>
            <a:endParaRPr lang="en-US" altLang="en-US" smtClean="0">
              <a:latin typeface="Arial" panose="020B0604020202020204" pitchFamily="34" charset="0"/>
            </a:endParaRPr>
          </a:p>
        </p:txBody>
      </p:sp>
      <p:sp>
        <p:nvSpPr>
          <p:cNvPr id="4" name="Footer Placeholder 3"/>
          <p:cNvSpPr>
            <a:spLocks noGrp="1"/>
          </p:cNvSpPr>
          <p:nvPr>
            <p:ph type="ftr" sz="quarter" idx="4"/>
          </p:nvPr>
        </p:nvSpPr>
        <p:spPr/>
        <p:txBody>
          <a:bodyPr/>
          <a:lstStyle/>
          <a:p>
            <a:pPr>
              <a:defRPr/>
            </a:pPr>
            <a:r>
              <a:rPr lang="en-US" smtClean="0"/>
              <a:t>Counting Courses</a:t>
            </a:r>
            <a:endParaRPr lang="en-US"/>
          </a:p>
        </p:txBody>
      </p:sp>
      <p:sp>
        <p:nvSpPr>
          <p:cNvPr id="5" name="Slide Number Placeholder 4"/>
          <p:cNvSpPr>
            <a:spLocks noGrp="1"/>
          </p:cNvSpPr>
          <p:nvPr>
            <p:ph type="sldNum" sz="quarter" idx="5"/>
          </p:nvPr>
        </p:nvSpPr>
        <p:spPr/>
        <p:txBody>
          <a:bodyPr/>
          <a:lstStyle>
            <a:lvl1pPr defTabSz="930275" eaLnBrk="0" hangingPunct="0">
              <a:defRPr>
                <a:solidFill>
                  <a:srgbClr val="000000"/>
                </a:solidFill>
                <a:latin typeface="Tahoma" panose="020B0604030504040204" pitchFamily="34" charset="0"/>
                <a:cs typeface="Arial" panose="020B0604020202020204" pitchFamily="34" charset="0"/>
              </a:defRPr>
            </a:lvl1pPr>
            <a:lvl2pPr marL="742950" indent="-285750" defTabSz="930275" eaLnBrk="0" hangingPunct="0">
              <a:defRPr>
                <a:solidFill>
                  <a:srgbClr val="000000"/>
                </a:solidFill>
                <a:latin typeface="Tahoma" panose="020B0604030504040204" pitchFamily="34" charset="0"/>
                <a:cs typeface="Arial" panose="020B0604020202020204" pitchFamily="34" charset="0"/>
              </a:defRPr>
            </a:lvl2pPr>
            <a:lvl3pPr marL="1143000" indent="-228600" defTabSz="930275" eaLnBrk="0" hangingPunct="0">
              <a:defRPr>
                <a:solidFill>
                  <a:srgbClr val="000000"/>
                </a:solidFill>
                <a:latin typeface="Tahoma" panose="020B0604030504040204" pitchFamily="34" charset="0"/>
                <a:cs typeface="Arial" panose="020B0604020202020204" pitchFamily="34" charset="0"/>
              </a:defRPr>
            </a:lvl3pPr>
            <a:lvl4pPr marL="1600200" indent="-228600" defTabSz="930275" eaLnBrk="0" hangingPunct="0">
              <a:defRPr>
                <a:solidFill>
                  <a:srgbClr val="000000"/>
                </a:solidFill>
                <a:latin typeface="Tahoma" panose="020B0604030504040204" pitchFamily="34" charset="0"/>
                <a:cs typeface="Arial" panose="020B0604020202020204" pitchFamily="34" charset="0"/>
              </a:defRPr>
            </a:lvl4pPr>
            <a:lvl5pPr marL="2057400" indent="-228600" defTabSz="930275" eaLnBrk="0" hangingPunct="0">
              <a:defRPr>
                <a:solidFill>
                  <a:srgbClr val="000000"/>
                </a:solidFill>
                <a:latin typeface="Tahoma" panose="020B0604030504040204" pitchFamily="34" charset="0"/>
                <a:cs typeface="Arial" panose="020B0604020202020204" pitchFamily="34" charset="0"/>
              </a:defRPr>
            </a:lvl5pPr>
            <a:lvl6pPr marL="25146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6pPr>
            <a:lvl7pPr marL="29718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7pPr>
            <a:lvl8pPr marL="34290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8pPr>
            <a:lvl9pPr marL="38862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9pPr>
          </a:lstStyle>
          <a:p>
            <a:pPr eaLnBrk="1" hangingPunct="1"/>
            <a:fld id="{54686297-AB7C-4E5D-8FFC-275487E6CF34}" type="slidenum">
              <a:rPr lang="en-US" altLang="en-US">
                <a:solidFill>
                  <a:schemeClr val="tx1"/>
                </a:solidFill>
                <a:latin typeface="Arial" panose="020B0604020202020204" pitchFamily="34" charset="0"/>
              </a:rPr>
              <a:pPr eaLnBrk="1" hangingPunct="1"/>
              <a:t>2</a:t>
            </a:fld>
            <a:endParaRPr lang="en-US"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2377517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smtClean="0">
                <a:latin typeface="Arial" panose="020B0604020202020204" pitchFamily="34" charset="0"/>
              </a:rPr>
              <a:t>Data collection and analysis are major skills to possess in any NA project</a:t>
            </a:r>
          </a:p>
          <a:p>
            <a:endParaRPr lang="en-US" altLang="en-US" b="1" smtClean="0">
              <a:latin typeface="Arial" panose="020B0604020202020204" pitchFamily="34" charset="0"/>
            </a:endParaRPr>
          </a:p>
          <a:p>
            <a:r>
              <a:rPr lang="en-US" altLang="en-US" b="1" smtClean="0">
                <a:latin typeface="Arial" panose="020B0604020202020204" pitchFamily="34" charset="0"/>
              </a:rPr>
              <a:t>Data collection and analysis skills are as important as facilitation skills in managing interviews &amp; focus groups. It takes practice &amp; experience to manage the people parts of NA</a:t>
            </a:r>
          </a:p>
          <a:p>
            <a:endParaRPr lang="en-US" altLang="en-US" smtClean="0">
              <a:latin typeface="Arial" panose="020B0604020202020204" pitchFamily="34" charset="0"/>
            </a:endParaRPr>
          </a:p>
          <a:p>
            <a:endParaRPr lang="en-US" altLang="en-US" smtClean="0">
              <a:latin typeface="Arial" panose="020B0604020202020204" pitchFamily="34" charset="0"/>
            </a:endParaRPr>
          </a:p>
        </p:txBody>
      </p:sp>
      <p:sp>
        <p:nvSpPr>
          <p:cNvPr id="4" name="Slide Number Placeholder 3"/>
          <p:cNvSpPr>
            <a:spLocks noGrp="1"/>
          </p:cNvSpPr>
          <p:nvPr>
            <p:ph type="sldNum" sz="quarter" idx="5"/>
          </p:nvPr>
        </p:nvSpPr>
        <p:spPr/>
        <p:txBody>
          <a:bodyPr/>
          <a:lstStyle>
            <a:lvl1pPr defTabSz="930275" eaLnBrk="0" hangingPunct="0">
              <a:defRPr>
                <a:solidFill>
                  <a:srgbClr val="000000"/>
                </a:solidFill>
                <a:latin typeface="Tahoma" panose="020B0604030504040204" pitchFamily="34" charset="0"/>
                <a:cs typeface="Arial" panose="020B0604020202020204" pitchFamily="34" charset="0"/>
              </a:defRPr>
            </a:lvl1pPr>
            <a:lvl2pPr marL="742950" indent="-285750" defTabSz="930275" eaLnBrk="0" hangingPunct="0">
              <a:defRPr>
                <a:solidFill>
                  <a:srgbClr val="000000"/>
                </a:solidFill>
                <a:latin typeface="Tahoma" panose="020B0604030504040204" pitchFamily="34" charset="0"/>
                <a:cs typeface="Arial" panose="020B0604020202020204" pitchFamily="34" charset="0"/>
              </a:defRPr>
            </a:lvl2pPr>
            <a:lvl3pPr marL="1143000" indent="-228600" defTabSz="930275" eaLnBrk="0" hangingPunct="0">
              <a:defRPr>
                <a:solidFill>
                  <a:srgbClr val="000000"/>
                </a:solidFill>
                <a:latin typeface="Tahoma" panose="020B0604030504040204" pitchFamily="34" charset="0"/>
                <a:cs typeface="Arial" panose="020B0604020202020204" pitchFamily="34" charset="0"/>
              </a:defRPr>
            </a:lvl3pPr>
            <a:lvl4pPr marL="1600200" indent="-228600" defTabSz="930275" eaLnBrk="0" hangingPunct="0">
              <a:defRPr>
                <a:solidFill>
                  <a:srgbClr val="000000"/>
                </a:solidFill>
                <a:latin typeface="Tahoma" panose="020B0604030504040204" pitchFamily="34" charset="0"/>
                <a:cs typeface="Arial" panose="020B0604020202020204" pitchFamily="34" charset="0"/>
              </a:defRPr>
            </a:lvl4pPr>
            <a:lvl5pPr marL="2057400" indent="-228600" defTabSz="930275" eaLnBrk="0" hangingPunct="0">
              <a:defRPr>
                <a:solidFill>
                  <a:srgbClr val="000000"/>
                </a:solidFill>
                <a:latin typeface="Tahoma" panose="020B0604030504040204" pitchFamily="34" charset="0"/>
                <a:cs typeface="Arial" panose="020B0604020202020204" pitchFamily="34" charset="0"/>
              </a:defRPr>
            </a:lvl5pPr>
            <a:lvl6pPr marL="25146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6pPr>
            <a:lvl7pPr marL="29718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7pPr>
            <a:lvl8pPr marL="34290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8pPr>
            <a:lvl9pPr marL="38862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9pPr>
          </a:lstStyle>
          <a:p>
            <a:pPr eaLnBrk="1" hangingPunct="1"/>
            <a:fld id="{7BF553D5-9FA2-4668-AABD-C1B47F562974}" type="slidenum">
              <a:rPr lang="en-US" altLang="en-US">
                <a:solidFill>
                  <a:schemeClr val="tx1"/>
                </a:solidFill>
                <a:latin typeface="Arial" panose="020B0604020202020204" pitchFamily="34" charset="0"/>
              </a:rPr>
              <a:pPr eaLnBrk="1" hangingPunct="1"/>
              <a:t>3</a:t>
            </a:fld>
            <a:endParaRPr lang="en-US"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4148839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smtClean="0">
                <a:latin typeface="Arial" panose="020B0604020202020204" pitchFamily="34" charset="0"/>
              </a:rPr>
              <a:t>There are 2 kinds of data analysis: quantitative &amp; qualitative</a:t>
            </a:r>
          </a:p>
          <a:p>
            <a:endParaRPr lang="en-US" altLang="en-US" b="1" smtClean="0">
              <a:latin typeface="Arial" panose="020B0604020202020204" pitchFamily="34" charset="0"/>
            </a:endParaRPr>
          </a:p>
          <a:p>
            <a:r>
              <a:rPr lang="en-US" altLang="en-US" b="1" smtClean="0">
                <a:latin typeface="Arial" panose="020B0604020202020204" pitchFamily="34" charset="0"/>
              </a:rPr>
              <a:t>Quantitative analysis deals with numerical data, or types of information based in quantities or amounts.  It’s an analysis technique that applies math to measurement.  It’s easy to score and analyze, and it’s numerically represented by charts, tables and graphs.</a:t>
            </a:r>
          </a:p>
          <a:p>
            <a:endParaRPr lang="en-US" altLang="en-US" b="1" smtClean="0">
              <a:latin typeface="Arial" panose="020B0604020202020204" pitchFamily="34" charset="0"/>
            </a:endParaRPr>
          </a:p>
          <a:p>
            <a:r>
              <a:rPr lang="en-US" altLang="en-US" b="1" smtClean="0">
                <a:latin typeface="Arial" panose="020B0604020202020204" pitchFamily="34" charset="0"/>
              </a:rPr>
              <a:t>The second type of data analysis is qualitative.  Qualitative analysis represents all other kinds of data that are not numerical in nature.  It can be time consuming to collect and analyze, but it provides detailed information.  Qualitative data is mostly represented by words, graphics, photographs and audios/videos .</a:t>
            </a:r>
          </a:p>
          <a:p>
            <a:endParaRPr lang="en-US" altLang="en-US" smtClean="0">
              <a:latin typeface="Arial" panose="020B0604020202020204" pitchFamily="34" charset="0"/>
            </a:endParaRPr>
          </a:p>
        </p:txBody>
      </p:sp>
      <p:sp>
        <p:nvSpPr>
          <p:cNvPr id="4" name="Footer Placeholder 3"/>
          <p:cNvSpPr>
            <a:spLocks noGrp="1"/>
          </p:cNvSpPr>
          <p:nvPr>
            <p:ph type="ftr" sz="quarter" idx="4"/>
          </p:nvPr>
        </p:nvSpPr>
        <p:spPr/>
        <p:txBody>
          <a:bodyPr/>
          <a:lstStyle/>
          <a:p>
            <a:pPr>
              <a:defRPr/>
            </a:pPr>
            <a:r>
              <a:rPr lang="en-US" smtClean="0"/>
              <a:t>Counting Courses</a:t>
            </a:r>
            <a:endParaRPr lang="en-US"/>
          </a:p>
        </p:txBody>
      </p:sp>
      <p:sp>
        <p:nvSpPr>
          <p:cNvPr id="5" name="Slide Number Placeholder 4"/>
          <p:cNvSpPr>
            <a:spLocks noGrp="1"/>
          </p:cNvSpPr>
          <p:nvPr>
            <p:ph type="sldNum" sz="quarter" idx="5"/>
          </p:nvPr>
        </p:nvSpPr>
        <p:spPr/>
        <p:txBody>
          <a:bodyPr/>
          <a:lstStyle>
            <a:lvl1pPr defTabSz="930275" eaLnBrk="0" hangingPunct="0">
              <a:defRPr>
                <a:solidFill>
                  <a:srgbClr val="000000"/>
                </a:solidFill>
                <a:latin typeface="Tahoma" panose="020B0604030504040204" pitchFamily="34" charset="0"/>
                <a:cs typeface="Arial" panose="020B0604020202020204" pitchFamily="34" charset="0"/>
              </a:defRPr>
            </a:lvl1pPr>
            <a:lvl2pPr marL="742950" indent="-285750" defTabSz="930275" eaLnBrk="0" hangingPunct="0">
              <a:defRPr>
                <a:solidFill>
                  <a:srgbClr val="000000"/>
                </a:solidFill>
                <a:latin typeface="Tahoma" panose="020B0604030504040204" pitchFamily="34" charset="0"/>
                <a:cs typeface="Arial" panose="020B0604020202020204" pitchFamily="34" charset="0"/>
              </a:defRPr>
            </a:lvl2pPr>
            <a:lvl3pPr marL="1143000" indent="-228600" defTabSz="930275" eaLnBrk="0" hangingPunct="0">
              <a:defRPr>
                <a:solidFill>
                  <a:srgbClr val="000000"/>
                </a:solidFill>
                <a:latin typeface="Tahoma" panose="020B0604030504040204" pitchFamily="34" charset="0"/>
                <a:cs typeface="Arial" panose="020B0604020202020204" pitchFamily="34" charset="0"/>
              </a:defRPr>
            </a:lvl3pPr>
            <a:lvl4pPr marL="1600200" indent="-228600" defTabSz="930275" eaLnBrk="0" hangingPunct="0">
              <a:defRPr>
                <a:solidFill>
                  <a:srgbClr val="000000"/>
                </a:solidFill>
                <a:latin typeface="Tahoma" panose="020B0604030504040204" pitchFamily="34" charset="0"/>
                <a:cs typeface="Arial" panose="020B0604020202020204" pitchFamily="34" charset="0"/>
              </a:defRPr>
            </a:lvl4pPr>
            <a:lvl5pPr marL="2057400" indent="-228600" defTabSz="930275" eaLnBrk="0" hangingPunct="0">
              <a:defRPr>
                <a:solidFill>
                  <a:srgbClr val="000000"/>
                </a:solidFill>
                <a:latin typeface="Tahoma" panose="020B0604030504040204" pitchFamily="34" charset="0"/>
                <a:cs typeface="Arial" panose="020B0604020202020204" pitchFamily="34" charset="0"/>
              </a:defRPr>
            </a:lvl5pPr>
            <a:lvl6pPr marL="25146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6pPr>
            <a:lvl7pPr marL="29718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7pPr>
            <a:lvl8pPr marL="34290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8pPr>
            <a:lvl9pPr marL="38862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9pPr>
          </a:lstStyle>
          <a:p>
            <a:pPr eaLnBrk="1" hangingPunct="1"/>
            <a:fld id="{FE4681A3-8A28-49BD-A680-4D69BAD9A212}" type="slidenum">
              <a:rPr lang="en-US" altLang="en-US">
                <a:solidFill>
                  <a:schemeClr val="tx1"/>
                </a:solidFill>
                <a:latin typeface="Arial" panose="020B0604020202020204" pitchFamily="34" charset="0"/>
              </a:rPr>
              <a:pPr eaLnBrk="1" hangingPunct="1"/>
              <a:t>4</a:t>
            </a:fld>
            <a:endParaRPr lang="en-US"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3809509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extLst/>
        </p:spPr>
        <p:txBody>
          <a:bodyPr/>
          <a:lstStyle/>
          <a:p>
            <a:pPr>
              <a:defRPr/>
            </a:pPr>
            <a:r>
              <a:rPr lang="en-US" b="1" dirty="0" smtClean="0"/>
              <a:t>Many people use statistical software to analyze </a:t>
            </a:r>
            <a:r>
              <a:rPr lang="en-US" b="1" dirty="0" err="1" smtClean="0"/>
              <a:t>quantative</a:t>
            </a:r>
            <a:r>
              <a:rPr lang="en-US" b="1" dirty="0" smtClean="0"/>
              <a:t> data.  Some examples of statistical software include SAS and SPSS, but even Microsoft Excel is able to perform some statistical functions.  Some of this software has a pretty steep learning curve.</a:t>
            </a:r>
          </a:p>
          <a:p>
            <a:pPr marL="171450" indent="-171450">
              <a:buFont typeface="Arial" pitchFamily="34" charset="0"/>
              <a:buChar char="•"/>
              <a:defRPr/>
            </a:pPr>
            <a:endParaRPr lang="en-US" b="1" dirty="0" smtClean="0"/>
          </a:p>
          <a:p>
            <a:pPr>
              <a:buFont typeface="Arial" pitchFamily="34" charset="0"/>
              <a:buNone/>
              <a:defRPr/>
            </a:pPr>
            <a:r>
              <a:rPr lang="en-US" b="1" dirty="0" smtClean="0"/>
              <a:t>Quantitative data can report on frequency, or the number of times a response was selected.  It can also report on percentage, which compares categories of responses.  </a:t>
            </a:r>
          </a:p>
        </p:txBody>
      </p:sp>
      <p:sp>
        <p:nvSpPr>
          <p:cNvPr id="4" name="Slide Number Placeholder 3"/>
          <p:cNvSpPr>
            <a:spLocks noGrp="1"/>
          </p:cNvSpPr>
          <p:nvPr>
            <p:ph type="sldNum" sz="quarter" idx="5"/>
          </p:nvPr>
        </p:nvSpPr>
        <p:spPr/>
        <p:txBody>
          <a:bodyPr/>
          <a:lstStyle>
            <a:lvl1pPr defTabSz="930275" eaLnBrk="0" hangingPunct="0">
              <a:defRPr>
                <a:solidFill>
                  <a:srgbClr val="000000"/>
                </a:solidFill>
                <a:latin typeface="Tahoma" panose="020B0604030504040204" pitchFamily="34" charset="0"/>
                <a:cs typeface="Arial" panose="020B0604020202020204" pitchFamily="34" charset="0"/>
              </a:defRPr>
            </a:lvl1pPr>
            <a:lvl2pPr marL="742950" indent="-285750" defTabSz="930275" eaLnBrk="0" hangingPunct="0">
              <a:defRPr>
                <a:solidFill>
                  <a:srgbClr val="000000"/>
                </a:solidFill>
                <a:latin typeface="Tahoma" panose="020B0604030504040204" pitchFamily="34" charset="0"/>
                <a:cs typeface="Arial" panose="020B0604020202020204" pitchFamily="34" charset="0"/>
              </a:defRPr>
            </a:lvl2pPr>
            <a:lvl3pPr marL="1143000" indent="-228600" defTabSz="930275" eaLnBrk="0" hangingPunct="0">
              <a:defRPr>
                <a:solidFill>
                  <a:srgbClr val="000000"/>
                </a:solidFill>
                <a:latin typeface="Tahoma" panose="020B0604030504040204" pitchFamily="34" charset="0"/>
                <a:cs typeface="Arial" panose="020B0604020202020204" pitchFamily="34" charset="0"/>
              </a:defRPr>
            </a:lvl3pPr>
            <a:lvl4pPr marL="1600200" indent="-228600" defTabSz="930275" eaLnBrk="0" hangingPunct="0">
              <a:defRPr>
                <a:solidFill>
                  <a:srgbClr val="000000"/>
                </a:solidFill>
                <a:latin typeface="Tahoma" panose="020B0604030504040204" pitchFamily="34" charset="0"/>
                <a:cs typeface="Arial" panose="020B0604020202020204" pitchFamily="34" charset="0"/>
              </a:defRPr>
            </a:lvl4pPr>
            <a:lvl5pPr marL="2057400" indent="-228600" defTabSz="930275" eaLnBrk="0" hangingPunct="0">
              <a:defRPr>
                <a:solidFill>
                  <a:srgbClr val="000000"/>
                </a:solidFill>
                <a:latin typeface="Tahoma" panose="020B0604030504040204" pitchFamily="34" charset="0"/>
                <a:cs typeface="Arial" panose="020B0604020202020204" pitchFamily="34" charset="0"/>
              </a:defRPr>
            </a:lvl5pPr>
            <a:lvl6pPr marL="25146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6pPr>
            <a:lvl7pPr marL="29718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7pPr>
            <a:lvl8pPr marL="34290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8pPr>
            <a:lvl9pPr marL="38862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9pPr>
          </a:lstStyle>
          <a:p>
            <a:pPr eaLnBrk="1" hangingPunct="1"/>
            <a:fld id="{1DBE52AD-5210-4B7F-9AFE-A890972D6EB1}" type="slidenum">
              <a:rPr lang="en-US" altLang="en-US">
                <a:solidFill>
                  <a:schemeClr val="tx1"/>
                </a:solidFill>
                <a:latin typeface="Arial" panose="020B0604020202020204" pitchFamily="34" charset="0"/>
              </a:rPr>
              <a:pPr eaLnBrk="1" hangingPunct="1"/>
              <a:t>5</a:t>
            </a:fld>
            <a:endParaRPr lang="en-US"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2307010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buFont typeface="Arial" pitchFamily="34" charset="0"/>
              <a:buNone/>
              <a:defRPr/>
            </a:pPr>
            <a:r>
              <a:rPr lang="en-US" b="1" dirty="0" smtClean="0"/>
              <a:t>Quantitative data can also report on measures of central tendency.  This shows us what is typical for a question.  Mode is the most frequent response.  Median determines the middle most point, and mean shows us the statistical average for a question.  </a:t>
            </a:r>
          </a:p>
          <a:p>
            <a:pPr>
              <a:buFont typeface="Arial" pitchFamily="34" charset="0"/>
              <a:buNone/>
              <a:defRPr/>
            </a:pPr>
            <a:endParaRPr lang="en-US" b="1" dirty="0" smtClean="0"/>
          </a:p>
          <a:p>
            <a:pPr>
              <a:buFont typeface="Arial" pitchFamily="34" charset="0"/>
              <a:buNone/>
              <a:defRPr/>
            </a:pPr>
            <a:r>
              <a:rPr lang="en-US" b="1" dirty="0" smtClean="0"/>
              <a:t>Quantitative data can also report on measures of variable – such as the range, interquartile range, and standard deviation.  </a:t>
            </a:r>
          </a:p>
          <a:p>
            <a:pPr>
              <a:buFont typeface="Arial" pitchFamily="34" charset="0"/>
              <a:buNone/>
              <a:defRPr/>
            </a:pPr>
            <a:endParaRPr lang="en-US" b="1" dirty="0" smtClean="0"/>
          </a:p>
          <a:p>
            <a:pPr>
              <a:buFont typeface="Arial" pitchFamily="34" charset="0"/>
              <a:buNone/>
              <a:defRPr/>
            </a:pPr>
            <a:r>
              <a:rPr lang="en-US" b="1" dirty="0" smtClean="0"/>
              <a:t>You’ll learn a lot more about measures of central tendency and measures of variability in statistics classes.  But, for our purposes, these descriptions will suffice.</a:t>
            </a:r>
          </a:p>
          <a:p>
            <a:pPr>
              <a:buFont typeface="Arial" pitchFamily="34" charset="0"/>
              <a:buNone/>
              <a:defRPr/>
            </a:pPr>
            <a:endParaRPr lang="en-US" b="1" dirty="0" smtClean="0"/>
          </a:p>
          <a:p>
            <a:pPr marL="171450" indent="-171450">
              <a:buFont typeface="Arial" pitchFamily="34" charset="0"/>
              <a:buChar char="•"/>
              <a:defRPr/>
            </a:pPr>
            <a:endParaRPr lang="en-US" b="1" dirty="0" smtClean="0"/>
          </a:p>
          <a:p>
            <a:pPr>
              <a:defRPr/>
            </a:pPr>
            <a:endParaRPr lang="en-US" dirty="0"/>
          </a:p>
        </p:txBody>
      </p:sp>
      <p:sp>
        <p:nvSpPr>
          <p:cNvPr id="4" name="Footer Placeholder 3"/>
          <p:cNvSpPr>
            <a:spLocks noGrp="1"/>
          </p:cNvSpPr>
          <p:nvPr>
            <p:ph type="ftr" sz="quarter" idx="4"/>
          </p:nvPr>
        </p:nvSpPr>
        <p:spPr/>
        <p:txBody>
          <a:bodyPr/>
          <a:lstStyle/>
          <a:p>
            <a:pPr>
              <a:defRPr/>
            </a:pPr>
            <a:r>
              <a:rPr lang="en-US" smtClean="0"/>
              <a:t>Counting Courses</a:t>
            </a:r>
            <a:endParaRPr lang="en-US"/>
          </a:p>
        </p:txBody>
      </p:sp>
      <p:sp>
        <p:nvSpPr>
          <p:cNvPr id="5" name="Slide Number Placeholder 4"/>
          <p:cNvSpPr>
            <a:spLocks noGrp="1"/>
          </p:cNvSpPr>
          <p:nvPr>
            <p:ph type="sldNum" sz="quarter" idx="5"/>
          </p:nvPr>
        </p:nvSpPr>
        <p:spPr/>
        <p:txBody>
          <a:bodyPr/>
          <a:lstStyle>
            <a:lvl1pPr defTabSz="930275" eaLnBrk="0" hangingPunct="0">
              <a:defRPr>
                <a:solidFill>
                  <a:srgbClr val="000000"/>
                </a:solidFill>
                <a:latin typeface="Tahoma" panose="020B0604030504040204" pitchFamily="34" charset="0"/>
                <a:cs typeface="Arial" panose="020B0604020202020204" pitchFamily="34" charset="0"/>
              </a:defRPr>
            </a:lvl1pPr>
            <a:lvl2pPr marL="742950" indent="-285750" defTabSz="930275" eaLnBrk="0" hangingPunct="0">
              <a:defRPr>
                <a:solidFill>
                  <a:srgbClr val="000000"/>
                </a:solidFill>
                <a:latin typeface="Tahoma" panose="020B0604030504040204" pitchFamily="34" charset="0"/>
                <a:cs typeface="Arial" panose="020B0604020202020204" pitchFamily="34" charset="0"/>
              </a:defRPr>
            </a:lvl2pPr>
            <a:lvl3pPr marL="1143000" indent="-228600" defTabSz="930275" eaLnBrk="0" hangingPunct="0">
              <a:defRPr>
                <a:solidFill>
                  <a:srgbClr val="000000"/>
                </a:solidFill>
                <a:latin typeface="Tahoma" panose="020B0604030504040204" pitchFamily="34" charset="0"/>
                <a:cs typeface="Arial" panose="020B0604020202020204" pitchFamily="34" charset="0"/>
              </a:defRPr>
            </a:lvl3pPr>
            <a:lvl4pPr marL="1600200" indent="-228600" defTabSz="930275" eaLnBrk="0" hangingPunct="0">
              <a:defRPr>
                <a:solidFill>
                  <a:srgbClr val="000000"/>
                </a:solidFill>
                <a:latin typeface="Tahoma" panose="020B0604030504040204" pitchFamily="34" charset="0"/>
                <a:cs typeface="Arial" panose="020B0604020202020204" pitchFamily="34" charset="0"/>
              </a:defRPr>
            </a:lvl4pPr>
            <a:lvl5pPr marL="2057400" indent="-228600" defTabSz="930275" eaLnBrk="0" hangingPunct="0">
              <a:defRPr>
                <a:solidFill>
                  <a:srgbClr val="000000"/>
                </a:solidFill>
                <a:latin typeface="Tahoma" panose="020B0604030504040204" pitchFamily="34" charset="0"/>
                <a:cs typeface="Arial" panose="020B0604020202020204" pitchFamily="34" charset="0"/>
              </a:defRPr>
            </a:lvl5pPr>
            <a:lvl6pPr marL="25146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6pPr>
            <a:lvl7pPr marL="29718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7pPr>
            <a:lvl8pPr marL="34290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8pPr>
            <a:lvl9pPr marL="38862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9pPr>
          </a:lstStyle>
          <a:p>
            <a:pPr eaLnBrk="1" hangingPunct="1"/>
            <a:fld id="{58402FC2-A46A-41D1-881E-227607FFD99F}" type="slidenum">
              <a:rPr lang="en-US" altLang="en-US">
                <a:solidFill>
                  <a:schemeClr val="tx1"/>
                </a:solidFill>
                <a:latin typeface="Arial" panose="020B0604020202020204" pitchFamily="34" charset="0"/>
              </a:rPr>
              <a:pPr eaLnBrk="1" hangingPunct="1"/>
              <a:t>6</a:t>
            </a:fld>
            <a:endParaRPr lang="en-US"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3247383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extLst/>
        </p:spPr>
        <p:txBody>
          <a:bodyPr/>
          <a:lstStyle/>
          <a:p>
            <a:pPr>
              <a:defRPr/>
            </a:pPr>
            <a:r>
              <a:rPr lang="en-US" b="1" dirty="0" smtClean="0"/>
              <a:t>Qualitative analysis involves classifying data by themes, words or phrases, and it also includes responses to open-ended questions.  </a:t>
            </a:r>
          </a:p>
          <a:p>
            <a:pPr>
              <a:buFont typeface="Arial" pitchFamily="34" charset="0"/>
              <a:buNone/>
              <a:defRPr/>
            </a:pPr>
            <a:endParaRPr lang="en-US" b="1" dirty="0" smtClean="0"/>
          </a:p>
          <a:p>
            <a:pPr>
              <a:buFont typeface="Arial" pitchFamily="34" charset="0"/>
              <a:buNone/>
              <a:defRPr/>
            </a:pPr>
            <a:r>
              <a:rPr lang="en-US" b="1" dirty="0" smtClean="0"/>
              <a:t>There are several steps in analyzing qualitative data:</a:t>
            </a:r>
          </a:p>
          <a:p>
            <a:pPr>
              <a:buFont typeface="Arial" pitchFamily="34" charset="0"/>
              <a:buNone/>
              <a:defRPr/>
            </a:pPr>
            <a:r>
              <a:rPr lang="en-US" b="1" dirty="0" smtClean="0"/>
              <a:t>First, read &amp; reread each statement.  Then, jot down notes, and underline important phrases.  Next, develop codes, acronyms &amp; numbers for categories.  You’ll then assign codes to statements &amp; sort them into categories.  Review the statements &amp; revise the categories, if necessary.  Next, compare the data to determine the level of agreement.  Then, count the statements in each category.  And, finally, decide how to report the results.</a:t>
            </a:r>
          </a:p>
          <a:p>
            <a:pPr marL="171450" indent="-171450">
              <a:buFont typeface="Arial" pitchFamily="34" charset="0"/>
              <a:buChar char="•"/>
              <a:defRPr/>
            </a:pPr>
            <a:endParaRPr lang="en-US" b="1" dirty="0" smtClean="0"/>
          </a:p>
          <a:p>
            <a:pPr>
              <a:buFont typeface="Arial" pitchFamily="34" charset="0"/>
              <a:buNone/>
              <a:defRPr/>
            </a:pPr>
            <a:r>
              <a:rPr lang="en-US" b="1" dirty="0" smtClean="0"/>
              <a:t>After listening to the following directions, please pause the lecture to take a few minutes to think.  Which of these steps are the most time intensive?  Which steps were the easiest? Why?</a:t>
            </a:r>
          </a:p>
          <a:p>
            <a:pPr>
              <a:buFont typeface="Arial" pitchFamily="34" charset="0"/>
              <a:buNone/>
              <a:defRPr/>
            </a:pPr>
            <a:endParaRPr lang="en-US" b="1" dirty="0" smtClean="0"/>
          </a:p>
          <a:p>
            <a:pPr>
              <a:buFont typeface="Arial" pitchFamily="34" charset="0"/>
              <a:buNone/>
              <a:defRPr/>
            </a:pPr>
            <a:r>
              <a:rPr lang="en-US" b="1" dirty="0" smtClean="0"/>
              <a:t>Please pause the lecture here to spend a few minutes thinking about the steps involved in analyzing qualitative data.  </a:t>
            </a:r>
          </a:p>
          <a:p>
            <a:pPr>
              <a:buFont typeface="Arial" pitchFamily="34" charset="0"/>
              <a:buNone/>
              <a:defRPr/>
            </a:pPr>
            <a:endParaRPr lang="en-US" b="1" dirty="0" smtClean="0"/>
          </a:p>
        </p:txBody>
      </p:sp>
      <p:sp>
        <p:nvSpPr>
          <p:cNvPr id="4" name="Slide Number Placeholder 3"/>
          <p:cNvSpPr>
            <a:spLocks noGrp="1"/>
          </p:cNvSpPr>
          <p:nvPr>
            <p:ph type="sldNum" sz="quarter" idx="5"/>
          </p:nvPr>
        </p:nvSpPr>
        <p:spPr/>
        <p:txBody>
          <a:bodyPr/>
          <a:lstStyle>
            <a:lvl1pPr defTabSz="930275" eaLnBrk="0" hangingPunct="0">
              <a:defRPr>
                <a:solidFill>
                  <a:srgbClr val="000000"/>
                </a:solidFill>
                <a:latin typeface="Tahoma" panose="020B0604030504040204" pitchFamily="34" charset="0"/>
                <a:cs typeface="Arial" panose="020B0604020202020204" pitchFamily="34" charset="0"/>
              </a:defRPr>
            </a:lvl1pPr>
            <a:lvl2pPr marL="742950" indent="-285750" defTabSz="930275" eaLnBrk="0" hangingPunct="0">
              <a:defRPr>
                <a:solidFill>
                  <a:srgbClr val="000000"/>
                </a:solidFill>
                <a:latin typeface="Tahoma" panose="020B0604030504040204" pitchFamily="34" charset="0"/>
                <a:cs typeface="Arial" panose="020B0604020202020204" pitchFamily="34" charset="0"/>
              </a:defRPr>
            </a:lvl2pPr>
            <a:lvl3pPr marL="1143000" indent="-228600" defTabSz="930275" eaLnBrk="0" hangingPunct="0">
              <a:defRPr>
                <a:solidFill>
                  <a:srgbClr val="000000"/>
                </a:solidFill>
                <a:latin typeface="Tahoma" panose="020B0604030504040204" pitchFamily="34" charset="0"/>
                <a:cs typeface="Arial" panose="020B0604020202020204" pitchFamily="34" charset="0"/>
              </a:defRPr>
            </a:lvl3pPr>
            <a:lvl4pPr marL="1600200" indent="-228600" defTabSz="930275" eaLnBrk="0" hangingPunct="0">
              <a:defRPr>
                <a:solidFill>
                  <a:srgbClr val="000000"/>
                </a:solidFill>
                <a:latin typeface="Tahoma" panose="020B0604030504040204" pitchFamily="34" charset="0"/>
                <a:cs typeface="Arial" panose="020B0604020202020204" pitchFamily="34" charset="0"/>
              </a:defRPr>
            </a:lvl4pPr>
            <a:lvl5pPr marL="2057400" indent="-228600" defTabSz="930275" eaLnBrk="0" hangingPunct="0">
              <a:defRPr>
                <a:solidFill>
                  <a:srgbClr val="000000"/>
                </a:solidFill>
                <a:latin typeface="Tahoma" panose="020B0604030504040204" pitchFamily="34" charset="0"/>
                <a:cs typeface="Arial" panose="020B0604020202020204" pitchFamily="34" charset="0"/>
              </a:defRPr>
            </a:lvl5pPr>
            <a:lvl6pPr marL="25146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6pPr>
            <a:lvl7pPr marL="29718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7pPr>
            <a:lvl8pPr marL="34290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8pPr>
            <a:lvl9pPr marL="38862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9pPr>
          </a:lstStyle>
          <a:p>
            <a:pPr eaLnBrk="1" hangingPunct="1"/>
            <a:fld id="{41DCED7E-4EBC-49A9-A35F-31813503D995}" type="slidenum">
              <a:rPr lang="en-US" altLang="en-US">
                <a:solidFill>
                  <a:schemeClr val="tx1"/>
                </a:solidFill>
                <a:latin typeface="Arial" panose="020B0604020202020204" pitchFamily="34" charset="0"/>
              </a:rPr>
              <a:pPr eaLnBrk="1" hangingPunct="1"/>
              <a:t>7</a:t>
            </a:fld>
            <a:endParaRPr lang="en-US"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1778013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extLst/>
        </p:spPr>
        <p:txBody>
          <a:bodyPr/>
          <a:lstStyle/>
          <a:p>
            <a:pPr>
              <a:defRPr/>
            </a:pPr>
            <a:r>
              <a:rPr lang="en-US" b="1" dirty="0" smtClean="0"/>
              <a:t>Regardless of which data analysis you do, there are three terms that describe the level of confidence that has to be met around the collection and analysis of information. These terms are: reliability, validity and trustworthiness.  </a:t>
            </a:r>
          </a:p>
          <a:p>
            <a:pPr>
              <a:defRPr/>
            </a:pPr>
            <a:endParaRPr lang="en-US" b="1" dirty="0" smtClean="0"/>
          </a:p>
          <a:p>
            <a:pPr>
              <a:defRPr/>
            </a:pPr>
            <a:r>
              <a:rPr lang="en-US" b="1" dirty="0" smtClean="0"/>
              <a:t>Reliability refers to the degree of consistency or repeatability of a measure.</a:t>
            </a:r>
          </a:p>
          <a:p>
            <a:pPr>
              <a:buFont typeface="Arial" pitchFamily="34" charset="0"/>
              <a:buNone/>
              <a:defRPr/>
            </a:pPr>
            <a:endParaRPr lang="en-US" b="1" dirty="0" smtClean="0"/>
          </a:p>
          <a:p>
            <a:pPr>
              <a:buFont typeface="Arial" pitchFamily="34" charset="0"/>
              <a:buNone/>
              <a:defRPr/>
            </a:pPr>
            <a:r>
              <a:rPr lang="en-US" b="1" dirty="0" smtClean="0"/>
              <a:t>Validity allows for determining how well the DCI measures what it is intended to measure</a:t>
            </a:r>
          </a:p>
          <a:p>
            <a:pPr>
              <a:buFont typeface="Arial" pitchFamily="34" charset="0"/>
              <a:buNone/>
              <a:defRPr/>
            </a:pPr>
            <a:endParaRPr lang="en-US" b="1" dirty="0" smtClean="0"/>
          </a:p>
          <a:p>
            <a:pPr>
              <a:buFont typeface="Arial" pitchFamily="34" charset="0"/>
              <a:buNone/>
              <a:defRPr/>
            </a:pPr>
            <a:r>
              <a:rPr lang="en-US" b="1" dirty="0" smtClean="0"/>
              <a:t>Finally, Trustworthiness applies to qualitative data and qualitative analysis. It deals with:</a:t>
            </a:r>
          </a:p>
          <a:p>
            <a:pPr marL="171450" indent="-171450">
              <a:buFont typeface="Arial" pitchFamily="34" charset="0"/>
              <a:buChar char="•"/>
              <a:defRPr/>
            </a:pPr>
            <a:r>
              <a:rPr lang="en-US" b="1" dirty="0" smtClean="0"/>
              <a:t>Truth value</a:t>
            </a:r>
          </a:p>
          <a:p>
            <a:pPr marL="171450" indent="-171450">
              <a:buFont typeface="Arial" pitchFamily="34" charset="0"/>
              <a:buChar char="•"/>
              <a:defRPr/>
            </a:pPr>
            <a:r>
              <a:rPr lang="en-US" b="1" dirty="0" smtClean="0"/>
              <a:t>Applicability</a:t>
            </a:r>
          </a:p>
          <a:p>
            <a:pPr marL="171450" indent="-171450">
              <a:buFont typeface="Arial" pitchFamily="34" charset="0"/>
              <a:buChar char="•"/>
              <a:defRPr/>
            </a:pPr>
            <a:r>
              <a:rPr lang="en-US" b="1" dirty="0" smtClean="0"/>
              <a:t>Consistency</a:t>
            </a:r>
          </a:p>
          <a:p>
            <a:pPr marL="171450" indent="-171450">
              <a:buFont typeface="Arial" pitchFamily="34" charset="0"/>
              <a:buChar char="•"/>
              <a:defRPr/>
            </a:pPr>
            <a:r>
              <a:rPr lang="en-US" b="1" dirty="0" smtClean="0"/>
              <a:t>Neutrality</a:t>
            </a:r>
          </a:p>
          <a:p>
            <a:pPr>
              <a:buFont typeface="Arial" pitchFamily="34" charset="0"/>
              <a:buNone/>
              <a:defRPr/>
            </a:pPr>
            <a:endParaRPr lang="en-US" b="1" dirty="0" smtClean="0"/>
          </a:p>
          <a:p>
            <a:pPr>
              <a:buFont typeface="Arial" pitchFamily="34" charset="0"/>
              <a:buNone/>
              <a:defRPr/>
            </a:pPr>
            <a:r>
              <a:rPr lang="en-US" b="1" dirty="0" smtClean="0"/>
              <a:t>We wrapped up the discussion on data collection and analysis by completing the mini case study</a:t>
            </a:r>
          </a:p>
          <a:p>
            <a:pPr>
              <a:buFont typeface="Arial" pitchFamily="34" charset="0"/>
              <a:buNone/>
              <a:defRPr/>
            </a:pPr>
            <a:endParaRPr lang="en-US" b="1" dirty="0" smtClean="0"/>
          </a:p>
          <a:p>
            <a:pPr>
              <a:buFont typeface="Arial" pitchFamily="34" charset="0"/>
              <a:buNone/>
              <a:defRPr/>
            </a:pPr>
            <a:r>
              <a:rPr lang="en-US" b="1" dirty="0" smtClean="0"/>
              <a:t>What questions are there about anything we covered last week?</a:t>
            </a:r>
          </a:p>
          <a:p>
            <a:pPr>
              <a:defRPr/>
            </a:pPr>
            <a:endParaRPr lang="en-US" b="1" dirty="0" smtClean="0"/>
          </a:p>
        </p:txBody>
      </p:sp>
      <p:sp>
        <p:nvSpPr>
          <p:cNvPr id="4" name="Slide Number Placeholder 3"/>
          <p:cNvSpPr>
            <a:spLocks noGrp="1"/>
          </p:cNvSpPr>
          <p:nvPr>
            <p:ph type="sldNum" sz="quarter" idx="5"/>
          </p:nvPr>
        </p:nvSpPr>
        <p:spPr/>
        <p:txBody>
          <a:bodyPr/>
          <a:lstStyle>
            <a:lvl1pPr defTabSz="930275" eaLnBrk="0" hangingPunct="0">
              <a:defRPr>
                <a:solidFill>
                  <a:srgbClr val="000000"/>
                </a:solidFill>
                <a:latin typeface="Tahoma" panose="020B0604030504040204" pitchFamily="34" charset="0"/>
                <a:cs typeface="Arial" panose="020B0604020202020204" pitchFamily="34" charset="0"/>
              </a:defRPr>
            </a:lvl1pPr>
            <a:lvl2pPr marL="742950" indent="-285750" defTabSz="930275" eaLnBrk="0" hangingPunct="0">
              <a:defRPr>
                <a:solidFill>
                  <a:srgbClr val="000000"/>
                </a:solidFill>
                <a:latin typeface="Tahoma" panose="020B0604030504040204" pitchFamily="34" charset="0"/>
                <a:cs typeface="Arial" panose="020B0604020202020204" pitchFamily="34" charset="0"/>
              </a:defRPr>
            </a:lvl2pPr>
            <a:lvl3pPr marL="1143000" indent="-228600" defTabSz="930275" eaLnBrk="0" hangingPunct="0">
              <a:defRPr>
                <a:solidFill>
                  <a:srgbClr val="000000"/>
                </a:solidFill>
                <a:latin typeface="Tahoma" panose="020B0604030504040204" pitchFamily="34" charset="0"/>
                <a:cs typeface="Arial" panose="020B0604020202020204" pitchFamily="34" charset="0"/>
              </a:defRPr>
            </a:lvl3pPr>
            <a:lvl4pPr marL="1600200" indent="-228600" defTabSz="930275" eaLnBrk="0" hangingPunct="0">
              <a:defRPr>
                <a:solidFill>
                  <a:srgbClr val="000000"/>
                </a:solidFill>
                <a:latin typeface="Tahoma" panose="020B0604030504040204" pitchFamily="34" charset="0"/>
                <a:cs typeface="Arial" panose="020B0604020202020204" pitchFamily="34" charset="0"/>
              </a:defRPr>
            </a:lvl4pPr>
            <a:lvl5pPr marL="2057400" indent="-228600" defTabSz="930275" eaLnBrk="0" hangingPunct="0">
              <a:defRPr>
                <a:solidFill>
                  <a:srgbClr val="000000"/>
                </a:solidFill>
                <a:latin typeface="Tahoma" panose="020B0604030504040204" pitchFamily="34" charset="0"/>
                <a:cs typeface="Arial" panose="020B0604020202020204" pitchFamily="34" charset="0"/>
              </a:defRPr>
            </a:lvl5pPr>
            <a:lvl6pPr marL="25146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6pPr>
            <a:lvl7pPr marL="29718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7pPr>
            <a:lvl8pPr marL="34290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8pPr>
            <a:lvl9pPr marL="38862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9pPr>
          </a:lstStyle>
          <a:p>
            <a:pPr eaLnBrk="1" hangingPunct="1"/>
            <a:fld id="{CD5E9D47-AB71-4132-B203-94E2D8FE6291}" type="slidenum">
              <a:rPr lang="en-US" altLang="en-US">
                <a:solidFill>
                  <a:schemeClr val="tx1"/>
                </a:solidFill>
                <a:latin typeface="Arial" panose="020B0604020202020204" pitchFamily="34" charset="0"/>
              </a:rPr>
              <a:pPr eaLnBrk="1" hangingPunct="1"/>
              <a:t>8</a:t>
            </a:fld>
            <a:endParaRPr lang="en-US"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2196057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buFont typeface="Arial" pitchFamily="34" charset="0"/>
              <a:buNone/>
              <a:defRPr/>
            </a:pPr>
            <a:r>
              <a:rPr lang="en-US" b="1" dirty="0" smtClean="0"/>
              <a:t>Finally, Trustworthiness applies to qualitative data and qualitative analysis. It deals with:</a:t>
            </a:r>
          </a:p>
          <a:p>
            <a:pPr marL="171450" indent="-171450">
              <a:buFont typeface="Arial" pitchFamily="34" charset="0"/>
              <a:buChar char="•"/>
              <a:defRPr/>
            </a:pPr>
            <a:r>
              <a:rPr lang="en-US" b="1" dirty="0" smtClean="0"/>
              <a:t>Truth value</a:t>
            </a:r>
          </a:p>
          <a:p>
            <a:pPr marL="171450" indent="-171450">
              <a:buFont typeface="Arial" pitchFamily="34" charset="0"/>
              <a:buChar char="•"/>
              <a:defRPr/>
            </a:pPr>
            <a:r>
              <a:rPr lang="en-US" b="1" dirty="0" smtClean="0"/>
              <a:t>Applicability</a:t>
            </a:r>
          </a:p>
          <a:p>
            <a:pPr marL="171450" indent="-171450">
              <a:buFont typeface="Arial" pitchFamily="34" charset="0"/>
              <a:buChar char="•"/>
              <a:defRPr/>
            </a:pPr>
            <a:r>
              <a:rPr lang="en-US" b="1" dirty="0" smtClean="0"/>
              <a:t>Consistency</a:t>
            </a:r>
          </a:p>
          <a:p>
            <a:pPr marL="171450" indent="-171450">
              <a:buFont typeface="Arial" pitchFamily="34" charset="0"/>
              <a:buChar char="•"/>
              <a:defRPr/>
            </a:pPr>
            <a:r>
              <a:rPr lang="en-US" b="1" dirty="0" smtClean="0"/>
              <a:t>Neutrality</a:t>
            </a:r>
          </a:p>
          <a:p>
            <a:pPr>
              <a:buFont typeface="Arial" pitchFamily="34" charset="0"/>
              <a:buNone/>
              <a:defRPr/>
            </a:pPr>
            <a:endParaRPr lang="en-US" b="1" dirty="0" smtClean="0"/>
          </a:p>
        </p:txBody>
      </p:sp>
      <p:sp>
        <p:nvSpPr>
          <p:cNvPr id="4" name="Footer Placeholder 3"/>
          <p:cNvSpPr>
            <a:spLocks noGrp="1"/>
          </p:cNvSpPr>
          <p:nvPr>
            <p:ph type="ftr" sz="quarter" idx="4"/>
          </p:nvPr>
        </p:nvSpPr>
        <p:spPr/>
        <p:txBody>
          <a:bodyPr/>
          <a:lstStyle/>
          <a:p>
            <a:pPr>
              <a:defRPr/>
            </a:pPr>
            <a:r>
              <a:rPr lang="en-US" smtClean="0"/>
              <a:t>Counting Courses</a:t>
            </a:r>
            <a:endParaRPr lang="en-US"/>
          </a:p>
        </p:txBody>
      </p:sp>
      <p:sp>
        <p:nvSpPr>
          <p:cNvPr id="5" name="Slide Number Placeholder 4"/>
          <p:cNvSpPr>
            <a:spLocks noGrp="1"/>
          </p:cNvSpPr>
          <p:nvPr>
            <p:ph type="sldNum" sz="quarter" idx="5"/>
          </p:nvPr>
        </p:nvSpPr>
        <p:spPr/>
        <p:txBody>
          <a:bodyPr/>
          <a:lstStyle>
            <a:lvl1pPr defTabSz="930275" eaLnBrk="0" hangingPunct="0">
              <a:defRPr>
                <a:solidFill>
                  <a:srgbClr val="000000"/>
                </a:solidFill>
                <a:latin typeface="Tahoma" panose="020B0604030504040204" pitchFamily="34" charset="0"/>
                <a:cs typeface="Arial" panose="020B0604020202020204" pitchFamily="34" charset="0"/>
              </a:defRPr>
            </a:lvl1pPr>
            <a:lvl2pPr marL="742950" indent="-285750" defTabSz="930275" eaLnBrk="0" hangingPunct="0">
              <a:defRPr>
                <a:solidFill>
                  <a:srgbClr val="000000"/>
                </a:solidFill>
                <a:latin typeface="Tahoma" panose="020B0604030504040204" pitchFamily="34" charset="0"/>
                <a:cs typeface="Arial" panose="020B0604020202020204" pitchFamily="34" charset="0"/>
              </a:defRPr>
            </a:lvl2pPr>
            <a:lvl3pPr marL="1143000" indent="-228600" defTabSz="930275" eaLnBrk="0" hangingPunct="0">
              <a:defRPr>
                <a:solidFill>
                  <a:srgbClr val="000000"/>
                </a:solidFill>
                <a:latin typeface="Tahoma" panose="020B0604030504040204" pitchFamily="34" charset="0"/>
                <a:cs typeface="Arial" panose="020B0604020202020204" pitchFamily="34" charset="0"/>
              </a:defRPr>
            </a:lvl3pPr>
            <a:lvl4pPr marL="1600200" indent="-228600" defTabSz="930275" eaLnBrk="0" hangingPunct="0">
              <a:defRPr>
                <a:solidFill>
                  <a:srgbClr val="000000"/>
                </a:solidFill>
                <a:latin typeface="Tahoma" panose="020B0604030504040204" pitchFamily="34" charset="0"/>
                <a:cs typeface="Arial" panose="020B0604020202020204" pitchFamily="34" charset="0"/>
              </a:defRPr>
            </a:lvl4pPr>
            <a:lvl5pPr marL="2057400" indent="-228600" defTabSz="930275" eaLnBrk="0" hangingPunct="0">
              <a:defRPr>
                <a:solidFill>
                  <a:srgbClr val="000000"/>
                </a:solidFill>
                <a:latin typeface="Tahoma" panose="020B0604030504040204" pitchFamily="34" charset="0"/>
                <a:cs typeface="Arial" panose="020B0604020202020204" pitchFamily="34" charset="0"/>
              </a:defRPr>
            </a:lvl5pPr>
            <a:lvl6pPr marL="25146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6pPr>
            <a:lvl7pPr marL="29718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7pPr>
            <a:lvl8pPr marL="34290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8pPr>
            <a:lvl9pPr marL="3886200" indent="-228600" defTabSz="930275" eaLnBrk="0" fontAlgn="base" hangingPunct="0">
              <a:spcBef>
                <a:spcPct val="0"/>
              </a:spcBef>
              <a:spcAft>
                <a:spcPct val="0"/>
              </a:spcAft>
              <a:defRPr>
                <a:solidFill>
                  <a:srgbClr val="000000"/>
                </a:solidFill>
                <a:latin typeface="Tahoma" panose="020B0604030504040204" pitchFamily="34" charset="0"/>
                <a:cs typeface="Arial" panose="020B0604020202020204" pitchFamily="34" charset="0"/>
              </a:defRPr>
            </a:lvl9pPr>
          </a:lstStyle>
          <a:p>
            <a:pPr eaLnBrk="1" hangingPunct="1"/>
            <a:fld id="{DBA4C527-F398-412F-B623-823EDE06E34E}" type="slidenum">
              <a:rPr lang="en-US" altLang="en-US">
                <a:solidFill>
                  <a:schemeClr val="tx1"/>
                </a:solidFill>
                <a:latin typeface="Arial" panose="020B0604020202020204" pitchFamily="34" charset="0"/>
              </a:rPr>
              <a:pPr eaLnBrk="1" hangingPunct="1"/>
              <a:t>9</a:t>
            </a:fld>
            <a:endParaRPr lang="en-US"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839553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1606" y="2130425"/>
            <a:ext cx="7323083"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76575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77693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918624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6712631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285495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7/1/2021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4237883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7/1/2021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029531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7/1/2021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40432176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7/1/2021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6119232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2997603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40371019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973963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722534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4780406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5878298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7/1/2021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2428474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7/1/2021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6721056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6187575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489008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66201" y="4406900"/>
            <a:ext cx="7312299"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466201" y="2906713"/>
            <a:ext cx="7312299"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8215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19200" y="2514600"/>
            <a:ext cx="3657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2514600"/>
            <a:ext cx="3657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29285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205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3044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23455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1219200"/>
            <a:ext cx="18669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19200" y="1219200"/>
            <a:ext cx="54483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95924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969386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4.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3.xml"/><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1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17" Type="http://schemas.openxmlformats.org/officeDocument/2006/relationships/slideLayout" Target="../slideLayouts/slideLayout25.xml"/><Relationship Id="rId2" Type="http://schemas.openxmlformats.org/officeDocument/2006/relationships/slideLayout" Target="../slideLayouts/slideLayout10.xml"/><Relationship Id="rId16" Type="http://schemas.openxmlformats.org/officeDocument/2006/relationships/slideLayout" Target="../slideLayouts/slideLayout24.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5" Type="http://schemas.openxmlformats.org/officeDocument/2006/relationships/slideLayout" Target="../slideLayouts/slideLayout2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30" name="Rectangle 6"/>
          <p:cNvSpPr>
            <a:spLocks noChangeArrowheads="1"/>
          </p:cNvSpPr>
          <p:nvPr/>
        </p:nvSpPr>
        <p:spPr bwMode="auto">
          <a:xfrm>
            <a:off x="2701925" y="-134938"/>
            <a:ext cx="6678613" cy="1219201"/>
          </a:xfrm>
          <a:prstGeom prst="rect">
            <a:avLst/>
          </a:prstGeom>
          <a:solidFill>
            <a:srgbClr val="C00000"/>
          </a:solidFill>
          <a:ln>
            <a:noFill/>
          </a:ln>
          <a:extLst/>
        </p:spPr>
        <p:txBody>
          <a:bodyPr wrap="none" anchor="ctr"/>
          <a:lstStyle>
            <a:lvl1pPr eaLnBrk="0" hangingPunct="0">
              <a:defRPr>
                <a:solidFill>
                  <a:srgbClr val="000000"/>
                </a:solidFill>
                <a:latin typeface="Tahoma" pitchFamily="34" charset="0"/>
                <a:cs typeface="Arial" charset="0"/>
              </a:defRPr>
            </a:lvl1pPr>
            <a:lvl2pPr marL="742950" indent="-285750" eaLnBrk="0" hangingPunct="0">
              <a:defRPr>
                <a:solidFill>
                  <a:srgbClr val="000000"/>
                </a:solidFill>
                <a:latin typeface="Tahoma" pitchFamily="34" charset="0"/>
                <a:cs typeface="Arial" charset="0"/>
              </a:defRPr>
            </a:lvl2pPr>
            <a:lvl3pPr marL="1143000" indent="-228600" eaLnBrk="0" hangingPunct="0">
              <a:defRPr>
                <a:solidFill>
                  <a:srgbClr val="000000"/>
                </a:solidFill>
                <a:latin typeface="Tahoma" pitchFamily="34" charset="0"/>
                <a:cs typeface="Arial" charset="0"/>
              </a:defRPr>
            </a:lvl3pPr>
            <a:lvl4pPr marL="1600200" indent="-228600" eaLnBrk="0" hangingPunct="0">
              <a:defRPr>
                <a:solidFill>
                  <a:srgbClr val="000000"/>
                </a:solidFill>
                <a:latin typeface="Tahoma" pitchFamily="34" charset="0"/>
                <a:cs typeface="Arial" charset="0"/>
              </a:defRPr>
            </a:lvl4pPr>
            <a:lvl5pPr marL="2057400" indent="-228600" eaLnBrk="0" hangingPunct="0">
              <a:defRPr>
                <a:solidFill>
                  <a:srgbClr val="000000"/>
                </a:solidFill>
                <a:latin typeface="Tahoma" pitchFamily="34" charset="0"/>
                <a:cs typeface="Arial" charset="0"/>
              </a:defRPr>
            </a:lvl5pPr>
            <a:lvl6pPr marL="2514600" indent="-228600" eaLnBrk="0" fontAlgn="base" hangingPunct="0">
              <a:spcBef>
                <a:spcPct val="0"/>
              </a:spcBef>
              <a:spcAft>
                <a:spcPct val="0"/>
              </a:spcAft>
              <a:defRPr>
                <a:solidFill>
                  <a:srgbClr val="000000"/>
                </a:solidFill>
                <a:latin typeface="Tahoma" pitchFamily="34" charset="0"/>
                <a:cs typeface="Arial" charset="0"/>
              </a:defRPr>
            </a:lvl6pPr>
            <a:lvl7pPr marL="2971800" indent="-228600" eaLnBrk="0" fontAlgn="base" hangingPunct="0">
              <a:spcBef>
                <a:spcPct val="0"/>
              </a:spcBef>
              <a:spcAft>
                <a:spcPct val="0"/>
              </a:spcAft>
              <a:defRPr>
                <a:solidFill>
                  <a:srgbClr val="000000"/>
                </a:solidFill>
                <a:latin typeface="Tahoma" pitchFamily="34" charset="0"/>
                <a:cs typeface="Arial" charset="0"/>
              </a:defRPr>
            </a:lvl7pPr>
            <a:lvl8pPr marL="3429000" indent="-228600" eaLnBrk="0" fontAlgn="base" hangingPunct="0">
              <a:spcBef>
                <a:spcPct val="0"/>
              </a:spcBef>
              <a:spcAft>
                <a:spcPct val="0"/>
              </a:spcAft>
              <a:defRPr>
                <a:solidFill>
                  <a:srgbClr val="000000"/>
                </a:solidFill>
                <a:latin typeface="Tahoma" pitchFamily="34" charset="0"/>
                <a:cs typeface="Arial" charset="0"/>
              </a:defRPr>
            </a:lvl8pPr>
            <a:lvl9pPr marL="3886200" indent="-228600" eaLnBrk="0" fontAlgn="base" hangingPunct="0">
              <a:spcBef>
                <a:spcPct val="0"/>
              </a:spcBef>
              <a:spcAft>
                <a:spcPct val="0"/>
              </a:spcAft>
              <a:defRPr>
                <a:solidFill>
                  <a:srgbClr val="000000"/>
                </a:solidFill>
                <a:latin typeface="Tahoma" pitchFamily="34" charset="0"/>
                <a:cs typeface="Arial" charset="0"/>
              </a:defRPr>
            </a:lvl9pPr>
          </a:lstStyle>
          <a:p>
            <a:pPr algn="ctr" eaLnBrk="1" hangingPunct="1">
              <a:defRPr/>
            </a:pPr>
            <a:endParaRPr lang="en-US" altLang="en-US" smtClean="0">
              <a:solidFill>
                <a:srgbClr val="FF0000"/>
              </a:solidFill>
              <a:latin typeface="Arial" charset="0"/>
            </a:endParaRPr>
          </a:p>
        </p:txBody>
      </p:sp>
      <p:sp>
        <p:nvSpPr>
          <p:cNvPr id="35842" name="Rectangle 2"/>
          <p:cNvSpPr>
            <a:spLocks noChangeArrowheads="1"/>
          </p:cNvSpPr>
          <p:nvPr>
            <p:custDataLst>
              <p:tags r:id="rId10"/>
            </p:custDataLst>
          </p:nvPr>
        </p:nvSpPr>
        <p:spPr bwMode="auto">
          <a:xfrm>
            <a:off x="-228600" y="958850"/>
            <a:ext cx="1371600" cy="6172200"/>
          </a:xfrm>
          <a:prstGeom prst="rect">
            <a:avLst/>
          </a:prstGeom>
          <a:solidFill>
            <a:srgbClr val="C00000"/>
          </a:solidFill>
          <a:ln w="9525">
            <a:noFill/>
            <a:miter lim="800000"/>
            <a:headEnd/>
            <a:tailEnd/>
          </a:ln>
          <a:effectLst/>
        </p:spPr>
        <p:txBody>
          <a:bodyPr wrap="none" anchor="ctr"/>
          <a:lstStyle/>
          <a:p>
            <a:pPr>
              <a:spcBef>
                <a:spcPct val="20000"/>
              </a:spcBef>
              <a:buSzPct val="65000"/>
              <a:buFont typeface="Wingdings" pitchFamily="2" charset="2"/>
              <a:buChar char="n"/>
              <a:defRPr/>
            </a:pPr>
            <a:endParaRPr lang="en-US">
              <a:effectLst>
                <a:outerShdw blurRad="38100" dist="38100" dir="2700000" algn="tl">
                  <a:srgbClr val="000000">
                    <a:alpha val="43137"/>
                  </a:srgbClr>
                </a:outerShdw>
              </a:effectLst>
              <a:cs typeface="+mn-cs"/>
            </a:endParaRPr>
          </a:p>
        </p:txBody>
      </p:sp>
      <p:sp>
        <p:nvSpPr>
          <p:cNvPr id="1028" name="Rectangle 3"/>
          <p:cNvSpPr>
            <a:spLocks noGrp="1" noChangeArrowheads="1"/>
          </p:cNvSpPr>
          <p:nvPr>
            <p:ph type="title"/>
          </p:nvPr>
        </p:nvSpPr>
        <p:spPr bwMode="auto">
          <a:xfrm>
            <a:off x="1219200" y="1219200"/>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9" name="Rectangle 4"/>
          <p:cNvSpPr>
            <a:spLocks noGrp="1" noChangeArrowheads="1"/>
          </p:cNvSpPr>
          <p:nvPr>
            <p:ph type="body" idx="1"/>
          </p:nvPr>
        </p:nvSpPr>
        <p:spPr bwMode="auto">
          <a:xfrm>
            <a:off x="1219200" y="2514600"/>
            <a:ext cx="7467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2" name="Picture 6"/>
          <p:cNvPicPr>
            <a:picLocks noChangeAspect="1"/>
          </p:cNvPicPr>
          <p:nvPr>
            <p:custDataLst>
              <p:tags r:id="rId11"/>
            </p:custDataLst>
          </p:nvPr>
        </p:nvPicPr>
        <p:blipFill>
          <a:blip r:embed="rId13">
            <a:extLst>
              <a:ext uri="{28A0092B-C50C-407E-A947-70E740481C1C}">
                <a14:useLocalDpi xmlns:a14="http://schemas.microsoft.com/office/drawing/2010/main" val="0"/>
              </a:ext>
            </a:extLst>
          </a:blip>
          <a:srcRect l="4037" t="35860" r="54156" b="45981"/>
          <a:stretch>
            <a:fillRect/>
          </a:stretch>
        </p:blipFill>
        <p:spPr bwMode="auto">
          <a:xfrm>
            <a:off x="0" y="0"/>
            <a:ext cx="2695575"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
          <p:cNvPicPr>
            <a:picLocks noChangeAspect="1"/>
          </p:cNvPicPr>
          <p:nvPr>
            <p:custDataLst>
              <p:tags r:id="rId12"/>
            </p:custDataLst>
          </p:nvPr>
        </p:nvPicPr>
        <p:blipFill>
          <a:blip r:embed="rId13">
            <a:extLst>
              <a:ext uri="{28A0092B-C50C-407E-A947-70E740481C1C}">
                <a14:useLocalDpi xmlns:a14="http://schemas.microsoft.com/office/drawing/2010/main" val="0"/>
              </a:ext>
            </a:extLst>
          </a:blip>
          <a:srcRect l="3178" r="52692" b="79485"/>
          <a:stretch>
            <a:fillRect/>
          </a:stretch>
        </p:blipFill>
        <p:spPr bwMode="auto">
          <a:xfrm>
            <a:off x="0" y="0"/>
            <a:ext cx="2846388"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Lst>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Arial" charset="0"/>
        </a:defRPr>
      </a:lvl2pPr>
      <a:lvl3pPr algn="ctr" rtl="0" eaLnBrk="0" fontAlgn="base" hangingPunct="0">
        <a:spcBef>
          <a:spcPct val="0"/>
        </a:spcBef>
        <a:spcAft>
          <a:spcPct val="0"/>
        </a:spcAft>
        <a:defRPr sz="4400">
          <a:solidFill>
            <a:schemeClr val="bg1"/>
          </a:solidFill>
          <a:latin typeface="Arial" charset="0"/>
        </a:defRPr>
      </a:lvl3pPr>
      <a:lvl4pPr algn="ctr" rtl="0" eaLnBrk="0" fontAlgn="base" hangingPunct="0">
        <a:spcBef>
          <a:spcPct val="0"/>
        </a:spcBef>
        <a:spcAft>
          <a:spcPct val="0"/>
        </a:spcAft>
        <a:defRPr sz="4400">
          <a:solidFill>
            <a:schemeClr val="bg1"/>
          </a:solidFill>
          <a:latin typeface="Arial" charset="0"/>
        </a:defRPr>
      </a:lvl4pPr>
      <a:lvl5pPr algn="ctr" rtl="0" eaLnBrk="0" fontAlgn="base" hangingPunct="0">
        <a:spcBef>
          <a:spcPct val="0"/>
        </a:spcBef>
        <a:spcAft>
          <a:spcPct val="0"/>
        </a:spcAft>
        <a:defRPr sz="4400">
          <a:solidFill>
            <a:schemeClr val="bg1"/>
          </a:solidFill>
          <a:latin typeface="Arial"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7/1/2021</a:t>
            </a:fld>
            <a:endParaRPr lang="en-US"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D57F1E4F-1CFF-5643-939E-02111984F565}" type="slidenum">
              <a:rPr lang="en-US" dirty="0"/>
              <a:t>‹#›</a:t>
            </a:fld>
            <a:endParaRPr lang="en-US" dirty="0"/>
          </a:p>
        </p:txBody>
      </p:sp>
    </p:spTree>
    <p:extLst>
      <p:ext uri="{BB962C8B-B14F-4D97-AF65-F5344CB8AC3E}">
        <p14:creationId xmlns:p14="http://schemas.microsoft.com/office/powerpoint/2010/main" val="149268844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5.xml"/><Relationship Id="rId1" Type="http://schemas.openxmlformats.org/officeDocument/2006/relationships/tags" Target="../tags/tag5.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0.xml"/><Relationship Id="rId1" Type="http://schemas.openxmlformats.org/officeDocument/2006/relationships/tags" Target="../tags/tag1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0.xml"/><Relationship Id="rId1" Type="http://schemas.openxmlformats.org/officeDocument/2006/relationships/tags" Target="../tags/tag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0.xml"/><Relationship Id="rId1" Type="http://schemas.openxmlformats.org/officeDocument/2006/relationships/tags" Target="../tags/tag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0.xml"/><Relationship Id="rId1" Type="http://schemas.openxmlformats.org/officeDocument/2006/relationships/tags" Target="../tags/tag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0.xml"/><Relationship Id="rId1" Type="http://schemas.openxmlformats.org/officeDocument/2006/relationships/tags" Target="../tags/tag9.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0.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0.xml"/><Relationship Id="rId1" Type="http://schemas.openxmlformats.org/officeDocument/2006/relationships/tags" Target="../tags/tag1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0.xml"/><Relationship Id="rId1" Type="http://schemas.openxmlformats.org/officeDocument/2006/relationships/tags" Target="../tags/tag1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0.xml"/><Relationship Id="rId1"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1160463" y="925513"/>
            <a:ext cx="7983537" cy="1228725"/>
          </a:xfrm>
        </p:spPr>
        <p:txBody>
          <a:bodyPr/>
          <a:lstStyle/>
          <a:p>
            <a:pPr eaLnBrk="1" hangingPunct="1">
              <a:defRPr/>
            </a:pPr>
            <a:r>
              <a:rPr lang="en-US" b="1" dirty="0" smtClean="0">
                <a:effectLst>
                  <a:outerShdw blurRad="38100" dist="38100" dir="2700000" algn="tl">
                    <a:srgbClr val="000000"/>
                  </a:outerShdw>
                </a:effectLst>
              </a:rPr>
              <a:t>Data Collection and Analysis</a:t>
            </a:r>
          </a:p>
        </p:txBody>
      </p:sp>
      <p:pic>
        <p:nvPicPr>
          <p:cNvPr id="2051" name="Picture 2" descr="C:\Users\DELL Laptop User\Desktop\NeedsAssesCove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563" y="2106613"/>
            <a:ext cx="3184525" cy="458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6618"/>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title"/>
          </p:nvPr>
        </p:nvSpPr>
        <p:spPr/>
        <p:txBody>
          <a:bodyPr/>
          <a:lstStyle/>
          <a:p>
            <a:r>
              <a:rPr lang="en-US" altLang="en-US" smtClean="0"/>
              <a:t>Objectives</a:t>
            </a:r>
          </a:p>
        </p:txBody>
      </p:sp>
      <p:sp>
        <p:nvSpPr>
          <p:cNvPr id="11267" name="Content Placeholder 4"/>
          <p:cNvSpPr>
            <a:spLocks noGrp="1"/>
          </p:cNvSpPr>
          <p:nvPr>
            <p:ph idx="1"/>
          </p:nvPr>
        </p:nvSpPr>
        <p:spPr/>
        <p:txBody>
          <a:bodyPr/>
          <a:lstStyle/>
          <a:p>
            <a:r>
              <a:rPr lang="en-US" altLang="en-US" smtClean="0"/>
              <a:t>Understand the difference between quantitative and qualitative data</a:t>
            </a:r>
          </a:p>
          <a:p>
            <a:r>
              <a:rPr lang="en-US" altLang="en-US" smtClean="0"/>
              <a:t>Recognize terms associated with data analysis</a:t>
            </a:r>
          </a:p>
          <a:p>
            <a:r>
              <a:rPr lang="en-US" altLang="en-US" smtClean="0"/>
              <a:t>Select the best type of data analysis for your own Needs Assessment</a:t>
            </a: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title"/>
          </p:nvPr>
        </p:nvSpPr>
        <p:spPr/>
        <p:txBody>
          <a:bodyPr/>
          <a:lstStyle/>
          <a:p>
            <a:r>
              <a:rPr lang="en-US" altLang="en-US" smtClean="0"/>
              <a:t>Objectives</a:t>
            </a:r>
          </a:p>
        </p:txBody>
      </p:sp>
      <p:sp>
        <p:nvSpPr>
          <p:cNvPr id="3075" name="Content Placeholder 4"/>
          <p:cNvSpPr>
            <a:spLocks noGrp="1"/>
          </p:cNvSpPr>
          <p:nvPr>
            <p:ph idx="1"/>
          </p:nvPr>
        </p:nvSpPr>
        <p:spPr/>
        <p:txBody>
          <a:bodyPr/>
          <a:lstStyle/>
          <a:p>
            <a:r>
              <a:rPr lang="en-US" altLang="en-US" smtClean="0"/>
              <a:t>Understand the difference between quantitative and qualitative data</a:t>
            </a:r>
          </a:p>
          <a:p>
            <a:r>
              <a:rPr lang="en-US" altLang="en-US" smtClean="0"/>
              <a:t>Recognize terms associated with data analysis</a:t>
            </a:r>
          </a:p>
          <a:p>
            <a:r>
              <a:rPr lang="en-US" altLang="en-US" smtClean="0"/>
              <a:t>Select the best type of data analysis for your own Needs Assessment</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smtClean="0"/>
              <a:t>Data Collection and Analysis</a:t>
            </a:r>
          </a:p>
        </p:txBody>
      </p:sp>
      <p:sp>
        <p:nvSpPr>
          <p:cNvPr id="3" name="Content Placeholder 2"/>
          <p:cNvSpPr>
            <a:spLocks noGrp="1"/>
          </p:cNvSpPr>
          <p:nvPr>
            <p:ph idx="1"/>
          </p:nvPr>
        </p:nvSpPr>
        <p:spPr/>
        <p:txBody>
          <a:bodyPr>
            <a:normAutofit lnSpcReduction="10000"/>
          </a:bodyPr>
          <a:lstStyle/>
          <a:p>
            <a:pPr>
              <a:defRPr/>
            </a:pPr>
            <a:r>
              <a:rPr lang="en-US" dirty="0" smtClean="0"/>
              <a:t>Data collection and analysis are cornerstone skills of any needs assessment project</a:t>
            </a:r>
          </a:p>
          <a:p>
            <a:pPr>
              <a:defRPr/>
            </a:pPr>
            <a:r>
              <a:rPr lang="en-US" dirty="0" smtClean="0"/>
              <a:t>Most NAs rely on multiple data collection methods</a:t>
            </a:r>
          </a:p>
          <a:p>
            <a:pPr>
              <a:defRPr/>
            </a:pPr>
            <a:r>
              <a:rPr lang="en-US" dirty="0" smtClean="0"/>
              <a:t>Your job is to decide what is most appropriate for your NA projects:</a:t>
            </a:r>
          </a:p>
          <a:p>
            <a:pPr lvl="1">
              <a:defRPr/>
            </a:pPr>
            <a:r>
              <a:rPr lang="en-US" dirty="0" smtClean="0"/>
              <a:t>Interviews</a:t>
            </a:r>
          </a:p>
          <a:p>
            <a:pPr lvl="1">
              <a:defRPr/>
            </a:pPr>
            <a:r>
              <a:rPr lang="en-US" dirty="0" smtClean="0"/>
              <a:t>Focus groups</a:t>
            </a:r>
          </a:p>
          <a:p>
            <a:pPr lvl="1">
              <a:defRPr/>
            </a:pPr>
            <a:r>
              <a:rPr lang="en-US" dirty="0" smtClean="0"/>
              <a:t>Surveys</a:t>
            </a:r>
          </a:p>
          <a:p>
            <a:pPr lvl="1">
              <a:defRPr/>
            </a:pPr>
            <a:r>
              <a:rPr lang="en-US" dirty="0" smtClean="0"/>
              <a:t>Observations</a:t>
            </a:r>
          </a:p>
          <a:p>
            <a:pPr lvl="1">
              <a:defRPr/>
            </a:pPr>
            <a:r>
              <a:rPr lang="en-US" dirty="0" smtClean="0"/>
              <a:t>Archival records</a:t>
            </a:r>
          </a:p>
          <a:p>
            <a:pPr marL="0" indent="0">
              <a:buFont typeface="Wingdings 2" pitchFamily="18" charset="2"/>
              <a:buNone/>
              <a:defRPr/>
            </a:pPr>
            <a:r>
              <a:rPr lang="en-US" dirty="0" smtClean="0"/>
              <a:t>	</a:t>
            </a:r>
            <a:endParaRPr lang="en-US" dirty="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506663" y="0"/>
            <a:ext cx="6983412" cy="1143000"/>
          </a:xfrm>
        </p:spPr>
        <p:txBody>
          <a:bodyPr/>
          <a:lstStyle/>
          <a:p>
            <a:r>
              <a:rPr lang="en-US" altLang="en-US" sz="4000" smtClean="0"/>
              <a:t>Two Kinds of Data Analysis</a:t>
            </a:r>
          </a:p>
        </p:txBody>
      </p:sp>
      <p:sp>
        <p:nvSpPr>
          <p:cNvPr id="5123" name="Content Placeholder 2"/>
          <p:cNvSpPr>
            <a:spLocks noGrp="1"/>
          </p:cNvSpPr>
          <p:nvPr>
            <p:ph idx="1"/>
          </p:nvPr>
        </p:nvSpPr>
        <p:spPr>
          <a:xfrm>
            <a:off x="1219200" y="1411288"/>
            <a:ext cx="7924800" cy="4721225"/>
          </a:xfrm>
        </p:spPr>
        <p:txBody>
          <a:bodyPr>
            <a:normAutofit fontScale="85000" lnSpcReduction="10000"/>
          </a:bodyPr>
          <a:lstStyle/>
          <a:p>
            <a:r>
              <a:rPr lang="en-US" altLang="en-US" sz="2800" smtClean="0"/>
              <a:t>Quantitative</a:t>
            </a:r>
          </a:p>
          <a:p>
            <a:pPr lvl="1"/>
            <a:r>
              <a:rPr lang="en-US" altLang="en-US" sz="2400" smtClean="0"/>
              <a:t>Numerical</a:t>
            </a:r>
          </a:p>
          <a:p>
            <a:pPr lvl="2"/>
            <a:r>
              <a:rPr lang="en-US" altLang="en-US" sz="2000" smtClean="0"/>
              <a:t>Gathered, scored and analyzed easier</a:t>
            </a:r>
          </a:p>
          <a:p>
            <a:pPr lvl="2"/>
            <a:r>
              <a:rPr lang="en-US" altLang="en-US" sz="2000" smtClean="0"/>
              <a:t>Summarized and represented by charts, tables and graphs</a:t>
            </a:r>
          </a:p>
          <a:p>
            <a:r>
              <a:rPr lang="en-US" altLang="en-US" sz="2800" smtClean="0"/>
              <a:t>Qualitative </a:t>
            </a:r>
          </a:p>
          <a:p>
            <a:pPr lvl="1"/>
            <a:r>
              <a:rPr lang="en-US" altLang="en-US" sz="2400" smtClean="0"/>
              <a:t>All other kinds of data</a:t>
            </a:r>
          </a:p>
          <a:p>
            <a:pPr lvl="2"/>
            <a:r>
              <a:rPr lang="en-US" altLang="en-US" sz="2000" smtClean="0"/>
              <a:t>Time consuming to collect and analyze, but provides detailed information</a:t>
            </a:r>
          </a:p>
          <a:p>
            <a:pPr lvl="2"/>
            <a:r>
              <a:rPr lang="en-US" altLang="en-US" sz="2000" smtClean="0"/>
              <a:t>Represented by words, graphics, photographs, audio/video</a:t>
            </a:r>
            <a:endParaRPr lang="en-US" altLang="en-US" sz="2800" smtClean="0"/>
          </a:p>
          <a:p>
            <a:pPr lvl="2"/>
            <a:r>
              <a:rPr lang="en-US" altLang="en-US" sz="2000" smtClean="0"/>
              <a:t>Involves classifying data into categories by themes, specific words or phrases</a:t>
            </a:r>
          </a:p>
          <a:p>
            <a:pPr lvl="2"/>
            <a:r>
              <a:rPr lang="en-US" altLang="en-US" sz="2000" smtClean="0"/>
              <a:t>Includes responses to open-ended questions</a:t>
            </a:r>
          </a:p>
          <a:p>
            <a:pPr lvl="2"/>
            <a:endParaRPr lang="en-US" altLang="en-US" sz="2000" smtClean="0"/>
          </a:p>
          <a:p>
            <a:pPr lvl="1"/>
            <a:endParaRPr lang="en-US" altLang="en-US" sz="2400" smtClean="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smtClean="0"/>
              <a:t>Analyzing Quantitative Data</a:t>
            </a:r>
          </a:p>
        </p:txBody>
      </p:sp>
      <p:sp>
        <p:nvSpPr>
          <p:cNvPr id="6147" name="Content Placeholder 1"/>
          <p:cNvSpPr>
            <a:spLocks noGrp="1"/>
          </p:cNvSpPr>
          <p:nvPr>
            <p:ph idx="1"/>
          </p:nvPr>
        </p:nvSpPr>
        <p:spPr/>
        <p:txBody>
          <a:bodyPr/>
          <a:lstStyle/>
          <a:p>
            <a:pPr lvl="1"/>
            <a:r>
              <a:rPr lang="en-US" altLang="en-US" smtClean="0"/>
              <a:t>Uses Statistical software </a:t>
            </a:r>
          </a:p>
          <a:p>
            <a:pPr lvl="2"/>
            <a:r>
              <a:rPr lang="en-US" altLang="en-US" smtClean="0"/>
              <a:t>SAS, SPSS or Excel spreadsheet to make analysis easier</a:t>
            </a:r>
          </a:p>
          <a:p>
            <a:pPr lvl="1"/>
            <a:r>
              <a:rPr lang="en-US" altLang="en-US" smtClean="0"/>
              <a:t>Reports on:</a:t>
            </a:r>
          </a:p>
          <a:p>
            <a:pPr lvl="2"/>
            <a:r>
              <a:rPr lang="en-US" altLang="en-US" smtClean="0"/>
              <a:t>Frequency – number of times a response was selected</a:t>
            </a:r>
          </a:p>
          <a:p>
            <a:pPr lvl="2"/>
            <a:r>
              <a:rPr lang="en-US" altLang="en-US" smtClean="0"/>
              <a:t>Percentage – compares categories of responses</a:t>
            </a: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t>Analyzing Quantitative Data</a:t>
            </a:r>
          </a:p>
        </p:txBody>
      </p:sp>
      <p:sp>
        <p:nvSpPr>
          <p:cNvPr id="7171" name="Content Placeholder 2"/>
          <p:cNvSpPr>
            <a:spLocks noGrp="1"/>
          </p:cNvSpPr>
          <p:nvPr>
            <p:ph idx="1"/>
          </p:nvPr>
        </p:nvSpPr>
        <p:spPr/>
        <p:txBody>
          <a:bodyPr/>
          <a:lstStyle/>
          <a:p>
            <a:r>
              <a:rPr lang="en-US" altLang="en-US" sz="2800" smtClean="0"/>
              <a:t>Measure of central tendency – what is typical for a question</a:t>
            </a:r>
          </a:p>
          <a:p>
            <a:pPr lvl="1"/>
            <a:r>
              <a:rPr lang="en-US" altLang="en-US" sz="2400" smtClean="0"/>
              <a:t>Mode – most frequent response</a:t>
            </a:r>
          </a:p>
          <a:p>
            <a:pPr lvl="1"/>
            <a:r>
              <a:rPr lang="en-US" altLang="en-US" sz="2400" smtClean="0"/>
              <a:t>Median – middle most point</a:t>
            </a:r>
          </a:p>
          <a:p>
            <a:pPr lvl="1"/>
            <a:r>
              <a:rPr lang="en-US" altLang="en-US" sz="2400" smtClean="0"/>
              <a:t>Mean – average for a question</a:t>
            </a:r>
          </a:p>
          <a:p>
            <a:r>
              <a:rPr lang="en-US" altLang="en-US" sz="2800" smtClean="0"/>
              <a:t>Measures of variability – range, interquartile range and standard deviation</a:t>
            </a:r>
          </a:p>
          <a:p>
            <a:pPr lvl="2"/>
            <a:endParaRPr lang="en-US" altLang="en-US" sz="2800" smtClean="0"/>
          </a:p>
          <a:p>
            <a:pPr lvl="1"/>
            <a:endParaRPr lang="en-US" altLang="en-US" sz="3200" smtClean="0"/>
          </a:p>
          <a:p>
            <a:endParaRPr lang="en-US" altLang="en-US" sz="2800" smtClean="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219200" y="1123950"/>
            <a:ext cx="7467600" cy="752475"/>
          </a:xfrm>
        </p:spPr>
        <p:txBody>
          <a:bodyPr/>
          <a:lstStyle/>
          <a:p>
            <a:r>
              <a:rPr lang="en-US" altLang="en-US" sz="3600" smtClean="0"/>
              <a:t>Steps in Analyzing Qualitative Data</a:t>
            </a:r>
          </a:p>
        </p:txBody>
      </p:sp>
      <p:sp>
        <p:nvSpPr>
          <p:cNvPr id="8195" name="Content Placeholder 1"/>
          <p:cNvSpPr>
            <a:spLocks noGrp="1"/>
          </p:cNvSpPr>
          <p:nvPr>
            <p:ph idx="1"/>
          </p:nvPr>
        </p:nvSpPr>
        <p:spPr>
          <a:xfrm>
            <a:off x="1214438" y="2081213"/>
            <a:ext cx="7772400" cy="4271962"/>
          </a:xfrm>
        </p:spPr>
        <p:txBody>
          <a:bodyPr>
            <a:normAutofit fontScale="92500" lnSpcReduction="10000"/>
          </a:bodyPr>
          <a:lstStyle/>
          <a:p>
            <a:r>
              <a:rPr lang="en-US" altLang="en-US" sz="2400" smtClean="0"/>
              <a:t>Read/reread each statement</a:t>
            </a:r>
          </a:p>
          <a:p>
            <a:r>
              <a:rPr lang="en-US" altLang="en-US" sz="2400" smtClean="0"/>
              <a:t>Make notes, underline important phrases</a:t>
            </a:r>
          </a:p>
          <a:p>
            <a:r>
              <a:rPr lang="en-US" altLang="en-US" sz="2400" smtClean="0"/>
              <a:t>Develop codes, acronyms, name, numbers for categories</a:t>
            </a:r>
          </a:p>
          <a:p>
            <a:r>
              <a:rPr lang="en-US" altLang="en-US" sz="2400" smtClean="0"/>
              <a:t>Assign codes to statements, then sort into categories</a:t>
            </a:r>
          </a:p>
          <a:p>
            <a:r>
              <a:rPr lang="en-US" altLang="en-US" sz="2400" smtClean="0"/>
              <a:t>Review statements and revise categories</a:t>
            </a:r>
          </a:p>
          <a:p>
            <a:r>
              <a:rPr lang="en-US" altLang="en-US" sz="2400" smtClean="0"/>
              <a:t>Have colleague sort data into categories and compare to determine level of data agreement</a:t>
            </a:r>
          </a:p>
          <a:p>
            <a:r>
              <a:rPr lang="en-US" altLang="en-US" sz="2400" smtClean="0"/>
              <a:t>Count number of statements in each category</a:t>
            </a:r>
          </a:p>
          <a:p>
            <a:r>
              <a:rPr lang="en-US" altLang="en-US" sz="2400" smtClean="0"/>
              <a:t>Decide how to report results</a:t>
            </a:r>
          </a:p>
          <a:p>
            <a:pPr marL="319088" lvl="1" indent="0">
              <a:buFont typeface="Wingdings 2" panose="05020102010507070707" pitchFamily="18" charset="2"/>
              <a:buNone/>
            </a:pPr>
            <a:endParaRPr lang="en-US" altLang="en-US" sz="2400" smtClean="0"/>
          </a:p>
        </p:txBody>
      </p:sp>
      <p:sp>
        <p:nvSpPr>
          <p:cNvPr id="8196" name="TextBox 1"/>
          <p:cNvSpPr txBox="1">
            <a:spLocks noChangeArrowheads="1"/>
          </p:cNvSpPr>
          <p:nvPr/>
        </p:nvSpPr>
        <p:spPr bwMode="auto">
          <a:xfrm>
            <a:off x="3814763" y="6464300"/>
            <a:ext cx="53133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bg1"/>
                </a:solidFill>
                <a:latin typeface="Arial" panose="020B0604020202020204" pitchFamily="34" charset="0"/>
              </a:defRPr>
            </a:lvl1pPr>
            <a:lvl2pPr marL="742950" indent="-285750" eaLnBrk="0" hangingPunct="0">
              <a:spcBef>
                <a:spcPct val="20000"/>
              </a:spcBef>
              <a:buChar char="–"/>
              <a:defRPr sz="2800">
                <a:solidFill>
                  <a:schemeClr val="bg1"/>
                </a:solidFill>
                <a:latin typeface="Arial" panose="020B0604020202020204" pitchFamily="34" charset="0"/>
              </a:defRPr>
            </a:lvl2pPr>
            <a:lvl3pPr marL="1143000" indent="-228600" eaLnBrk="0" hangingPunct="0">
              <a:spcBef>
                <a:spcPct val="20000"/>
              </a:spcBef>
              <a:buChar char="•"/>
              <a:defRPr sz="2400">
                <a:solidFill>
                  <a:schemeClr val="bg1"/>
                </a:solidFill>
                <a:latin typeface="Arial" panose="020B0604020202020204" pitchFamily="34" charset="0"/>
              </a:defRPr>
            </a:lvl3pPr>
            <a:lvl4pPr marL="1600200" indent="-228600" eaLnBrk="0" hangingPunct="0">
              <a:spcBef>
                <a:spcPct val="20000"/>
              </a:spcBef>
              <a:buChar char="–"/>
              <a:defRPr sz="2000">
                <a:solidFill>
                  <a:schemeClr val="bg1"/>
                </a:solidFill>
                <a:latin typeface="Arial" panose="020B0604020202020204" pitchFamily="34" charset="0"/>
              </a:defRPr>
            </a:lvl4pPr>
            <a:lvl5pPr marL="2057400" indent="-228600" eaLnBrk="0" hangingPunct="0">
              <a:spcBef>
                <a:spcPct val="20000"/>
              </a:spcBef>
              <a:buChar char="»"/>
              <a:defRPr sz="2000">
                <a:solidFill>
                  <a:schemeClr val="bg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bg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bg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bg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bg1"/>
                </a:solidFill>
                <a:latin typeface="Arial" panose="020B0604020202020204" pitchFamily="34" charset="0"/>
              </a:defRPr>
            </a:lvl9pPr>
          </a:lstStyle>
          <a:p>
            <a:pPr algn="r" eaLnBrk="1" hangingPunct="1">
              <a:spcBef>
                <a:spcPct val="0"/>
              </a:spcBef>
              <a:buFontTx/>
              <a:buNone/>
            </a:pPr>
            <a:r>
              <a:rPr lang="en-US" altLang="en-US" sz="1800" dirty="0">
                <a:latin typeface="Tahoma" panose="020B0604030504040204" pitchFamily="34" charset="0"/>
              </a:rPr>
              <a:t>Gupta, </a:t>
            </a:r>
            <a:r>
              <a:rPr lang="en-US" altLang="en-US" sz="1800" dirty="0" err="1">
                <a:latin typeface="Tahoma" panose="020B0604030504040204" pitchFamily="34" charset="0"/>
              </a:rPr>
              <a:t>Sleezer</a:t>
            </a:r>
            <a:r>
              <a:rPr lang="en-US" altLang="en-US" sz="1800" dirty="0">
                <a:latin typeface="Tahoma" panose="020B0604030504040204" pitchFamily="34" charset="0"/>
              </a:rPr>
              <a:t> &amp; Russ-Eft, 2007, page 72</a:t>
            </a: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376363" y="1219200"/>
            <a:ext cx="7467600" cy="1143000"/>
          </a:xfrm>
        </p:spPr>
        <p:txBody>
          <a:bodyPr/>
          <a:lstStyle/>
          <a:p>
            <a:r>
              <a:rPr lang="en-US" altLang="en-US" smtClean="0"/>
              <a:t>Terms to Know: </a:t>
            </a:r>
            <a:br>
              <a:rPr lang="en-US" altLang="en-US" smtClean="0"/>
            </a:br>
            <a:r>
              <a:rPr lang="en-US" altLang="en-US" sz="3600" smtClean="0"/>
              <a:t>Reliability, Validity, Trustworthiness</a:t>
            </a:r>
            <a:endParaRPr lang="en-US" altLang="en-US" smtClean="0"/>
          </a:p>
        </p:txBody>
      </p:sp>
      <p:sp>
        <p:nvSpPr>
          <p:cNvPr id="9219" name="Content Placeholder 1"/>
          <p:cNvSpPr>
            <a:spLocks noGrp="1"/>
          </p:cNvSpPr>
          <p:nvPr>
            <p:ph idx="1"/>
          </p:nvPr>
        </p:nvSpPr>
        <p:spPr>
          <a:xfrm>
            <a:off x="1219200" y="2838450"/>
            <a:ext cx="7467600" cy="3790950"/>
          </a:xfrm>
        </p:spPr>
        <p:txBody>
          <a:bodyPr/>
          <a:lstStyle/>
          <a:p>
            <a:r>
              <a:rPr lang="en-US" altLang="en-US" sz="2400" smtClean="0"/>
              <a:t>Reliability</a:t>
            </a:r>
          </a:p>
          <a:p>
            <a:pPr lvl="1"/>
            <a:r>
              <a:rPr lang="en-US" altLang="en-US" sz="2400" smtClean="0"/>
              <a:t>Refers to the degree of consistency</a:t>
            </a:r>
          </a:p>
          <a:p>
            <a:endParaRPr lang="en-US" altLang="en-US" sz="2400" smtClean="0"/>
          </a:p>
          <a:p>
            <a:r>
              <a:rPr lang="en-US" altLang="en-US" sz="2400" smtClean="0"/>
              <a:t>Validity </a:t>
            </a:r>
          </a:p>
          <a:p>
            <a:pPr lvl="1"/>
            <a:r>
              <a:rPr lang="en-US" altLang="en-US" sz="2400" smtClean="0"/>
              <a:t>How well the data collection instrument measures what it is intended to measure</a:t>
            </a:r>
          </a:p>
          <a:p>
            <a:endParaRPr lang="en-US" altLang="en-US" sz="2400" smtClean="0"/>
          </a:p>
          <a:p>
            <a:pPr lvl="1"/>
            <a:endParaRPr lang="en-US" altLang="en-US" sz="2400" smtClean="0"/>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smtClean="0"/>
              <a:t>Analyzing Qualitative Data</a:t>
            </a:r>
          </a:p>
        </p:txBody>
      </p:sp>
      <p:sp>
        <p:nvSpPr>
          <p:cNvPr id="10243" name="Content Placeholder 2"/>
          <p:cNvSpPr>
            <a:spLocks noGrp="1"/>
          </p:cNvSpPr>
          <p:nvPr>
            <p:ph idx="1"/>
          </p:nvPr>
        </p:nvSpPr>
        <p:spPr/>
        <p:txBody>
          <a:bodyPr/>
          <a:lstStyle/>
          <a:p>
            <a:r>
              <a:rPr lang="en-US" altLang="en-US" sz="2400" smtClean="0"/>
              <a:t>Trustworthiness  </a:t>
            </a:r>
          </a:p>
          <a:p>
            <a:pPr lvl="1"/>
            <a:r>
              <a:rPr lang="en-US" altLang="en-US" sz="2400" smtClean="0"/>
              <a:t>Used for qualitative data and qualitative analysis  </a:t>
            </a:r>
          </a:p>
          <a:p>
            <a:pPr lvl="2"/>
            <a:r>
              <a:rPr lang="en-US" altLang="en-US" smtClean="0"/>
              <a:t>Truth value: establish the truth of findings </a:t>
            </a:r>
          </a:p>
          <a:p>
            <a:pPr lvl="2"/>
            <a:r>
              <a:rPr lang="en-US" altLang="en-US" smtClean="0"/>
              <a:t>Applicability: degree findings are applicable to other settings   </a:t>
            </a:r>
          </a:p>
          <a:p>
            <a:pPr lvl="2"/>
            <a:r>
              <a:rPr lang="en-US" altLang="en-US" smtClean="0"/>
              <a:t>Consistency: degree results are considered reliable and stable</a:t>
            </a:r>
          </a:p>
          <a:p>
            <a:pPr lvl="2"/>
            <a:r>
              <a:rPr lang="en-US" altLang="en-US" smtClean="0"/>
              <a:t>Neutrality: degree findings come from the study and not biases</a:t>
            </a:r>
          </a:p>
          <a:p>
            <a:endParaRPr lang="en-US" altLang="en-US" smtClean="0"/>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10019PHOTO" val="/9j/4AAQSkZJRgABAQAAAQABAAD/2wBDAAMCAgMCAgMDAwMEAwMEBQgFBQQEBQoHBwYIDAoMDAsKCwsNDhIQDQ4RDgsLEBYQERMUFRUVDA8XGBYUGBIUFRT/2wBDAQMEBAUEBQkFBQkUDQsNFBQUFBQUFBQUFBQUFBQUFBQUFBQUFBQUFBQUFBQUFBQUFBQUFBQUFBQUFBQUFBQUFBT/wAARCAEEAMg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9U6KKKACiiigAooooAKKKKACiiigAooooAKKKKACiiigAooooAKKKKACiiigAooooAKKKKACiiigAooooAKKKKACiiigAoopm+gB9JurnPF3jvw94DsmvNf1a10q3/v3Eu3dXzT44/wCCm/wW8JQ3H9n6rc+JLiJtn2ewt3Rmb/tqq0AfXVFfnJf/APBZfwmkn+jfDzxA6f7csH/xddP4D/4K7fDDxFfLba5ous+Gf+ni8COn/jjNUcwcp96UVwnw5+Mvg74s6XDqPhjXLbUoZB8qxS/P/wB813G9Uo5gH0UUVYBRRRQAUUUUAFFFFABRRRQAUUUUAFFFFABRRRQAUUVn6xq0GiabcX1y2yGBNz0ASXl7babA89zOlvAn3ndtqivmr9qn9srRvgr4Xl/sO6ttV1uWLdEkUqui18K/toftjar8V/EeoeHtI8+w0ewlli/dS7N235d9fJVhYah4kvHlnuZ5vl2fvW3pWMqljaNI2PjN8afF/wAWvFFxqHiPV7683z+bFbvdM8UX+4lcPDcyo/8ACiP/AB/croLzwxLvf/TF+X/ZrHm014dis2+uf2vObey5A2RP95vnqWGw++rQfaYv4k3U+GGLZ8zLvrdsNsMXmrt30c0jMs+APGHiH4V69b654F1e50fUImV5bRJfklX/AHK/Vn9j79u/TPjVa2/h/wATbtN8VovzK/3Z6/Kvem/zdsHm/wDj9avh65nsNZtNTtJ/sF3at5sVwm/fvWrjIfIf0FQyrNEro29amr5J/Yu/aqX4t+G4tH1xlTxBZoqNtb/X/wC3X1qv3RXRE5pC0UUVYBRRRQAUUUUAFFFFABRRRQAUUUUAFFFFABXg37anjJvBn7PHii5gl8m7eJFi/wC/qV7zXwT/AMFQfE/2Pw9pmi+ayLeRbtifxfM//wARUSHE/Libz9Y1G7n+Z5b2ff8A99PXt3hXwTBYWEUTJvdlrz7wTojfb4pZV+5tr3uzh3+VtXZ/BXh4mqfTYKhz/EcdN8Iv7V3/AGZdj1xXiT4Ianpu9trTV9N+HrZoZUZttd0mlW14qSyxRu7/AMFcMa8oHsSwUJxPzp1LwreWEv7y2lT/AIDVaH/Rl27W3r/fr9N9K+Dnh7xbZOt5BHD8392pk/Y88DzN/wAeMc27+N/uV2xxMTyqmXn5oJDYzMjSt5Mv+9W/pT7J7fyrlvs/8SS/cr7V8YfsneDElltW09bZ9vyvbt/4/Xgvjz9mO88HxXE+mah9sskXfsdfnWtY4k5pYSUIkvwr8VXPwu8c+H9c0+5VJUnX7n3Nu/50r9mfButpr3h2xvl/5eIkl/76r8DtEhvLnzYmZkS3+dUf+Bq/Yz9jT4gxeOfhPp7bszWkSQSV6VKR5VWlyRPoSiiiuk4wooooAKKKKACiiigAooooAKKKKACiiigBu6vzx/4KbW39peMvCNnt3p9jZ/8Ax96/Qp32LXwN+2L4/wDBnjzxppEGm61BeanpLtb3lo8Equn3m+Xcnzf8Armqy906aFOU5aHxp4D8PSvq3keU2yvT7O2WH5W/grY03R7O2uLi5g+48rOv+xWV4k1XTNKv082dd/3/APdr5mpLnkfZ0I+ygathM0Mu7/arsNNv5fkVfn3159pvjPQ7mVIFvo/N/ubq7zQbyDerRL5yf365uSZ6UasZxPQtBv2sIN25X3/wPXUWfiSdF+addi/wVyqXltcxRRRfI+6uihs4HtdyyL/3zR7wcsTF8Q6rLqV75u3Yn8VczrGlLeaRcLu+Ta/yV6NbaJBf2vlO3kv9+uc8SaU1npd6q/O6q1L3uY55/CfFfiTRLaw1HU5bZlR9zo0P8dfb3/BNXVGXwz4jsHiZGivIvnf+5s3V8O+MIW/tu7aVtj7vm3/JX2x/wTZh/wCJb4jlRW2y3ivv3bv4K+kw0vdPj8SfedFMp9eqeSFFFFABRRRQAUUUUAFFFFABRRRQAUUUUAY3iaVodBvnT76wMV21+atn4Ss/HOiRarcxSzeILWWWVbiZvk2b9uyv05uUWaN0ZdysNrCvyu+Jdtq+pfHW48IaV5thZaczys+50Rv4q8bMObl0PoMp9+Uom3f2cWlaT56xrCirv2JXi/jbW9Pf7F9m0ptS1CX72z50T/fr6K8Q6V/xTiMyb/lrzfTfDECSv5CqlxP/AH/uV4tKX8x78qcpe4fPF5f3msaz/ZTeEIobv+G4t5dn/slbHgz4l3PhLVP7MvPP37tnz/wV77bWEuiXTy/YdP3q3+t+/XnXjBIPFWvRWbRR/wCitvZ0iVK7PaQIjhqsD0r+3tSsPC6au0TfZ9vyuleP638e9c+1I0WuLYWW75kRvuV734eff4Vt4GX90rfc++jV5J47+FcSa3LLPpW/R710fzbdfkSub3eY76kavsjoPAfxga5niltvGNpqt2/ztaOqJLX0n4e8QweMPD9vcr8nzbJUr5k0r9njw5qukRRaPK1ncK3mq9v8jq3+/XuHwo8Par4euHttQWXZt2b/AO//ALdOpynHGMpR948a+Ovwu3+OX8hW2Sy/Nsr7J/Yl07QNA8GXdjo07XiJceVPLt/5a7fmrybxVqWkTeKJbOedvN2/Km3/ANnr6F/ZZ8PLongxofscdm4lldti/fZn+9Xbhpc0oxPHxtGMKcpSPeP4KfRRX0R8wFFFFABRRRQAUUUUAFFFFABRRRQAUyn0UARkZBr4T8f+GFf44eI2gvmhvYrrzVR1+8rRbdlfdx6CvnD43/BO51DxbD4x0ya0gWIf6ckofzZU/wBmvNxtOU4e6ell9b2NU8t1jR4prDyl/wBxq8a1Ww/s3WZYm/hr3WbzPI3bvv8A8FeNfEW5ih1Z5V+R3+9XiRj7vvH1sKv7zmM+/hs7bRpZbmXZ8v8AerxzTb9bnxDd7YmS3lXcsv8AerqPHj3OseHvs1s2x3/jrh9E8VeI/DcTxMzTRbfs/wBkRV+7RGJ6Uqp7xoNtcp4ct52+S0rpdE1KC5sPK+0tslb5reavJfDHiTxBf6Q8UFnBbP8ANtS7Z3Surv8ARLybw8l4s8X9qxfPL5XyebUSOmMvdPWk8KxaVFFcwbYW+/sSu40q/lhZIJ1371+/XjWg+ObnXtLiWVtkqfJsevSrPWFubfdu+bbsrnOOvywjzGf4t8JRarr2mXkEHzxM6M6fxV9geB7FbDw7ZxrH5XyLxXhXw3TT9S1LTY476C5fz/3tun30f/br6Vhj8pFAr3MBS+2z47Mq/P7o+n0UV7h4QUUUUAFFFFABRRRQAUUUUAFFFFABRRRQA1axPF9n9v8AD17Bt+9HW2tQXMavC6t/Eu2sp/CVHSR8cX9zFZ3EsEvybfkrwnxzD52qTN99P4a9e+JczWHi3W4l+557ba+fNe16Wa6uF+/Xy/N759jR+GJyWveM4tEv0tpbO5mR1/5ZLvqpZ+P9KtrqJp9Pudn9/bXQbFfe3lfP/t1z+pWF5cz+bbLbfJ/BKtaRPVpe9I6Oz+IXhqG8dvNufm/6ZfdrTs/ippSPstp2d9+z56xPD2m6nM6fboLbZ/0xXZXZf2JY3Nk8Utsv/fOysJHpS9yJesPK+3/afuJP/cr1DRJvllVV/hWvGk1iKF7e2X+CvZ/hLD/wkPijSrOL503b5aiEeeZ4mJn+6PqP4R/D7RdH0K11KLTIU1C6iWWebZ87NXqJ6CqenWv2O1SPbt21dB4r6yjHkifC1Zc8uYWiiitzIKKKKACiiigAooooAKKKKACiiigAoopNw9aAEHQ1xXxY8fW/wx8Can4ivIvNgtAilR/eZ1RP/HmFdLqur2OiWrXOoX1vp8C8NNdSrEn/AH01fm1/wUJ/a9tPEVu/gXwjqMV5pqur31xbtuSVlfds/wC+krOfwlwjzSPVPij5WsTy6uvyfattx/31Xzp4q01tNv8AzdvyNXqfgPx/Y/EX4S+H9Vgn86VbNbW6hT/llKqfPvrC1hItSs3ib55f79fJz9yqfZ0/4UTz+5mgS18/dWVYeIYPtvy7Xp3i3SpbayliVm2ba8Ov9Y1rSryWKD+9XVT5Zlxrch9SaP4qg+y7bmJXf+F6i1vxJFv83zVRNv3K+bNK8T+KNm1lj/76rrbB77VYv9Jl/e/3ErOUeUf1n2p11tqq6rqibfv7q+qv2afEmkeG/G+n6LqbbNY1GDzbXe38KvXzF4D0HybyLzfnd2SszUvjBY+Hv2mPDWuMss1l4a+XZD/FuR9//oVXh481U4sTzeyP2YRvlp9cV8P/AIleHPiJoNpqGh6xbX8csSuUSRd67v7y12VfTnyQ+iiigAooooAKKKKACiiigAoopnmrQA+k3Vz/AIm8aaJ4NsTe61qVtptsvzb7iXZu/wB3+9Xxl8dv+Cm/g/w1ZappXgqG61jVfJZI9SRdsMT/AO69AH1T8Tfj74A+Dcaf8Jj4q03QZZV3RW93cKssv+6vevhP9pL/AIKqBN2lfCSLo22fXL633oP9xP4l/wBqvz1+JHxI8Q/FfUn1DxLqc+q3rNv33Dfdf/YrkrO5l83yGbYjf3KC+U9L+NP7QnxN+Lq/ZvFXiy5v9Kl+VrG3Zorf/vj565yw2vpcW1diL/B9zfWVfwrfo8X91aPDc2yy27vkVtjb6DaPuHcfDH4r618K9blbT5Wm0+6/4+rF/wDVNX0l4e+N+lax+/8Ams5f4km+5/fr5HmTyZflX5P7lereFdEttV0a0vrG8guYmX9+ifO9q2/+NK8rF0Of3ont4TE/ZPoLW9V0/WLLz4p13sv96vItes4H1J922pZtBl8rdAzIjfxo1YV/ptzC6NuZ/wDfrx4+4exUidBYaVF/DtdGrqNB02LzdzL861wulPKmxdzb/wCJEr0XSngsLLz7ydbZP78zbKqUjGNP3jYv9V/sTRpZ1Xfdt8kCJ992b7iV83+IU+weLdTba2/78u//AHK94vNe0zw3o2oeNvEd8thpVhE0WlWky7Li6uv4H2f3a+X9b15tSa4vPNbfdN5rf8Cr1cBQ+1I8/G4mPNyRNPQfiL4l+HXiaXXPCetXOiXC7ZVit5f9Hf8A31/ir7J+EH/BWLxdb2tppvi/whba26f63U7S58p2X/rlsr4Qh23NvLK3yJTPDELebcTxfcX7vzV7MjwuQ/b34M/tr/DH4x3iafY6q2la64407U1WKVv9z+9X0Grrtr+dWHW3RnZbZklRvluEl2P/AN9/er3b4FftzfEj4M3SQLqEmvaJF/zDtT+fan+w61BEon7bbh60tfFHwm/4KhfDbxpPFZ+J4bnwdevtRftC/aEdv96Ldt/4FX114Z8YaJ4w06K+0XVbTUrWVdyPbSq/8qDE3aKTdS0AFFFFACHpXyT+2N+23b/s3aza+FNP0qXUvFGo2K3scs3yW9vE7vGj7v4jvjf5a+tj0r8kv+Cs8zQ/tG6Ds/6FK1/9Lb2gqO585fGn9oHxn8bNXlvvEury3PzfLaJ8lvF/uJXls14uzyvuJUMNz87q1QS/616DYrXPzo+2qts8Tt8336u1nzQ+TLuWgDT8797u3N92sz+0m03Udy/6p2qwk2+Ks+5RnSgDoNe1VU0t7mBt+6sTwf4tvPCV4+oWN9JbXe77if6qX/erPtpvJ/cS7vKeornTVtpX8hvOSo5SvePtj4UeMLb4keGmvLXbDexfJfWifwv/AH/92tu/01U3/Kv3q+JvCXjbV/A+qLfaVcy2crt+82f8tV/uNX11bfFGPxh8N7TWYF/0vytl0ifwPXj4mh/IfUYDExnHlmQXl/Z6U7Tz7U2Lv3pXC+Jv2k7fSoGj8P6Qs2pfce71D5oov+2X8VcD4z8W3N+7r8292+5u/hrgtYtpby2/dM29PnZKvDYb7cznxuJ+zAt69rWteO7/AO3a5qEl4+/5Ynb5VT/ZStbfvt0gT+H5KR9bg1Lw9ZWcWmW1t5H3rtP9azUyFNkW7+N69v4Inz0ffJL+8+x2DxK3yfc31e0S5Wz0lYvm81vn31gXiedPFB/An3q03fyURaOY3LU02+VP7lXraZbb5lXfs/gesmH99K/zfJtqxC/+iv8A36DORbubZZvNb7iMv3N1db8MfjH4z+D/APpnhXxLqGlRI3zW6Sv5Tt/ub/mrj/O3wPVK/ufJ0nb/AB0GMj79+AX/AAUt8XaX41TSviXc22seH5fk+3W8CxPbt/tf3q/Rn4ffFLwt8TdHTUfDOs2mq2n3N1u/3W/u1+AlhryzQfafK3pt2Mj11vwu+Lviz4Y+JVvvCur3ejy7fma3l2o6f3HSjlI5T+gCimL9yioIHHpX5C/8FdpmT9pPw6vr4Rtf/S29r9ej0r8gv+Cvf/JyXhz/ALFK1/8AS29oKjufDrzbJd1P372qvcpsZKloNgpjpvWn0VHMBXttyb1arH36Z8qNT6OYCvNbRTb1qk9hs+7/AAVoIjebuodPOo5iomf8sybZVrY8K+JNT8MQXtjYy/6FdL8yP/DWZeQ7IP8AYrqfCT6LYaHe/wBpwM92y7INn9+iXwlc/JL3TG3s7uzNv30O6pE+6ih/n+VqI+4HPzjNKtvJldlZtr1bebZeou77q0InkwVnpMz3tWREu2Cf6RLctT7l98G6nzJ5Nvt/jqpM/wC6Vas0NCwf/Q3an2zts/2aZbOqW+3+OmJuT/vqgUi353y7aiv3V02/wLVfzvOutq/cqGb55Zfm/ioMy9bPsWKBf4vvVppefY7d5V+R/l3PWNC6+a/+xS63c/8AEoeJfv0cwH9J6/cooSioOccelfj7/wAFg32ftH+Hf+xStf8A0tva/YI9K/Hz/gsP/wAnF+H/APsUbX/0tvaCo7nxC/z7Wpz0xPng3U2F98VBsPR1enVFbfJO6VLUcoB8tFFPT/VmiMQGUx3/ANI205/uPUFn8+9v46AGX/8AqkX++1Xv4Nu6ql588sSVaqwG09PnlplFnueXdUAS3L/I61Vs03yu1WLn53fbTrBPJ37fv/fqwH3M29qr7N9Pf77t/H/En8dKj7JXilVoZVXfsddj7KsfMI/yPVpJt8FVX2v8ytv/ANyiF1dH3Sqj/wC9WMuYvmHWb/vUamv/AK2i2+eX5WWnTIyO8rLVRIkTW3+teqmq/wCkz29sv8TU+2udjVa0eFbnVPPb50X5FpiP6Ul6UU1fuUUHOOPSvx6/4LFf8nE6B/e/4RG1/wDS29r9hT0r8ev+Cw//ACcd4c/7FK1/9Lb2gqO58O2z/wCiov8AHtpmmzb4pf76NVeF2huol/vrTdNfZPcLQbFqZ2hnRqufwbv4KrXifuqfC++BKAJadTaKABv46is02b1apUf+GmbNjVEQG3O3zU/v1ZT75qBHXzdrfeqb7/3a2iBDcvsV6m035Lfc1VLx/wB6kVW02eVUAMr0X4IaxpGleNbe216C2fStU/0Kea4i3pBuT5H/APHErzqpdiPb7G/vURkB9F6V+yRaeGPiG8GufELw6/g3Tm+2/a0ut9xPEvzJvi/h+7Vfx54h8HfFTSNb1DTPCtzc6nZyrbrd2i7ImVflR96/e+WvOrz48eJbzwLF4VaCyS3ig+y/2hEv+lvAvy+V/d/v/wDfdZHgz4ka94D+1rotysKz/eidd6NV8wHb+MNN+E14mofZpdS0rXUid0sX/wBVv/gT79ULO1+H0H2eeBIL+VbVHnSK53+U2z+5U9t+0z4x82L7TbaRcqvyfPbfOlYWsfFT7Za6mq6fAn2ydJW+XZv2p/H/AL9HMBpaDN4Am0jU7HXtM1CbUFlldX0/7/8A0y3/APAq5/xzpWi6V4X0zbY3dtqs8rO32hvvxfwfJWkn7RXiFGT7HpWjWCq3ypFA3y/+P/N/wOuV+IXxF1P4keIbS81KC0hureLZvt99EpAYT7oYt38bV0eg2zQ2sX+3XM2yNc3u3f8AIldRZ6k1siK33KgD+j9elFNSig5xx6V+PH/BYWX/AIyY8NL/ANSja/8Apbe1+w56V+OX/BYtNv7TXhmX/qUbVf8AydvaCo7nwkk3/E0ShN0Ooy1FH/yFEqW5+S/f/aoLNa6/1VOhTZEm2opvngp9s+9aBktFFFRI25Q+WiiiiJmV4XX+0mXb/DXUTeGLN/CUWqwa1HNd7ts+meV/qv8AgdcO959m1J2/v1de5i+dl2o7/wDAK25iCrczf6VL/up/DsrSh/490WsW8dnnStW2m37F21AFj+OnU1/uUfwUFhQj0UUARTbv+WdUZnl3/NV6b7ny1nPu3/PQA+F9ktVbm5/evsb52qx8vlO22sxP30qLQOR0vh5Pk+b7710yaPK6P8rfceuRh+Rf4k2VbTxDLZ/KsrPu+T71BHMf0upRTl6UUGIHpX4+/wDBYJGf9pPw4v8AD/wiNr/6W3tfsEelfmx/wUc/ZQ+LPx6+OOka/wCA/CZ17SLbw9b6fLcf2jZ2+2dbm6dl2yyox+SVeR/eoKjuflFs2at89Xb/AP1qNX0vc/8ABM79pKW/Wdfhv/5XdN/+SKmv/wDgmj+0hMnyfDf5v+w7pv8A8kUFnzfZzedFTYZlR33V9KWf/BNT9pKGHa3w6+b/ALDum/8AyRT3/wCCa/7SD/8ANN//ACu6b/8AJFA+Y+dUffRX0Un/AATR/aOb73w72f8Acd07/wCSKtp/wTa/aLT/AJp5/wCVrTf/AJIqJRLjM+aqiuX2Km3+981fTn/Dt79or/onn/la07/5IqKb/gm1+0dJKn/FvPkX/qNab/8AJFEQlI+WL+2VPmX5KqbF83d8rtt/4HX1bN/wTU/aOdf+Sc/+V3Tf/kimf8Oy/wBok/N/wrnY/wD2HdO/+SKsjnPlJ0aGdN1bFsm9UZa+i7n/AIJm/tJ/akZfhzvT/sO6d/8AJFXbP/gmz+0hD8rfDn5P+w7pv/yRQEeU+b5vkif5qbDueL5q+nX/AOCbn7RZT/knn/lb03/5IoT/AIJuftEon/JO/wDytab/APJFBfNE+Z6K+mP+Hbv7Rn/RPD/4OtO/+SKP+Hbv7Rn/AETw/wDg607/AOSKgOc+ZH3bfu1Sd3/ir6l/4duftGbP+Sd/+VrTf/kiqk3/AATU/aQf7vw5/wDK7p3/AMkUGZ8sXlz5MW2odN/vV9NXn/BMv9peZvl+G/8A5XdN/wDkiprP/gmd+0nDDtb4b/N/2HdN/wDkirHznzVM7O/9yrFnDE6fN9+vpN/+CaH7Sf8A0Tn/AMrum/8AyRTk/wCCaH7Sf/ROf/K7pv8A8kVHKRzH7tUUtFWQFFFFABRRRQAUUUUAFJgUUUAFLRRQAUUUUAFFFFABRRRQAUyiigAp9FFABRRRQAUUUUAFFFFAH//Z"/>
  <p:tag name="MMPROD_10019LOGO" val=""/>
  <p:tag name="MMPROD_NEXTUNIQUEID" val="10009"/>
  <p:tag name="MMPROD_DATA" val="&lt;object type=&quot;10002&quot; unique_id=&quot;901&quot;&gt;&lt;property id=&quot;10007&quot; value=&quot;Next&quot;/&gt;&lt;property id=&quot;10008&quot; value=&quot;Back&quot;/&gt;&lt;property id=&quot;10009&quot; value=&quot;Submit&quot;/&gt;&lt;property id=&quot;10012&quot; value=&quot;0&quot;/&gt;&lt;property id=&quot;10022&quot; value=&quot;Try again&quot;/&gt;&lt;property id=&quot;10068&quot; value=&quot;Correct - Click anywhere to continue&quot;/&gt;&lt;property id=&quot;10069&quot; value=&quot;Incorrect - Click anywhere to continue&quot;/&gt;&lt;property id=&quot;10124&quot; value=&quot;Click to continue&quot;/&gt;&lt;property id=&quot;10125&quot; value=&quot;Click to submit answer&quot;/&gt;&lt;property id=&quot;10126&quot; value=&quot;Click to go back&quot;/&gt;&lt;property id=&quot;10127&quot; value=&quot;Clear&quot;/&gt;&lt;property id=&quot;10128&quot; value=&quot;Click to clear&quot;/&gt;&lt;property id=&quot;10133&quot; value=&quot;6&quot;/&gt;&lt;property id=&quot;10134&quot; value=&quot;0&quot;/&gt;&lt;property id=&quot;10135&quot; value=&quot;,&quot;/&gt;&lt;property id=&quot;10136&quot; value=&quot;2&quot;/&gt;&lt;property id=&quot;10156&quot; value=&quot;1&quot;/&gt;&lt;property id=&quot;10157&quot; value=&quot;1&quot;/&gt;&lt;property id=&quot;10158&quot; value=&quot;1&quot;/&gt;&lt;property id=&quot;10177&quot; value=&quot;0&quot;/&gt;&lt;property id=&quot;10183&quot; value=&quot;You must answer the question before continuing&quot;/&gt;&lt;property id=&quot;10185&quot; value=&quot;1&quot;/&gt;&lt;property id=&quot;10188&quot; value=&quot;The time to answer this question has expired.&quot;/&gt;&lt;property id=&quot;10189&quot; value=&quot;1&quot;/&gt;&lt;property id=&quot;10194&quot; value=&quot;0&quot;/&gt;&lt;property id=&quot;10195&quot; value=&quot;1&quot;/&gt;&lt;property id=&quot;10196&quot; value=&quot;0&quot;/&gt;&lt;property id=&quot;10198&quot; value=&quot;100&quot;/&gt;&lt;property id=&quot;10200&quot; value=&quot;1&quot;/&gt;&lt;property id=&quot;10212&quot; value=&quot;1&quot;/&gt;&lt;property id=&quot;10213&quot; value=&quot;1&quot;/&gt;&lt;property id=&quot;10214&quot; value=&quot;0&quot;/&gt;&lt;property id=&quot;10215&quot; value=&quot;0&quot;/&gt;&lt;property id=&quot;10216&quot; value=&quot;0&quot;/&gt;&lt;property id=&quot;10217&quot; value=&quot;1&quot;/&gt;&lt;property id=&quot;10218&quot; value=&quot;0&quot;/&gt;&lt;property id=&quot;10219&quot; value=&quot;0&quot;/&gt;&lt;property id=&quot;10221&quot; value=&quot;&amp;lt;Format Name=&amp;quot;Presentation Default&amp;quot;&amp;gt;&amp;lt;Question FontName=&amp;quot;Arial&amp;quot; IsBold=&amp;quot;0&amp;quot; IsItalic=&amp;quot;0&amp;quot; IsUnderline=&amp;quot;0&amp;quot; FontSize=&amp;quot;44&amp;quot;/&amp;gt;&amp;lt;Answer FontName=&amp;quot;Arial&amp;quot; IsBold=&amp;quot;0&amp;quot; IsItalic=&amp;quot;0&amp;quot; IsUnderline=&amp;quot;0&amp;quot; FontSize=&amp;quot;44&amp;quot;/&amp;gt;&amp;lt;Button FontName=&amp;quot;Arial&amp;quot; IsBold=&amp;quot;0&amp;quot; IsItalic=&amp;quot;0&amp;quot; IsUnderline=&amp;quot;0&amp;quot; FontSize=&amp;quot;14&amp;quot;/&amp;gt;&amp;lt;Message FontName=&amp;quot;Arial&amp;quot; IsBold=&amp;quot;0&amp;quot; IsItalic=&amp;quot;0&amp;quot; IsUnderline=&amp;quot;0&amp;quot; FontSize=&amp;quot;18&amp;quot;/&amp;gt;&amp;lt;ButtonPlacement Orientation=&amp;quot;Horizontal&amp;quot; Position=&amp;quot;0&amp;quot;/&amp;gt;&amp;lt;/Format&amp;gt; &quot;/&gt;&lt;property id=&quot;10227&quot; value=&quot;1&quot;/&gt;&lt;property id=&quot;10229&quot; value=&quot;0&quot;/&gt;&lt;object type=&quot;10054&quot; unique_id=&quot;10002&quot;&gt;&lt;property id=&quot;10139&quot; value=&quot;1.0&quot;/&gt;&lt;property id=&quot;10141&quot; value=&quot;80&quot;/&gt;&lt;property id=&quot;10143&quot; value=&quot;0&quot;/&gt;&lt;property id=&quot;10144&quot; value=&quot;0&quot;/&gt;&lt;property id=&quot;10145&quot; value=&quot;0&quot;/&gt;&lt;property id=&quot;10146&quot; value=&quot;1&quot;/&gt;&lt;property id=&quot;10147&quot; value=&quot;0&quot;/&gt;&lt;property id=&quot;10148&quot; value=&quot;0&quot;/&gt;&lt;property id=&quot;10149&quot; value=&quot;0&quot;/&gt;&lt;property id=&quot;10150&quot; value=&quot;0&quot;/&gt;&lt;/object&gt;&lt;object type=&quot;10042&quot; unique_id=&quot;903&quot;&gt;&lt;object type=&quot;10003&quot; unique_id=&quot;10004&quot;&gt;&lt;property id=&quot;10002&quot; value=&quot;Quiz&quot;/&gt;&lt;property id=&quot;10003&quot; value=&quot;0&quot;/&gt;&lt;property id=&quot;10004&quot; value=&quot;0&quot;/&gt;&lt;property id=&quot;10005&quot; value=&quot;0&quot;/&gt;&lt;property id=&quot;10006&quot; value=&quot;0&quot;/&gt;&lt;property id=&quot;10010&quot; value=&quot;1&quot;/&gt;&lt;property id=&quot;10014&quot; value=&quot;1&quot;/&gt;&lt;property id=&quot;10015&quot; value=&quot;1&quot;/&gt;&lt;property id=&quot;10016&quot; value=&quot;1&quot;/&gt;&lt;property id=&quot;10017&quot; value=&quot;1&quot;/&gt;&lt;property id=&quot;10018&quot; value=&quot;1&quot;/&gt;&lt;property id=&quot;10029&quot; value=&quot;2&quot;/&gt;&lt;property id=&quot;10072&quot; value=&quot;Quiz10004&quot;/&gt;&lt;property id=&quot;10123&quot; value=&quot;1&quot;/&gt;&lt;property id=&quot;10129&quot; value=&quot;0&quot;/&gt;&lt;property id=&quot;10130&quot; value=&quot;80&quot;/&gt;&lt;property id=&quot;10160&quot; value=&quot;1&quot;/&gt;&lt;property id=&quot;10161&quot; value=&quot;1&quot;/&gt;&lt;property id=&quot;10162&quot; value=&quot;1&quot;/&gt;&lt;property id=&quot;10163&quot; value=&quot;0&quot;/&gt;&lt;property id=&quot;10164&quot; value=&quot;0&quot;/&gt;&lt;property id=&quot;10165&quot; value=&quot;Passed&quot;/&gt;&lt;property id=&quot;10166&quot; value=&quot;Failed&quot;/&gt;&lt;property id=&quot;10167&quot; value=&quot;FFFFFFFF&quot;/&gt;&lt;property id=&quot;10169&quot; value=&quot;Question %d of %d&quot;/&gt;&lt;property id=&quot;10170&quot; value=&quot;Send E-mail&quot;/&gt;&lt;property id=&quot;10171&quot; value=&quot;You answered this correctly!&quot;/&gt;&lt;property id=&quot;10172&quot; value=&quot;You did not answer this question completely&quot;/&gt;&lt;property id=&quot;10173&quot; value=&quot;Your answer:&quot;/&gt;&lt;property id=&quot;10174&quot; value=&quot;The correct answer is:&quot;/&gt;&lt;property id=&quot;10208&quot; value=&quot;0&quot;/&gt;&lt;property id=&quot;10222&quot; value=&quot;0&quot;/&gt;&lt;property id=&quot;10223&quot; value=&quot;1&quot;/&gt;&lt;property id=&quot;10224&quot; value=&quot;1&quot;/&gt;&lt;property id=&quot;10225&quot; value=&quot;Instruction Slide Title&quot;/&gt;&lt;property id=&quot;10226&quot; value=&quot;Write instructions for quiz takers here...&quot;/&gt;&lt;property id=&quot;10228&quot; value=&quot;0&quot;/&gt;&lt;object type=&quot;10062&quot; unique_id=&quot;10006&quot;&gt;&lt;object type=&quot;10050&quot; unique_id=&quot;10007&quot;&gt;&lt;property id=&quot;10020&quot; value=&quot;2&quot;/&gt;&lt;property id=&quot;10191&quot; value=&quot;-1&quot;/&gt;&lt;/object&gt;&lt;object type=&quot;10051&quot; unique_id=&quot;10008&quot;&gt;&lt;property id=&quot;10020&quot; value=&quot;2&quot;/&gt;&lt;property id=&quot;10191&quot; value=&quot;-1&quot;/&gt;&lt;/object&gt;&lt;/object&gt;&lt;object type=&quot;10061&quot; unique_id=&quot;20000&quot;/&gt;&lt;/object&gt;&lt;/object&gt;&lt;/object&gt;&#10;"/>
  <p:tag name="MMPROD_THEME_BG_IMAGE" val=""/>
  <p:tag name="MMPROD_TAG_VCONFIG" val="PD94bWwgdmVyc2lvbj0iMS4wIj8+DQo8Y29uZmlndXJhdGlvbj4NCgk8Y29sb3JzPg0KCQk8dWljb2xvciBuYW1lPSJwcmltYXJ5IiB2YWx1ZT0iMHhCRkJEOUYiLz4NCgkJPHVpY29sb3IgbmFtZT0iZ2xvdyIgdmFsdWU9IjB4MzVEMzM0Ii8+DQoJCTx1aWNvbG9yIG5hbWU9InRleHQiIHZhbHVlPSIweEZGRkZGRiIvPg0KCQk8dWljb2xvciBuYW1lPSJsaWdodCIgdmFsdWU9IjB4ODY4NTcwIi8+DQoJCTx1aWNvbG9yIG5hbWU9InNoYWRvdyIgdmFsdWU9IjB4MDAwMDAwIi8+DQoJCTx1aWNvbG9yIG5hbWU9ImJhY2tncm91bmQiIHZhbHVlPSIweDg2ODU3MCIvPg0KCTwvY29sb3JzPjxsYXlvdXQ+DQoJCTx1aXNob3cgbmFtZT0icHJlc2VudGF0aW9udGl0bGUiIHZhbHVlPSJ0cnVlIi8+DQoJCTx1aXNob3cgbmFtZT0icHJlc2VudGVycGhvdG8iIHZhbHVlPSJ0cnVlIi8+DQoJCTx1aXNob3cgbmFtZT0icHJlc2VudGVybmFtZSIgdmFsdWU9InRydWUiLz4NCgkJPHVpc2hvdyBuYW1lPSJwcmVzZW50ZXJ0aXRsZSIgdmFsdWU9InRydWUiLz4NCgkJPHVpc2hvdyBuYW1lPSJwcmVzZW50ZXJlbWFpbCIgdmFsdWU9InRydWUiLz4NCgkJPHVpc2hvdyBuYW1lPSJwcmVzZW50ZXJiaW8iIHZhbHVlPSJ0cnVlIi8+DQoJCTx1aXNob3cgbmFtZT0iY29tcGFueWxvZ28iIHZhbHVlPSJ0cnVlIi8+DQoJCTx1aXNob3cgbmFtZT0ic2lkZWJhciIgdmFsdWU9InRydWUiLz4NCgkJPHVpc2hvdyBuYW1lPSJvdXRsaW5lIiB2YWx1ZT0idHJ1ZSIvPg0KCQk8dWlzaG93IG5hbWU9InRodW1ibmFpbCIgdmFsdWU9InRydWUiLz4NCgkJPHVpc2hvdyBuYW1lPSJub3RlcyIgdmFsdWU9InRydWUiLz4NCgkJPHVpc2hvdyBuYW1lPSJzZWFyY2giIHZhbHVlPSJ0cnVlIi8+DQoJCTx1aXNob3cgbmFtZT0iYXR0YWNobWVudHMiIHZhbHVlPSJ0cnVlIi8+DQoJCTx1aXNob3cgbmFtZT0idXRpbHMiIHZhbHVlPSJ0cnVlIi8+DQoJCTx1aXNob3cgbmFtZT0idm9sdW1lIiB2YWx1ZT0idHJ1ZSIvPg0KCQk8dWlzaG93IG5hbWU9InBsYXliYXIiIHZhbHVlPSJ0cnVlIi8+DQoJCTx1aXNob3cgbmFtZT0idGFsa2luZ2hlYWQiIHZhbHVlPSJ0cnVlIi8+DQoJCTx1aXNob3cgbmFtZT0ic2lkZWJhcm9ucmlnaHQiIHZhbHVlPSJ0cnVlIi8+DQoJCTx1aXNob3cgbmFtZT0idmlld2NoYW5nZSIgdmFsdWU9InRydWUiLz4NCgkJPHVpc2hvdyBuYW1lPSJhbHdheXNTY3J1bmNoIiB2YWx1ZT0iZmFsc2UiLz4NCgkJPHVpc2hvdyBuYW1lPSJpbml0aWFsZGlzcGxheW1vZGVpc25vcm1hbCIgdmFsdWU9ImZhbHNlIi8+DQoJCTx1aXJlcGxhY2UgbmFtZT0ibG9nbyIgdmFsdWU9IiIvPg0KCQk8dWlyZXBsYWNlIG5hbWU9ImJnaW1hZ2UiIHZhbHVlPSIiLz4NCgkJPHVpcmVwbGFjZSBuYW1lPSJpbml0aWFsdGFiIiB2YWx1ZT0ib3V0bGluZSIvPg0KCQk8dWlzaG93IG5hbWU9InF1aXoiIHZhbHVlPSJ0cnVlIi8+DQoJPC9sYXlvdXQ+DQoJPGJyYW5kaW5nLz4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N0b3BwZWQiLz4NCgkJPHVpdGV4dCBuYW1lPSJTQ1JVQkJBUlNUQVRVU19QTEFZSU5HIiB2YWx1ZT0iUGxheWluZyIvPg0KCQk8dWl0ZXh0IG5hbWU9IlNDUlVCQkFSU1RBVFVTX05PQVVESU8iIHZhbHVlPSJObyBBdWRpbyIvPg0KCQk8dWl0ZXh0IG5hbWU9IlNDUlVCQkFSU1RBVFVTX1ZJRFBMQVlJTkciIHZhbHVlPSJWaWRlbyBQbGF5aW5nIi8+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DQoJCTx1aXRleHQgbmFtZT0iVEFCX1FVSVoiIHZhbHVlPSJRdWl6Ii8+DQoJCTx1aXRleHQgbmFtZT0iVEFCX09VVExJTkUiIHZhbHVlPSJPdXRsaW5lIi8+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DQoJCTx1aXRleHQgbmFtZT0iU0xJREVfTk9URVMiIHZhbHVlPSJTbGlkZSBOb3RlcyIvPg0KCQk8IS0tcXVpeiBwb2QgYW5kIG1lc3NhZ2UgYm94IHRleHRzLS0+DQoJCTx1aXRleHQgbmFtZT0iUVVJWlBPRF9RVUlaX0FUVEVNUFQiIHZhbHVlPSJRdWl6IEF0dGVtcHQ6Ii8+DQoJCTx1aXRleHQgbmFtZT0iUVVJWlBPRF9RVUlaX0FUVEVNUFRfVkFMVUUiIHZhbHVlPSIlbiBvZiAldCIvPg0KCQk8dWl0ZXh0IG5hbWU9IlFVSVpQT0RfUVVJWl9TQ09SRSIgdmFsdWU9IlNjb3JlZDoiLz4NCgkJPHVpdGV4dCBuYW1lPSJRVUlaUE9EX1FVSVpfUEFTU1NDT1JFIiB2YWx1ZT0iUGFzc2luZyBTY29yZToiLz4NCgkJPHVpdGV4dCBuYW1lPSJRVUlaUE9EX1FVSVpfTUFYU0NPUkUiIHZhbHVlPSJNYXggU2NvcmU6Ii8+DQoJCTx1aXRleHQgbmFtZT0iUVVJWlBPRF9RVUVTQVRNUFRfU1RSIiB2YWx1ZT0iQXR0ZW1wdDogJW4gb2YgJXQiLz4NCgkJPHVpdGV4dCBuYW1lPSJRVUlaUE9EX1FVRVNUWVBFX1NUUiIgdmFsdWU9IlR5cGU6ICVzIi8+DQoJCTx1aXRleHQgbmFtZT0iUVVJWlBPRF9RVUVTVFlQRV9HUkQiIHZhbHVlPSJHcmFkZWQiLz4NCgkJPHVpdGV4dCBuYW1lPSJRVUlaUE9EX1FVRVNUWVBFX1NWWSIgdmFsdWU9IlN1cnZleSIvPg0KCQk8dWl0ZXh0IG5hbWU9IlFVSVpQT0RfUVVJWkFUTVBUX0lORiIgdmFsdWU9IkluZmluaXRlIi8+DQoJCTx1aXRleHQgbmFtZT0iUVVJWlBPRF9RVUVTQVRNUFRfSU5GIiB2YWx1ZT0iSW5maW5pdGUiLz4NCgkJPHVpdGV4dCBuYW1lPSJXQVJOSU5HTVNHX1lFU1NUUklORyIgdmFsdWU9IlllcyIvPg0KCQk8dWl0ZXh0IG5hbWU9IldBUk5JTkdNU0dfTk9TVFJJTkciIHZhbHVlPSJObyIvPg0KCQk8dWl0ZXh0IG5hbWU9IldBUk5JTkdNU0dfVElUTEVTVFJJTkciIHZhbHVlPSJRdWl6IE5hdmlnYXRpb24gV2FybmluZyIvPg0KCQk8dWl0ZXh0IG5hbWU9IldBUk5JTkdNU0dfTVNHU1RSSU5HIiB2YWx1ZT0iVGhlcmUgYXJlIHVuLWF0dGVtcHRlZCBxdWVzdGlvbnMgaW4gdGhpcyBRdWl6LiYjeEE7JiN4QTtDbGlja2luZyBZZXMgd2lsbCB0YWtlIHlvdSBvdXQgb2YgdGhlIFF1aXouIENsaWNrIE5vIHRvIGNvbnRpbnVlIHRoZSBRdWl6LiIvPg0KCQk8dWl0ZXh0IG5hbWU9IklORk9STUFUSU9OX0gyNjRfRkxBU0hQTEFZRVIiIHZhbHVlPSJUaGUgY3VycmVudCB2ZXJzaW9uIG9mIEZsYXNoIFBsYXllciBpbnN0YWxsZWQgb24geW91ciBtYWNoaW5lIGRvZXMgbm90IHN1cHBvcnQgdGhpcyB2aWRlby4gQ2xpY2sgb24gdGhlIHZpZGVvIGFyZWEgdG8gZG93bmxvYWQgdGhlIGxhdGVzdC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Nob3cgc2lkZWJhciB0byBwYXJ0aWNpcGFudHMiLz4NCgkJPHVpdGV4dCBuYW1lPSJNVVRFIiB2YWx1ZT0iTXV0ZSIvPg0KCQk8dWl0ZXh0IG5hbWU9IkRPQ1dSQVBfVElUTEUiIHZhbHVlPSJQcmVzZW50ZXIgRmlsZSBBdHRhY2htZW50Ii8+DQoJCTx1aXRleHQgbmFtZT0iRE9DV1JBUF9NU0ciIHZhbHVlPSJTYXZlIHRvIE15IENvbXB1dGVyIi8+DQoJCTx1aXRleHQgbmFtZT0iRE9DV1JBUF9QUk9NUFQiIHZhbHVlPSJDbGljayB0byBEb3dubG9hZCIvPg0KCTwvbGFuZ3VhZ2U+DQoJPGxhbmd1YWdlIGlkPSJkZ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1ZJRFBMQVlJTkciIHZhbHVlPSJWaWRlbyB3aXJkIGFiZ2VzcGllbHQiLz4NCgkJPHVpdGV4dCBuYW1lPSJTQ1JVQkJBUlNUQVRVU19MT0FESU5HIiB2YWx1ZT0iTGFkZW4iLz4NCgkJPHVpdGV4dCBuYW1lPSJTQ1JVQkJBUlNUQVRVU19CVUZGRVJJTkciIHZhbHVlPSJQdWZmZXJuIi8+DQoJCTx1aXRleHQgbmFtZT0iU0NSVUJCQVJTVEFUVVNfUVVFU1RJT04iIHZhbHVlPSJGcmFnZSBiZWFudHdvcnRlbiIvPg0KCQk8dWl0ZXh0IG5hbWU9IlNDUlVCQkFSU1RBVFVTX1JFVklFV1FVSVoiIHZhbHVlPSJOb2NobWFscyBkdXJjaHNlaGVuIi8+DQoJCTwhLS0gc3Vic3RpdHV0aW9uOiAlbSA9PSBtaW51dGVzIHJlbWFpbmluZyAtLT4NCgkJPCEtLSBzdWJzdGl0dXRpb246ICVzID09IHNlY29uZHMgcmVtYWluaW5nIC0tPg0KCQk8dWl0ZXh0IG5hbWU9IkVMQVBTRUQiIHZhbHVlPSJSZXN0ZGF1ZXI6ICVtIE1pbnV0ZW4gJXMgU2VrdW5kZW4iLz4NCgkJPHVpdGV4dCBuYW1lPSJOT1RGT1VORCIgdmFsdWU9Ik5pY2h0cyBnZWZ1bmRlbiIvPg0KCQk8dWl0ZXh0IG5hbWU9IkFUVEFDSE1FTlRTIiB2YWx1ZT0iQW5sYWdlbiIvPg0KCQk8IS0tIHN1YnN0aXR1dGlvbjogJXAgPT0gY3VycmVudCBzcGVha2VyJ3MgdGl0bGUgLS0+DQoJCTx1aXRleHQgbmFtZT0iQklPV0lOX1RJVExFIiB2YWx1ZT0iU3ByZWNoZXI6ICVwIi8+DQoJCTx1aXRleHQgbmFtZT0iQklPQlROX1RJVExFIiB2YWx1ZT0iU3ByZWNoZXIiLz4NCgkJPHVpdGV4dCBuYW1lPSJESVZJREVSQlROX1RJVExFIiB2YWx1ZT0ifCIvPg0KCQk8dWl0ZXh0IG5hbWU9IkNPTlRBQ1RCVE5fVElUTEUiIHZhbHVlPSJLb250YWt0Ii8+DQoJCTx1aXRleHQgbmFtZT0iVEFCX1FVSVoiIHZhbHVlPSJRdWl6Ii8+DQoJCTx1aXRleHQgbmFtZT0iVEFCX09VVExJTkUiIHZhbHVlPSJTdHJ1a3R1ciIvPg0KCQk8dWl0ZXh0IG5hbWU9IlRBQl9USFVNQiIgdmFsdWU9Ik1pbmlhdHVyIi8+DQoJCTx1aXRleHQgbmFtZT0iVEFCX05PVEVTIiB2YWx1ZT0iTm90aXplbiIvPg0KCQk8dWl0ZXh0IG5hbWU9IlRBQl9TRUFSQ0giIHZhbHVlPSJTdWNoZW4iLz4NCgkJPHVpdGV4dCBuYW1lPSJTTElERV9IRUFESU5HIiB2YWx1ZT0iRm9saWVudGl0ZWwiLz4NCgkJPHVpdGV4dCBuYW1lPSJEVVJBVElPTl9IRUFESU5HIiB2YWx1ZT0iRGF1ZXIiLz4NCgkJPHVpdGV4dCBuYW1lPSJTRUFSQ0hfSEVBRElORyIgdmFsdWU9IlRleHQgc3VjaGVuOiIvPg0KCQk8dWl0ZXh0IG5hbWU9IlRIVU1CX0hFQURJTkciIHZhbHVlPSJGb2xpZSIvPg0KCQk8dWl0ZXh0IG5hbWU9IlRIVU1CX0lORk8iIHZhbHVlPSJGb2xpZW50aXRlbC9EYXVlciIvPg0KCQk8dWl0ZXh0IG5hbWU9IkFUVEFDSE5BTUVfSEVBRElORyIgdmFsdWU9IkRhdGVpbmFtZSIvPg0KCQk8dWl0ZXh0IG5hbWU9IkFUVEFDSFNJWkVfSEVBRElORyIgdmFsdWU9Ikdyw7bDn2UiLz4NCgkJPHVpdGV4dCBuYW1lPSJTTElERV9OT1RFUyIgdmFsdWU9IkZvbGllbm5vdGl6ZW4iLz4NCgkJPCEtLXF1aXogcG9kIGFuZCBtZXNzYWdlIGJveCB0ZXh0cy0tPg0KCQk8dWl0ZXh0IG5hbWU9IlFVSVpQT0RfUVVJWl9BVFRFTVBUIiB2YWx1ZT0iUXVpenZlcnN1Y2g6Ii8+DQoJCTx1aXRleHQgbmFtZT0iUVVJWlBPRF9RVUlaX0FUVEVNUFRfVkFMVUUiIHZhbHVlPSIlbiB2b24gJXQiLz4NCgkJPHVpdGV4dCBuYW1lPSJRVUlaUE9EX1FVSVpfU0NPUkUiIHZhbHVlPSJFcnJlaWNodDoiLz4NCgkJPHVpdGV4dCBuYW1lPSJRVUlaUE9EX1FVSVpfUEFTU1NDT1JFIiB2YWx1ZT0iTWluZGVzdHB1bmt0emFobDoiLz4NCgkJPHVpdGV4dCBuYW1lPSJRVUlaUE9EX1FVSVpfTUFYU0NPUkUiIHZhbHVlPSJNYXhpbWFsZSBQdW5rdHphaGw6Ii8+DQoJCTx1aXRleHQgbmFtZT0iUVVJWlBPRF9RVUVTQVRNUFRfU1RSIiB2YWx1ZT0iVmVyc3VjaDogJW4gdm9uICV0Ii8+DQoJCTx1aXRleHQgbmFtZT0iUVVJWlBPRF9RVUVTVFlQRV9TVFIiIHZhbHVlPSJUeXA6ICVzIi8+DQoJCTx1aXRleHQgbmFtZT0iUVVJWlBPRF9RVUVTVFlQRV9HUkQiIHZhbHVlPSJCZXdlcnRldCIvPg0KCQk8dWl0ZXh0IG5hbWU9IlFVSVpQT0RfUVVFU1RZUEVfU1ZZIiB2YWx1ZT0iVW1mcmFnZSIvPg0KCQk8dWl0ZXh0IG5hbWU9IlFVSVpQT0RfUVVJWkFUTVBUX0lORiIgdmFsdWU9IlVuZW5kbGljaCIvPg0KCQk8dWl0ZXh0IG5hbWU9IlFVSVpQT0RfUVVFU0FUTVBUX0lORiIgdmFsdWU9IlVuZW5kbGljaCIvPg0KCQk8dWl0ZXh0IG5hbWU9IldBUk5JTkdNU0dfWUVTU1RSSU5HIiB2YWx1ZT0iSmEiLz4NCgkJPHVpdGV4dCBuYW1lPSJXQVJOSU5HTVNHX05PU1RSSU5HIiB2YWx1ZT0iTmVpbiIvPg0KCQk8dWl0ZXh0IG5hbWU9IldBUk5JTkdNU0dfVElUTEVTVFJJTkciIHZhbHVlPSJRdWl6bmF2aWdhdGlvbnN3YXJudW5nIi8+DQoJCTx1aXRleHQgbmFtZT0iV0FSTklOR01TR19NU0dTVFJJTkciIHZhbHVlPSJJbiBkaWVzZW0gUXVpeiBnaWJ0IGVzIHVuYmVhbnR3b3J0ZXRlIEZyYWdlbi4mI3hBOyYjeEE7V2VubiBTaWUgYXVmICZxdW90O0phJnF1b3Q7IGtsaWNrZW4sIHdpcmQgZGFzIFF1aXogYmVlbmRldC4gS2xpY2tlbiBTaWUgYXVmICZxdW90O05laW4mcXVvdDssIHVtIG1pdCBkZW0gUXVpeiBmb3J0enVmYWhyZW4uIi8+DQoJCTx1aXRleHQgbmFtZT0iSU5GT1JNQVRJT05fSDI2NF9GTEFTSFBMQVlFUiIgdmFsdWU9IkRhcyBWaWRlbyB3aXJkIHZvbiBkZXIgbW9tZW50YW4gYXVmIGRpZXNlbSBDb21wdXRlciBpbnN0YWxsaWVydGVuIFZlcnNpb24gdm9uIEZsYXNoIFBsYXllciBuaWNodCB1bnRlcnN0w7x0enQuIEtsaWNrZW4gU2llIGF1ZiBkZW4gVmlkZW9iZXJlaWNoLCB1bSBkaWUgYWt0dWVsbGUgVmVyc2lvbiB2b24gRmxhc2ggUGxheWVyIGhlcnVudGVyenVs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RGVuIFRlaWxuZWhtZXJuIGRpZSBTZWl0ZW5sZWlzdGUgYW56ZWlnZW4iLz4NCgkJPHVpdGV4dCBuYW1lPSJNVVRFIiB2YWx1ZT0iVG9uIGF1cyIvPg0KCQk8dWl0ZXh0IG5hbWU9IkRPQ1dSQVBfVElUTEUiIHZhbHVlPSJQcmVzZW50ZXItQW5oYW5nIi8+DQoJCTx1aXRleHQgbmFtZT0iRE9DV1JBUF9NU0ciIHZhbHVlPSJBdWYgbWVpbmVtIEFyYmVpdHNwbGF0eiBzcGVpY2hlcm4iLz4NCgkJPHVpdGV4dCBuYW1lPSJET0NXUkFQX1BST01QVCIgdmFsdWU9Ilp1bSBIZXJ1bnRlcmxhZGVuIGtsaWNr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UgJW4iLz4NCgkJPCEtLSBzdWJzdGl0dXRpb246ICVuID09IHNsaWRlIG51bWJlciAtLT4NCgkJPCEtLSBzdWJzdGl0dXRpb246ICV0ID09IHRvdGFsIHNsaWRlIGNvdW50IC0tPg0KCQk8dWl0ZXh0IG5hbWU9IlNDUlVCQkFSU1RBVFVTX1NMSURFSU5GTyIgdmFsdWU9IkRpYXBvc2l0aXZlICVuIC8gJXQgfCAiLz4NCgkJPHVpdGV4dCBuYW1lPSJTQ1JVQkJBUlNUQVRVU19TVE9QUEVEIiB2YWx1ZT0iQXJyw6p0w6llIi8+DQoJCTx1aXRleHQgbmFtZT0iU0NSVUJCQVJTVEFUVVNfUExBWUlORyIgdmFsdWU9IkxlY3R1cmUiLz4NCgkJPHVpdGV4dCBuYW1lPSJTQ1JVQkJBUlNUQVRVU19OT0FVRElPIiB2YWx1ZT0iUGFzIGRlIHNvbiIvPg0KCQk8dWl0ZXh0IG5hbWU9IlNDUlVCQkFSU1RBVFVTX1ZJRFBMQVlJTkciIHZhbHVlPSJMZWN0dXJlIHZpZMOpbyBlbiBjb3VycyIvPg0KCQk8dWl0ZXh0IG5hbWU9IlNDUlVCQkFSU1RBVFVTX0xPQURJTkciIHZhbHVlPSJDaGFyZ2VtZW50IGVuIGNvdXJzIi8+DQoJCTx1aXRleHQgbmFtZT0iU0NSVUJCQVJTVEFUVVNfQlVGRkVSSU5HIiB2YWx1ZT0iTWlzZSBlbiBtw6ltb2lyZSIvPg0KCQk8dWl0ZXh0IG5hbWU9IlNDUlVCQkFSU1RBVFVTX1FVRVNUSU9OIiB2YWx1ZT0iUsOpcG9uZHJlIMOgIGxhIHF1ZXN0aW9uIi8+DQoJCTx1aXRleHQgbmFtZT0iU0NSVUJCQVJTVEFUVVNfUkVWSUVXUVVJWiIgdmFsdWU9IlLDqXZpc2lvbiBkdSBxdWVzdGlvbm5haXJlIi8+DQoJCTwhLS0gc3Vic3RpdHV0aW9uOiAlbSA9PSBtaW51dGVzIHJlbWFpbmluZyAtLT4NCgkJPCEtLSBzdWJzdGl0dXRpb246ICVzID09IHNlY29uZHMgcmVtYWluaW5nIC0tPg0KCQk8dWl0ZXh0IG5hbWU9IkVMQVBTRUQiIHZhbHVlPSIlbSBtaW51dGVzICVzIHNlY29uZGVzIHJlc3RhbnRlcyIvPg0KCQk8dWl0ZXh0IG5hbWU9Ik5PVEZPVU5EIiB2YWx1ZT0iUmllbiB0cm91dsOpIi8+DQoJCTx1aXRleHQgbmFtZT0iQVRUQUNITUVOVFMiIHZhbHVlPSJQacOoY2VzIGpvaW50ZXMiLz4NCgkJPCEtLSBzdWJzdGl0dXRpb246ICVwID09IGN1cnJlbnQgc3BlYWtlcidzIHRpdGxlIC0tPg0KCQk8dWl0ZXh0IG5hbWU9IkJJT1dJTl9USVRMRSIgdmFsdWU9IkJpbyA6ICVwIi8+DQoJCTx1aXRleHQgbmFtZT0iQklPQlROX1RJVExFIiB2YWx1ZT0iQmlvIDoiLz4NCgkJPHVpdGV4dCBuYW1lPSJESVZJREVSQlROX1RJVExFIiB2YWx1ZT0ifCIvPg0KCQk8dWl0ZXh0IG5hbWU9IkNPTlRBQ1RCVE5fVElUTEUiIHZhbHVlPSJDb250YWN0Ii8+DQoJCTx1aXRleHQgbmFtZT0iVEFCX1FVSVoiIHZhbHVlPSJRdWl6Ii8+DQoJCTx1aXRleHQgbmFtZT0iVEFCX09VVExJTkUiIHZhbHVlPSJQbGFuIi8+DQoJCTx1aXRleHQgbmFtZT0iVEFCX1RIVU1CIiB2YWx1ZT0iRGlhcG9zIi8+DQoJCTx1aXRleHQgbmFtZT0iVEFCX05PVEVTIiB2YWx1ZT0iTm90ZXMiLz4NCgkJPHVpdGV4dCBuYW1lPSJUQUJfU0VBUkNIIiB2YWx1ZT0iUmVjaGVyY2hlIi8+DQoJCTx1aXRleHQgbmFtZT0iU0xJREVfSEVBRElORyIgdmFsdWU9IlRpdHJlIGRlIGxhIGRpYXBvc2l0aXZlIi8+DQoJCTx1aXRleHQgbmFtZT0iRFVSQVRJT05fSEVBRElORyIgdmFsdWU9IkR1csOpZSIvPg0KCQk8dWl0ZXh0IG5hbWU9IlNFQVJDSF9IRUFESU5HIiB2YWx1ZT0iUmVjaGVyY2hlIGRlIHRleHRlIDoiLz4NCgkJPHVpdGV4dCBuYW1lPSJUSFVNQl9IRUFESU5HIiB2YWx1ZT0iRGlhcG9zaXRpdmUiLz4NCgkJPHVpdGV4dCBuYW1lPSJUSFVNQl9JTkZPIiB2YWx1ZT0iVGl0cmUvZHVyw6llIi8+DQoJCTx1aXRleHQgbmFtZT0iQVRUQUNITkFNRV9IRUFESU5HIiB2YWx1ZT0iTm9tIGRlIGZpY2hpZXIiLz4NCgkJPHVpdGV4dCBuYW1lPSJBVFRBQ0hTSVpFX0hFQURJTkciIHZhbHVlPSJUYWlsbGUiLz4NCgkJPHVpdGV4dCBuYW1lPSJTTElERV9OT1RFUyIgdmFsdWU9IkNvbW1lbnRhaXJlcyBkZXMgZGlhcG9zaXRpdmVzIi8+DQoJCTwhLS1xdWl6IHBvZCBhbmQgbWVzc2FnZSBib3ggdGV4dHMtLT4NCgkJPHVpdGV4dCBuYW1lPSJRVUlaUE9EX1FVSVpfQVRURU1QVCIgdmFsdWU9IlRlbnRhdGl2ZSBkZSBxdWVzdGlvbm5haXJlIDoiLz4NCgkJPHVpdGV4dCBuYW1lPSJRVUlaUE9EX1FVSVpfQVRURU1QVF9WQUxVRSIgdmFsdWU9IiVuIHN1ciAldCIvPg0KCQk8dWl0ZXh0IG5hbWU9IlFVSVpQT0RfUVVJWl9TQ09SRSIgdmFsdWU9Ik5vdGUgb2J0ZW51ZSA6Ii8+DQoJCTx1aXRleHQgbmFtZT0iUVVJWlBPRF9RVUlaX1BBU1NTQ09SRSIgdmFsdWU9Ik5vdGUgZCdhZG1pc3NpYmlsaXTDqcKgOiIvPg0KCQk8dWl0ZXh0IG5hbWU9IlFVSVpQT0RfUVVJWl9NQVhTQ09SRSIgdmFsdWU9Ik5vdGUgbWF4aW1hbGUgOiIvPg0KCQk8dWl0ZXh0IG5hbWU9IlFVSVpQT0RfUVVFU0FUTVBUX1NUUiIgdmFsdWU9IlRlbnRhdGl2ZSA6ICVuIHN1ciAldCIvPg0KCQk8dWl0ZXh0IG5hbWU9IlFVSVpQT0RfUVVFU1RZUEVfU1RSIiB2YWx1ZT0iVHlwZTogJXMiLz4NCgkJPHVpdGV4dCBuYW1lPSJRVUlaUE9EX1FVRVNUWVBFX0dSRCIgdmFsdWU9Ik5vdMOpIi8+DQoJCTx1aXRleHQgbmFtZT0iUVVJWlBPRF9RVUVTVFlQRV9TVlkiIHZhbHVlPSJFbnF1w6p0ZSIvPg0KCQk8dWl0ZXh0IG5hbWU9IlFVSVpQT0RfUVVJWkFUTVBUX0lORiIgdmFsdWU9IklsbGltaXTDqSIvPg0KCQk8dWl0ZXh0IG5hbWU9IlFVSVpQT0RfUVVFU0FUTVBUX0lORiIgdmFsdWU9IklsbGltaXTDqSIvPg0KCQk8dWl0ZXh0IG5hbWU9IldBUk5JTkdNU0dfWUVTU1RSSU5HIiB2YWx1ZT0iT3VpIi8+DQoJCTx1aXRleHQgbmFtZT0iV0FSTklOR01TR19OT1NUUklORyIgdmFsdWU9Ik5vbiIvPg0KCQk8dWl0ZXh0IG5hbWU9IldBUk5JTkdNU0dfVElUTEVTVFJJTkciIHZhbHVlPSJBdmVydGlzc2VtZW50IGRlIG5hdmlnYXRpb24gZHUgcXVlc3Rpb25uYWlyZSIvPg0KCQk8dWl0ZXh0IG5hbWU9IldBUk5JTkdNU0dfTVNHU1RSSU5HIiB2YWx1ZT0iVm91cyBuJ2F2ZXogcGFzIHLDqXBvbmR1IMOgIGNlcnRhaW5lcyBxdWVzdGlvbnMgZGUgY2UgcXVlc3Rpb25uYWlyZS4mI3hBOyYjeEE7U2kgdm91cyBjbGlxdWV6IHN1ciBPdWksIHZvdXMgcXVpdHRlcmV6IGxlIHF1ZXN0aW9ubmFpcmUuIENsaXF1ZXogc3VyIE5vbiBwb3VyIGNvbnRpbnVlciBsZSBxdWVzdGlvbm5haXJlLiIvPg0KCQk8dWl0ZXh0IG5hbWU9IklORk9STUFUSU9OX0gyNjRfRkxBU0hQTEFZRVIiIHZhbHVlPSJMYSB2ZXJzaW9uIGRlIEZsYXNoIFBsYXllciBhY3R1ZWxsZW1lbnQgaW5zdGFsbMOpZSBzdXIgdm90cmUgbWFjaGluZSBuZSBwcmVuZCBwYXMgZW4gY2hhcmdlIGNlIHR5cGUgZGUgdmlkw6lvLiBDbGlxdWV6IHN1ciBsYSB6b25lIHZpZMOpbyBwb3VyIHTDqWzDqWNoYXJnZXIgbGEgZGVybmnDqHJlIHZlcnNpb24gZGU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250cmVyIGwnZW5jYWRyw6kgYXV4IHBhcnRpY2lwYW50cyIvPg0KCQk8dWl0ZXh0IG5hbWU9Ik1VVEUiIHZhbHVlPSJNdWV0Ii8+DQoJCTx1aXRleHQgbmFtZT0iRE9DV1JBUF9USVRMRSIgdmFsdWU9IlBpw6hjZSBqb2ludGUgUHJlc2VudGVyIi8+DQoJCTx1aXRleHQgbmFtZT0iRE9DV1JBUF9NU0ciIHZhbHVlPSJFbnJlZ2lzdHJlciBzdXIgbW9uIG9yZGluYXRldXIiLz4NCgkJPHVpdGV4dCBuYW1lPSJET0NXUkFQX1BST01QVCIgdmFsdWU9IkNsaXF1ZXIgcG91ciB0w6lsw6ljaGFyZ2Vy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jgrnjg6njgqTjg4kgOiAlbiIvPg0KCQk8IS0tIHN1YnN0aXR1dGlvbjogJW4gPT0gc2xpZGUgbnVtYmVyIC0tPg0KCQk8IS0tIHN1YnN0aXR1dGlvbjogJXQgPT0gdG90YWwgc2xpZGUgY291bnQgLS0+DQoJCTx1aXRleHQgbmFtZT0iU0NSVUJCQVJTVEFUVVNfU0xJREVJTkZPIiB2YWx1ZT0i44K544Op44Kk44OJIDogJW4gLyAldCB8ICIvPg0KCQk8dWl0ZXh0IG5hbWU9IlNDUlVCQkFSU1RBVFVTX1NUT1BQRUQiIHZhbHVlPSLlgZzmraIiLz4NCgkJPHVpdGV4dCBuYW1lPSJTQ1JVQkJBUlNUQVRVU19QTEFZSU5HIiB2YWx1ZT0i5YaN55Sf5LitIi8+DQoJCTx1aXRleHQgbmFtZT0iU0NSVUJCQVJTVEFUVVNfTk9BVURJTyIgdmFsdWU9Iumfs+WjsOOBquOBlyIvPg0KCQk8dWl0ZXh0IG5hbWU9IlNDUlVCQkFSU1RBVFVTX1ZJRFBMQVlJTkciIHZhbHVlPSLjg5Pjg4fjgqrlho3nlJ/kuK0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s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57WM5q20IDogJXAiLz4NCgkJPHVpdGV4dCBuYW1lPSJCSU9CVE5fVElUTEUiIHZhbHVlPSLntYzmrbQiLz4NCgkJPHVpdGV4dCBuYW1lPSJESVZJREVSQlROX1RJVExFIiB2YWx1ZT0ifCIvPg0KCQk8dWl0ZXh0IG5hbWU9IkNPTlRBQ1RCVE5fVElUTEUiIHZhbHVlPSLjgYrllY/jgYTlkIjjgo/jgZsiLz4NCgkJPHVpdGV4dCBuYW1lPSJUQUJfUVVJWiIgdmFsdWU9IuOCr+OCpOOCuiIvPg0KCQk8dWl0ZXh0IG5hbWU9IlRBQl9PVVRMSU5FIiB2YWx1ZT0i44Ki44Km44OI44Op44Kk44OzIi8+DQoJCTx1aXRleHQgbmFtZT0iVEFCX1RIVU1CIiB2YWx1ZT0i44K144Og44ON44O844OrIi8+DQoJCTx1aXRleHQgbmFtZT0iVEFCX05PVEVTIiB2YWx1ZT0i44OO44O844OIIi8+DQoJCTx1aXRleHQgbmFtZT0iVEFCX1NFQVJDSCIgdmFsdWU9IuaknOe0oiIvPg0KCQk8dWl0ZXh0IG5hbWU9IlNMSURFX0hFQURJTkciIHZhbHVlPSLjgrnjg6njgqTjg4njgr/jgqTjg4jjg6siLz4NCgkJPHVpdGV4dCBuYW1lPSJEVVJBVElPTl9IRUFESU5HIiB2YWx1ZT0i6ZW344GVIi8+DQoJCTx1aXRleHQgbmFtZT0iU0VBUkNIX0hFQURJTkciIHZhbHVlPSLmpJzntKLjgZnjgovjg4bjgq3jgrnjg4ggOiAiLz4NCgkJPHVpdGV4dCBuYW1lPSJUSFVNQl9IRUFESU5HIiB2YWx1ZT0i44K544Op44Kk44OJIi8+DQoJCTx1aXRleHQgbmFtZT0iVEhVTUJfSU5GTyIgdmFsdWU9IuOCueODqeOCpOODieOCv+OCpOODiOODqyAvIOmVt+OBlSIvPg0KCQk8dWl0ZXh0IG5hbWU9IkFUVEFDSE5BTUVfSEVBRElORyIgdmFsdWU9IuODleOCoeOCpOODq+WQjSIvPg0KCQk8dWl0ZXh0IG5hbWU9IkFUVEFDSFNJWkVfSEVBRElORyIgdmFsdWU9IuOCteOCpOOCuiIvPg0KCQk8dWl0ZXh0IG5hbWU9IlNMSURFX05PVEVTIiB2YWx1ZT0i44K544Op44Kk44OJ44OO44O844OIIi8+DQoJCTwhLS1xdWl6IHBvZCBhbmQgbWVzc2FnZSBib3ggdGV4dHMtLT4NCgkJPHVpdGV4dCBuYW1lPSJRVUlaUE9EX1FVSVpfQVRURU1QVCIgdmFsdWU9IuOCr+OCpOOCuuippuihjOWbnuaVsCA6ICIvPg0KCQk8dWl0ZXh0IG5hbWU9IlFVSVpQT0RfUVVJWl9BVFRFTVBUX1ZBTFVFIiB2YWx1ZT0iJW4gLyAldCIvPg0KCQk8dWl0ZXh0IG5hbWU9IlFVSVpQT0RfUVVJWl9TQ09SRSIgdmFsdWU9IuOCueOCs+OCoiA6ICIvPg0KCQk8dWl0ZXh0IG5hbWU9IlFVSVpQT0RfUVVJWl9QQVNTU0NPUkUiIHZhbHVlPSLlkIjmoLzngrkgOiIvPg0KCQk8dWl0ZXh0IG5hbWU9IlFVSVpQT0RfUVVJWl9NQVhTQ09SRSIgdmFsdWU9IuacgOmrmOW+l+eCuSA6ICIvPg0KCQk8dWl0ZXh0IG5hbWU9IlFVSVpQT0RfUVVFU0FUTVBUX1NUUiIgdmFsdWU9IuippuihjOWbnuaVsCA6ICVuIC8gJXQiLz4NCgkJPHVpdGV4dCBuYW1lPSJRVUlaUE9EX1FVRVNUWVBFX1NUUiIgdmFsdWU9IuOCv+OCpOODlyA6ICVzIi8+DQoJCTx1aXRleHQgbmFtZT0iUVVJWlBPRF9RVUVTVFlQRV9HUkQiIHZhbHVlPSLoqZXkvqEiLz4NCgkJPHVpdGV4dCBuYW1lPSJRVUlaUE9EX1FVRVNUWVBFX1NWWSIgdmFsdWU9IuOCouODs+OCseODvOODiCIvPg0KCQk8dWl0ZXh0IG5hbWU9IlFVSVpQT0RfUVVJWkFUTVBUX0lORiIgdmFsdWU9IueEoeWItumZkCIvPg0KCQk8dWl0ZXh0IG5hbWU9IlFVSVpQT0RfUVVFU0FUTVBUX0lORiIgdmFsdWU9IueEoeWItumZkCIvPg0KCQk8dWl0ZXh0IG5hbWU9IldBUk5JTkdNU0dfWUVTU1RSSU5HIiB2YWx1ZT0i44Gv44GEIi8+DQoJCTx1aXRleHQgbmFtZT0iV0FSTklOR01TR19OT1NUUklORyIgdmFsdWU9IuOBhOOBhOOBiCIvPg0KCQk8dWl0ZXh0IG5hbWU9IldBUk5JTkdNU0dfVElUTEVTVFJJTkciIHZhbHVlPSLjgq/jgqTjgrrjga7jg4rjg5PjgrLjg7zjgrfjg6fjg7PjgavplqLjgZnjgovorablkYoiLz4NCgkJPHVpdGV4dCBuYW1lPSJXQVJOSU5HTVNHX01TR1NUUklORyIgdmFsdWU9IuOBk+OBruOCr+OCpOOCuuOBq+OBr+OAgeOBvuOBoOino+etlOOBl+OBpuOBhOOBquOBhOizquWVj+OBjOOBguOCiuOBvuOBmeOAgiYjeEE7JiN4QTsg44Kv44Kk44K644KS57WC5LqG44GZ44KL44Gr44Gv44CB44CM44Gv44GE44CN44KS44Kv44Oq44OD44Kv44GX44G+44GZ44CC44Kv44Kk44K644KS57aa6KGM44GZ44KL44Gr44Gv44CB44CM44GE44GE44GI44CN44KS44Kv44Oq44OD44Kv44GX44G+44GZ44CCIi8+DQoJCTx1aXRleHQgbmFtZT0iSU5GT1JNQVRJT05fSDI2NF9GTEFTSFBMQVlFUiIgdmFsdWU9IuOBiuS9v+OBhOOBruOCs+ODs+ODlOODpeODvOOCv+OBq+ePvuWcqOOCpOODs+OCueODiOODvOODq+OBleOCjOOBpuOBhOOCiyBGbGFzaCBQbGF5ZXIg44Gu44OQ44O844K444On44Oz44Gv44CB44GT44Gu44OT44OH44Kq44KS44K144Od44O844OI44GX44Gm44GE44G+44Gb44KT44CC5pyA5paw44GuIEZsYXNoIFBsYXllciDjgpLjg4Djgqbjg7Pjg63jg7zjg4njgZnjgovjgavjga/jgIHjg5Pjg4fjgqrpoJjln5/jgpLjgq/jg6rjg4Pjgq/jgZfjgabjgY/jgaDjgZXjgYT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C5Yqg6ICF44Gr6KaL44Gb44KLIi8+DQoJCTx1aXRleHQgbmFtZT0iTVVURSIgdmFsdWU9IuODn+ODpeODvOODiCIvPg0KCQk8dWl0ZXh0IG5hbWU9IkRPQ1dSQVBfVElUTEUiIHZhbHVlPSJQcmVzZW50ZXIg5re75LuY44OV44Kh44Kk44OrIi8+DQoJCTx1aXRleHQgbmFtZT0iRE9DV1JBUF9NU0ciIHZhbHVlPSLjg57jgqTjgrPjg7Pjg5Tjg6Xjg7zjgr/jgavkv53lrZgiLz4NCgkJPHVpdGV4dCBuYW1lPSJET0NXUkFQX1BST01QVCIgdmFsdWU9IuOCr+ODquODg+OCr+OBl+OBpuODgOOCpuODs+ODreODvOODiSIvPg0KCTwvbGFuZ3VhZ2U+DQoJPGxhbmd1YWdlIGlkPSJrby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x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WSURQTEFZSU5HIiB2YWx1ZT0i67mE65SU7JikIOyerOyDnSDspJE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Lqsr3roKUg7IaM6rCcOiAlcCIvPg0KCQk8dWl0ZXh0IG5hbWU9IkJJT0JUTl9USVRMRSIgdmFsdWU9IuqyveugpSDshozqsJwiLz4NCgkJPHVpdGV4dCBuYW1lPSJESVZJREVSQlROX1RJVExFIiB2YWx1ZT0ifCIvPg0KCQk8dWl0ZXh0IG5hbWU9IkNPTlRBQ1RCVE5fVElUTEUiIHZhbHVlPSLsl7Drnb3sspgiLz4NCgkJPHVpdGV4dCBuYW1lPSJUQUJfUVVJWiIgdmFsdWU9Iu2AtOymiCIvPg0KCQk8dWl0ZXh0IG5hbWU9IlRBQl9PVVRMSU5FIiB2YWx1ZT0i6rCc7JqUIi8+DQoJCTx1aXRleHQgbmFtZT0iVEFCX1RIVU1CIiB2YWx1ZT0i7LaV7IaM7YyQIi8+DQoJCTx1aXRleHQgbmFtZT0iVEFCX05PVEVTIiB2YWx1ZT0i64W47Yq4Ii8+DQoJCTx1aXRleHQgbmFtZT0iVEFCX1NFQVJDSCIgdmFsdWU9IuqygOyDiSIvPg0KCQk8dWl0ZXh0IG5hbWU9IlNMSURFX0hFQURJTkciIHZhbHVlPSLsiqzrnbzsnbTrk5wg7KCc66qpIi8+DQoJCTx1aXRleHQgbmFtZT0iRFVSQVRJT05fSEVBRElORyIgdmFsdWU9IuyerOyDneyLnOqwhCIvPg0KCQk8dWl0ZXh0IG5hbWU9IlNFQVJDSF9IRUFESU5HIiB2YWx1ZT0i7YWN7Iqk7Yq4IOqygOyDiToiLz4NCgkJPHVpdGV4dCBuYW1lPSJUSFVNQl9IRUFESU5HIiB2YWx1ZT0i7Iqs65287J2065OcIi8+DQoJCTx1aXRleHQgbmFtZT0iVEhVTUJfSU5GTyIgdmFsdWU9IuygnOuqqS/snqzsg53si5zqsIQiLz4NCgkJPHVpdGV4dCBuYW1lPSJBVFRBQ0hOQU1FX0hFQURJTkciIHZhbHVlPSLtjIzsnbwg7J2066aEIi8+DQoJCTx1aXRleHQgbmFtZT0iQVRUQUNIU0laRV9IRUFESU5HIiB2YWx1ZT0i7YGs6riwIi8+DQoJCTx1aXRleHQgbmFtZT0iU0xJREVfTk9URVMiIHZhbHVlPSLsiqzrnbzsnbTrk5wg64W47Yq4Ii8+DQoJCTwhLS1xdWl6IHBvZCBhbmQgbWVzc2FnZSBib3ggdGV4dHMtLT4NCgkJPHVpdGV4dCBuYW1lPSJRVUlaUE9EX1FVSVpfQVRURU1QVCIgdmFsdWU9Iu2AtOymiCDsi5zrj4Qg7Zqf7IiYOiIvPg0KCQk8dWl0ZXh0IG5hbWU9IlFVSVpQT0RfUVVJWl9BVFRFTVBUX1ZBTFVFIiB2YWx1ZT0iJW4vJXQiLz4NCgkJPHVpdGV4dCBuYW1lPSJRVUlaUE9EX1FVSVpfU0NPUkUiIHZhbHVlPSLrk53soJA6Ii8+DQoJCTx1aXRleHQgbmFtZT0iUVVJWlBPRF9RVUlaX1BBU1NTQ09SRSIgdmFsdWU9Iu2GteqzvCDsoJDsiJg6Ii8+DQoJCTx1aXRleHQgbmFtZT0iUVVJWlBPRF9RVUlaX01BWFNDT1JFIiB2YWx1ZT0i7LWc6rOgIOygkOyImDoiLz4NCgkJPHVpdGV4dCBuYW1lPSJRVUlaUE9EX1FVRVNBVE1QVF9TVFIiIHZhbHVlPSLsi5zrj4Qg7Zqf7IiYOiAlbi8ldCIvPg0KCQk8dWl0ZXh0IG5hbWU9IlFVSVpQT0RfUVVFU1RZUEVfU1RSIiB2YWx1ZT0i7Jyg7ZiVOiAlcyIvPg0KCQk8dWl0ZXh0IG5hbWU9IlFVSVpQT0RfUVVFU1RZUEVfR1JEIiB2YWx1ZT0i7KCQ7IiYIOunpOq4sOq4sCDsmYTro4wiLz4NCgkJPHVpdGV4dCBuYW1lPSJRVUlaUE9EX1FVRVNUWVBFX1NWWSIgdmFsdWU9IuyEpOusuCDsobDsgqwiLz4NCgkJPHVpdGV4dCBuYW1lPSJRVUlaUE9EX1FVSVpBVE1QVF9JTkYiIHZhbHVlPSLrrLTtlZwiLz4NCgkJPHVpdGV4dCBuYW1lPSJRVUlaUE9EX1FVRVNBVE1QVF9JTkYiIHZhbHVlPSLrrLTtlZwiLz4NCgkJPHVpdGV4dCBuYW1lPSJXQVJOSU5HTVNHX1lFU1NUUklORyIgdmFsdWU9IuyYiCIvPg0KCQk8dWl0ZXh0IG5hbWU9IldBUk5JTkdNU0dfTk9TVFJJTkciIHZhbHVlPSLslYTri4jsmKQiLz4NCgkJPHVpdGV4dCBuYW1lPSJXQVJOSU5HTVNHX1RJVExFU1RSSU5HIiB2YWx1ZT0i7YC07KaIIOuCtOu5hOqyjOydtOyFmCDqsr3qs6AiLz4NCgkJPHVpdGV4dCBuYW1lPSJXQVJOSU5HTVNHX01TR1NUUklORyIgdmFsdWU9IuydtCDtgLTspojsl5DshJwg7Iuc64+E7ZWY7KeAIOyViuydgCDsp4jrrLjsnbQg7J6I7Iq164uI64ukLiYjeEE7JiN4QTvtgLTspojrpbwg7KKF66OM7ZWY66Ck66m0IFvsmIhd66W8IO2BtOumre2VmOqzoCwg7YC07KaI66W8IOqzhOyGje2VmOugpOuptCBb7JWE64uI7JikXeulvCDtgbTrpq3tlZjsi63si5zsmKQuIi8+DQoJCTx1aXRleHQgbmFtZT0iSU5GT1JNQVRJT05fSDI2NF9GTEFTSFBMQVlFUiIgdmFsdWU9IuyLnOyKpO2FnOyXkCDshKTsuZjrkJjslrQg7J6I64qUIO2YhOyerCDrsoTsoITsnZggRmxhc2ggUGxheWVy64qUIOydtCDruYTrlJTsmKTrpbwg7KeA7JuQ7ZWY7KeAIOyViuyKteuLiOuLpC4g7LWc7IugIEZsYXNoIFBsYXllcuulvCDri6TsmrTroZzrk5ztlZjroKTrqbQg67mE65SU7JikIOyYgeyXreydhCDtgbTrpq3tlZjsi63si5zsmKQ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gk8bGFuZ3VhZ2UgaWQ9ImVz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RldGVuaWRhIi8+DQoJCTx1aXRleHQgbmFtZT0iU0NSVUJCQVJTVEFUVVNfUExBWUlORyIgdmFsdWU9IlJlcHJvZHVjaWVuZG8iLz4NCgkJPHVpdGV4dCBuYW1lPSJTQ1JVQkJBUlNUQVRVU19OT0FVRElPIiB2YWx1ZT0iU2luIHNvbmlkbyIvPg0KCQk8dWl0ZXh0IG5hbWU9IlNDUlVCQkFSU1RBVFVTX1ZJRFBMQVlJTkciIHZhbHVlPSJWw61kZW8gZW4gcmVwcm9kLiIvPg0KCQk8dWl0ZXh0IG5hbWU9IlNDUlVCQkFSU1RBVFVTX0xPQURJTkciIHZhbHVlPSJDYXJnYW5kbyIvPg0KCQk8dWl0ZXh0IG5hbWU9IlNDUlVCQkFSU1RBVFVTX0JVRkZFUklORyIgdmFsdWU9IkFsbWFjZW5hbmRvIGVuIGLDumZlciIvPg0KCQk8dWl0ZXh0IG5hbWU9IlNDUlVCQkFSU1RBVFVTX1FVRVNUSU9OIiB2YWx1ZT0iQ29udGVzdGFyIHByZWd1bnRhIi8+DQoJCTx1aXRleHQgbmFtZT0iU0NSVUJCQVJTVEFUVVNfUkVWSUVXUVVJWiIgdmFsdWU9IlJldmlzYW5kbyBwcnVlYmEiLz4NCgkJPCEtLSBzdWJzdGl0dXRpb246ICVtID09IG1pbnV0ZXMgcmVtYWluaW5nIC0tPg0KCQk8IS0tIHN1YnN0aXR1dGlvbjogJXMgPT0gc2Vjb25kcyByZW1haW5pbmcgLS0+DQoJCTx1aXRleHQgbmFtZT0iRUxBUFNFRCIgdmFsdWU9IiVtIG1pbnV0b3MgJXMgc2VndW5kb3MgcmVzdGFudGVzIi8+DQoJCTx1aXRleHQgbmFtZT0iTk9URk9VTkQiIHZhbHVlPSJObyBzZSBoYSBlbmNvbnRyYWRvIG5hZGEiLz4NCgkJPHVpdGV4dCBuYW1lPSJBVFRBQ0hNRU5UUyIgdmFsdWU9IkFyY2hpdm9zIGFkanVudG9zIi8+DQoJCTwhLS0gc3Vic3RpdHV0aW9uOiAlcCA9PSBjdXJyZW50IHNwZWFrZXIncyB0aXRsZSAtLT4NCgkJPHVpdGV4dCBuYW1lPSJCSU9XSU5fVElUTEUiIHZhbHVlPSJCaW9ncmFmw61hOiAlcCIvPg0KCQk8dWl0ZXh0IG5hbWU9IkJJT0JUTl9USVRMRSIgdmFsdWU9IkJpb2dyYWbDrWEiLz4NCgkJPHVpdGV4dCBuYW1lPSJESVZJREVSQlROX1RJVExFIiB2YWx1ZT0ifCIvPg0KCQk8dWl0ZXh0IG5hbWU9IkNPTlRBQ1RCVE5fVElUTEUiIHZhbHVlPSJDb250YWN0byIvPg0KCQk8dWl0ZXh0IG5hbWU9IlRBQl9RVUlaIiB2YWx1ZT0iUHJ1ZWJhIi8+DQoJCTx1aXRleHQgbmFtZT0iVEFCX09VVExJTkUiIHZhbHVlPSJDb250b3JubyIvPg0KCQk8dWl0ZXh0IG5hbWU9IlRBQl9USFVNQiIgdmFsdWU9Ik1pbmlhdC4iLz4NCgkJPHVpdGV4dCBuYW1lPSJUQUJfTk9URVMiIHZhbHVlPSJOb3RhcyIvPg0KCQk8dWl0ZXh0IG5hbWU9IlRBQl9TRUFSQ0giIHZhbHVlPSJCdXNjYXIiLz4NCgkJPHVpdGV4dCBuYW1lPSJTTElERV9IRUFESU5HIiB2YWx1ZT0iVMOtdHVsbyBkZSBkaWFwb3NpdGl2YSIvPg0KCQk8dWl0ZXh0IG5hbWU9IkRVUkFUSU9OX0hFQURJTkciIHZhbHVlPSJEdXJhYy4iLz4NCgkJPHVpdGV4dCBuYW1lPSJTRUFSQ0hfSEVBRElORyIgdmFsdWU9IkJ1c2NhciB0ZXh0bzoiLz4NCgkJPHVpdGV4dCBuYW1lPSJUSFVNQl9IRUFESU5HIiB2YWx1ZT0iRGlhcG9zaXRpdmEiLz4NCgkJPHVpdGV4dCBuYW1lPSJUSFVNQl9JTkZPIiB2YWx1ZT0iRHVyLi9Uw610LiBkaWFwLiIvPg0KCQk8dWl0ZXh0IG5hbWU9IkFUVEFDSE5BTUVfSEVBRElORyIgdmFsdWU9Ik5vbWJyZSBkZSBhcmNoaXZvIi8+DQoJCTx1aXRleHQgbmFtZT0iQVRUQUNIU0laRV9IRUFESU5HIiB2YWx1ZT0iVGFtYcOxbyIvPg0KCQk8dWl0ZXh0IG5hbWU9IlNMSURFX05PVEVTIiB2YWx1ZT0iTm90YXMgZGUgZGlhcG9zaXRpdmEiLz4NCgkJPCEtLXF1aXogcG9kIGFuZCBtZXNzYWdlIGJveCB0ZXh0cy0tPg0KCQk8dWl0ZXh0IG5hbWU9IlFVSVpQT0RfUVVJWl9BVFRFTVBUIiB2YWx1ZT0iSW50ZW50byBkZSBwcnVlYmE6Ii8+DQoJCTx1aXRleHQgbmFtZT0iUVVJWlBPRF9RVUlaX0FUVEVNUFRfVkFMVUUiIHZhbHVlPSIlbiBkZSAldCIvPg0KCQk8dWl0ZXh0IG5hbWU9IlFVSVpQT0RfUVVJWl9TQ09SRSIgdmFsdWU9IlB1bnR1YWNpw7NuOiIvPg0KCQk8dWl0ZXh0IG5hbWU9IlFVSVpQT0RfUVVJWl9QQVNTU0NPUkUiIHZhbHVlPSJQdW50dWFjacOzbiBwYXJhIGFwcm9iYXI6Ii8+DQoJCTx1aXRleHQgbmFtZT0iUVVJWlBPRF9RVUlaX01BWFNDT1JFIiB2YWx1ZT0iUHVudHVhY2nDs24gbcOheGltYToiLz4NCgkJPHVpdGV4dCBuYW1lPSJRVUlaUE9EX1FVRVNBVE1QVF9TVFIiIHZhbHVlPSJJbnRlbnRvczogJW4gZGUgJXQiLz4NCgkJPHVpdGV4dCBuYW1lPSJRVUlaUE9EX1FVRVNUWVBFX1NUUiIgdmFsdWU9IlRpcG86ICVzIi8+DQoJCTx1aXRleHQgbmFtZT0iUVVJWlBPRF9RVUVTVFlQRV9HUkQiIHZhbHVlPSJDb24gcHVudHVhY2nDs24iLz4NCgkJPHVpdGV4dCBuYW1lPSJRVUlaUE9EX1FVRVNUWVBFX1NWWSIgdmFsdWU9IkVuY3Vlc3RhIi8+DQoJCTx1aXRleHQgbmFtZT0iUVVJWlBPRF9RVUlaQVRNUFRfSU5GIiB2YWx1ZT0iSW5maW5pdG8iLz4NCgkJPHVpdGV4dCBuYW1lPSJRVUlaUE9EX1FVRVNBVE1QVF9JTkYiIHZhbHVlPSJJbmZpbml0byIvPg0KCQk8dWl0ZXh0IG5hbWU9IldBUk5JTkdNU0dfWUVTU1RSSU5HIiB2YWx1ZT0iU8OtIi8+DQoJCTx1aXRleHQgbmFtZT0iV0FSTklOR01TR19OT1NUUklORyIgdmFsdWU9Ik5vIi8+DQoJCTx1aXRleHQgbmFtZT0iV0FSTklOR01TR19USVRMRVNUUklORyIgdmFsdWU9IkF2aXNvIGRlIG5hdmVnYWNpw7NuIGRlIHBydWViYSIvPg0KCQk8dWl0ZXh0IG5hbWU9IldBUk5JTkdNU0dfTVNHU1RSSU5HIiB2YWx1ZT0iSGF5IHByZWd1bnRhcyBzaW4gaW50ZW50b3MgZW4gZXN0YSBwcnVlYmEuJiN4QTsmI3hBO1BhcmEgc2FsaXIgZGUgbGEgcHJ1ZWJhLCBoYWdhIGNsaWMgZW4gU8OtLiBQYXJhIGNvbnRpbnVhciwgaGFnYSBjbGljIGVuIE5vLiIvPg0KCQk8dWl0ZXh0IG5hbWU9IklORk9STUFUSU9OX0gyNjRfRkxBU0hQTEFZRVIiIHZhbHVlPSJMYSB2ZXJzacOzbiBhY3R1YWwgZGUgRmxhc2ggUGxheWVyIGluc3RhbGFkYSBlbiBlbCBvcmRlbmFkb3Igbm8gZXMgY29tcGF0aWJsZSBjb24gZXN0ZSB2w61kZW8uIEhhZ2EgY2xpYyBlbiBlbCDDoXJlYSBkZSB2w61kZW8gcGFyYSBkZXNjYXJnYXIgbGEgw7psdGltYSB2ZXJzacOzbiBkZSBGbGFzaCBQbGF5ZXIuIi8+DQoJCTwhLS0gc3Vic3RpdHV0aW9uOiAlcCA9PSBwcmVzZW50YXRpb24gdGl0bGUgLS0+DQoJCTwhLS0gc3Vic3RpdHV0aW9uOiAlcyA9PSBzbGlkZSB0aXRsZSAtLT4NCgkJPCEtLSBzdWJzdGl0dXRpb246ICVuID09IHNsaWRlIG51bWJlciAtLT4NCgkJPHVpdGV4dCBuYW1lPSJCT09LTUFSSyIgdmFsdWU9IkFkb2JlIFByZXNlbnRlcjogJXAiLz4NCgkJPCEtLSBzdWJzdGl0dXRpb246ICVwID09IHByZXNlbnRhdGlvbiB0aXRsZSAtLT4NCgkJPCEtLSBzdWJzdGl0dXRpb246ICVzID09IHNsaWRlIHRpdGxlIC0tPg0KCQk8IS0tIHN1YnN0aXR1dGlvbjogJW4gPT0gc2xpZGUgbnVtYmVyIC0tPg0KCQk8dWl0ZXh0IG5hbWU9IkJPT0tNQVJLU0xJREUiIHZhbHVlPSJBZG9iZSBQcmVzZW50ZXI6ICVwICVzIi8+DQoJCTx1aXRleHQgbmFtZT0iU0hPV1NJREVCQVIiIHZhbHVlPSJNb3N0cmFyIGJhcnJhIGxhdGVyYWwgYSBsb3MgcGFydGljaXBhbnRlcyIvPg0KCQk8dWl0ZXh0IG5hbWU9Ik1VVEUiIHZhbHVlPSJTaWxlbmNpYXIiLz4NCgkJPHVpdGV4dCBuYW1lPSJET0NXUkFQX1RJVExFIiB2YWx1ZT0iQXJjaGl2byBhZGp1bnRvIGRlIFByZXNlbnRlciIvPg0KCQk8dWl0ZXh0IG5hbWU9IkRPQ1dSQVBfTVNHIiB2YWx1ZT0iR3VhcmRhciBlbiBNaSBQQyIvPg0KCQk8dWl0ZXh0IG5hbWU9IkRPQ1dSQVBfUFJPTVBUIiB2YWx1ZT0iSGFnYSBjbGljIGVuIERlc2NhcmdhciIvPg0KCTwvbGFuZ3VhZ2U+DQoJPGxhbmd1YWdlIGlkPSJw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QYXJhZG8iLz4NCgkJPHVpdGV4dCBuYW1lPSJTQ1JVQkJBUlNUQVRVU19QTEFZSU5HIiB2YWx1ZT0iUmVwcm9kdXppbmRvIi8+DQoJCTx1aXRleHQgbmFtZT0iU0NSVUJCQVJTVEFUVVNfTk9BVURJTyIgdmFsdWU9IlNlbSDDoXVkaW8iLz4NCgkJPHVpdGV4dCBuYW1lPSJTQ1JVQkJBUlNUQVRVU19WSURQTEFZSU5HIiB2YWx1ZT0iVsOtZGVvIGVtIHJlcHJvZHXDp8OjbyIvPg0KCQk8dWl0ZXh0IG5hbWU9IlNDUlVCQkFSU1RBVFVTX0xPQURJTkciIHZhbHVlPSJDYXJyZWdhbmRvIi8+DQoJCTx1aXRleHQgbmFtZT0iU0NSVUJCQVJTVEFUVVNfQlVGRkVSSU5HIiB2YWx1ZT0iQXJtYXplbmFuZG8gZW0gYnVmZmVyIi8+DQoJCTx1aXRleHQgbmFtZT0iU0NSVUJCQVJTVEFUVVNfUVVFU1RJT04iIHZhbHVlPSJSZXNwb25kZXIgcGVyZ3VudGEiLz4NCgkJPHVpdGV4dCBuYW1lPSJTQ1JVQkJBUlNUQVRVU19SRVZJRVdRVUlaIiB2YWx1ZT0iUmV2aXNhbmRvIHF1ZXN0aW9uw6FyaW8iLz4NCgkJPCEtLSBzdWJzdGl0dXRpb246ICVtID09IG1pbnV0ZXMgcmVtYWluaW5nIC0tPg0KCQk8IS0tIHN1YnN0aXR1dGlvbjogJXMgPT0gc2Vjb25kcyByZW1haW5pbmcgLS0+DQoJCTx1aXRleHQgbmFtZT0iRUxBUFNFRCIgdmFsdWU9IiVtIG1pbnV0b3MgJXMgc2VndW5kb3MgcmVzdGFudGVzIi8+DQoJCTx1aXRleHQgbmFtZT0iTk9URk9VTkQiIHZhbHVlPSJOYWRhIGVuY29udHJhZG8iLz4NCgkJPHVpdGV4dCBuYW1lPSJBVFRBQ0hNRU5UUyIgdmFsdWU9IkFuZXhv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dG8iLz4NCgkJPHVpdGV4dCBuYW1lPSJUQUJfUVVJWiIgdmFsdWU9IlF1ZXN0LiIvPg0KCQk8dWl0ZXh0IG5hbWU9IlRBQl9PVVRMSU5FIiB2YWx1ZT0iRXNxdWVtYSIvPg0KCQk8dWl0ZXh0IG5hbWU9IlRBQl9USFVNQiIgdmFsdWU9Ik1pbmkiLz4NCgkJPHVpdGV4dCBuYW1lPSJUQUJfTk9URVMiIHZhbHVlPSJOb3RhcyIvPg0KCQk8dWl0ZXh0IG5hbWU9IlRBQl9TRUFSQ0giIHZhbHVlPSJCdXNjYSIvPg0KCQk8dWl0ZXh0IG5hbWU9IlNMSURFX0hFQURJTkciIHZhbHVlPSJUw610dWxvIGRvIHNsaWRlIi8+DQoJCTx1aXRleHQgbmFtZT0iRFVSQVRJT05fSEVBRElORyIgdmFsdWU9IkR1cmHDp8OjbyIvPg0KCQk8dWl0ZXh0IG5hbWU9IlNFQVJDSF9IRUFESU5HIiB2YWx1ZT0iUHJvY3VyYXIgdGV4dG86Ii8+DQoJCTx1aXRleHQgbmFtZT0iVEhVTUJfSEVBRElORyIgdmFsdWU9IlNsaWRlIi8+DQoJCTx1aXRleHQgbmFtZT0iVEhVTUJfSU5GTyIgdmFsdWU9IlTDrXR1bG8vRHVyYcOnw6NvIGRvIHNsaWRlIi8+DQoJCTx1aXRleHQgbmFtZT0iQVRUQUNITkFNRV9IRUFESU5HIiB2YWx1ZT0iTm9tZSBkbyBhcnF1aXZvIi8+DQoJCTx1aXRleHQgbmFtZT0iQVRUQUNIU0laRV9IRUFESU5HIiB2YWx1ZT0iVGFtYW5obyIvPg0KCQk8dWl0ZXh0IG5hbWU9IlNMSURFX05PVEVTIiB2YWx1ZT0iQW5vdGHDp8O1ZXMgZG8gc2xpZGUiLz4NCgkJPCEtLXF1aXogcG9kIGFuZCBtZXNzYWdlIGJveCB0ZXh0cy0tPg0KCQk8dWl0ZXh0IG5hbWU9IlFVSVpQT0RfUVVJWl9BVFRFTVBUIiB2YWx1ZT0iVGVudGF0aXZhIG5vIHF1ZXN0aW9uw6FyaW86Ii8+DQoJCTx1aXRleHQgbmFtZT0iUVVJWlBPRF9RVUlaX0FUVEVNUFRfVkFMVUUiIHZhbHVlPSIlbiBkZSAldCIvPg0KCQk8dWl0ZXh0IG5hbWU9IlFVSVpQT0RfUVVJWl9TQ09SRSIgdmFsdWU9IlBvbnR1YcOnw6NvOiIvPg0KCQk8dWl0ZXh0IG5hbWU9IlFVSVpQT0RfUVVJWl9QQVNTU0NPUkUiIHZhbHVlPSJQb250dWHDp8OjbyBkZSBhcHJvdmHDp8OjbzoiLz4NCgkJPHVpdGV4dCBuYW1lPSJRVUlaUE9EX1FVSVpfTUFYU0NPUkUiIHZhbHVlPSJQb250dWHDp8OjbyBtw6F4aW1hOiIvPg0KCQk8dWl0ZXh0IG5hbWU9IlFVSVpQT0RfUVVFU0FUTVBUX1NUUiIgdmFsdWU9IlRlbnRhdGl2YTogJW4gZGUgJXQiLz4NCgkJPHVpdGV4dCBuYW1lPSJRVUlaUE9EX1FVRVNUWVBFX1NUUiIgdmFsdWU9IlRpcG86ICVzIi8+DQoJCTx1aXRleHQgbmFtZT0iUVVJWlBPRF9RVUVTVFlQRV9HUkQiIHZhbHVlPSJDbGFzc2lmaWNhdMOzcmlhIi8+DQoJCTx1aXRleHQgbmFtZT0iUVVJWlBPRF9RVUVTVFlQRV9TVlkiIHZhbHVlPSJQZXNxdWlzYSIvPg0KCQk8dWl0ZXh0IG5hbWU9IlFVSVpQT0RfUVVJWkFUTVBUX0lORiIgdmFsdWU9IkluZmluaXRvIi8+DQoJCTx1aXRleHQgbmFtZT0iUVVJWlBPRF9RVUVTQVRNUFRfSU5GIiB2YWx1ZT0iSW5maW5pdG8iLz4NCgkJPHVpdGV4dCBuYW1lPSJXQVJOSU5HTVNHX1lFU1NUUklORyIgdmFsdWU9IlNpbSIvPg0KCQk8dWl0ZXh0IG5hbWU9IldBUk5JTkdNU0dfTk9TVFJJTkciIHZhbHVlPSJOw6NvIi8+DQoJCTx1aXRleHQgbmFtZT0iV0FSTklOR01TR19USVRMRVNUUklORyIgdmFsdWU9IkFsZXJ0YSBkZSBuYXZlZ2HDp8OjbyBkbyBxdWVzdGlvbsOhcmlvIi8+DQoJCTx1aXRleHQgbmFtZT0iV0FSTklOR01TR19NU0dTVFJJTkciIHZhbHVlPSJFeGlzdGVtIHBlcmd1bnRhcyBxdWUgbsOjbyBmb3JhbSByZXNwb25kaWRhcyBuZXN0ZSBxdWVzdGlvbsOhcmlvLiYjeEE7JiN4QTtDbGlxdWUgZW0gU2ltIHBhcmEgc2FpciBkbyBxdWVzdGlvbsOhcmlvIG91IGVtIE7Do28gc2UgcXVpc2VyIGNvbnRpbnVhci4iLz4NCgkJPHVpdGV4dCBuYW1lPSJJTkZPUk1BVElPTl9IMjY0X0ZMQVNIUExBWUVSIiB2YWx1ZT0iQSB2ZXJzw6NvIGF0dWFsIGRvIEZsYXNoIFBsYXllciBpbnN0YWxhZGEgbm8gY29tcHV0YWRvciBuw6NvIG9mZXJlY2Ugc3Vwb3J0ZSBhIGVzc2UgdsOtZGVvLiBDbGlxdWUgbmEgw6FyZWEgZG8gdsOtZGVvIHBhcmEgYmFpeGFyIGEgdmVyc8OjbyBtYWlzIHJlY2VudGUgZG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FyIGJhcnJhIGxhdGVyYWwgYW8gcGFydGljaXBhbnRlcyIvPg0KCQk8dWl0ZXh0IG5hbWU9Ik1VVEUiIHZhbHVlPSJNdWRvIi8+DQoJCTx1aXRleHQgbmFtZT0iRE9DV1JBUF9USVRMRSIgdmFsdWU9IkFuZXhvIGRlIGFycXVpdm8gZG8gUHJlc2VudGVyIi8+DQoJCTx1aXRleHQgbmFtZT0iRE9DV1JBUF9NU0ciIHZhbHVlPSJTYWx2YXIgZW0gTWV1IGNvbXB1dGFkb3IiLz4NCgkJPHVpdGV4dCBuYW1lPSJET0NXUkFQX1BST01QVCIgdmFsdWU9IkNsaXF1ZSBwYXJhIGJhaXhhciIvPg0KCTwvbGFuZ3VhZ2U+DQoJPGxhbmd1YWdlIGlkPSJp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JbnRlcnJvdHRvIi8+DQoJCTx1aXRleHQgbmFtZT0iU0NSVUJCQVJTVEFUVVNfUExBWUlORyIgdmFsdWU9IlJpcHJvZHV6aW9uZSIvPg0KCQk8dWl0ZXh0IG5hbWU9IlNDUlVCQkFSU1RBVFVTX05PQVVESU8iIHZhbHVlPSJBdWRpbyBpbmF0dC4iLz4NCgkJPHVpdGV4dCBuYW1lPSJTQ1JVQkJBUlNUQVRVU19WSURQTEFZSU5HIiB2YWx1ZT0iVmlkZW8gaW4gcmlwcm9kdXppb25lIi8+DQoJCTx1aXRleHQgbmFtZT0iU0NSVUJCQVJTVEFUVVNfTE9BRElORyIgdmFsdWU9IkNhcmljYW1lbnRvIi8+DQoJCTx1aXRleHQgbmFtZT0iU0NSVUJCQVJTVEFUVVNfQlVGRkVSSU5HIiB2YWx1ZT0iQnVmZmVyaW5nIi8+DQoJCTx1aXRleHQgbmFtZT0iU0NSVUJCQVJTVEFUVVNfUVVFU1RJT04iIHZhbHVlPSJSaXNwb25kaSBhIGRvbWFuZGEiLz4NCgkJPHVpdGV4dCBuYW1lPSJTQ1JVQkJBUlNUQVRVU19SRVZJRVdRVUlaIiB2YWx1ZT0iUmV2aXNpb25lIGRlbCBxdWl6Ii8+DQoJCTwhLS0gc3Vic3RpdHV0aW9uOiAlbSA9PSBtaW51dGVzIHJlbWFpbmluZyAtLT4NCgkJPCEtLSBzdWJzdGl0dXRpb246ICVzID09IHNlY29uZHMgcmVtYWluaW5nIC0tPg0KCQk8dWl0ZXh0IG5hbWU9IkVMQVBTRUQiIHZhbHVlPSIlbSBNaW51dGkgJXMgU2Vjb25kaSByaW1hbmVudGkiLz4NCgkJPHVpdGV4dCBuYW1lPSJOT1RGT1VORCIgdmFsdWU9Ik5lc3N1biBlbGVtZW50byB0cm92YXRvIi8+DQoJCTx1aXRleHQgbmFtZT0iQVRUQUNITUVOVFMiIHZhbHVlPSJBbGxlZ2F0aS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QuIi8+DQoJCTx1aXRleHQgbmFtZT0iVEFCX1FVSVoiIHZhbHVlPSJRdWl6Ii8+DQoJCTx1aXRleHQgbmFtZT0iVEFCX09VVExJTkUiIHZhbHVlPSJTdHJ1dHR1cmEiLz4NCgkJPHVpdGV4dCBuYW1lPSJUQUJfVEhVTUIiIHZhbHVlPSJNaW5pYXR1cmUiLz4NCgkJPHVpdGV4dCBuYW1lPSJUQUJfTk9URVMiIHZhbHVlPSJOb3RlIi8+DQoJCTx1aXRleHQgbmFtZT0iVEFCX1NFQVJDSCIgdmFsdWU9IkNlcmNhIi8+DQoJCTx1aXRleHQgbmFtZT0iU0xJREVfSEVBRElORyIgdmFsdWU9IlRpdG9sbyBkaWFwb3NpdGl2YSIvPg0KCQk8dWl0ZXh0IG5hbWU9IkRVUkFUSU9OX0hFQURJTkciIHZhbHVlPSJEdXJhdGEiLz4NCgkJPHVpdGV4dCBuYW1lPSJTRUFSQ0hfSEVBRElORyIgdmFsdWU9IkNlcmNhIHRlc3RvOiIvPg0KCQk8dWl0ZXh0IG5hbWU9IlRIVU1CX0hFQURJTkciIHZhbHVlPSJEaWFwb3NpdGl2YSIvPg0KCQk8dWl0ZXh0IG5hbWU9IlRIVU1CX0lORk8iIHZhbHVlPSJUaXRvbG8vVGVtcG8iLz4NCgkJPHVpdGV4dCBuYW1lPSJBVFRBQ0hOQU1FX0hFQURJTkciIHZhbHVlPSJOb21lIGZpbGUiLz4NCgkJPHVpdGV4dCBuYW1lPSJBVFRBQ0hTSVpFX0hFQURJTkciIHZhbHVlPSJEaW1lbnNpb25lIi8+DQoJCTx1aXRleHQgbmFtZT0iU0xJREVfTk9URVMiIHZhbHVlPSJOb3RlIGRpYXBvc2l0aXZhIi8+DQoJCTwhLS1xdWl6IHBvZCBhbmQgbWVzc2FnZSBib3ggdGV4dHMtLT4NCgkJPHVpdGV4dCBuYW1lPSJRVUlaUE9EX1FVSVpfQVRURU1QVCIgdmFsdWU9IlRlbnRhdGl2byBxdWl6OiIvPg0KCQk8dWl0ZXh0IG5hbWU9IlFVSVpQT0RfUVVJWl9BVFRFTVBUX1ZBTFVFIiB2YWx1ZT0iJW4gZGkgJXQiLz4NCgkJPHVpdGV4dCBuYW1lPSJRVUlaUE9EX1FVSVpfU0NPUkUiIHZhbHVlPSJQdW50ZWdnaW86Ii8+DQoJCTx1aXRleHQgbmFtZT0iUVVJWlBPRF9RVUlaX1BBU1NTQ09SRSIgdmFsdWU9IlB1bnRlZ2dpbyBtaW5pbW86Ii8+DQoJCTx1aXRleHQgbmFtZT0iUVVJWlBPRF9RVUlaX01BWFNDT1JFIiB2YWx1ZT0iUHVudGVnZ2lvIG1hc3NpbW86Ii8+DQoJCTx1aXRleHQgbmFtZT0iUVVJWlBPRF9RVUVTQVRNUFRfU1RSIiB2YWx1ZT0iVGVudGF0aXZvOiAlbiBkaSAldCIvPg0KCQk8dWl0ZXh0IG5hbWU9IlFVSVpQT0RfUVVFU1RZUEVfU1RSIiB2YWx1ZT0iVGlwbzogJXMiLz4NCgkJPHVpdGV4dCBuYW1lPSJRVUlaUE9EX1FVRVNUWVBFX0dSRCIgdmFsdWU9IkNvbiB2YWx1dGF6aW9uZSIvPg0KCQk8dWl0ZXh0IG5hbWU9IlFVSVpQT0RfUVVFU1RZUEVfU1ZZIiB2YWx1ZT0iSW5kYWdpbmUiLz4NCgkJPHVpdGV4dCBuYW1lPSJRVUlaUE9EX1FVSVpBVE1QVF9JTkYiIHZhbHVlPSJJbmZpbml0aSIvPg0KCQk8dWl0ZXh0IG5hbWU9IlFVSVpQT0RfUVVFU0FUTVBUX0lORiIgdmFsdWU9IkluZmluaXRpIi8+DQoJCTx1aXRleHQgbmFtZT0iV0FSTklOR01TR19ZRVNTVFJJTkciIHZhbHVlPSJTw6wiLz4NCgkJPHVpdGV4dCBuYW1lPSJXQVJOSU5HTVNHX05PU1RSSU5HIiB2YWx1ZT0iTm8iLz4NCgkJPHVpdGV4dCBuYW1lPSJXQVJOSU5HTVNHX1RJVExFU1RSSU5HIiB2YWx1ZT0iQXZ2ZXJ0ZW56YSBuYXZpZ2F6aW9uZSBxdWl6Ii8+DQoJCTx1aXRleHQgbmFtZT0iV0FSTklOR01TR19NU0dTVFJJTkciIHZhbHVlPSJPY2NvcnJlIGFuY29yYSByaXNwb25kZXJlIGFkIGFsY3VuZSBkb21hbmRlIGRlbCBxdWl6LiYjeEE7JiN4QTtTZSBmYXRlIGNsaWMgc3UgU8OsLCB1c2NpcmV0ZSBkYWwgcXVpei4gRmF0ZSBjbGljIHN1IE5vIHBlciBjb250aW51YXJlIGlsIHF1aXouIi8+DQoJCTx1aXRleHQgbmFtZT0iSU5GT1JNQVRJT05fSDI2NF9GTEFTSFBMQVlFUiIgdmFsdWU9IkxhIHZlcnNpb25lIGRpIEZsYXNoIFBsYXllciBhdHR1YWxtZW50ZSBpbnN0YWxsYXRhIG5vbiBzdXBwb3J0YSBxdWVzdG8gdmlkZW8uIEZhdGUgY2xpYyBzdWxsJ2FyZWEgZGVsIHZpZGVvIHBlciBzY2FyaWNhcmUgbCd1bHRpbWEgdmVyc2lvbmUgZGk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EgYmFycmEgbGF0ZXJhbGUgYWkgcGFydGVjaXBhbnRpIi8+DQoJCTx1aXRleHQgbmFtZT0iTVVURSIgdmFsdWU9IkRpc2F0dGl2YSBhdWRpbyIvPg0KCQk8dWl0ZXh0IG5hbWU9IkRPQ1dSQVBfVElUTEUiIHZhbHVlPSJBbGxlZ2F0byBmaWxlIFByZXNlbnRlciIvPg0KCQk8dWl0ZXh0IG5hbWU9IkRPQ1dSQVBfTVNHIiB2YWx1ZT0iU2FsdmEgaW4gUmlzb3JzZSBkZWwgY29tcHV0ZXIiLz4NCgkJPHVpdGV4dCBuYW1lPSJET0NXUkFQX1BST01QVCIgdmFsdWU9IkNsaWMgcGVyIHNjYXJpY2FyZSIvPg0KCTwvbGFuZ3VhZ2U+DQoJPGxhbmd1YWdlIGlkPSJub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EgJW4iLz4NCgkJPCEtLSBzdWJzdGl0dXRpb246ICVuID09IHNsaWRlIG51bWJlciAtLT4NCgkJPCEtLSBzdWJzdGl0dXRpb246ICV0ID09IHRvdGFsIHNsaWRlIGNvdW50IC0tPg0KCQk8dWl0ZXh0IG5hbWU9IlNDUlVCQkFSU1RBVFVTX1NMSURFSU5GTyIgdmFsdWU9IkRpYSAlbiAvICV0IHwgIi8+DQoJCTx1aXRleHQgbmFtZT0iU0NSVUJCQVJTVEFUVVNfU1RPUFBFRCIgdmFsdWU9Ikdlc3RvcHQiLz4NCgkJPHVpdGV4dCBuYW1lPSJTQ1JVQkJBUlNUQVRVU19QTEFZSU5HIiB2YWx1ZT0iQWZzcGVsZW4iLz4NCgkJPHVpdGV4dCBuYW1lPSJTQ1JVQkJBUlNUQVRVU19OT0FVRElPIiB2YWx1ZT0iR2VlbiBhdWRpbyIvPg0KCQk8dWl0ZXh0IG5hbWU9IlNDUlVCQkFSU1RBVFVTX1ZJRFBMQVlJTkciIHZhbHVlPSJWaWRlbyBhZnNwZWxlbiIvPg0KCQk8dWl0ZXh0IG5hbWU9IlNDUlVCQkFSU1RBVFVTX0xPQURJTkciIHZhbHVlPSJMYWRlbiIvPg0KCQk8dWl0ZXh0IG5hbWU9IlNDUlVCQkFSU1RBVFVTX0JVRkZFUklORyIgdmFsdWU9IkJ1ZmZlcmVuIi8+DQoJCTx1aXRleHQgbmFtZT0iU0NSVUJCQVJTVEFUVVNfUVVFU1RJT04iIHZhbHVlPSJWcmFhZyBtZXQgYW50d29vcmQiLz4NCgkJPHVpdGV4dCBuYW1lPSJTQ1JVQkJBUlNUQVRVU19SRVZJRVdRVUlaIiB2YWx1ZT0iUXVpeiBjb250cm9sZXJlbiIvPg0KCQk8IS0tIHN1YnN0aXR1dGlvbjogJW0gPT0gbWludXRlcyByZW1haW5pbmcgLS0+DQoJCTwhLS0gc3Vic3RpdHV0aW9uOiAlcyA9PSBzZWNvbmRzIHJlbWFpbmluZyAtLT4NCgkJPHVpdGV4dCBuYW1lPSJFTEFQU0VEIiB2YWx1ZT0iRXIgcmVzdGVyZW4gJW0gbWludXRlbiAlcyBzZWNvbmRlbiIvPg0KCQk8dWl0ZXh0IG5hbWU9Ik5PVEZPVU5EIiB2YWx1ZT0iTmlldHMgZ2V2b25kZW4iLz4NCgkJPHVpdGV4dCBuYW1lPSJBVFRBQ0hNRU5UUyIgdmFsdWU9IkJpamxhZ2VuIi8+DQoJCTwhLS0gc3Vic3RpdHV0aW9uOiAlcCA9PSBjdXJyZW50IHNwZWFrZXIncyB0aXRsZSAtLT4NCgkJPHVpdGV4dCBuYW1lPSJCSU9XSU5fVElUTEUiIHZhbHVlPSJCaW9ncmFmaWU6ICVwIi8+DQoJCTx1aXRleHQgbmFtZT0iQklPQlROX1RJVExFIiB2YWx1ZT0iQmlvZ3JhZmllIi8+DQoJCTx1aXRleHQgbmFtZT0iRElWSURFUkJUTl9USVRMRSIgdmFsdWU9InwiLz4NCgkJPHVpdGV4dCBuYW1lPSJDT05UQUNUQlROX1RJVExFIiB2YWx1ZT0iQ29udGFjdCIvPg0KCQk8dWl0ZXh0IG5hbWU9IlRBQl9RVUlaIiB2YWx1ZT0iUXVpeiIvPg0KCQk8dWl0ZXh0IG5hbWU9IlRBQl9PVVRMSU5FIiB2YWx1ZT0iT3ZlcnppY2h0Ii8+DQoJCTx1aXRleHQgbmFtZT0iVEFCX1RIVU1CIiB2YWx1ZT0iTWluaWF0dXVyIi8+DQoJCTx1aXRleHQgbmFtZT0iVEFCX05PVEVTIiB2YWx1ZT0iTm90aXRpZXMiLz4NCgkJPHVpdGV4dCBuYW1lPSJUQUJfU0VBUkNIIiB2YWx1ZT0iWm9la2VuIi8+DQoJCTx1aXRleHQgbmFtZT0iU0xJREVfSEVBRElORyIgdmFsdWU9IlRpdGVsIHZhbiBkaWEiLz4NCgkJPHVpdGV4dCBuYW1lPSJEVVJBVElPTl9IRUFESU5HIiB2YWx1ZT0iRHV1ciIvPg0KCQk8dWl0ZXh0IG5hbWU9IlNFQVJDSF9IRUFESU5HIiB2YWx1ZT0iWm9la2VuIG5hYXIgdGVrc3Q6Ii8+DQoJCTx1aXRleHQgbmFtZT0iVEhVTUJfSEVBRElORyIgdmFsdWU9IkRpYSIvPg0KCQk8dWl0ZXh0IG5hbWU9IlRIVU1CX0lORk8iIHZhbHVlPSJUaXRlbC9kdXVyIHZhbiBkaWEiLz4NCgkJPHVpdGV4dCBuYW1lPSJBVFRBQ0hOQU1FX0hFQURJTkciIHZhbHVlPSJCZXN0YW5kc25hYW0iLz4NCgkJPHVpdGV4dCBuYW1lPSJBVFRBQ0hTSVpFX0hFQURJTkciIHZhbHVlPSJHcm9vdHRlIi8+DQoJCTx1aXRleHQgbmFtZT0iU0xJREVfTk9URVMiIHZhbHVlPSJEaWFub3RpdGllcyIvPg0KCQk8IS0tcXVpeiBwb2QgYW5kIG1lc3NhZ2UgYm94IHRleHRzLS0+DQoJCTx1aXRleHQgbmFtZT0iUVVJWlBPRF9RVUlaX0FUVEVNUFQiIHZhbHVlPSJRdWl6cG9naW5nOiIvPg0KCQk8dWl0ZXh0IG5hbWU9IlFVSVpQT0RfUVVJWl9BVFRFTVBUX1ZBTFVFIiB2YWx1ZT0iJW4gdmFuICV0Ii8+DQoJCTx1aXRleHQgbmFtZT0iUVVJWlBPRF9RVUlaX1NDT1JFIiB2YWx1ZT0iQmVoYWFsZGUgc2NvcmU6Ii8+DQoJCTx1aXRleHQgbmFtZT0iUVVJWlBPRF9RVUlaX1BBU1NTQ09SRSIgdmFsdWU9IlZvbGRvZW5kZSBzY29yZToiLz4NCgkJPHVpdGV4dCBuYW1lPSJRVUlaUE9EX1FVSVpfTUFYU0NPUkUiIHZhbHVlPSJNYXhpbWFhbCBoYWFsYmFyZSBzY29yZToiLz4NCgkJPHVpdGV4dCBuYW1lPSJRVUlaUE9EX1FVRVNBVE1QVF9TVFIiIHZhbHVlPSJQb2dpbmc6ICVuIHZhbiAldCIvPg0KCQk8dWl0ZXh0IG5hbWU9IlFVSVpQT0RfUVVFU1RZUEVfU1RSIiB2YWx1ZT0iVHlwZTogJXMiLz4NCgkJPHVpdGV4dCBuYW1lPSJRVUlaUE9EX1FVRVNUWVBFX0dSRCIgdmFsdWU9IlRlbHQgdm9vciBzY29yZSIvPg0KCQk8dWl0ZXh0IG5hbWU9IlFVSVpQT0RfUVVFU1RZUEVfU1ZZIiB2YWx1ZT0iRW5xdcOqdGUiLz4NCgkJPHVpdGV4dCBuYW1lPSJRVUlaUE9EX1FVSVpBVE1QVF9JTkYiIHZhbHVlPSJPbmJlcGVya3QiLz4NCgkJPHVpdGV4dCBuYW1lPSJRVUlaUE9EX1FVRVNBVE1QVF9JTkYiIHZhbHVlPSJPbmJlcGVya3QiLz4NCgkJPHVpdGV4dCBuYW1lPSJXQVJOSU5HTVNHX1lFU1NUUklORyIgdmFsdWU9IkphIi8+DQoJCTx1aXRleHQgbmFtZT0iV0FSTklOR01TR19OT1NUUklORyIgdmFsdWU9Ik5lZSIvPg0KCQk8dWl0ZXh0IG5hbWU9IldBUk5JTkdNU0dfVElUTEVTVFJJTkciIHZhbHVlPSJXYWFyc2NodXdpbmcgbWV0IGJldHJla2tpbmcgdG90IHF1aXpuYXZpZ2F0aWUiLz4NCgkJPHVpdGV4dCBuYW1lPSJXQVJOSU5HTVNHX01TR1NUUklORyIgdmFsdWU9IlUgaGVidCBuaWV0IGFsbGUgdnJhZ2VuIGluIGRlemUgcXVpeiBiZWFudHdvb3JkLiYjeEE7JiN4QTtLbGlrIG9wIEphIG9tIGRlIHF1aXogYWYgdGUgc2x1aXRlbi4gS2xpayBvcCBOZWUgb20gZGUgcXVpeiB2b29ydCB0ZSB6ZXR0ZW4uIi8+DQoJCTx1aXRleHQgbmFtZT0iSU5GT1JNQVRJT05fSDI2NF9GTEFTSFBMQVlFUiIgdmFsdWU9IkRlemUgdmlkZW8gd29yZHQgbmlldCBvbmRlcnN0ZXVuZCBkb29yIGRlIHZlcnNpZSB2YW4gRmxhc2ggUGxheWVyIGRpZSBtb21lbnRlZWwgb3AgdXcgY29tcHV0ZXIgaXMgZ2XDr25zdGFsbGVlcmQuIEtsaWsgaW4gZGUgdmlkZW8gb20gZGUgbmlldXdzdGUgRmxhc2ggUGxheWVyIHRlIGRvd25sb2FkZW4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ppanBhbmVlbCBhYW4gZGVlbG5lbWVycyB3ZWVyZ2V2ZW4iLz4NCgkJPHVpdGV4dCBuYW1lPSJNVVRFIiB2YWx1ZT0iRGVtcGVuIi8+DQoJCTx1aXRleHQgbmFtZT0iRE9DV1JBUF9USVRMRSIgdmFsdWU9IlByZXNlbnRlci1iZXN0YW5kc2JpamxhZ2UiLz4NCgkJPHVpdGV4dCBuYW1lPSJET0NXUkFQX01TRyIgdmFsdWU9Ik9wc2xhYW4gaW4gRGV6ZSBjb21wdXRlciIvPg0KCQk8dWl0ZXh0IG5hbWU9IkRPQ1dSQVBfUFJPTVBUIiB2YWx1ZT0iS2xpayBvbSB0ZSBkb3dubG9hZGVuIi8+DQoJPC9sYW5ndWFnZT4NCgk8bGFuZ3VhZ2UgaWQ9ImNuIj4NCgkJPCEtLSBmb3JtYXQgZm9yIHVpZm9udCB2YWx1ZSBpcyAiZm9udCxzaXplLGlzYm9sZCxpc2l0YWxpYyxpc3NoYWRvd2VkIiAtLT4NCgkJPHVpZm9udCBuYW1lPSJGT05UX1FVSVpaSU5HIiB2YWx1ZT0i5a6L5L2TLTE4MDMwLDEwLGZhbHNlLGZhbHNlLGZhbHNlIi8+DQoJCTx1aWZvbnQgbmFtZT0iRk9OVF9TQ1JVQlNUQVRVUyIgdmFsdWU9IuWui+S9ky0xODAzMCwxMCx0cnVlLGZhbHNlLHRydWUiLz4NCgkJPHVpZm9udCBuYW1lPSJGT05UX1NDUlVCVElNRSIgdmFsdWU9IuWui+S9ky0xODAzMCwxMCxmYWxzZSxmYWxzZSx0cnVlIi8+DQoJCTx1aWZvbnQgbmFtZT0iRk9OVF9FTEFQU0VEVElNRSIgdmFsdWU9IuWui+S9ky0xODAzMCwxMCx0cnVlLGZhbHNlLHRydWUiLz4NCgkJPHVpZm9udCBuYW1lPSJGT05UX1VUSUxTTUVOVSIgdmFsdWU9IuWui+S9ky0xODAzMCwxMCx0cnVlLGZhbHNlLGZhbHNlIi8+DQoJCTx1aWZvbnQgbmFtZT0iRk9OVF9UQUJTIiB2YWx1ZT0i5a6L5L2TLTE4MDMwLDE0LHRydWUsZmFsc2UsdHJ1ZSIvPg0KCQk8dWlmb250IG5hbWU9IkZPTlRfUFJFU0VOVEFUSU9OTkFNRSIgdmFsdWU9IuWui+S9ky0xODAzMCwxNCxmYWxzZSxmYWxzZSx0cnVlIi8+DQoJCTx1aWZvbnQgbmFtZT0iRk9OVF9QUkVTRU5URVJOQU1FIiB2YWx1ZT0i5a6L5L2TLTE4MDMwLDE0LHRydWUsZmFsc2UsdHJ1ZSIvPg0KCQk8dWlmb250IG5hbWU9IkZPTlRfUFJFU0VOVEVSVElUTEUiIHZhbHVlPSLlrovkvZMtMTgwMzAsMTMsZmFsc2UsZmFsc2UsdHJ1ZSIvPg0KCQk8dWlmb250IG5hbWU9IkZPTlRfQklPQlROIiB2YWx1ZT0i5a6L5L2TLTE4MDMwLDEwLGZhbHNlLGZhbHNlLHRydWUiLz4NCgkJPHVpZm9udCBuYW1lPSJGT05UX05PVEVTIiB2YWx1ZT0i5a6L5L2TLTE4MDMwLDEyLGZhbHNlLGZhbHNlLGZhbHNlIi8+DQoJCTx1aWZvbnQgbmFtZT0iRk9OVF9PVVRMSU5FIiB2YWx1ZT0i5a6L5L2TLTE4MDMwLDEyLGZhbHNlLGZhbHNlLHRydWUiLz4NCgkJPHVpZm9udCBuYW1lPSJGT05UX1NFQVJDSCIgdmFsdWU9IuWui+S9ky0xODAzMCwxMixmYWxzZSxmYWxzZSx0cnVlIi8+DQoJCTx1aWZvbnQgbmFtZT0iRk9OVF9USFVNQiIgdmFsdWU9IuWui+S9ky0xODAzMCwxMCxmYWxzZSxmYWxzZSx0cnVlIi8+DQoJCTx1aWZvbnQgbmFtZT0iRk9OVF9CSU9XSU4iIHZhbHVlPSLlrovkvZMtMTgwMzAsMTIsZmFsc2UsZmFsc2UsZmFsc2UiLz4NCgkJPHVpZm9udCBuYW1lPSJGT05UX0xJU1RIRUFESU5HIiB2YWx1ZT0i5a6L5L2TLTE4MDMwLDEwLGZhbHNlLGZhbHNlLGZhbHNlIi8+DQoJCTx1aWZvbnQgbmFtZT0iRk9OVF9XSU5USVRMRSIgdmFsdWU9IuWui+S9ky0xODAzMCwxMCxmYWxzZSxmYWxzZSx0cnVlIi8+DQoJCTx1aWZvbnQgbmFtZT0iRk9OVF9BVFRBQ0hNRU5UUyIgdmFsdWU9IuWui+S9ky0xODAzMCwxMixmYWxzZSxmYWxzZSx0cnVlIi8+DQoJCTwhLS1xdWl6IHBvZCBhbmQgbWVzc2FnZSBib3ggdGV4dCBmb250cy0tPg0KCQk8dWlmb250IG5hbWU9IkZPTlRfTVNHQk9YX1dJTlRJVExFIiB2YWx1ZT0i5a6L5L2TLTE4MDMwLDEyLHRydWUsZmFsc2UsdHJ1ZSIvPg0KCQk8dWlmb250IG5hbWU9IkZPTlRfTVNHQk9YX01TRyIgdmFsdWU9IuWui+S9ky0xODAzMCwxMixmYWxzZSxmYWxzZSx0cnVlIi8+DQoJCTx1aWZvbnQgbmFtZT0iRk9OVF9NU0dCT1hfT1BUSU9OUyIgdmFsdWU9IuWui+S9ky0xODAzMCwxMCx0cnVlLGZhbHNlLHRydWUiLz4NCgkJPHVpZm9udCBuYW1lPSJGT05UX1FVSVpQT0RfUVVJWl9USVRMRSIgdmFsdWU9IuWui+S9ky0xODAzMCwxMix0cnVlLGZhbHNlLHRydWUiLz4NCgkJPHVpZm9udCBuYW1lPSJGT05UX1FVSVpQT0RfUVVJWl9BVFRFTVBUIiB2YWx1ZT0i5a6L5L2TLTE4MDMwLDEwLGZhbHNlLGZhbHNlLHRydWUiLz4NCgkJPHVpZm9udCBuYW1lPSJGT05UX1FVSVpQT0RfUVVJWl9BVFRFTVBUX1ZBTFVFIiB2YWx1ZT0i5a6L5L2TLTE4MDMwLDEwLHRydWUsZmFsc2UsdHJ1ZSIvPg0KCQk8dWlmb250IG5hbWU9IkZPTlRfUVVJWlBPRF9RVUVTVElPTl9TQ09SRSIgdmFsdWU9IuWui+S9ky0xODAzMCwxMCxmYWxzZSxmYWxzZSx0cnVlIi8+DQoJCTx1aWZvbnQgbmFtZT0iRk9OVF9RVUlaUE9EX1FVRVNUSU9OX1NDT1JFX1ZBTFVFIiB2YWx1ZT0i5a6L5L2TLTE4MDMwLDEwLHRydWUsZmFsc2UsdHJ1ZSIvPg0KCQk8dWlmb250IG5hbWU9IkZPTlRfUVVJWlBPRF9RVUVTVElPTl9BVFRFTVBUIiB2YWx1ZT0i5a6L5L2TLTE4MDMwLDEwLGZhbHNlLGZhbHNlLHRydWUiLz4NCgkJPHVpZm9udCBuYW1lPSJGT05UX1FVSVpQT0RfUVVFU1RJT05fQVRURU1QVF9WQUxVRSIgdmFsdWU9IuWui+S9ky0xODAzMCwxMCx0cnVlLGZhbHNlLHRydWUiLz4NCgkJPHVpZm9udCBuYW1lPSJGT05UX1FVSVpQT0RfUVVFU1RJT05fVEFHIiB2YWx1ZT0i5a6L5L2TLTE4MDMwLDEyLHRydWUsZmFsc2UsdHJ1ZSIvPg0KCQk8dWlmb250IG5hbWU9IkZPTlRfUVVJWlBPRF9RVUlaX1FVRVNUSU9OX0NPVU5UIiB2YWx1ZT0i5a6L5L2TLTE4MDMwLDEwLGZhbHNlLGZhbHNlLHRydWUiLz4NCgkJPHVpZm9udCBuYW1lPSJGT05UX1FVSVpQT0RfUVVJWl9RVUVTVElPTl9DT1VOVF9WQUxVRSIgdmFsdWU9IuWui+S9ky0xODAzMCwxMCx0cnVlLGZhbHNlLHRydWUiLz4NCgkJPHVpZm9udCBuYW1lPSJGT05UX1FVSVpQT0RfUVVJWl9RVUVTVElPTl9BVFRFTVBURUQiIHZhbHVlPSLlrovkvZMtMTgwMzAsMTAsZmFsc2UsZmFsc2UsdHJ1ZSIvPg0KCQk8dWlmb250IG5hbWU9IkZPTlRfUVVJWlBPRF9RVUlaX1FVRVNUSU9OX0FUVEVNUFRFRF9WQUxVRSIgdmFsdWU9IuWui+S9ky0xODAzMCwxMCx0cnVlLGZhbHNlLHRydWUiLz4NCgkJPHVpZm9udCBuYW1lPSJGT05UX1FVSVpQT0RfUVVJWl9TQ09SRV9UQUciIHZhbHVlPSLlrovkvZMtMTgwMzAsMTIsdHJ1ZSxmYWxzZSx0cnVlIi8+DQoJCTx1aWZvbnQgbmFtZT0iRk9OVF9RVUlaUE9EX1FVSVpfU0NPUkUiIHZhbHVlPSLlrovkvZMtMTgwMzAsMTAsZmFsc2UsZmFsc2UsdHJ1ZSIvPg0KCQk8dWlmb250IG5hbWU9IkZPTlRfUVVJWlBPRF9RVUlaX1NDT1JFX1ZBTFVFIiB2YWx1ZT0i5a6L5L2TLTE4MDMwLDEwLHRydWUsZmFsc2UsdHJ1ZSIvPg0KCQk8dWlmb250IG5hbWU9IkZPTlRfUVVJWlBPRF9RVUlaX01BWFNDT1JFIiB2YWx1ZT0i5a6L5L2TLTE4MDMwLDEwLGZhbHNlLGZhbHNlLHRydWUiLz4NCgkJPHVpZm9udCBuYW1lPSJGT05UX1FVSVpQT0RfUVVJWl9NQVhTQ09SRV9WQUxVRSIgdmFsdWU9IuWui+S9ky0xODAzMCwxMCx0cnVlLGZhbHNlLHRydWUiLz4NCgkJPHVpZm9udCBuYW1lPSJGT05UX1FVSVpQT0RfUVVJWl9QQVNTU0NPUkUiIHZhbHVlPSLlrovkvZMtMTgwMzAsMTAsZmFsc2UsZmFsc2UsdHJ1ZSIvPg0KCQk8dWlmb250IG5hbWU9IkZPTlRfUVVJWlBPRF9RVUlaX1BBU1NTQ09SRV9WQUxVRSIgdmFsdWU9IuWui+S9ky0xODAzMCwxMCx0cnVlLGZhbHNlLHRydWUiLz4NCgkJPCEtLSB1aXRleHQgLS0+DQoJCTwhLS0gc3Vic3RpdHV0aW9uOiAlbiA9PSBzbGlkZSBudW1iZXIgLS0+DQoJCTx1aXRleHQgbmFtZT0iVU5OQU1FRFNMSURFVElUTEUiIHZhbHVlPSLlubvnga/niYcgJW4iLz4NCgkJPCEtLSBzdWJzdGl0dXRpb246ICVuID09IHNsaWRlIG51bWJlciAtLT4NCgkJPCEtLSBzdWJzdGl0dXRpb246ICV0ID09IHRvdGFsIHNsaWRlIGNvdW50IC0tPg0KCQk8dWl0ZXh0IG5hbWU9IlNDUlVCQkFSU1RBVFVTX1NMSURFSU5GTyIgdmFsdWU9IuW5u+eBr+eJhyAlbiAvICV0IHwgIi8+DQoJCTx1aXRleHQgbmFtZT0iU0NSVUJCQVJTVEFUVVNfU1RPUFBFRCIgdmFsdWU9IuW3suWBnOatoiIvPg0KCQk8dWl0ZXh0IG5hbWU9IlNDUlVCQkFSU1RBVFVTX1BMQVlJTkciIHZhbHVlPSLmraPlnKjmkq3mlL4iLz4NCgkJPHVpdGV4dCBuYW1lPSJTQ1JVQkJBUlNUQVRVU19OT0FVRElPIiB2YWx1ZT0i5peg6Z+z6aKRIi8+DQoJCTx1aXRleHQgbmFtZT0iU0NSVUJCQVJTVEFUVVNfVklEUExBWUlORyIgdmFsdWU9IuinhumikeaSreaUviIvPg0KCQk8dWl0ZXh0IG5hbWU9IlNDUlVCQkFSU1RBVFVTX0xPQURJTkciIHZhbHVlPSLmraPlnKjovb3lhaUiLz4NCgkJPHVpdGV4dCBuYW1lPSJTQ1JVQkJBUlNUQVRVU19CVUZGRVJJTkciIHZhbHVlPSLmraPlnKjov5vooYznvJPlhrLlpITnkIYiLz4NCgkJPHVpdGV4dCBuYW1lPSJTQ1JVQkJBUlNUQVRVU19RVUVTVElPTiIgdmFsdWU9IuWbnuetlOmXrumimCIvPg0KCQk8dWl0ZXh0IG5hbWU9IlNDUlVCQkFSU1RBVFVTX1JFVklFV1FVSVoiIHZhbHVlPSLmraPlnKjlrqHpmIXmtYvpqowiLz4NCgkJPCEtLSBzdWJzdGl0dXRpb246ICVtID09IG1pbnV0ZXMgcmVtYWluaW5nIC0tPg0KCQk8IS0tIHN1YnN0aXR1dGlvbjogJXMgPT0gc2Vjb25kcyByZW1haW5pbmcgLS0+DQoJCTx1aXRleHQgbmFtZT0iRUxBUFNFRCIgdmFsdWU9IuWJqeS9mSAlbSDliIbpkp8gJXMg56eSIi8+DQoJCTx1aXRleHQgbmFtZT0iTk9URk9VTkQiIHZhbHVlPSLmnKrmib7liLDku7vkvZXlhoXlrrkiLz4NCgkJPHVpdGV4dCBuYW1lPSJBVFRBQ0hNRU5UUyIgdmFsdWU9IumZhOS7tiIvPg0KCQk8IS0tIHN1YnN0aXR1dGlvbjogJXAgPT0gY3VycmVudCBzcGVha2VyJ3MgdGl0bGUgLS0+DQoJCTx1aXRleHQgbmFtZT0iQklPV0lOX1RJVExFIiB2YWx1ZT0i5Liq5Lq6566A5LuLOiAlcCIvPg0KCQk8dWl0ZXh0IG5hbWU9IkJJT0JUTl9USVRMRSIgdmFsdWU9IuS4quS6uueugOS7iyIvPg0KCQk8dWl0ZXh0IG5hbWU9IkRJVklERVJCVE5fVElUTEUiIHZhbHVlPSJ8Ii8+DQoJCTx1aXRleHQgbmFtZT0iQ09OVEFDVEJUTl9USVRMRSIgdmFsdWU9IuiBlOezu+aWueW8jyIvPg0KCQk8dWl0ZXh0IG5hbWU9IlRBQl9RVUlaIiB2YWx1ZT0i5rWL6aqMIi8+DQoJCTx1aXRleHQgbmFtZT0iVEFCX09VVExJTkUiIHZhbHVlPSLlpKfnurIiLz4NCgkJPHVpdGV4dCBuYW1lPSJUQUJfVEhVTUIiIHZhbHVlPSLnvKnnlaXlm74iLz4NCgkJPHVpdGV4dCBuYW1lPSJUQUJfTk9URVMiIHZhbHVlPSLlpIfms6giLz4NCgkJPHVpdGV4dCBuYW1lPSJUQUJfU0VBUkNIIiB2YWx1ZT0i5pCc57SiIi8+DQoJCTx1aXRleHQgbmFtZT0iU0xJREVfSEVBRElORyIgdmFsdWU9IuW5u+eBr+eJh+agh+mimCIvPg0KCQk8dWl0ZXh0IG5hbWU9IkRVUkFUSU9OX0hFQURJTkciIHZhbHVlPSLmjIHnu63ml7bpl7QiLz4NCgkJPHVpdGV4dCBuYW1lPSJTRUFSQ0hfSEVBRElORyIgdmFsdWU9IuaQnOe0ouaWh+acrDoiLz4NCgkJPHVpdGV4dCBuYW1lPSJUSFVNQl9IRUFESU5HIiB2YWx1ZT0i5bm754Gv54mHIi8+DQoJCTx1aXRleHQgbmFtZT0iVEhVTUJfSU5GTyIgdmFsdWU9IuW5u+eBr+eJh+agh+mimC/mjIHnu63ml7bpl7QiLz4NCgkJPHVpdGV4dCBuYW1lPSJBVFRBQ0hOQU1FX0hFQURJTkciIHZhbHVlPSLmlofku7blkI0iLz4NCgkJPHVpdGV4dCBuYW1lPSJBVFRBQ0hTSVpFX0hFQURJTkciIHZhbHVlPSLlpKflsI8iLz4NCgkJPHVpdGV4dCBuYW1lPSJTTElERV9OT1RFUyIgdmFsdWU9IuW5u+eBr+eJh+Wkh+azqCIvPg0KCQk8IS0tcXVpeiBwb2QgYW5kIG1lc3NhZ2UgYm94IHRleHRzLS0+DQoJCTx1aXRleHQgbmFtZT0iUVVJWlBPRF9RVUlaX0FUVEVNUFQiIHZhbHVlPSLmtYvpqozlsJ3or5XmrKHmlbA6Ii8+DQoJCTx1aXRleHQgbmFtZT0iUVVJWlBPRF9RVUlaX0FUVEVNUFRfVkFMVUUiIHZhbHVlPSLnrKwgJW4g5qyh77yM5YWxICV0IOasoSIvPg0KCQk8dWl0ZXh0IG5hbWU9IlFVSVpQT0RfUVVJWl9TQ09SRSIgdmFsdWU9IuW+l+WIhjoiLz4NCgkJPHVpdGV4dCBuYW1lPSJRVUlaUE9EX1FVSVpfUEFTU1NDT1JFIiB2YWx1ZT0i5Y+K5qC85YiG5pWwOiIvPg0KCQk8dWl0ZXh0IG5hbWU9IlFVSVpQT0RfUVVJWl9NQVhTQ09SRSIgdmFsdWU9IuacgOmrmOWIhuaVsDoiLz4NCgkJPHVpdGV4dCBuYW1lPSJRVUlaUE9EX1FVRVNBVE1QVF9TVFIiIHZhbHVlPSLlsJ3or5XmrKHmlbA6IOesrCAlbiDmrKHvvIzlhbEgJXQg5qyhIi8+DQoJCTx1aXRleHQgbmFtZT0iUVVJWlBPRF9RVUVTVFlQRV9TVFIiIHZhbHVlPSLnsbvlnos6ICVzIi8+DQoJCTx1aXRleHQgbmFtZT0iUVVJWlBPRF9RVUVTVFlQRV9HUkQiIHZhbHVlPSLor4TnuqciLz4NCgkJPHVpdGV4dCBuYW1lPSJRVUlaUE9EX1FVRVNUWVBFX1NWWSIgdmFsdWU9Iuiwg+afpSIvPg0KCQk8dWl0ZXh0IG5hbWU9IlFVSVpQT0RfUVVJWkFUTVBUX0lORiIgdmFsdWU9IuaXoOmZkCIvPg0KCQk8dWl0ZXh0IG5hbWU9IlFVSVpQT0RfUVVFU0FUTVBUX0lORiIgdmFsdWU9IuaXoOmZkCIvPg0KCQk8dWl0ZXh0IG5hbWU9IldBUk5JTkdNU0dfWUVTU1RSSU5HIiB2YWx1ZT0i5pivIi8+DQoJCTx1aXRleHQgbmFtZT0iV0FSTklOR01TR19OT1NUUklORyIgdmFsdWU9IuWQpiIvPg0KCQk8dWl0ZXh0IG5hbWU9IldBUk5JTkdNU0dfVElUTEVTVFJJTkciIHZhbHVlPSLmtYvpqozlr7zoiKrorablkYoiLz4NCgkJPHVpdGV4dCBuYW1lPSJXQVJOSU5HTVNHX01TR1NUUklORyIgdmFsdWU9IuatpOa1i+mqjOS4reacieacquWwneivleS9nOetlOeahOmXrumimOOAgiYjeEE7JiN4QTvljZXlh7vigJzmmK/igJ3pgIDlh7rmraTmtYvpqozjgILljZXlh7vigJzlkKbigJ3nu6fnu63mtYvpqozjgIIiLz4NCgkJPHVpdGV4dCBuYW1lPSJJTkZPUk1BVElPTl9IMjY0X0ZMQVNIUExBWUVSIiB2YWx1ZT0i5b2T5YmN5a6J6KOF5Zyo5oKo55qE6K6h566X5py65LiK55qEIEZsYXNoIFBsYXllciDniYjmnKzkuI3mlK/mjIHor6Xop4bpopHjgILljZXlh7vop4bpopHljLrln5/kuIvovb3mnIDmlrDniYjmnKznmoQgRmxhc2ggUGxheWVy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WQkeWPguWKoOiAheaYvuekuuaPkOimgeagjyIvPg0KCQk8dWl0ZXh0IG5hbWU9Ik1VVEUiIHZhbHVlPSLpnZnpn7MiLz4NCgkJPHVpdGV4dCBuYW1lPSJET0NXUkFQX1RJVExFIiB2YWx1ZT0iUHJlc2VudGVyIOaWh+S7tumZhOS7tiIvPg0KCQk8dWl0ZXh0IG5hbWU9IkRPQ1dSQVBfTVNHIiB2YWx1ZT0i5L+d5a2Y5Yiw5oiR55qE6K6h566X5py6Ii8+DQoJCTx1aXRleHQgbmFtZT0iRE9DV1JBUF9QUk9NUFQiIHZhbHVlPSLljZXlh7vku6XkuIvovb0iLz4NCgk8L2xhbmd1YWdlPg0KCTxsYW5ndWFnZSBpZD0idH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heXQgJW4iLz4NCgkJPCEtLSBzdWJzdGl0dXRpb246ICVuID09IHNsaWRlIG51bWJlciAtLT4NCgkJPCEtLSBzdWJzdGl0dXRpb246ICV0ID09IHRvdGFsIHNsaWRlIGNvdW50IC0tPg0KCQk8dWl0ZXh0IG5hbWU9IlNDUlVCQkFSU1RBVFVTX1NMSURFSU5GTyIgdmFsdWU9IlNsYXl0ICVuIC8gJXQgfCAiLz4NCgkJPHVpdGV4dCBuYW1lPSJTQ1JVQkJBUlNUQVRVU19TVE9QUEVEIiB2YWx1ZT0iRHVyZHVydWxkdSIvPg0KCQk8dWl0ZXh0IG5hbWU9IlNDUlVCQkFSU1RBVFVTX1BMQVlJTkciIHZhbHVlPSJPeW5hdMSxbMSxeW9yIi8+DQoJCTx1aXRleHQgbmFtZT0iU0NSVUJCQVJTVEFUVVNfTk9BVURJTyIgdmFsdWU9IlNlcyBZb2siLz4NCgkJPHVpdGV4dCBuYW1lPSJTQ1JVQkJBUlNUQVRVU19WSURQTEFZSU5HIiB2YWx1ZT0iVmlkZW8gT3luYXTEsWzEsXlvciIvPg0KCQk8dWl0ZXh0IG5hbWU9IlNDUlVCQkFSU1RBVFVTX0xPQURJTkciIHZhbHVlPSJZw7xrbGVuaXlvciIvPg0KCQk8dWl0ZXh0IG5hbWU9IlNDUlVCQkFSU1RBVFVTX0JVRkZFUklORyIgdmFsdWU9IkFyYWJlbGxlxJ9lIEFsxLFuxLF5b3IiLz4NCgkJPHVpdGV4dCBuYW1lPSJTQ1JVQkJBUlNUQVRVU19RVUVTVElPTiIgdmFsdWU9IlNvcnV5dSBZYW7EsXRsYSIvPg0KCQk8dWl0ZXh0IG5hbWU9IlNDUlVCQkFSU1RBVFVTX1JFVklFV1FVSVoiIHZhbHVlPSJTxLFuYXYgxLBuY2VsZW5peW9yIi8+DQoJCTwhLS0gc3Vic3RpdHV0aW9uOiAlbSA9PSBtaW51dGVzIHJlbWFpbmluZyAtLT4NCgkJPCEtLSBzdWJzdGl0dXRpb246ICVzID09IHNlY29uZHMgcmVtYWluaW5nIC0tPg0KCQk8dWl0ZXh0IG5hbWU9IkVMQVBTRUQiIHZhbHVlPSIlbSBEYWtpa2EgJXMgU2FuaXllIEthbGTEsSIvPg0KCQk8dWl0ZXh0IG5hbWU9Ik5PVEZPVU5EIiB2YWx1ZT0iSGVyaGFuZ2kgQmlyIMWeZXkgQnVsdW5tYWTEsSIvPg0KCQk8dWl0ZXh0IG5hbWU9IkFUVEFDSE1FTlRTIiB2YWx1ZT0iRWtsZXI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LEsHJ0aWJhdCIvPg0KCQk8dWl0ZXh0IG5hbWU9IlRBQl9RVUlaIiB2YWx1ZT0iU8SxbmF2Ii8+DQoJCTx1aXRleHQgbmFtZT0iVEFCX09VVExJTkUiIHZhbHVlPSJBbmEgSGF0Ii8+DQoJCTx1aXRleHQgbmFtZT0iVEFCX1RIVU1CIiB2YWx1ZT0iUmVzaW0iLz4NCgkJPHVpdGV4dCBuYW1lPSJUQUJfTk9URVMiIHZhbHVlPSJOb3RsYXIiLz4NCgkJPHVpdGV4dCBuYW1lPSJUQUJfU0VBUkNIIiB2YWx1ZT0iQXJhIi8+DQoJCTx1aXRleHQgbmFtZT0iU0xJREVfSEVBRElORyIgdmFsdWU9IlNsYXl0IEJhxZ9sxLHEn8SxIi8+DQoJCTx1aXRleHQgbmFtZT0iRFVSQVRJT05fSEVBRElORyIgdmFsdWU9IlPDvHJlIi8+DQoJCTx1aXRleHQgbmFtZT0iU0VBUkNIX0hFQURJTkciIHZhbHVlPSJNZXRuaSBhcmE6Ii8+DQoJCTx1aXRleHQgbmFtZT0iVEhVTUJfSEVBRElORyIgdmFsdWU9IlNsYXl0Ii8+DQoJCTx1aXRleHQgbmFtZT0iVEhVTUJfSU5GTyIgdmFsdWU9IlNsYXl0IEJhxZ9sxLHEn8SxL1PDvHJlc2kiLz4NCgkJPHVpdGV4dCBuYW1lPSJBVFRBQ0hOQU1FX0hFQURJTkciIHZhbHVlPSJEb3N5YSBBZMSxIi8+DQoJCTx1aXRleHQgbmFtZT0iQVRUQUNIU0laRV9IRUFESU5HIiB2YWx1ZT0iQm95dXQiLz4NCgkJPHVpdGV4dCBuYW1lPSJTTElERV9OT1RFUyIgdmFsdWU9IlNsYXl0IE5vdGxhcsSxIi8+DQoJCTwhLS1xdWl6IHBvZCBhbmQgbWVzc2FnZSBib3ggdGV4dHMtLT4NCgkJPHVpdGV4dCBuYW1lPSJRVUlaUE9EX1FVSVpfQVRURU1QVCIgdmFsdWU9IlPEsW5hdiBEZW5lbWVzaToiLz4NCgkJPHVpdGV4dCBuYW1lPSJRVUlaUE9EX1FVSVpfQVRURU1QVF9WQUxVRSIgdmFsdWU9IiVuLyV0Ii8+DQoJCTx1aXRleHQgbmFtZT0iUVVJWlBPRF9RVUlaX1NDT1JFIiB2YWx1ZT0iUHVhbjoiLz4NCgkJPHVpdGV4dCBuYW1lPSJRVUlaUE9EX1FVSVpfUEFTU1NDT1JFIiB2YWx1ZT0iR2XDp21lIFB1YW7EsToiLz4NCgkJPHVpdGV4dCBuYW1lPSJRVUlaUE9EX1FVSVpfTUFYU0NPUkUiIHZhbHVlPSJNYWtzaW11bSBQdWFuOiIvPg0KCQk8dWl0ZXh0IG5hbWU9IlFVSVpQT0RfUVVFU0FUTVBUX1NUUiIgdmFsdWU9IkRlbmVtZTogJW4vJXQiLz4NCgkJPHVpdGV4dCBuYW1lPSJRVUlaUE9EX1FVRVNUWVBFX1NUUiIgdmFsdWU9IlTDvHI6ICVzIi8+DQoJCTx1aXRleHQgbmFtZT0iUVVJWlBPRF9RVUVTVFlQRV9HUkQiIHZhbHVlPSJCYXNhbWFrbMSxIi8+DQoJCTx1aXRleHQgbmFtZT0iUVVJWlBPRF9RVUVTVFlQRV9TVlkiIHZhbHVlPSJBbmtldCIvPg0KCQk8dWl0ZXh0IG5hbWU9IlFVSVpQT0RfUVVJWkFUTVBUX0lORiIgdmFsdWU9IlPEsW7EsXJzxLF6Ii8+DQoJCTx1aXRleHQgbmFtZT0iUVVJWlBPRF9RVUVTQVRNUFRfSU5GIiB2YWx1ZT0iU8SxbsSxcnPEsXoiLz4NCgkJPHVpdGV4dCBuYW1lPSJXQVJOSU5HTVNHX1lFU1NUUklORyIgdmFsdWU9IkV2ZXQiLz4NCgkJPHVpdGV4dCBuYW1lPSJXQVJOSU5HTVNHX05PU1RSSU5HIiB2YWx1ZT0iSGF5xLFyIi8+DQoJCTx1aXRleHQgbmFtZT0iV0FSTklOR01TR19USVRMRVNUUklORyIgdmFsdWU9IlPEsW5hdiBHZXppbm1lIFV5YXLEsXPEsSIvPg0KCQk8dWl0ZXh0IG5hbWU9IldBUk5JTkdNU0dfTVNHU1RSSU5HIiB2YWx1ZT0iQnUgU8SxbmF2ZGEgZGVuZW5tZW1pxZ8gc29ydWxhciB2YXIuJiN4QTsmI3hBO0V2ZXQgc2XDp2VuZcSfaW5pIHTEsWtsYXTEsXJzYW7EsXogU8SxbmF2ZGFuIMOnxLFrYWNha3PEsW7EsXouIFPEsW5hdmEgZGV2YW0gZXRtZWsgacOnaW4gSGF5xLFyIHNlw6dlbmXEn2luaSB0xLFrbGF0xLFuLiIvPg0KCQk8dWl0ZXh0IG5hbWU9IklORk9STUFUSU9OX0gyNjRfRkxBU0hQTEFZRVIiIHZhbHVlPSJCaWxnaXNheWFyxLFuxLF6YSB5w7xrbMO8IG9sYW4gZ2XDp2VybGkgRmxhc2ggUGxheWVyIHPDvHLDvG3DvCBidSB2aWRlb3l1IGRlc3Rla2xlbWl5b3IuIEVuIHNvbiBGbGFzaCBQbGF5ZXIgc8O8csO8bcO8bsO8IGluZGlybWVrIGnDp2luIHZpZGVvIGFsYW7EsW7EsSB0xLFrbGF0xLF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LYXTEsWzEsW1jxLFsYXJhIGtlbmFyIMOndWJ1xJ91bnUgZ8O2c3RlciIvPg0KCQk8dWl0ZXh0IG5hbWU9Ik1VVEUiIHZhbHVlPSJTZXNzaXoiLz4NCgkJPHVpdGV4dCBuYW1lPSJET0NXUkFQX1RJVExFIiB2YWx1ZT0iUHJlc2VudGVyIERvc3lhIEVraSIvPg0KCQk8dWl0ZXh0IG5hbWU9IkRPQ1dSQVBfTVNHIiB2YWx1ZT0iQmlsZ2lzYXlhcsSxbWEgS2F5ZGV0Ii8+DQoJCTx1aXRleHQgbmFtZT0iRE9DV1JBUF9QUk9NUFQiIHZhbHVlPSLEsG5kaXJtZWsgacOnaW4gVMSxa2xhdMSxbiIvPg0KCTwvbGFuZ3VhZ2U+DQoJPGxhbmd1YWdlIGlkPSJyd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QodC70LDQudC0ICVuIi8+DQoJCTwhLS0gc3Vic3RpdHV0aW9uOiAlbiA9PSBzbGlkZSBudW1iZXIgLS0+DQoJCTwhLS0gc3Vic3RpdHV0aW9uOiAldCA9PSB0b3RhbCBzbGlkZSBjb3VudCAtLT4NCgkJPHVpdGV4dCBuYW1lPSJTQ1JVQkJBUlNUQVRVU19TTElERUlORk8iIHZhbHVlPSLQodC70LDQudC0ICVuIC8gJXQgfCAiLz4NCgkJPHVpdGV4dCBuYW1lPSJTQ1JVQkJBUlNUQVRVU19TVE9QUEVEIiB2YWx1ZT0i0J7RgdGC0LDQvdC+0LLQu9C10L3QviIvPg0KCQk8dWl0ZXh0IG5hbWU9IlNDUlVCQkFSU1RBVFVTX1BMQVlJTkciIHZhbHVlPSLQktC+0YHQv9GA0L7QuNC30LLQtdC00LXQvdC40LUiLz4NCgkJPHVpdGV4dCBuYW1lPSJTQ1JVQkJBUlNUQVRVU19OT0FVRElPIiB2YWx1ZT0i0J3QtdGCINCw0YPQtNC40L4iLz4NCgkJPHVpdGV4dCBuYW1lPSJTQ1JVQkJBUlNUQVRVU19WSURQTEFZSU5HIiB2YWx1ZT0i0JLQvtGB0L/RgNC+0LjQt9Cy0LXQtNC10L3QuNC1INCy0LjQtNC10L4iLz4NCgkJPHVpdGV4dCBuYW1lPSJTQ1JVQkJBUlNUQVRVU19MT0FESU5HIiB2YWx1ZT0i0JfQsNCz0YDRg9C30LrQsCIvPg0KCQk8dWl0ZXh0IG5hbWU9IlNDUlVCQkFSU1RBVFVTX0JVRkZFUklORyIgdmFsdWU9ItCR0YPRhNC10YDQuNC30LDRhtC40Y8iLz4NCgkJPHVpdGV4dCBuYW1lPSJTQ1JVQkJBUlNUQVRVU19RVUVTVElPTiIgdmFsdWU9ItCe0YLQstC10YIg0L3QsCDQstC+0L/RgNC+0YEiLz4NCgkJPHVpdGV4dCBuYW1lPSJTQ1JVQkJBUlNUQVRVU19SRVZJRVdRVUlaIiB2YWx1ZT0i0J7QsdC30L7RgCDQvtC/0YDQvtGB0LAiLz4NCgkJPCEtLSBzdWJzdGl0dXRpb246ICVtID09IG1pbnV0ZXMgcmVtYWluaW5nIC0tPg0KCQk8IS0tIHN1YnN0aXR1dGlvbjogJXMgPT0gc2Vjb25kcyByZW1haW5pbmcgLS0+DQoJCTx1aXRleHQgbmFtZT0iRUxBUFNFRCIgdmFsdWU9ItCe0YHRgtCw0LvQvtGB0YwgJW0g0LzQuNC9LiAlcyDRgSIvPg0KCQk8dWl0ZXh0IG5hbWU9Ik5PVEZPVU5EIiB2YWx1ZT0i0J3QuNGH0LXQs9C+INC90LUg0L3QsNC50LTQtdC90L4iLz4NCgkJPHVpdGV4dCBuYW1lPSJBVFRBQ0hNRU5UUyIgdmFsdWU9ItCS0LvQvtC20LXQvdC40Y8iLz4NCgkJPCEtLSBzdWJzdGl0dXRpb246ICVwID09IGN1cnJlbnQgc3BlYWtlcidzIHRpdGxlIC0tPg0KCQk8dWl0ZXh0IG5hbWU9IkJJT1dJTl9USVRMRSIgdmFsdWU9ItCR0LjQvtCz0YDQsNGE0LjRjzogJXAiLz4NCgkJPHVpdGV4dCBuYW1lPSJCSU9CVE5fVElUTEUiIHZhbHVlPSLQkdC40L7Qs9GA0LDRhNC40Y8iLz4NCgkJPHVpdGV4dCBuYW1lPSJESVZJREVSQlROX1RJVExFIiB2YWx1ZT0ifCIvPg0KCQk8dWl0ZXh0IG5hbWU9IkNPTlRBQ1RCVE5fVElUTEUiIHZhbHVlPSLQmtC+0L3RgtCw0LrRgiIvPg0KCQk8dWl0ZXh0IG5hbWU9IlRBQl9RVUlaIiB2YWx1ZT0i0J7Qv9GA0L7RgSIvPg0KCQk8dWl0ZXh0IG5hbWU9IlRBQl9PVVRMSU5FIiB2YWx1ZT0i0KHRhdC10LzQsCIvPg0KCQk8dWl0ZXh0IG5hbWU9IlRBQl9USFVNQiIgdmFsdWU9ItCR0LXQs9GD0L3QvtC6Ii8+DQoJCTx1aXRleHQgbmFtZT0iVEFCX05PVEVTIiB2YWx1ZT0i0JfQsNC80LXRgtC60LgiLz4NCgkJPHVpdGV4dCBuYW1lPSJUQUJfU0VBUkNIIiB2YWx1ZT0i0J/QvtC40YHQuiIvPg0KCQk8dWl0ZXh0IG5hbWU9IlNMSURFX0hFQURJTkciIHZhbHVlPSLQl9Cw0LPQvtC70L7QstC+0Log0YHQu9Cw0LnQtNCwIi8+DQoJCTx1aXRleHQgbmFtZT0iRFVSQVRJT05fSEVBRElORyIgdmFsdWU9ItCU0LvQuNGCLdGB0YLRjCIvPg0KCQk8dWl0ZXh0IG5hbWU9IlNFQVJDSF9IRUFESU5HIiB2YWx1ZT0i0J/QvtC40YHQuiDRgtC10LrRgdGC0LA6Ii8+DQoJCTx1aXRleHQgbmFtZT0iVEhVTUJfSEVBRElORyIgdmFsdWU9ItCh0LvQsNC50LQiLz4NCgkJPHVpdGV4dCBuYW1lPSJUSFVNQl9JTkZPIiB2YWx1ZT0i0J3QsNC30LLQsNC90LjQtS/QtNC70LjRgi3QvdC+0YHRgtGMIi8+DQoJCTx1aXRleHQgbmFtZT0iQVRUQUNITkFNRV9IRUFESU5HIiB2YWx1ZT0i0JjQvNGPINGE0LDQudC70LAiLz4NCgkJPHVpdGV4dCBuYW1lPSJBVFRBQ0hTSVpFX0hFQURJTkciIHZhbHVlPSLQoNCw0LfQvNC10YAiLz4NCgkJPHVpdGV4dCBuYW1lPSJTTElERV9OT1RFUyIgdmFsdWU9ItCX0LDQvNC10YLQutC4INC6INGB0LvQsNC50LTRgyIvPg0KCQk8IS0tcXVpeiBwb2QgYW5kIG1lc3NhZ2UgYm94IHRleHRzLS0+DQoJCTx1aXRleHQgbmFtZT0iUVVJWlBPRF9RVUlaX0FUVEVNUFQiIHZhbHVlPSLQn9C+0L/Ri9GC0LrQsCDQv9GA0L7QudGC0Lgg0L7Qv9GA0L7RgToiLz4NCgkJPHVpdGV4dCBuYW1lPSJRVUlaUE9EX1FVSVpfQVRURU1QVF9WQUxVRSIgdmFsdWU9IiVuINC40LcgJXQiLz4NCgkJPHVpdGV4dCBuYW1lPSJRVUlaUE9EX1FVSVpfU0NPUkUiIHZhbHVlPSLQndCw0LHRgNCw0L3QviDQsdCw0LvQu9C+0LI6Ii8+DQoJCTx1aXRleHQgbmFtZT0iUVVJWlBPRF9RVUlaX1BBU1NTQ09SRSIgdmFsdWU9ItCf0YDQvtGF0L7QtNC90L7QuSDRgNC10LfRg9C70YzRgtCw0YI6Ii8+DQoJCTx1aXRleHQgbmFtZT0iUVVJWlBPRF9RVUlaX01BWFNDT1JFIiB2YWx1ZT0i0JzQsNC60YHQuNC80LDQu9GM0L3Ri9C5INGA0LXQt9GD0LvRjNGC0LDRgjoiLz4NCgkJPHVpdGV4dCBuYW1lPSJRVUlaUE9EX1FVRVNBVE1QVF9TVFIiIHZhbHVlPSLQn9C+0L/Ri9GC0LrQsDogJW4g0LjQtyAldCIvPg0KCQk8dWl0ZXh0IG5hbWU9IlFVSVpQT0RfUVVFU1RZUEVfU1RSIiB2YWx1ZT0i0KLQuNC/OiAlcyIvPg0KCQk8dWl0ZXh0IG5hbWU9IlFVSVpQT0RfUVVFU1RZUEVfR1JEIiB2YWx1ZT0i0KEg0L7RhtC10L3QutC+0LkiLz4NCgkJPHVpdGV4dCBuYW1lPSJRVUlaUE9EX1FVRVNUWVBFX1NWWSIgdmFsdWU9ItCe0LHQt9C+0YAiLz4NCgkJPHVpdGV4dCBuYW1lPSJRVUlaUE9EX1FVSVpBVE1QVF9JTkYiIHZhbHVlPSLQkdC+0LvRjNGI0L7QtSDRh9C40YHQu9C+Ii8+DQoJCTx1aXRleHQgbmFtZT0iUVVJWlBPRF9RVUVTQVRNUFRfSU5GIiB2YWx1ZT0i0JHQvtC70YzRiNC+0LUg0YfQuNGB0LvQviIvPg0KCQk8dWl0ZXh0IG5hbWU9IldBUk5JTkdNU0dfWUVTU1RSSU5HIiB2YWx1ZT0i0JTQsCIvPg0KCQk8dWl0ZXh0IG5hbWU9IldBUk5JTkdNU0dfTk9TVFJJTkciIHZhbHVlPSLQndC10YIiLz4NCgkJPHVpdGV4dCBuYW1lPSJXQVJOSU5HTVNHX1RJVExFU1RSSU5HIiB2YWx1ZT0i0J/RgNC10LTRg9C/0YDQtdC20LTQtdC90LjQtSDQviDQvdCw0LLQuNCz0LDRhtC40Lgg0LIg0L7Qv9GA0L7RgdC1Ii8+DQoJCTx1aXRleHQgbmFtZT0iV0FSTklOR01TR19NU0dTVFJJTkciIHZhbHVlPSLQkiDQvtC/0YDQvtGB0LUg0L7RgdGC0LDQu9C40YHRjCDQvdC10L7RgtCy0LXRh9C10L3QvdGL0LUg0LLQvtC/0YDQvtGB0Ysu0J3QsNC20LDRgtC40LUg0LrQvdC+0L/QutC4ICZxdW90O9CU0LAmcXVvdDsg0L/RgNC40LLQtdC00LXRgiDQuiDQt9Cw0LrRgNGL0YLQuNGOINC+0L/RgNC+0YHQsC4g0J3QsNC20LDRgtC40LUg0LrQvdC+0L/QutC4ICZxdW90O9Cd0LXRgiZxdW90OyDQv9GA0L7QtNC+0LvQttC40YIg0L7Qv9GA0L7RgS4iLz4NCgkJPHVpdGV4dCBuYW1lPSJJTkZPUk1BVElPTl9IMjY0X0ZMQVNIUExBWUVSIiB2YWx1ZT0i0KLQtdC60YPRidCw0Y8g0LLQtdGA0YHQuNGPINC/0YDQvtC40LPRgNGL0LLQsNGC0LXQu9GPIEZsYXNoIFBsYXllciwg0YPRgdGC0LDQvdC+0LLQu9C10L3QvdCw0Y8g0L3QsCDRjdGC0L7QvCDQutC+0LzQv9GM0Y7RgtC10YDQtSwg0L3QtSDQv9C+0LTQtNC10YDQttC40LLQsNC10YIg0Y3RgtC+INCy0LjQtNC10L4uINCp0LXQu9C60L3QuNGC0LUg0LIg0L7QsdC70LDRgdGC0Lgg0LLQuNC00LXQviwg0YfRgtC+0LHRiyDQt9Cw0LPRgNGD0LfQuNGC0Ywg0L/QvtGB0LvQtdC00L3RjtGOINCy0LXRgNGB0LjRjiDQv9GA0L7QuNCz0YDRi9Cy0LDRgtC10LvRj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tCf0L7QutCw0LfRi9Cy0LDRgtGMINCy0YDQtdC30LrRgyDRg9GH0LDRgdGC0L3QuNC60LDQvCIvPg0KCQk8dWl0ZXh0IG5hbWU9Ik1VVEUiIHZhbHVlPSLQntGC0LrQu9GO0YfQuNGC0Ywg0LfQstGD0LoiLz4NCgkJPHVpdGV4dCBuYW1lPSJET0NXUkFQX1RJVExFIiB2YWx1ZT0i0JLQu9C+0LbQtdC90LjQtSDQsiDRhNCw0LnQuyBBZG9iZSBQcmVzZW50ZXIiLz4NCgkJPHVpdGV4dCBuYW1lPSJET0NXUkFQX01TRyIgdmFsdWU9ItCh0L7RhdGA0LDQvdC40YLRjCDQsiDQv9Cw0L/QutGDICZxdW90O9Cc0L7QuSDQutC+0LzQv9GM0Y7RgtC10YAmcXVvdDsiLz4NCgkJPHVpdGV4dCBuYW1lPSJET0NXUkFQX1BST01QVCIgdmFsdWU9ItCp0LXQu9C60L3Rg9GC0Ywg0LTQu9GPINC30LDQs9GA0YPQt9C60LgiLz4NCgk8L2xhbmd1YWdlPg0KPC9jb25maWd1cmF0aW9uPg0K"/>
  <p:tag name="MMPROD_UIDATA" val="&lt;database version=&quot;7.0&quot;&gt;&lt;object type=&quot;1&quot; unique_id=&quot;10001&quot;&gt;&lt;property id=&quot;20141&quot; value=&quot;Data Collection and Analysis&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84&quot; value=&quot;7&quot;/&gt;&lt;property id=&quot;20191&quot; value=&quot;UofL&quot;/&gt;&lt;property id=&quot;20192&quot; value=&quot;breeze.louisville.edu&quot;/&gt;&lt;property id=&quot;20193&quot; value=&quot;0&quot;/&gt;&lt;property id=&quot;20250&quot; value=&quot;6&quot;/&gt;&lt;property id=&quot;20251&quot; value=&quot;0&quot;/&gt;&lt;property id=&quot;20259&quot; value=&quot;0&quot;/&gt;&lt;property id=&quot;20262&quot; value=&quot;1386801&quot;/&gt;&lt;object type=&quot;4&quot; unique_id=&quot;10002&quot;&gt;&lt;/object&gt;&lt;object type=&quot;2&quot; unique_id=&quot;10003&quot;&gt;&lt;object type=&quot;3&quot; unique_id=&quot;10004&quot;&gt;&lt;property id=&quot;20148&quot; value=&quot;5&quot;/&gt;&lt;property id=&quot;20300&quot; value=&quot;Slide 1 - &amp;quot;Data Collection and Analysis&amp;quot;&quot;/&gt;&lt;property id=&quot;20302&quot; value=&quot;0&quot;/&gt;&lt;property id=&quot;20303&quot; value=&quot;-1&quot;/&gt;&lt;property id=&quot;20304&quot; value=&quot;-1&quot;/&gt;&lt;property id=&quot;20307&quot; value=&quot;256&quot;/&gt;&lt;property id=&quot;20309&quot; value=&quot;-1&quot;/&gt;&lt;/object&gt;&lt;object type=&quot;3&quot; unique_id=&quot;10452&quot;&gt;&lt;property id=&quot;20148&quot; value=&quot;5&quot;/&gt;&lt;property id=&quot;20300&quot; value=&quot;Slide 3 - &amp;quot;Data Collection and Analysis&amp;quot;&quot;/&gt;&lt;property id=&quot;20307&quot; value=&quot;268&quot;/&gt;&lt;property id=&quot;20309&quot; value=&quot;-1&quot;/&gt;&lt;/object&gt;&lt;object type=&quot;3&quot; unique_id=&quot;10454&quot;&gt;&lt;property id=&quot;20148&quot; value=&quot;5&quot;/&gt;&lt;property id=&quot;20300&quot; value=&quot;Slide 5 - &amp;quot;Analyzing Quantitative Data&amp;quot;&quot;/&gt;&lt;property id=&quot;20307&quot; value=&quot;270&quot;/&gt;&lt;property id=&quot;20309&quot; value=&quot;-1&quot;/&gt;&lt;/object&gt;&lt;object type=&quot;3&quot; unique_id=&quot;10456&quot;&gt;&lt;property id=&quot;20148&quot; value=&quot;5&quot;/&gt;&lt;property id=&quot;20300&quot; value=&quot;Slide 7 - &amp;quot;Steps in Analyzing Qualitative Data&amp;quot;&quot;/&gt;&lt;property id=&quot;20307&quot; value=&quot;272&quot;/&gt;&lt;property id=&quot;20309&quot; value=&quot;-1&quot;/&gt;&lt;/object&gt;&lt;object type=&quot;3&quot; unique_id=&quot;10457&quot;&gt;&lt;property id=&quot;20148&quot; value=&quot;5&quot;/&gt;&lt;property id=&quot;20300&quot; value=&quot;Slide 8 - &amp;quot;Terms to Know: &amp;#x0D;&amp;#x0A;Reliability, Validity, Trustworthiness&amp;quot;&quot;/&gt;&lt;property id=&quot;20307&quot; value=&quot;273&quot;/&gt;&lt;property id=&quot;20309&quot; value=&quot;-1&quot;/&gt;&lt;/object&gt;&lt;object type=&quot;3&quot; unique_id=&quot;10525&quot;&gt;&lt;property id=&quot;20148&quot; value=&quot;5&quot;/&gt;&lt;property id=&quot;20300&quot; value=&quot;Slide 2 - &amp;quot;Objectives&amp;quot;&quot;/&gt;&lt;property id=&quot;20307&quot; value=&quot;277&quot;/&gt;&lt;property id=&quot;20309&quot; value=&quot;-1&quot;/&gt;&lt;/object&gt;&lt;object type=&quot;3&quot; unique_id=&quot;10526&quot;&gt;&lt;property id=&quot;20148&quot; value=&quot;5&quot;/&gt;&lt;property id=&quot;20300&quot; value=&quot;Slide 4 - &amp;quot;Two Kinds of Data Analysis&amp;quot;&quot;/&gt;&lt;property id=&quot;20307&quot; value=&quot;275&quot;/&gt;&lt;property id=&quot;20309&quot; value=&quot;-1&quot;/&gt;&lt;/object&gt;&lt;object type=&quot;3&quot; unique_id=&quot;10527&quot;&gt;&lt;property id=&quot;20148&quot; value=&quot;5&quot;/&gt;&lt;property id=&quot;20300&quot; value=&quot;Slide 6 - &amp;quot;Analyzing Quantitative Data&amp;quot;&quot;/&gt;&lt;property id=&quot;20307&quot; value=&quot;274&quot;/&gt;&lt;property id=&quot;20309&quot; value=&quot;-1&quot;/&gt;&lt;/object&gt;&lt;object type=&quot;3&quot; unique_id=&quot;10528&quot;&gt;&lt;property id=&quot;20148&quot; value=&quot;5&quot;/&gt;&lt;property id=&quot;20300&quot; value=&quot;Slide 9 - &amp;quot;Analyzing Qualitative Data&amp;quot;&quot;/&gt;&lt;property id=&quot;20307&quot; value=&quot;276&quot;/&gt;&lt;property id=&quot;20309&quot; value=&quot;-1&quot;/&gt;&lt;/object&gt;&lt;object type=&quot;3&quot; unique_id=&quot;10860&quot;&gt;&lt;property id=&quot;20148&quot; value=&quot;5&quot;/&gt;&lt;property id=&quot;20300&quot; value=&quot;Slide 10 - &amp;quot;Objectives&amp;quot;&quot;/&gt;&lt;property id=&quot;20307&quot; value=&quot;278&quot;/&gt;&lt;property id=&quot;20309&quot; value=&quot;-1&quot;/&gt;&lt;/object&gt;&lt;/object&gt;&lt;object type=&quot;8&quot; unique_id=&quot;10036&quot;&gt;&lt;/object&gt;&lt;object type=&quot;10&quot; unique_id=&quot;14740&quot;&gt;&lt;object type=&quot;11&quot; unique_id=&quot;14741&quot;&gt;&lt;property id=&quot;20180&quot; value=&quot;1&quot;/&gt;&lt;property id=&quot;20181&quot; value=&quot;3&quot;/&gt;&lt;property id=&quot;20182&quot; value=&quot;0&quot;/&gt;&lt;property id=&quot;20183&quot; value=&quot;1&quot;/&gt;&lt;/object&gt;&lt;object type=&quot;12&quot; unique_id=&quot;14742&quot;&gt;&lt;property id=&quot;20181&quot; value=&quot;1&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PSNARRATION" val="6,361413239,C:\Users\KEKRAUSS\Documents\UofL\BSOLL\2014\Spring 2014\ELFH 311\10 Data Collection and Analysis\Data_Collection_and_Analysis\Media.ppcx"/>
</p:tagLst>
</file>

<file path=ppt/tags/tag11.xml><?xml version="1.0" encoding="utf-8"?>
<p:tagLst xmlns:a="http://schemas.openxmlformats.org/drawingml/2006/main" xmlns:r="http://schemas.openxmlformats.org/officeDocument/2006/relationships" xmlns:p="http://schemas.openxmlformats.org/presentationml/2006/main">
  <p:tag name="PPSNARRATION" val="7,361413239,C:\Users\KEKRAUSS\Documents\UofL\BSOLL\2014\Spring 2014\ELFH 311\10 Data Collection and Analysis\Data_Collection_and_Analysis\Media.ppcx"/>
</p:tagLst>
</file>

<file path=ppt/tags/tag12.xml><?xml version="1.0" encoding="utf-8"?>
<p:tagLst xmlns:a="http://schemas.openxmlformats.org/drawingml/2006/main" xmlns:r="http://schemas.openxmlformats.org/officeDocument/2006/relationships" xmlns:p="http://schemas.openxmlformats.org/presentationml/2006/main">
  <p:tag name="PPSNARRATION" val="8,361413239,C:\Users\KEKRAUSS\Documents\UofL\BSOLL\2014\Spring 2014\ELFH 311\10 Data Collection and Analysis\Data_Collection_and_Analysis\Media.ppcx"/>
</p:tagLst>
</file>

<file path=ppt/tags/tag13.xml><?xml version="1.0" encoding="utf-8"?>
<p:tagLst xmlns:a="http://schemas.openxmlformats.org/drawingml/2006/main" xmlns:r="http://schemas.openxmlformats.org/officeDocument/2006/relationships" xmlns:p="http://schemas.openxmlformats.org/presentationml/2006/main">
  <p:tag name="PPSNARRATION" val="9,361413239,C:\Users\KEKRAUSS\Documents\UofL\BSOLL\2014\Spring 2014\ELFH 311\10 Data Collection and Analysis\Data_Collection_and_Analysis\Media.ppcx"/>
</p:tagLst>
</file>

<file path=ppt/tags/tag14.xml><?xml version="1.0" encoding="utf-8"?>
<p:tagLst xmlns:a="http://schemas.openxmlformats.org/drawingml/2006/main" xmlns:r="http://schemas.openxmlformats.org/officeDocument/2006/relationships" xmlns:p="http://schemas.openxmlformats.org/presentationml/2006/main">
  <p:tag name="PPSNARRATION" val="10,361413239,C:\Users\KEKRAUSS\Documents\UofL\BSOLL\2014\Spring 2014\ELFH 311\10 Data Collection and Analysis\Data_Collection_and_Analysis\Media.ppcx"/>
</p:tagLst>
</file>

<file path=ppt/tags/tag2.xml><?xml version="1.0" encoding="utf-8"?>
<p:tagLst xmlns:a="http://schemas.openxmlformats.org/drawingml/2006/main" xmlns:r="http://schemas.openxmlformats.org/officeDocument/2006/relationships" xmlns:p="http://schemas.openxmlformats.org/presentationml/2006/main">
  <p:tag name="MMPROD_SUBSTITUTION_ID" val="{39885ADC-0E01-4A67-94F2-E23304A0E3F7}"/>
</p:tagLst>
</file>

<file path=ppt/tags/tag3.xml><?xml version="1.0" encoding="utf-8"?>
<p:tagLst xmlns:a="http://schemas.openxmlformats.org/drawingml/2006/main" xmlns:r="http://schemas.openxmlformats.org/officeDocument/2006/relationships" xmlns:p="http://schemas.openxmlformats.org/presentationml/2006/main">
  <p:tag name="MMPROD_SUBSTITUTION_ID" val="{83D91918-8580-4B0E-BA24-408269EF4084}"/>
</p:tagLst>
</file>

<file path=ppt/tags/tag4.xml><?xml version="1.0" encoding="utf-8"?>
<p:tagLst xmlns:a="http://schemas.openxmlformats.org/drawingml/2006/main" xmlns:r="http://schemas.openxmlformats.org/officeDocument/2006/relationships" xmlns:p="http://schemas.openxmlformats.org/presentationml/2006/main">
  <p:tag name="MMPROD_SUBSTITUTION_ID" val="{A14ECF7A-1F9B-4392-B7EB-F32D06EF430F}"/>
</p:tagLst>
</file>

<file path=ppt/tags/tag5.xml><?xml version="1.0" encoding="utf-8"?>
<p:tagLst xmlns:a="http://schemas.openxmlformats.org/drawingml/2006/main" xmlns:r="http://schemas.openxmlformats.org/officeDocument/2006/relationships" xmlns:p="http://schemas.openxmlformats.org/presentationml/2006/main">
  <p:tag name="PPSNARRATION" val="1,361413239,C:\Users\KEKRAUSS\Documents\UofL\BSOLL\2014\Spring 2014\ELFH 311\10 Data Collection and Analysis\Data_Collection_and_Analysis\Media.ppcx"/>
</p:tagLst>
</file>

<file path=ppt/tags/tag6.xml><?xml version="1.0" encoding="utf-8"?>
<p:tagLst xmlns:a="http://schemas.openxmlformats.org/drawingml/2006/main" xmlns:r="http://schemas.openxmlformats.org/officeDocument/2006/relationships" xmlns:p="http://schemas.openxmlformats.org/presentationml/2006/main">
  <p:tag name="PPSNARRATION" val="2,361413239,C:\Users\KEKRAUSS\Documents\UofL\BSOLL\2014\Spring 2014\ELFH 311\10 Data Collection and Analysis\Data_Collection_and_Analysis\Media.ppcx"/>
</p:tagLst>
</file>

<file path=ppt/tags/tag7.xml><?xml version="1.0" encoding="utf-8"?>
<p:tagLst xmlns:a="http://schemas.openxmlformats.org/drawingml/2006/main" xmlns:r="http://schemas.openxmlformats.org/officeDocument/2006/relationships" xmlns:p="http://schemas.openxmlformats.org/presentationml/2006/main">
  <p:tag name="PPSNARRATION" val="3,361413239,C:\Users\KEKRAUSS\Documents\UofL\BSOLL\2014\Spring 2014\ELFH 311\10 Data Collection and Analysis\Data_Collection_and_Analysis\Media.ppcx"/>
</p:tagLst>
</file>

<file path=ppt/tags/tag8.xml><?xml version="1.0" encoding="utf-8"?>
<p:tagLst xmlns:a="http://schemas.openxmlformats.org/drawingml/2006/main" xmlns:r="http://schemas.openxmlformats.org/officeDocument/2006/relationships" xmlns:p="http://schemas.openxmlformats.org/presentationml/2006/main">
  <p:tag name="PPSNARRATION" val="4,361413239,C:\Users\KEKRAUSS\Documents\UofL\BSOLL\2014\Spring 2014\ELFH 311\10 Data Collection and Analysis\Data_Collection_and_Analysis\Media.ppcx"/>
</p:tagLst>
</file>

<file path=ppt/tags/tag9.xml><?xml version="1.0" encoding="utf-8"?>
<p:tagLst xmlns:a="http://schemas.openxmlformats.org/drawingml/2006/main" xmlns:r="http://schemas.openxmlformats.org/officeDocument/2006/relationships" xmlns:p="http://schemas.openxmlformats.org/presentationml/2006/main">
  <p:tag name="PPSNARRATION" val="5,361413239,C:\Users\KEKRAUSS\Documents\UofL\BSOLL\2014\Spring 2014\ELFH 311\10 Data Collection and Analysis\Data_Collection_and_Analysis\Media.ppcx"/>
</p:tagLst>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Pct val="65000"/>
          <a:buFont typeface="Wingdings" pitchFamily="2" charset="2"/>
          <a:buChar char="n"/>
          <a:tabLst/>
          <a:defRPr kumimoji="0" lang="en-US" sz="1800" b="0" i="0" u="none" strike="noStrike" cap="none" normalizeH="0" baseline="0" smtClean="0">
            <a:ln>
              <a:noFill/>
            </a:ln>
            <a:solidFill>
              <a:srgbClr val="000000"/>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Pct val="65000"/>
          <a:buFont typeface="Wingdings" pitchFamily="2" charset="2"/>
          <a:buChar char="n"/>
          <a:tabLst/>
          <a:defRPr kumimoji="0" lang="en-US" sz="1800" b="0" i="0" u="none" strike="noStrike" cap="none" normalizeH="0" baseline="0" smtClean="0">
            <a:ln>
              <a:noFill/>
            </a:ln>
            <a:solidFill>
              <a:srgbClr val="000000"/>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6985</TotalTime>
  <Words>1270</Words>
  <Application>Microsoft Office PowerPoint</Application>
  <PresentationFormat>On-screen Show (4:3)</PresentationFormat>
  <Paragraphs>141</Paragraphs>
  <Slides>10</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vt:lpstr>
      <vt:lpstr>Century Gothic</vt:lpstr>
      <vt:lpstr>Tahoma</vt:lpstr>
      <vt:lpstr>Wingdings</vt:lpstr>
      <vt:lpstr>Wingdings 2</vt:lpstr>
      <vt:lpstr>Wingdings 3</vt:lpstr>
      <vt:lpstr>Default Design</vt:lpstr>
      <vt:lpstr>Ion</vt:lpstr>
      <vt:lpstr>Data Collection and Analysis</vt:lpstr>
      <vt:lpstr>Objectives</vt:lpstr>
      <vt:lpstr>Data Collection and Analysis</vt:lpstr>
      <vt:lpstr>Two Kinds of Data Analysis</vt:lpstr>
      <vt:lpstr>Analyzing Quantitative Data</vt:lpstr>
      <vt:lpstr>Analyzing Quantitative Data</vt:lpstr>
      <vt:lpstr>Steps in Analyzing Qualitative Data</vt:lpstr>
      <vt:lpstr>Terms to Know:  Reliability, Validity, Trustworthiness</vt:lpstr>
      <vt:lpstr>Analyzing Qualitative Data</vt:lpstr>
      <vt:lpstr>Objectives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Counting Courses</dc:title>
  <dc:subject>ELFH 300 S09</dc:subject>
  <dc:creator>Parkins</dc:creator>
  <cp:lastModifiedBy>Robinson, Tamara J SSG MIL USA TRADOC USAREC</cp:lastModifiedBy>
  <cp:revision>201</cp:revision>
  <dcterms:created xsi:type="dcterms:W3CDTF">2006-01-26T16:16:52Z</dcterms:created>
  <dcterms:modified xsi:type="dcterms:W3CDTF">2021-07-01T19:06:18Z</dcterms:modified>
</cp:coreProperties>
</file>