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9"/>
  </p:notesMasterIdLst>
  <p:sldIdLst>
    <p:sldId id="257" r:id="rId2"/>
    <p:sldId id="258" r:id="rId3"/>
    <p:sldId id="259" r:id="rId4"/>
    <p:sldId id="260" r:id="rId5"/>
    <p:sldId id="268" r:id="rId6"/>
    <p:sldId id="269" r:id="rId7"/>
    <p:sldId id="270" r:id="rId8"/>
    <p:sldId id="262" r:id="rId9"/>
    <p:sldId id="272" r:id="rId10"/>
    <p:sldId id="263" r:id="rId11"/>
    <p:sldId id="264" r:id="rId12"/>
    <p:sldId id="271" r:id="rId13"/>
    <p:sldId id="265" r:id="rId14"/>
    <p:sldId id="266" r:id="rId15"/>
    <p:sldId id="267" r:id="rId16"/>
    <p:sldId id="274"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656" y="-24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EB284D-A957-4525-BCFD-2A34CEB4B7EC}" type="datetimeFigureOut">
              <a:rPr lang="en-US" smtClean="0"/>
              <a:t>11/25/2019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90C8D8-FB6F-42A0-91DF-8BADA55668CA}" type="slidenum">
              <a:rPr lang="en-US" smtClean="0"/>
              <a:t>‹#›</a:t>
            </a:fld>
            <a:endParaRPr lang="en-US" dirty="0"/>
          </a:p>
        </p:txBody>
      </p:sp>
    </p:spTree>
    <p:extLst>
      <p:ext uri="{BB962C8B-B14F-4D97-AF65-F5344CB8AC3E}">
        <p14:creationId xmlns:p14="http://schemas.microsoft.com/office/powerpoint/2010/main" val="2385671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 data management system all the important files are included in a</a:t>
            </a:r>
            <a:r>
              <a:rPr lang="en-US" baseline="0" dirty="0" smtClean="0"/>
              <a:t> single database. Putting the data in a single database help to minimize redundancy and inconsistency. </a:t>
            </a:r>
          </a:p>
          <a:p>
            <a:r>
              <a:rPr lang="en-US" baseline="0" dirty="0" smtClean="0"/>
              <a:t>A data management system has the advantage of consistency of data, the file system is flexible, there is enhanced data sharing, better enforcements of standards, reduced program maintenance, and increased programmer productivity. </a:t>
            </a:r>
            <a:endParaRPr lang="en-US" dirty="0"/>
          </a:p>
        </p:txBody>
      </p:sp>
      <p:sp>
        <p:nvSpPr>
          <p:cNvPr id="4" name="Slide Number Placeholder 3"/>
          <p:cNvSpPr>
            <a:spLocks noGrp="1"/>
          </p:cNvSpPr>
          <p:nvPr>
            <p:ph type="sldNum" sz="quarter" idx="10"/>
          </p:nvPr>
        </p:nvSpPr>
        <p:spPr/>
        <p:txBody>
          <a:bodyPr/>
          <a:lstStyle/>
          <a:p>
            <a:fld id="{0190C8D8-FB6F-42A0-91DF-8BADA55668CA}" type="slidenum">
              <a:rPr lang="en-US" smtClean="0"/>
              <a:t>2</a:t>
            </a:fld>
            <a:endParaRPr lang="en-US" dirty="0"/>
          </a:p>
        </p:txBody>
      </p:sp>
    </p:spTree>
    <p:extLst>
      <p:ext uri="{BB962C8B-B14F-4D97-AF65-F5344CB8AC3E}">
        <p14:creationId xmlns:p14="http://schemas.microsoft.com/office/powerpoint/2010/main" val="384657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database is a collection of interrelated files. A database</a:t>
            </a:r>
            <a:r>
              <a:rPr lang="en-US" baseline="0" dirty="0" smtClean="0"/>
              <a:t> reduces redundancy in data.</a:t>
            </a:r>
          </a:p>
          <a:p>
            <a:r>
              <a:rPr lang="en-US" dirty="0" smtClean="0"/>
              <a:t>A data</a:t>
            </a:r>
            <a:r>
              <a:rPr lang="en-US" baseline="0" dirty="0" smtClean="0"/>
              <a:t> dictionary or directory is a system which maintains data about in the database. It is system containing data. this directory entails information about the number of files in the database, the name of the files, the association between the files, and the structure of the file (Watt &amp; </a:t>
            </a:r>
            <a:r>
              <a:rPr lang="en-US" baseline="0" dirty="0" err="1" smtClean="0"/>
              <a:t>Eng</a:t>
            </a:r>
            <a:r>
              <a:rPr lang="en-US" baseline="0" dirty="0" smtClean="0"/>
              <a:t>, 2018). </a:t>
            </a:r>
          </a:p>
          <a:p>
            <a:r>
              <a:rPr lang="en-US" baseline="0" dirty="0" smtClean="0"/>
              <a:t>Application developers are the available programmers qualified to develop a program for use by the users in company. The developers use other features of the database to develop applications that are a per the specifications of the organization.</a:t>
            </a:r>
          </a:p>
          <a:p>
            <a:r>
              <a:rPr lang="en-US" baseline="0" dirty="0" smtClean="0"/>
              <a:t>Database administrators is the apex body which controls all the software entities, database entities, application developers and user groups. </a:t>
            </a:r>
          </a:p>
          <a:p>
            <a:endParaRPr lang="en-US" dirty="0"/>
          </a:p>
        </p:txBody>
      </p:sp>
      <p:sp>
        <p:nvSpPr>
          <p:cNvPr id="4" name="Slide Number Placeholder 3"/>
          <p:cNvSpPr>
            <a:spLocks noGrp="1"/>
          </p:cNvSpPr>
          <p:nvPr>
            <p:ph type="sldNum" sz="quarter" idx="10"/>
          </p:nvPr>
        </p:nvSpPr>
        <p:spPr/>
        <p:txBody>
          <a:bodyPr/>
          <a:lstStyle/>
          <a:p>
            <a:fld id="{0190C8D8-FB6F-42A0-91DF-8BADA55668CA}" type="slidenum">
              <a:rPr lang="en-US" smtClean="0"/>
              <a:t>3</a:t>
            </a:fld>
            <a:endParaRPr lang="en-US" dirty="0"/>
          </a:p>
        </p:txBody>
      </p:sp>
    </p:spTree>
    <p:extLst>
      <p:ext uri="{BB962C8B-B14F-4D97-AF65-F5344CB8AC3E}">
        <p14:creationId xmlns:p14="http://schemas.microsoft.com/office/powerpoint/2010/main" val="2043936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hierarchy model is categorized under the</a:t>
            </a:r>
            <a:r>
              <a:rPr lang="en-US" baseline="0" dirty="0" smtClean="0"/>
              <a:t> record-based logical data models ( Watt &amp; Eng, 2018)</a:t>
            </a:r>
          </a:p>
          <a:p>
            <a:r>
              <a:rPr lang="en-US" baseline="0" dirty="0" smtClean="0"/>
              <a:t>In a hierarchy model the instance is within a table.</a:t>
            </a:r>
          </a:p>
          <a:p>
            <a:endParaRPr lang="en-US" dirty="0"/>
          </a:p>
        </p:txBody>
      </p:sp>
      <p:sp>
        <p:nvSpPr>
          <p:cNvPr id="4" name="Slide Number Placeholder 3"/>
          <p:cNvSpPr>
            <a:spLocks noGrp="1"/>
          </p:cNvSpPr>
          <p:nvPr>
            <p:ph type="sldNum" sz="quarter" idx="10"/>
          </p:nvPr>
        </p:nvSpPr>
        <p:spPr/>
        <p:txBody>
          <a:bodyPr/>
          <a:lstStyle/>
          <a:p>
            <a:fld id="{0190C8D8-FB6F-42A0-91DF-8BADA55668CA}" type="slidenum">
              <a:rPr lang="en-US" smtClean="0"/>
              <a:t>5</a:t>
            </a:fld>
            <a:endParaRPr lang="en-US" dirty="0"/>
          </a:p>
        </p:txBody>
      </p:sp>
    </p:spTree>
    <p:extLst>
      <p:ext uri="{BB962C8B-B14F-4D97-AF65-F5344CB8AC3E}">
        <p14:creationId xmlns:p14="http://schemas.microsoft.com/office/powerpoint/2010/main" val="2101235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90C8D8-FB6F-42A0-91DF-8BADA55668CA}" type="slidenum">
              <a:rPr lang="en-US" smtClean="0"/>
              <a:t>6</a:t>
            </a:fld>
            <a:endParaRPr lang="en-US" dirty="0"/>
          </a:p>
        </p:txBody>
      </p:sp>
    </p:spTree>
    <p:extLst>
      <p:ext uri="{BB962C8B-B14F-4D97-AF65-F5344CB8AC3E}">
        <p14:creationId xmlns:p14="http://schemas.microsoft.com/office/powerpoint/2010/main" val="3127619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 relational</a:t>
            </a:r>
            <a:r>
              <a:rPr lang="en-US" baseline="0" dirty="0" smtClean="0"/>
              <a:t> model the each record is said to be an instance of the membership table. </a:t>
            </a:r>
          </a:p>
          <a:p>
            <a:r>
              <a:rPr lang="en-US" baseline="0" dirty="0" smtClean="0"/>
              <a:t>The relation model has provided the basis for research on the theory of data, numerous database design metholodigies, the standard database access language called the structured query language (SQL), and almost all modern commercial database management systems (Watt &amp;Eng, 2018).</a:t>
            </a:r>
          </a:p>
          <a:p>
            <a:r>
              <a:rPr lang="en-US" baseline="0" dirty="0" smtClean="0"/>
              <a:t>A relation which is also referred to as a table is a subset of the Cartesian product of a list of domains characterized by a name (Watt &amp; </a:t>
            </a:r>
            <a:r>
              <a:rPr lang="en-US" baseline="0" dirty="0" err="1" smtClean="0"/>
              <a:t>Eng</a:t>
            </a:r>
            <a:r>
              <a:rPr lang="en-US" baseline="0" dirty="0" smtClean="0"/>
              <a:t>, 2018). In a table there are rows that represent group of related data values. A row is also refers to as a tuple. </a:t>
            </a:r>
          </a:p>
          <a:p>
            <a:r>
              <a:rPr lang="en-US" baseline="0" dirty="0" smtClean="0"/>
              <a:t>A table also contains columns which are also known as attributes., whereby an attribute is used to define a record. </a:t>
            </a:r>
          </a:p>
          <a:p>
            <a:endParaRPr lang="en-US" baseline="0" dirty="0" smtClean="0"/>
          </a:p>
        </p:txBody>
      </p:sp>
      <p:sp>
        <p:nvSpPr>
          <p:cNvPr id="4" name="Slide Number Placeholder 3"/>
          <p:cNvSpPr>
            <a:spLocks noGrp="1"/>
          </p:cNvSpPr>
          <p:nvPr>
            <p:ph type="sldNum" sz="quarter" idx="10"/>
          </p:nvPr>
        </p:nvSpPr>
        <p:spPr/>
        <p:txBody>
          <a:bodyPr/>
          <a:lstStyle/>
          <a:p>
            <a:fld id="{0190C8D8-FB6F-42A0-91DF-8BADA55668CA}" type="slidenum">
              <a:rPr lang="en-US" smtClean="0"/>
              <a:t>7</a:t>
            </a:fld>
            <a:endParaRPr lang="en-US" dirty="0"/>
          </a:p>
        </p:txBody>
      </p:sp>
    </p:spTree>
    <p:extLst>
      <p:ext uri="{BB962C8B-B14F-4D97-AF65-F5344CB8AC3E}">
        <p14:creationId xmlns:p14="http://schemas.microsoft.com/office/powerpoint/2010/main" val="2306749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various types of e-commerce</a:t>
            </a:r>
            <a:r>
              <a:rPr lang="en-US" baseline="0" dirty="0" smtClean="0"/>
              <a:t> such as business-to-consumer (B2C), business-to-business (B2B) and consumer-to-consumer(C2C) (Goods, 2012). </a:t>
            </a:r>
          </a:p>
          <a:p>
            <a:r>
              <a:rPr lang="en-US" baseline="0" dirty="0" smtClean="0"/>
              <a:t>E-commerce is beneficial to both the consumers and the society.</a:t>
            </a:r>
          </a:p>
          <a:p>
            <a:r>
              <a:rPr lang="en-US" baseline="0" dirty="0" smtClean="0"/>
              <a:t>Database management system has made it easy for the digital economy through e-commerce and e-business.</a:t>
            </a:r>
            <a:endParaRPr lang="en-US" dirty="0"/>
          </a:p>
        </p:txBody>
      </p:sp>
      <p:sp>
        <p:nvSpPr>
          <p:cNvPr id="4" name="Slide Number Placeholder 3"/>
          <p:cNvSpPr>
            <a:spLocks noGrp="1"/>
          </p:cNvSpPr>
          <p:nvPr>
            <p:ph type="sldNum" sz="quarter" idx="10"/>
          </p:nvPr>
        </p:nvSpPr>
        <p:spPr/>
        <p:txBody>
          <a:bodyPr/>
          <a:lstStyle/>
          <a:p>
            <a:fld id="{0190C8D8-FB6F-42A0-91DF-8BADA55668CA}" type="slidenum">
              <a:rPr lang="en-US" smtClean="0"/>
              <a:t>8</a:t>
            </a:fld>
            <a:endParaRPr lang="en-US" dirty="0"/>
          </a:p>
        </p:txBody>
      </p:sp>
    </p:spTree>
    <p:extLst>
      <p:ext uri="{BB962C8B-B14F-4D97-AF65-F5344CB8AC3E}">
        <p14:creationId xmlns:p14="http://schemas.microsoft.com/office/powerpoint/2010/main" val="1267822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decision support</a:t>
            </a:r>
            <a:r>
              <a:rPr lang="en-US" baseline="0" dirty="0" smtClean="0"/>
              <a:t> system has a model that helps he managers to do sensitivity analysis before arriving at final decision (R, 2018). </a:t>
            </a:r>
          </a:p>
          <a:p>
            <a:r>
              <a:rPr lang="en-US" baseline="0" dirty="0" smtClean="0"/>
              <a:t>This system are used in an organization to provide support to person or groups and their main objective is to solve adhoc and unique problems.</a:t>
            </a:r>
          </a:p>
          <a:p>
            <a:r>
              <a:rPr lang="en-US" baseline="0" dirty="0" smtClean="0"/>
              <a:t>In data management there is database, database management systems, data directory and query facility.</a:t>
            </a:r>
          </a:p>
          <a:p>
            <a:r>
              <a:rPr lang="en-US" baseline="0" dirty="0" smtClean="0"/>
              <a:t> in the model management component there is a model based, model base management system, model directory and model execution, integration and command processor. In the dialogue management component, there is a software and a hardware which provide use interface for DSS.</a:t>
            </a:r>
          </a:p>
          <a:p>
            <a:r>
              <a:rPr lang="en-US" baseline="0" dirty="0" smtClean="0"/>
              <a:t>The three components of the decision support systems has models that helps the managers in an organization in the decision making process.</a:t>
            </a:r>
          </a:p>
          <a:p>
            <a:endParaRPr lang="en-US" dirty="0"/>
          </a:p>
        </p:txBody>
      </p:sp>
      <p:sp>
        <p:nvSpPr>
          <p:cNvPr id="4" name="Slide Number Placeholder 3"/>
          <p:cNvSpPr>
            <a:spLocks noGrp="1"/>
          </p:cNvSpPr>
          <p:nvPr>
            <p:ph type="sldNum" sz="quarter" idx="10"/>
          </p:nvPr>
        </p:nvSpPr>
        <p:spPr/>
        <p:txBody>
          <a:bodyPr/>
          <a:lstStyle/>
          <a:p>
            <a:fld id="{0190C8D8-FB6F-42A0-91DF-8BADA55668CA}" type="slidenum">
              <a:rPr lang="en-US" smtClean="0"/>
              <a:t>11</a:t>
            </a:fld>
            <a:endParaRPr lang="en-US" dirty="0"/>
          </a:p>
        </p:txBody>
      </p:sp>
    </p:spTree>
    <p:extLst>
      <p:ext uri="{BB962C8B-B14F-4D97-AF65-F5344CB8AC3E}">
        <p14:creationId xmlns:p14="http://schemas.microsoft.com/office/powerpoint/2010/main" val="29881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database admins</a:t>
            </a:r>
            <a:r>
              <a:rPr lang="en-US" baseline="0" dirty="0" smtClean="0"/>
              <a:t> are entitled with the role of authorizing access to the database, monitoring its use and managing all the sources to support the sue of the entire database system. </a:t>
            </a:r>
          </a:p>
          <a:p>
            <a:r>
              <a:rPr lang="en-US" baseline="0" dirty="0" smtClean="0"/>
              <a:t>Examples of data magnet software's include Mainstream DBMS software such as Oracle and IBM. </a:t>
            </a:r>
          </a:p>
        </p:txBody>
      </p:sp>
      <p:sp>
        <p:nvSpPr>
          <p:cNvPr id="4" name="Slide Number Placeholder 3"/>
          <p:cNvSpPr>
            <a:spLocks noGrp="1"/>
          </p:cNvSpPr>
          <p:nvPr>
            <p:ph type="sldNum" sz="quarter" idx="10"/>
          </p:nvPr>
        </p:nvSpPr>
        <p:spPr/>
        <p:txBody>
          <a:bodyPr/>
          <a:lstStyle/>
          <a:p>
            <a:fld id="{0190C8D8-FB6F-42A0-91DF-8BADA55668CA}" type="slidenum">
              <a:rPr lang="en-US" smtClean="0"/>
              <a:t>12</a:t>
            </a:fld>
            <a:endParaRPr lang="en-US" dirty="0"/>
          </a:p>
        </p:txBody>
      </p:sp>
    </p:spTree>
    <p:extLst>
      <p:ext uri="{BB962C8B-B14F-4D97-AF65-F5344CB8AC3E}">
        <p14:creationId xmlns:p14="http://schemas.microsoft.com/office/powerpoint/2010/main" val="2261259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sources listed into eh bibliography can be referenced or not.</a:t>
            </a:r>
          </a:p>
          <a:p>
            <a:r>
              <a:rPr lang="en-US" dirty="0" smtClean="0"/>
              <a:t>A</a:t>
            </a:r>
            <a:r>
              <a:rPr lang="en-US" baseline="0" dirty="0" smtClean="0"/>
              <a:t> bibliography contains information such as the name of the author, the title of the paper, the names and locations of the companies that publishes the sources used should also be included. </a:t>
            </a:r>
            <a:endParaRPr lang="en-US" dirty="0"/>
          </a:p>
        </p:txBody>
      </p:sp>
      <p:sp>
        <p:nvSpPr>
          <p:cNvPr id="4" name="Slide Number Placeholder 3"/>
          <p:cNvSpPr>
            <a:spLocks noGrp="1"/>
          </p:cNvSpPr>
          <p:nvPr>
            <p:ph type="sldNum" sz="quarter" idx="10"/>
          </p:nvPr>
        </p:nvSpPr>
        <p:spPr/>
        <p:txBody>
          <a:bodyPr/>
          <a:lstStyle/>
          <a:p>
            <a:fld id="{0190C8D8-FB6F-42A0-91DF-8BADA55668CA}" type="slidenum">
              <a:rPr lang="en-US" smtClean="0"/>
              <a:t>14</a:t>
            </a:fld>
            <a:endParaRPr lang="en-US" dirty="0"/>
          </a:p>
        </p:txBody>
      </p:sp>
    </p:spTree>
    <p:extLst>
      <p:ext uri="{BB962C8B-B14F-4D97-AF65-F5344CB8AC3E}">
        <p14:creationId xmlns:p14="http://schemas.microsoft.com/office/powerpoint/2010/main" val="3092463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F843D8C-28AD-4C7E-BD61-00E9622A046E}" type="datetimeFigureOut">
              <a:rPr lang="en-US" smtClean="0"/>
              <a:t>11/25/2019</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C83BB83F-EBF0-4223-BF88-EC1E79A7E4AC}"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843D8C-28AD-4C7E-BD61-00E9622A046E}" type="datetimeFigureOut">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3BB83F-EBF0-4223-BF88-EC1E79A7E4AC}"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F843D8C-28AD-4C7E-BD61-00E9622A046E}" type="datetimeFigureOut">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3BB83F-EBF0-4223-BF88-EC1E79A7E4AC}"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F843D8C-28AD-4C7E-BD61-00E9622A046E}" type="datetimeFigureOut">
              <a:rPr lang="en-US" smtClean="0"/>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83BB83F-EBF0-4223-BF88-EC1E79A7E4AC}"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F843D8C-28AD-4C7E-BD61-00E9622A046E}" type="datetimeFigureOut">
              <a:rPr lang="en-US" smtClean="0"/>
              <a:t>11/25/2019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83BB83F-EBF0-4223-BF88-EC1E79A7E4AC}"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F843D8C-28AD-4C7E-BD61-00E9622A046E}" type="datetimeFigureOut">
              <a:rPr lang="en-US" smtClean="0"/>
              <a:t>11/25/2019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83BB83F-EBF0-4223-BF88-EC1E79A7E4AC}"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843D8C-28AD-4C7E-BD61-00E9622A046E}" type="datetimeFigureOut">
              <a:rPr lang="en-US" smtClean="0"/>
              <a:t>11/25/2019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83BB83F-EBF0-4223-BF88-EC1E79A7E4A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F843D8C-28AD-4C7E-BD61-00E9622A046E}" type="datetimeFigureOut">
              <a:rPr lang="en-US" smtClean="0"/>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83BB83F-EBF0-4223-BF88-EC1E79A7E4AC}"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F843D8C-28AD-4C7E-BD61-00E9622A046E}" type="datetimeFigureOut">
              <a:rPr lang="en-US" smtClean="0"/>
              <a:t>11/25/2019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C83BB83F-EBF0-4223-BF88-EC1E79A7E4AC}" type="slidenum">
              <a:rPr lang="en-US" smtClean="0"/>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843D8C-28AD-4C7E-BD61-00E9622A046E}" type="datetimeFigureOut">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3BB83F-EBF0-4223-BF88-EC1E79A7E4AC}"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843D8C-28AD-4C7E-BD61-00E9622A046E}" type="datetimeFigureOut">
              <a:rPr lang="en-US" smtClean="0"/>
              <a:t>11/25/2019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3BB83F-EBF0-4223-BF88-EC1E79A7E4AC}"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F843D8C-28AD-4C7E-BD61-00E9622A046E}" type="datetimeFigureOut">
              <a:rPr lang="en-US" smtClean="0"/>
              <a:t>11/25/2019</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83BB83F-EBF0-4223-BF88-EC1E79A7E4AC}"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pPr>
              <a:lnSpc>
                <a:spcPct val="200000"/>
              </a:lnSpc>
            </a:pPr>
            <a:r>
              <a:rPr lang="en-US" dirty="0"/>
              <a:t>D</a:t>
            </a:r>
            <a:r>
              <a:rPr lang="en-US" dirty="0" smtClean="0"/>
              <a:t>ata base management systems</a:t>
            </a:r>
          </a:p>
          <a:p>
            <a:pPr>
              <a:lnSpc>
                <a:spcPct val="200000"/>
              </a:lnSpc>
            </a:pPr>
            <a:r>
              <a:rPr lang="en-US" dirty="0" smtClean="0"/>
              <a:t>Database models</a:t>
            </a:r>
          </a:p>
          <a:p>
            <a:pPr>
              <a:lnSpc>
                <a:spcPct val="200000"/>
              </a:lnSpc>
            </a:pPr>
            <a:r>
              <a:rPr lang="en-US" dirty="0" smtClean="0"/>
              <a:t>Database and the digital economy</a:t>
            </a:r>
          </a:p>
          <a:p>
            <a:pPr>
              <a:lnSpc>
                <a:spcPct val="200000"/>
              </a:lnSpc>
            </a:pPr>
            <a:r>
              <a:rPr lang="en-US" dirty="0" smtClean="0"/>
              <a:t>Information systems in organizations</a:t>
            </a:r>
          </a:p>
          <a:p>
            <a:pPr>
              <a:lnSpc>
                <a:spcPct val="200000"/>
              </a:lnSpc>
            </a:pPr>
            <a:r>
              <a:rPr lang="en-US" dirty="0" smtClean="0"/>
              <a:t>Specialized database</a:t>
            </a:r>
          </a:p>
        </p:txBody>
      </p:sp>
    </p:spTree>
    <p:extLst>
      <p:ext uri="{BB962C8B-B14F-4D97-AF65-F5344CB8AC3E}">
        <p14:creationId xmlns:p14="http://schemas.microsoft.com/office/powerpoint/2010/main" val="32034413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management system</a:t>
            </a:r>
            <a:endParaRPr lang="en-US" dirty="0"/>
          </a:p>
        </p:txBody>
      </p:sp>
      <p:sp>
        <p:nvSpPr>
          <p:cNvPr id="3" name="Content Placeholder 2"/>
          <p:cNvSpPr>
            <a:spLocks noGrp="1"/>
          </p:cNvSpPr>
          <p:nvPr>
            <p:ph idx="1"/>
          </p:nvPr>
        </p:nvSpPr>
        <p:spPr/>
        <p:txBody>
          <a:bodyPr>
            <a:noAutofit/>
          </a:bodyPr>
          <a:lstStyle/>
          <a:p>
            <a:pPr>
              <a:lnSpc>
                <a:spcPct val="200000"/>
              </a:lnSpc>
            </a:pPr>
            <a:r>
              <a:rPr lang="en-US" sz="2000" dirty="0" smtClean="0"/>
              <a:t>A database management system is a collection of database, database utilities (DBMS) software, and data dictionary or directory, operated by user groups developers and administered by database administrator. </a:t>
            </a:r>
          </a:p>
          <a:p>
            <a:pPr>
              <a:lnSpc>
                <a:spcPct val="200000"/>
              </a:lnSpc>
            </a:pPr>
            <a:r>
              <a:rPr lang="en-US" sz="2000" dirty="0" smtClean="0"/>
              <a:t>Data is independent of programs in a data management system.</a:t>
            </a:r>
          </a:p>
          <a:p>
            <a:pPr>
              <a:lnSpc>
                <a:spcPct val="200000"/>
              </a:lnSpc>
            </a:pPr>
            <a:r>
              <a:rPr lang="en-US" sz="2000" dirty="0" smtClean="0"/>
              <a:t>Data based management system is made up of different components.</a:t>
            </a:r>
          </a:p>
        </p:txBody>
      </p:sp>
    </p:spTree>
    <p:extLst>
      <p:ext uri="{BB962C8B-B14F-4D97-AF65-F5344CB8AC3E}">
        <p14:creationId xmlns:p14="http://schemas.microsoft.com/office/powerpoint/2010/main" val="167411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Components of a data management system</a:t>
            </a:r>
            <a:endParaRPr lang="en-US" dirty="0"/>
          </a:p>
        </p:txBody>
      </p:sp>
      <p:sp>
        <p:nvSpPr>
          <p:cNvPr id="3" name="Content Placeholder 2"/>
          <p:cNvSpPr>
            <a:spLocks noGrp="1"/>
          </p:cNvSpPr>
          <p:nvPr>
            <p:ph idx="1"/>
          </p:nvPr>
        </p:nvSpPr>
        <p:spPr/>
        <p:txBody>
          <a:bodyPr/>
          <a:lstStyle/>
          <a:p>
            <a:pPr>
              <a:lnSpc>
                <a:spcPct val="200000"/>
              </a:lnSpc>
            </a:pPr>
            <a:r>
              <a:rPr lang="en-US" dirty="0" smtClean="0"/>
              <a:t>Database</a:t>
            </a:r>
          </a:p>
          <a:p>
            <a:pPr>
              <a:lnSpc>
                <a:spcPct val="200000"/>
              </a:lnSpc>
            </a:pPr>
            <a:r>
              <a:rPr lang="en-US" dirty="0" smtClean="0"/>
              <a:t>Database dictionary or directory</a:t>
            </a:r>
          </a:p>
          <a:p>
            <a:pPr>
              <a:lnSpc>
                <a:spcPct val="200000"/>
              </a:lnSpc>
            </a:pPr>
            <a:r>
              <a:rPr lang="en-US" dirty="0" smtClean="0"/>
              <a:t>Application developers</a:t>
            </a:r>
          </a:p>
          <a:p>
            <a:pPr>
              <a:lnSpc>
                <a:spcPct val="200000"/>
              </a:lnSpc>
            </a:pPr>
            <a:r>
              <a:rPr lang="en-US" dirty="0" smtClean="0"/>
              <a:t>User groups</a:t>
            </a:r>
          </a:p>
          <a:p>
            <a:pPr>
              <a:lnSpc>
                <a:spcPct val="200000"/>
              </a:lnSpc>
            </a:pPr>
            <a:r>
              <a:rPr lang="en-US" dirty="0" smtClean="0"/>
              <a:t>Database administrator</a:t>
            </a:r>
          </a:p>
          <a:p>
            <a:pPr>
              <a:lnSpc>
                <a:spcPct val="200000"/>
              </a:lnSpc>
            </a:pPr>
            <a:endParaRPr lang="en-US" dirty="0"/>
          </a:p>
        </p:txBody>
      </p:sp>
    </p:spTree>
    <p:extLst>
      <p:ext uri="{BB962C8B-B14F-4D97-AF65-F5344CB8AC3E}">
        <p14:creationId xmlns:p14="http://schemas.microsoft.com/office/powerpoint/2010/main" val="600140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Database models</a:t>
            </a:r>
            <a:br>
              <a:rPr lang="en-US" dirty="0" smtClean="0"/>
            </a:br>
            <a:endParaRPr lang="en-US" dirty="0"/>
          </a:p>
        </p:txBody>
      </p:sp>
      <p:sp>
        <p:nvSpPr>
          <p:cNvPr id="3" name="Content Placeholder 2"/>
          <p:cNvSpPr>
            <a:spLocks noGrp="1"/>
          </p:cNvSpPr>
          <p:nvPr>
            <p:ph idx="1"/>
          </p:nvPr>
        </p:nvSpPr>
        <p:spPr/>
        <p:txBody>
          <a:bodyPr>
            <a:normAutofit fontScale="92500"/>
          </a:bodyPr>
          <a:lstStyle/>
          <a:p>
            <a:pPr>
              <a:lnSpc>
                <a:spcPct val="200000"/>
              </a:lnSpc>
            </a:pPr>
            <a:r>
              <a:rPr lang="en-US" dirty="0" smtClean="0"/>
              <a:t>A database model refers to the logical structure, representation or layout of a database and how the data will be stored, managed and processed within it. </a:t>
            </a:r>
          </a:p>
          <a:p>
            <a:pPr>
              <a:lnSpc>
                <a:spcPct val="200000"/>
              </a:lnSpc>
            </a:pPr>
            <a:r>
              <a:rPr lang="en-US" dirty="0" smtClean="0"/>
              <a:t>There are various types of database models such as the relational model, the network model and the hierarchy model. </a:t>
            </a:r>
            <a:endParaRPr lang="en-US" dirty="0"/>
          </a:p>
        </p:txBody>
      </p:sp>
    </p:spTree>
    <p:extLst>
      <p:ext uri="{BB962C8B-B14F-4D97-AF65-F5344CB8AC3E}">
        <p14:creationId xmlns:p14="http://schemas.microsoft.com/office/powerpoint/2010/main" val="24205276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hierarchy model</a:t>
            </a:r>
            <a:endParaRPr lang="en-US" dirty="0"/>
          </a:p>
        </p:txBody>
      </p:sp>
      <p:sp>
        <p:nvSpPr>
          <p:cNvPr id="3" name="Content Placeholder 2"/>
          <p:cNvSpPr>
            <a:spLocks noGrp="1"/>
          </p:cNvSpPr>
          <p:nvPr>
            <p:ph idx="1"/>
          </p:nvPr>
        </p:nvSpPr>
        <p:spPr/>
        <p:txBody>
          <a:bodyPr/>
          <a:lstStyle/>
          <a:p>
            <a:pPr>
              <a:lnSpc>
                <a:spcPct val="200000"/>
              </a:lnSpc>
            </a:pPr>
            <a:r>
              <a:rPr lang="en-US" dirty="0" smtClean="0"/>
              <a:t>The hierarchy model represents data as a hierarchy tree. </a:t>
            </a:r>
          </a:p>
          <a:p>
            <a:pPr>
              <a:lnSpc>
                <a:spcPct val="200000"/>
              </a:lnSpc>
            </a:pPr>
            <a:r>
              <a:rPr lang="en-US" dirty="0" smtClean="0"/>
              <a:t>In each branch of the hierarchy it is a representation of the number of related record. </a:t>
            </a:r>
            <a:endParaRPr lang="en-US" dirty="0"/>
          </a:p>
        </p:txBody>
      </p:sp>
    </p:spTree>
    <p:extLst>
      <p:ext uri="{BB962C8B-B14F-4D97-AF65-F5344CB8AC3E}">
        <p14:creationId xmlns:p14="http://schemas.microsoft.com/office/powerpoint/2010/main" val="41841128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network model</a:t>
            </a:r>
            <a:endParaRPr lang="en-US" dirty="0"/>
          </a:p>
        </p:txBody>
      </p:sp>
      <p:sp>
        <p:nvSpPr>
          <p:cNvPr id="3" name="Content Placeholder 2"/>
          <p:cNvSpPr>
            <a:spLocks noGrp="1"/>
          </p:cNvSpPr>
          <p:nvPr>
            <p:ph idx="1"/>
          </p:nvPr>
        </p:nvSpPr>
        <p:spPr/>
        <p:txBody>
          <a:bodyPr/>
          <a:lstStyle/>
          <a:p>
            <a:pPr>
              <a:lnSpc>
                <a:spcPct val="200000"/>
              </a:lnSpc>
            </a:pPr>
            <a:r>
              <a:rPr lang="en-US" dirty="0" smtClean="0"/>
              <a:t>The network model represents data as record types.</a:t>
            </a:r>
          </a:p>
          <a:p>
            <a:pPr>
              <a:lnSpc>
                <a:spcPct val="200000"/>
              </a:lnSpc>
            </a:pPr>
            <a:r>
              <a:rPr lang="en-US" dirty="0" smtClean="0"/>
              <a:t>The model is also a representation of a limited type of one to many relationship called a set type. </a:t>
            </a:r>
            <a:endParaRPr lang="en-US" dirty="0"/>
          </a:p>
        </p:txBody>
      </p:sp>
    </p:spTree>
    <p:extLst>
      <p:ext uri="{BB962C8B-B14F-4D97-AF65-F5344CB8AC3E}">
        <p14:creationId xmlns:p14="http://schemas.microsoft.com/office/powerpoint/2010/main" val="37983499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relational model</a:t>
            </a:r>
            <a:endParaRPr lang="en-US" dirty="0"/>
          </a:p>
        </p:txBody>
      </p:sp>
      <p:sp>
        <p:nvSpPr>
          <p:cNvPr id="3" name="Content Placeholder 2"/>
          <p:cNvSpPr>
            <a:spLocks noGrp="1"/>
          </p:cNvSpPr>
          <p:nvPr>
            <p:ph idx="1"/>
          </p:nvPr>
        </p:nvSpPr>
        <p:spPr/>
        <p:txBody>
          <a:bodyPr/>
          <a:lstStyle/>
          <a:p>
            <a:pPr>
              <a:lnSpc>
                <a:spcPct val="200000"/>
              </a:lnSpc>
            </a:pPr>
            <a:r>
              <a:rPr lang="en-US" dirty="0" smtClean="0"/>
              <a:t>The relational model represents data as relations or tables. </a:t>
            </a:r>
          </a:p>
          <a:p>
            <a:pPr>
              <a:lnSpc>
                <a:spcPct val="200000"/>
              </a:lnSpc>
            </a:pPr>
            <a:r>
              <a:rPr lang="en-US" dirty="0" smtClean="0"/>
              <a:t>The fundamental components in a relation model are the relation, table, column, domain, records, and degree. </a:t>
            </a:r>
            <a:endParaRPr lang="en-US" dirty="0"/>
          </a:p>
        </p:txBody>
      </p:sp>
    </p:spTree>
    <p:extLst>
      <p:ext uri="{BB962C8B-B14F-4D97-AF65-F5344CB8AC3E}">
        <p14:creationId xmlns:p14="http://schemas.microsoft.com/office/powerpoint/2010/main" val="17281763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Database and the digital economy</a:t>
            </a:r>
            <a:endParaRPr lang="en-US" dirty="0"/>
          </a:p>
        </p:txBody>
      </p:sp>
      <p:sp>
        <p:nvSpPr>
          <p:cNvPr id="3" name="Content Placeholder 2"/>
          <p:cNvSpPr>
            <a:spLocks noGrp="1"/>
          </p:cNvSpPr>
          <p:nvPr>
            <p:ph idx="1"/>
          </p:nvPr>
        </p:nvSpPr>
        <p:spPr/>
        <p:txBody>
          <a:bodyPr>
            <a:normAutofit fontScale="77500" lnSpcReduction="20000"/>
          </a:bodyPr>
          <a:lstStyle/>
          <a:p>
            <a:pPr>
              <a:lnSpc>
                <a:spcPct val="200000"/>
              </a:lnSpc>
            </a:pPr>
            <a:r>
              <a:rPr lang="en-US" dirty="0" smtClean="0"/>
              <a:t>Digital economy is an economy based on digital computing technologies, that is conducting business through markets based on the internet ad the World Wide Web. </a:t>
            </a:r>
          </a:p>
          <a:p>
            <a:pPr>
              <a:lnSpc>
                <a:spcPct val="200000"/>
              </a:lnSpc>
            </a:pPr>
            <a:r>
              <a:rPr lang="en-US" dirty="0" smtClean="0"/>
              <a:t>E-commerce refers to the using the internet and intranets to purchase, sell, transport, or trade data, goods, or services. </a:t>
            </a:r>
          </a:p>
          <a:p>
            <a:pPr>
              <a:lnSpc>
                <a:spcPct val="200000"/>
              </a:lnSpc>
            </a:pPr>
            <a:r>
              <a:rPr lang="en-US" dirty="0" smtClean="0"/>
              <a:t>E-business is the transformation of key business processes through the use of internet technologies. </a:t>
            </a:r>
          </a:p>
        </p:txBody>
      </p:sp>
    </p:spTree>
    <p:extLst>
      <p:ext uri="{BB962C8B-B14F-4D97-AF65-F5344CB8AC3E}">
        <p14:creationId xmlns:p14="http://schemas.microsoft.com/office/powerpoint/2010/main" val="9840346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Current trends in E-commerce and E-business</a:t>
            </a:r>
            <a:endParaRPr lang="en-US" dirty="0"/>
          </a:p>
        </p:txBody>
      </p:sp>
      <p:sp>
        <p:nvSpPr>
          <p:cNvPr id="3" name="Content Placeholder 2"/>
          <p:cNvSpPr>
            <a:spLocks noGrp="1"/>
          </p:cNvSpPr>
          <p:nvPr>
            <p:ph idx="1"/>
          </p:nvPr>
        </p:nvSpPr>
        <p:spPr/>
        <p:txBody>
          <a:bodyPr>
            <a:normAutofit fontScale="92500" lnSpcReduction="10000"/>
          </a:bodyPr>
          <a:lstStyle/>
          <a:p>
            <a:pPr>
              <a:lnSpc>
                <a:spcPct val="200000"/>
              </a:lnSpc>
            </a:pPr>
            <a:r>
              <a:rPr lang="en-US" dirty="0" smtClean="0"/>
              <a:t>Some of the current trend of E-commerce and E-business is animation, social shopping and native shopping, automation, influencer marketing, influencer marketing, artificial intelligence, high-quality photos and videos, diversification in representation, machine learning, one-click purchasing, and voice search. </a:t>
            </a:r>
          </a:p>
          <a:p>
            <a:pPr>
              <a:lnSpc>
                <a:spcPct val="200000"/>
              </a:lnSpc>
            </a:pPr>
            <a:endParaRPr lang="en-US" dirty="0"/>
          </a:p>
        </p:txBody>
      </p:sp>
    </p:spTree>
    <p:extLst>
      <p:ext uri="{BB962C8B-B14F-4D97-AF65-F5344CB8AC3E}">
        <p14:creationId xmlns:p14="http://schemas.microsoft.com/office/powerpoint/2010/main" val="34000540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Information systems in organizations</a:t>
            </a:r>
            <a:endParaRPr lang="en-US" dirty="0"/>
          </a:p>
        </p:txBody>
      </p:sp>
      <p:sp>
        <p:nvSpPr>
          <p:cNvPr id="3" name="Content Placeholder 2"/>
          <p:cNvSpPr>
            <a:spLocks noGrp="1"/>
          </p:cNvSpPr>
          <p:nvPr>
            <p:ph idx="1"/>
          </p:nvPr>
        </p:nvSpPr>
        <p:spPr/>
        <p:txBody>
          <a:bodyPr/>
          <a:lstStyle/>
          <a:p>
            <a:pPr>
              <a:lnSpc>
                <a:spcPct val="200000"/>
              </a:lnSpc>
            </a:pPr>
            <a:r>
              <a:rPr lang="en-US" dirty="0" smtClean="0"/>
              <a:t>Information systems are tools to enable the executives to function efficiently and effectively. </a:t>
            </a:r>
          </a:p>
          <a:p>
            <a:pPr>
              <a:lnSpc>
                <a:spcPct val="200000"/>
              </a:lnSpc>
            </a:pPr>
            <a:r>
              <a:rPr lang="en-US" dirty="0" smtClean="0"/>
              <a:t>The components of information system include management information system, decision support sytem,and expert system. </a:t>
            </a:r>
          </a:p>
        </p:txBody>
      </p:sp>
    </p:spTree>
    <p:extLst>
      <p:ext uri="{BB962C8B-B14F-4D97-AF65-F5344CB8AC3E}">
        <p14:creationId xmlns:p14="http://schemas.microsoft.com/office/powerpoint/2010/main" val="35853287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support systems</a:t>
            </a:r>
            <a:endParaRPr lang="en-US" dirty="0"/>
          </a:p>
        </p:txBody>
      </p:sp>
      <p:sp>
        <p:nvSpPr>
          <p:cNvPr id="3" name="Content Placeholder 2"/>
          <p:cNvSpPr>
            <a:spLocks noGrp="1"/>
          </p:cNvSpPr>
          <p:nvPr>
            <p:ph idx="1"/>
          </p:nvPr>
        </p:nvSpPr>
        <p:spPr/>
        <p:txBody>
          <a:bodyPr>
            <a:normAutofit fontScale="92500"/>
          </a:bodyPr>
          <a:lstStyle/>
          <a:p>
            <a:pPr>
              <a:lnSpc>
                <a:spcPct val="200000"/>
              </a:lnSpc>
            </a:pPr>
            <a:r>
              <a:rPr lang="en-US" dirty="0" smtClean="0"/>
              <a:t>In an organization the decision support system assist the mangers in taking unstructured or semi-structured decisions. </a:t>
            </a:r>
            <a:endParaRPr lang="en-US" dirty="0"/>
          </a:p>
          <a:p>
            <a:pPr>
              <a:lnSpc>
                <a:spcPct val="200000"/>
              </a:lnSpc>
            </a:pPr>
            <a:r>
              <a:rPr lang="en-US" dirty="0" smtClean="0"/>
              <a:t>The components of a decision support system are data management, model management, and dialogue management.</a:t>
            </a:r>
          </a:p>
          <a:p>
            <a:pPr>
              <a:lnSpc>
                <a:spcPct val="200000"/>
              </a:lnSpc>
            </a:pPr>
            <a:endParaRPr lang="en-US" dirty="0" smtClean="0"/>
          </a:p>
        </p:txBody>
      </p:sp>
    </p:spTree>
    <p:extLst>
      <p:ext uri="{BB962C8B-B14F-4D97-AF65-F5344CB8AC3E}">
        <p14:creationId xmlns:p14="http://schemas.microsoft.com/office/powerpoint/2010/main" val="38641949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Administration </a:t>
            </a:r>
            <a:endParaRPr lang="en-US" dirty="0"/>
          </a:p>
        </p:txBody>
      </p:sp>
      <p:sp>
        <p:nvSpPr>
          <p:cNvPr id="3" name="Content Placeholder 2"/>
          <p:cNvSpPr>
            <a:spLocks noGrp="1"/>
          </p:cNvSpPr>
          <p:nvPr>
            <p:ph idx="1"/>
          </p:nvPr>
        </p:nvSpPr>
        <p:spPr/>
        <p:txBody>
          <a:bodyPr/>
          <a:lstStyle/>
          <a:p>
            <a:pPr>
              <a:lnSpc>
                <a:spcPct val="200000"/>
              </a:lnSpc>
            </a:pPr>
            <a:r>
              <a:rPr lang="en-US" dirty="0" smtClean="0"/>
              <a:t>Database administration is the role of managing and maintaining database managements software's. </a:t>
            </a:r>
          </a:p>
          <a:p>
            <a:pPr>
              <a:lnSpc>
                <a:spcPct val="200000"/>
              </a:lnSpc>
            </a:pPr>
            <a:r>
              <a:rPr lang="en-US" dirty="0" smtClean="0"/>
              <a:t>Administrators used to manage a database are the database admins.</a:t>
            </a:r>
            <a:endParaRPr lang="en-US" dirty="0"/>
          </a:p>
        </p:txBody>
      </p:sp>
    </p:spTree>
    <p:extLst>
      <p:ext uri="{BB962C8B-B14F-4D97-AF65-F5344CB8AC3E}">
        <p14:creationId xmlns:p14="http://schemas.microsoft.com/office/powerpoint/2010/main" val="22641509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Specialized database</a:t>
            </a:r>
            <a:endParaRPr lang="en-US" dirty="0"/>
          </a:p>
        </p:txBody>
      </p:sp>
      <p:sp>
        <p:nvSpPr>
          <p:cNvPr id="3" name="Content Placeholder 2"/>
          <p:cNvSpPr>
            <a:spLocks noGrp="1"/>
          </p:cNvSpPr>
          <p:nvPr>
            <p:ph idx="1"/>
          </p:nvPr>
        </p:nvSpPr>
        <p:spPr/>
        <p:txBody>
          <a:bodyPr>
            <a:normAutofit fontScale="92500" lnSpcReduction="20000"/>
          </a:bodyPr>
          <a:lstStyle/>
          <a:p>
            <a:pPr>
              <a:lnSpc>
                <a:spcPct val="200000"/>
              </a:lnSpc>
            </a:pPr>
            <a:r>
              <a:rPr lang="en-US" dirty="0" smtClean="0"/>
              <a:t>A specialized database allows targeted searching on one or more specific subject areas for specific format or for specific date range during which the information was published.</a:t>
            </a:r>
          </a:p>
          <a:p>
            <a:pPr>
              <a:lnSpc>
                <a:spcPct val="200000"/>
              </a:lnSpc>
            </a:pPr>
            <a:r>
              <a:rPr lang="en-US" dirty="0" smtClean="0"/>
              <a:t>A specialized database is also known as research or library database.</a:t>
            </a:r>
          </a:p>
          <a:p>
            <a:pPr>
              <a:lnSpc>
                <a:spcPct val="200000"/>
              </a:lnSpc>
            </a:pPr>
            <a:r>
              <a:rPr lang="en-US" dirty="0" smtClean="0"/>
              <a:t>An example of a specialized database is bibliographic</a:t>
            </a:r>
          </a:p>
          <a:p>
            <a:pPr>
              <a:lnSpc>
                <a:spcPct val="200000"/>
              </a:lnSpc>
            </a:pPr>
            <a:endParaRPr lang="en-US" dirty="0" smtClean="0"/>
          </a:p>
          <a:p>
            <a:pPr marL="0" indent="0">
              <a:lnSpc>
                <a:spcPct val="200000"/>
              </a:lnSpc>
              <a:buNone/>
            </a:pPr>
            <a:endParaRPr lang="en-US" dirty="0"/>
          </a:p>
        </p:txBody>
      </p:sp>
    </p:spTree>
    <p:extLst>
      <p:ext uri="{BB962C8B-B14F-4D97-AF65-F5344CB8AC3E}">
        <p14:creationId xmlns:p14="http://schemas.microsoft.com/office/powerpoint/2010/main" val="18363592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t>
            </a:r>
            <a:r>
              <a:rPr lang="en-US" dirty="0" smtClean="0"/>
              <a:t>ibliographic</a:t>
            </a:r>
            <a:endParaRPr lang="en-US" dirty="0"/>
          </a:p>
        </p:txBody>
      </p:sp>
      <p:sp>
        <p:nvSpPr>
          <p:cNvPr id="3" name="Content Placeholder 2"/>
          <p:cNvSpPr>
            <a:spLocks noGrp="1"/>
          </p:cNvSpPr>
          <p:nvPr>
            <p:ph idx="1"/>
          </p:nvPr>
        </p:nvSpPr>
        <p:spPr/>
        <p:txBody>
          <a:bodyPr/>
          <a:lstStyle/>
          <a:p>
            <a:pPr>
              <a:lnSpc>
                <a:spcPct val="200000"/>
              </a:lnSpc>
            </a:pPr>
            <a:r>
              <a:rPr lang="en-US" dirty="0" smtClean="0"/>
              <a:t>Bibliographic is an example of a specialized database and it contains details about the published works. </a:t>
            </a:r>
          </a:p>
          <a:p>
            <a:pPr>
              <a:lnSpc>
                <a:spcPct val="200000"/>
              </a:lnSpc>
            </a:pPr>
            <a:r>
              <a:rPr lang="en-US" dirty="0" smtClean="0"/>
              <a:t>In a bibliography there is a list of all the sources used in the research of a paper. </a:t>
            </a:r>
          </a:p>
          <a:p>
            <a:pPr marL="0" indent="0">
              <a:lnSpc>
                <a:spcPct val="200000"/>
              </a:lnSpc>
              <a:buNone/>
            </a:pPr>
            <a:endParaRPr lang="en-US" dirty="0"/>
          </a:p>
        </p:txBody>
      </p:sp>
    </p:spTree>
    <p:extLst>
      <p:ext uri="{BB962C8B-B14F-4D97-AF65-F5344CB8AC3E}">
        <p14:creationId xmlns:p14="http://schemas.microsoft.com/office/powerpoint/2010/main" val="8634942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a:xfrm>
            <a:off x="457200" y="1700808"/>
            <a:ext cx="8229600" cy="5472608"/>
          </a:xfrm>
        </p:spPr>
        <p:txBody>
          <a:bodyPr>
            <a:noAutofit/>
          </a:bodyPr>
          <a:lstStyle/>
          <a:p>
            <a:pPr>
              <a:lnSpc>
                <a:spcPct val="200000"/>
              </a:lnSpc>
            </a:pPr>
            <a:r>
              <a:rPr lang="en-US" sz="2000" dirty="0" smtClean="0"/>
              <a:t>Components of a data management system are Database, Database dictionary or directory, Application developers, User groups, and Database administrator.</a:t>
            </a:r>
          </a:p>
          <a:p>
            <a:pPr>
              <a:lnSpc>
                <a:spcPct val="200000"/>
              </a:lnSpc>
            </a:pPr>
            <a:r>
              <a:rPr lang="en-US" sz="2000" dirty="0" smtClean="0"/>
              <a:t>There are various types of database models such as the relational model, the network model and the hierarchy model. </a:t>
            </a:r>
          </a:p>
          <a:p>
            <a:pPr>
              <a:lnSpc>
                <a:spcPct val="200000"/>
              </a:lnSpc>
            </a:pPr>
            <a:r>
              <a:rPr lang="en-US" sz="2000" dirty="0" smtClean="0"/>
              <a:t>In an organization the decision support system assist the mangers in taking unstructured or semi-structured decisions. </a:t>
            </a:r>
          </a:p>
          <a:p>
            <a:pPr>
              <a:lnSpc>
                <a:spcPct val="200000"/>
              </a:lnSpc>
            </a:pPr>
            <a:endParaRPr lang="en-US" sz="2000" dirty="0" smtClean="0"/>
          </a:p>
          <a:p>
            <a:pPr>
              <a:lnSpc>
                <a:spcPct val="200000"/>
              </a:lnSpc>
            </a:pPr>
            <a:endParaRPr lang="en-US" sz="2000" dirty="0" smtClean="0"/>
          </a:p>
          <a:p>
            <a:pPr>
              <a:lnSpc>
                <a:spcPct val="200000"/>
              </a:lnSpc>
            </a:pPr>
            <a:endParaRPr lang="en-US" sz="2000" dirty="0"/>
          </a:p>
        </p:txBody>
      </p:sp>
    </p:spTree>
    <p:extLst>
      <p:ext uri="{BB962C8B-B14F-4D97-AF65-F5344CB8AC3E}">
        <p14:creationId xmlns:p14="http://schemas.microsoft.com/office/powerpoint/2010/main" val="33754594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62500" lnSpcReduction="20000"/>
          </a:bodyPr>
          <a:lstStyle/>
          <a:p>
            <a:pPr>
              <a:lnSpc>
                <a:spcPct val="200000"/>
              </a:lnSpc>
            </a:pPr>
            <a:r>
              <a:rPr lang="en-US" sz="2800" dirty="0"/>
              <a:t>Digital economy is an economy based on digital computing technologies, that is conducting business through markets based on the internet ad the World Wide Web. </a:t>
            </a:r>
          </a:p>
          <a:p>
            <a:pPr>
              <a:lnSpc>
                <a:spcPct val="200000"/>
              </a:lnSpc>
            </a:pPr>
            <a:r>
              <a:rPr lang="en-US" sz="2800" dirty="0"/>
              <a:t>Administrators used to manage a database are the database admins.</a:t>
            </a:r>
          </a:p>
          <a:p>
            <a:pPr>
              <a:lnSpc>
                <a:spcPct val="200000"/>
              </a:lnSpc>
            </a:pPr>
            <a:r>
              <a:rPr lang="en-US" sz="2800" dirty="0"/>
              <a:t>A specialized database allows targeted searching on one or more specific subject areas for specific format or for specific date range during which the information was published. Bibliography is an example of a specialized data system. </a:t>
            </a:r>
          </a:p>
          <a:p>
            <a:pPr>
              <a:lnSpc>
                <a:spcPct val="200000"/>
              </a:lnSpc>
            </a:pPr>
            <a:endParaRPr lang="en-US" sz="2800" dirty="0"/>
          </a:p>
          <a:p>
            <a:endParaRPr lang="en-US" dirty="0"/>
          </a:p>
        </p:txBody>
      </p:sp>
    </p:spTree>
    <p:extLst>
      <p:ext uri="{BB962C8B-B14F-4D97-AF65-F5344CB8AC3E}">
        <p14:creationId xmlns:p14="http://schemas.microsoft.com/office/powerpoint/2010/main" val="29363104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92500"/>
          </a:bodyPr>
          <a:lstStyle/>
          <a:p>
            <a:pPr>
              <a:lnSpc>
                <a:spcPct val="200000"/>
              </a:lnSpc>
            </a:pPr>
            <a:r>
              <a:rPr lang="en-US" dirty="0"/>
              <a:t>GOODS, D. O. (2012). e-Business</a:t>
            </a:r>
            <a:r>
              <a:rPr lang="en-US" dirty="0" smtClean="0"/>
              <a:t>.</a:t>
            </a:r>
          </a:p>
          <a:p>
            <a:pPr>
              <a:lnSpc>
                <a:spcPct val="200000"/>
              </a:lnSpc>
            </a:pPr>
            <a:r>
              <a:rPr lang="en-US" dirty="0" smtClean="0"/>
              <a:t>R</a:t>
            </a:r>
            <a:r>
              <a:rPr lang="en-US" dirty="0"/>
              <a:t>, P. (2018). </a:t>
            </a:r>
            <a:r>
              <a:rPr lang="en-US" i="1" dirty="0"/>
              <a:t>Database Management Systems</a:t>
            </a:r>
            <a:r>
              <a:rPr lang="en-US" dirty="0"/>
              <a:t>. PHI Learning</a:t>
            </a:r>
            <a:r>
              <a:rPr lang="en-US" dirty="0" smtClean="0"/>
              <a:t>.</a:t>
            </a:r>
          </a:p>
          <a:p>
            <a:pPr>
              <a:lnSpc>
                <a:spcPct val="200000"/>
              </a:lnSpc>
            </a:pPr>
            <a:r>
              <a:rPr lang="en-US" dirty="0" smtClean="0"/>
              <a:t>The Ohio University Library. (2015). </a:t>
            </a:r>
            <a:r>
              <a:rPr lang="en-US" i="1" dirty="0" smtClean="0"/>
              <a:t>Choosing </a:t>
            </a:r>
            <a:r>
              <a:rPr lang="en-US" i="1" dirty="0"/>
              <a:t>&amp; Using Sources: A Guide to Academic </a:t>
            </a:r>
            <a:r>
              <a:rPr lang="en-US" i="1" dirty="0" smtClean="0"/>
              <a:t>Research. </a:t>
            </a:r>
          </a:p>
          <a:p>
            <a:pPr>
              <a:lnSpc>
                <a:spcPct val="200000"/>
              </a:lnSpc>
            </a:pPr>
            <a:r>
              <a:rPr lang="en-US" dirty="0" smtClean="0"/>
              <a:t>Watt, A., &amp; </a:t>
            </a:r>
            <a:r>
              <a:rPr lang="en-US" dirty="0" err="1" smtClean="0"/>
              <a:t>Eng</a:t>
            </a:r>
            <a:r>
              <a:rPr lang="en-US" dirty="0" smtClean="0"/>
              <a:t>, N. (2018). Database design.</a:t>
            </a:r>
          </a:p>
          <a:p>
            <a:pPr>
              <a:lnSpc>
                <a:spcPct val="200000"/>
              </a:lnSpc>
            </a:pPr>
            <a:endParaRPr lang="en-US" i="1" dirty="0" smtClean="0"/>
          </a:p>
          <a:p>
            <a:pPr>
              <a:lnSpc>
                <a:spcPct val="200000"/>
              </a:lnSpc>
            </a:pPr>
            <a:endParaRPr lang="en-US" dirty="0"/>
          </a:p>
        </p:txBody>
      </p:sp>
    </p:spTree>
    <p:extLst>
      <p:ext uri="{BB962C8B-B14F-4D97-AF65-F5344CB8AC3E}">
        <p14:creationId xmlns:p14="http://schemas.microsoft.com/office/powerpoint/2010/main" val="6602292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219</TotalTime>
  <Words>1387</Words>
  <Application>Microsoft Office PowerPoint</Application>
  <PresentationFormat>On-screen Show (4:3)</PresentationFormat>
  <Paragraphs>97</Paragraphs>
  <Slides>17</Slides>
  <Notes>9</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Flow</vt:lpstr>
      <vt:lpstr>Introduction</vt:lpstr>
      <vt:lpstr>Database management system</vt:lpstr>
      <vt:lpstr>Components of a data management system</vt:lpstr>
      <vt:lpstr>Database models </vt:lpstr>
      <vt:lpstr>The hierarchy model</vt:lpstr>
      <vt:lpstr>The network model</vt:lpstr>
      <vt:lpstr>The relational model</vt:lpstr>
      <vt:lpstr>Database and the digital economy</vt:lpstr>
      <vt:lpstr>Current trends in E-commerce and E-business</vt:lpstr>
      <vt:lpstr>Information systems in organizations</vt:lpstr>
      <vt:lpstr>Decision support systems</vt:lpstr>
      <vt:lpstr>Administration </vt:lpstr>
      <vt:lpstr>Specialized database</vt:lpstr>
      <vt:lpstr>Bibliographic</vt:lpstr>
      <vt:lpstr>Summary </vt:lpstr>
      <vt:lpstr>Cont.’</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Simon</cp:lastModifiedBy>
  <cp:revision>25</cp:revision>
  <dcterms:created xsi:type="dcterms:W3CDTF">2019-11-25T05:27:11Z</dcterms:created>
  <dcterms:modified xsi:type="dcterms:W3CDTF">2019-11-25T12:39:16Z</dcterms:modified>
</cp:coreProperties>
</file>