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16" autoAdjust="0"/>
  </p:normalViewPr>
  <p:slideViewPr>
    <p:cSldViewPr>
      <p:cViewPr>
        <p:scale>
          <a:sx n="75" d="100"/>
          <a:sy n="75" d="100"/>
        </p:scale>
        <p:origin x="-123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577FED-D2E4-4F7F-8C9F-1CAA5C9E8CE5}" type="datetimeFigureOut">
              <a:rPr lang="en-GB" smtClean="0"/>
              <a:t>01/10/2021</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33CAD7-3C18-43FD-A1C2-377C625AFAC2}" type="slidenum">
              <a:rPr lang="en-GB" smtClean="0"/>
              <a:t>‹#›</a:t>
            </a:fld>
            <a:endParaRPr lang="en-GB"/>
          </a:p>
        </p:txBody>
      </p:sp>
    </p:spTree>
    <p:extLst>
      <p:ext uri="{BB962C8B-B14F-4D97-AF65-F5344CB8AC3E}">
        <p14:creationId xmlns:p14="http://schemas.microsoft.com/office/powerpoint/2010/main" val="2397082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South Asian river dolphins are toothed whales. They come in two species which belong to </a:t>
            </a:r>
            <a:r>
              <a:rPr lang="en-US" sz="1200" kern="1200" dirty="0" err="1" smtClean="0">
                <a:solidFill>
                  <a:schemeClr val="tx1"/>
                </a:solidFill>
                <a:effectLst/>
                <a:latin typeface="+mn-lt"/>
                <a:ea typeface="+mn-ea"/>
                <a:cs typeface="+mn-cs"/>
              </a:rPr>
              <a:t>Platanista</a:t>
            </a:r>
            <a:r>
              <a:rPr lang="en-US" sz="1200" kern="1200" dirty="0" smtClean="0">
                <a:solidFill>
                  <a:schemeClr val="tx1"/>
                </a:solidFill>
                <a:effectLst/>
                <a:latin typeface="+mn-lt"/>
                <a:ea typeface="+mn-ea"/>
                <a:cs typeface="+mn-cs"/>
              </a:rPr>
              <a:t> genus. The two species are found in the northern South Asia fresh water habitats. South Asia river dolphins are greyish-brown in color and have an unusual looking face and head. They have teeny eyes that appear as pin-pricked openings above their mouth line (</a:t>
            </a:r>
            <a:r>
              <a:rPr lang="en-US" sz="1200" kern="1200" dirty="0" err="1" smtClean="0">
                <a:solidFill>
                  <a:schemeClr val="tx1"/>
                </a:solidFill>
                <a:effectLst/>
                <a:latin typeface="+mn-lt"/>
                <a:ea typeface="+mn-ea"/>
                <a:cs typeface="+mn-cs"/>
              </a:rPr>
              <a:t>Kelkar</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Dey</a:t>
            </a:r>
            <a:r>
              <a:rPr lang="en-US" sz="1200" kern="1200" dirty="0" smtClean="0">
                <a:solidFill>
                  <a:schemeClr val="tx1"/>
                </a:solidFill>
                <a:effectLst/>
                <a:latin typeface="+mn-lt"/>
                <a:ea typeface="+mn-ea"/>
                <a:cs typeface="+mn-cs"/>
              </a:rPr>
              <a:t>, 2020). They have sharp and pointy teeth which appear to grow longer as one approach the tip. Notably, these teeth can be viewed on the outside of the South Asian river dolphins</a:t>
            </a:r>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2</a:t>
            </a:fld>
            <a:endParaRPr lang="en-GB"/>
          </a:p>
        </p:txBody>
      </p:sp>
    </p:spTree>
    <p:extLst>
      <p:ext uri="{BB962C8B-B14F-4D97-AF65-F5344CB8AC3E}">
        <p14:creationId xmlns:p14="http://schemas.microsoft.com/office/powerpoint/2010/main" val="4053142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South Asian river dolphins are mainly found in Pakistan, Bangladesh, India, and Nepal freshwater river systems. The major rivers to find them include the </a:t>
            </a:r>
            <a:r>
              <a:rPr lang="en-US" sz="1200" kern="1200" dirty="0" err="1" smtClean="0">
                <a:solidFill>
                  <a:schemeClr val="tx1"/>
                </a:solidFill>
                <a:effectLst/>
                <a:latin typeface="+mn-lt"/>
                <a:ea typeface="+mn-ea"/>
                <a:cs typeface="+mn-cs"/>
              </a:rPr>
              <a:t>Indicus</a:t>
            </a:r>
            <a:r>
              <a:rPr lang="en-US" sz="1200" kern="1200" dirty="0" smtClean="0">
                <a:solidFill>
                  <a:schemeClr val="tx1"/>
                </a:solidFill>
                <a:effectLst/>
                <a:latin typeface="+mn-lt"/>
                <a:ea typeface="+mn-ea"/>
                <a:cs typeface="+mn-cs"/>
              </a:rPr>
              <a:t> River, </a:t>
            </a:r>
            <a:r>
              <a:rPr lang="en-US" sz="1200" kern="1200" dirty="0" err="1" smtClean="0">
                <a:solidFill>
                  <a:schemeClr val="tx1"/>
                </a:solidFill>
                <a:effectLst/>
                <a:latin typeface="+mn-lt"/>
                <a:ea typeface="+mn-ea"/>
                <a:cs typeface="+mn-cs"/>
              </a:rPr>
              <a:t>Brahamaputra</a:t>
            </a:r>
            <a:r>
              <a:rPr lang="en-US" sz="1200" kern="1200" dirty="0" smtClean="0">
                <a:solidFill>
                  <a:schemeClr val="tx1"/>
                </a:solidFill>
                <a:effectLst/>
                <a:latin typeface="+mn-lt"/>
                <a:ea typeface="+mn-ea"/>
                <a:cs typeface="+mn-cs"/>
              </a:rPr>
              <a:t>, and Ganges rivers as well as their tributaries. They cannot stay in shallow waters and therefore will always look for rivers with high volumes of water (</a:t>
            </a:r>
            <a:r>
              <a:rPr lang="en-US" sz="1200" kern="1200" dirty="0" err="1" smtClean="0">
                <a:solidFill>
                  <a:schemeClr val="tx1"/>
                </a:solidFill>
                <a:effectLst/>
                <a:latin typeface="+mn-lt"/>
                <a:ea typeface="+mn-ea"/>
                <a:cs typeface="+mn-cs"/>
              </a:rPr>
              <a:t>Kelkar</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Dey</a:t>
            </a:r>
            <a:r>
              <a:rPr lang="en-US" sz="1200" kern="1200" dirty="0" smtClean="0">
                <a:solidFill>
                  <a:schemeClr val="tx1"/>
                </a:solidFill>
                <a:effectLst/>
                <a:latin typeface="+mn-lt"/>
                <a:ea typeface="+mn-ea"/>
                <a:cs typeface="+mn-cs"/>
              </a:rPr>
              <a:t>, 2020). They also like waters that have abundance of prey for feeding. When the water volumes change and the weather, they migrate accordingly to seek for colder regions with many waters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3</a:t>
            </a:fld>
            <a:endParaRPr lang="en-GB"/>
          </a:p>
        </p:txBody>
      </p:sp>
    </p:spTree>
    <p:extLst>
      <p:ext uri="{BB962C8B-B14F-4D97-AF65-F5344CB8AC3E}">
        <p14:creationId xmlns:p14="http://schemas.microsoft.com/office/powerpoint/2010/main" val="2811455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Notably, they are neither acrobatic nor demonstrative. In most cases, they do surface unobtrusively and quickly but at times they stick their snout out of the water. In most cases, these creatures are stay alone and sometimes in pairs. However, it is important to note that it is possible to find them in small groups (</a:t>
            </a:r>
            <a:r>
              <a:rPr lang="en-US" sz="1200" kern="1200" dirty="0" err="1" smtClean="0">
                <a:solidFill>
                  <a:schemeClr val="tx1"/>
                </a:solidFill>
                <a:effectLst/>
                <a:latin typeface="+mn-lt"/>
                <a:ea typeface="+mn-ea"/>
                <a:cs typeface="+mn-cs"/>
              </a:rPr>
              <a:t>Braulik</a:t>
            </a:r>
            <a:r>
              <a:rPr lang="en-US" sz="1200" kern="1200" dirty="0" smtClean="0">
                <a:solidFill>
                  <a:schemeClr val="tx1"/>
                </a:solidFill>
                <a:effectLst/>
                <a:latin typeface="+mn-lt"/>
                <a:ea typeface="+mn-ea"/>
                <a:cs typeface="+mn-cs"/>
              </a:rPr>
              <a:t> et al., 2012). They have a habit of gathering along the river especially in spots considered to be the best fishing spots. It is interesting to note that the South Asian river dolphins are blind with tiny eyes that lack lenses.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4</a:t>
            </a:fld>
            <a:endParaRPr lang="en-GB"/>
          </a:p>
        </p:txBody>
      </p:sp>
    </p:spTree>
    <p:extLst>
      <p:ext uri="{BB962C8B-B14F-4D97-AF65-F5344CB8AC3E}">
        <p14:creationId xmlns:p14="http://schemas.microsoft.com/office/powerpoint/2010/main" val="1045624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population of the South Asian river dolphins continue to reduce as days go by. They are therefore ranked and considered to be among the endangered species. Some of the reasons as to why they are endangered include the fact that the two species are threatened by accidental entanglement. Another threat to their existence is drowning in fishing nets (</a:t>
            </a:r>
            <a:r>
              <a:rPr lang="en-US" sz="1200" kern="1200" dirty="0" err="1" smtClean="0">
                <a:solidFill>
                  <a:schemeClr val="tx1"/>
                </a:solidFill>
                <a:effectLst/>
                <a:latin typeface="+mn-lt"/>
                <a:ea typeface="+mn-ea"/>
                <a:cs typeface="+mn-cs"/>
              </a:rPr>
              <a:t>Braulik</a:t>
            </a:r>
            <a:r>
              <a:rPr lang="en-US" sz="1200" kern="1200" dirty="0" smtClean="0">
                <a:solidFill>
                  <a:schemeClr val="tx1"/>
                </a:solidFill>
                <a:effectLst/>
                <a:latin typeface="+mn-lt"/>
                <a:ea typeface="+mn-ea"/>
                <a:cs typeface="+mn-cs"/>
              </a:rPr>
              <a:t> et al., 2012). In addition, these species suffer due to the construction of irrigation barrages and hydropower dams. Most importantly the habitats of these creatures are shrinking and there is a lot of pollution of freshwater places.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5</a:t>
            </a:fld>
            <a:endParaRPr lang="en-GB"/>
          </a:p>
        </p:txBody>
      </p:sp>
    </p:spTree>
    <p:extLst>
      <p:ext uri="{BB962C8B-B14F-4D97-AF65-F5344CB8AC3E}">
        <p14:creationId xmlns:p14="http://schemas.microsoft.com/office/powerpoint/2010/main" val="941515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are many efforts that have been undertaken to conserve the South Asian river dolphins. One is encouraging the local communities living along habitats occupied by the species to adopt the use of natural fertilizers (</a:t>
            </a:r>
            <a:r>
              <a:rPr lang="en-US" sz="1200" kern="1200" dirty="0" err="1" smtClean="0">
                <a:solidFill>
                  <a:schemeClr val="tx1"/>
                </a:solidFill>
                <a:effectLst/>
                <a:latin typeface="+mn-lt"/>
                <a:ea typeface="+mn-ea"/>
                <a:cs typeface="+mn-cs"/>
              </a:rPr>
              <a:t>Rai</a:t>
            </a:r>
            <a:r>
              <a:rPr lang="en-US" sz="1200" kern="1200" dirty="0" smtClean="0">
                <a:solidFill>
                  <a:schemeClr val="tx1"/>
                </a:solidFill>
                <a:effectLst/>
                <a:latin typeface="+mn-lt"/>
                <a:ea typeface="+mn-ea"/>
                <a:cs typeface="+mn-cs"/>
              </a:rPr>
              <a:t>, 2020). WWF also creates awareness to these communities on the need to conserve the species. Other measures include reforesting river banks to create a conducive environment for habitation of the South Asian river dolphin.</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6</a:t>
            </a:fld>
            <a:endParaRPr lang="en-GB"/>
          </a:p>
        </p:txBody>
      </p:sp>
    </p:spTree>
    <p:extLst>
      <p:ext uri="{BB962C8B-B14F-4D97-AF65-F5344CB8AC3E}">
        <p14:creationId xmlns:p14="http://schemas.microsoft.com/office/powerpoint/2010/main" val="2989982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government is carrying out certain standardized methods that seek to monitor the status of dolphins. Their preferred habitats have also been noted and the population movement in order to develop strategies to that will prevent their disturbance (</a:t>
            </a:r>
            <a:r>
              <a:rPr lang="en-US" sz="1200" kern="1200" dirty="0" err="1" smtClean="0">
                <a:solidFill>
                  <a:schemeClr val="tx1"/>
                </a:solidFill>
                <a:effectLst/>
                <a:latin typeface="+mn-lt"/>
                <a:ea typeface="+mn-ea"/>
                <a:cs typeface="+mn-cs"/>
              </a:rPr>
              <a:t>Kelkar</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Dey</a:t>
            </a:r>
            <a:r>
              <a:rPr lang="en-US" sz="1200" kern="1200" dirty="0" smtClean="0">
                <a:solidFill>
                  <a:schemeClr val="tx1"/>
                </a:solidFill>
                <a:effectLst/>
                <a:latin typeface="+mn-lt"/>
                <a:ea typeface="+mn-ea"/>
                <a:cs typeface="+mn-cs"/>
              </a:rPr>
              <a:t>, 2020). In addition there has been a ban on sand mining and commercial fishing in some countries on areas inhabited by these creatures. WWF has taken measures to urge communities to avoid disposing domestic sewage in rivers.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7</a:t>
            </a:fld>
            <a:endParaRPr lang="en-GB"/>
          </a:p>
        </p:txBody>
      </p:sp>
    </p:spTree>
    <p:extLst>
      <p:ext uri="{BB962C8B-B14F-4D97-AF65-F5344CB8AC3E}">
        <p14:creationId xmlns:p14="http://schemas.microsoft.com/office/powerpoint/2010/main" val="2305932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Saving the South Asian river dolphin must be done through collaborative efforts between the government, aquatic creature’s agencies, and the community (</a:t>
            </a:r>
            <a:r>
              <a:rPr lang="en-US" sz="1200" kern="1200" dirty="0" err="1" smtClean="0">
                <a:solidFill>
                  <a:schemeClr val="tx1"/>
                </a:solidFill>
                <a:effectLst/>
                <a:latin typeface="+mn-lt"/>
                <a:ea typeface="+mn-ea"/>
                <a:cs typeface="+mn-cs"/>
              </a:rPr>
              <a:t>Rai</a:t>
            </a:r>
            <a:r>
              <a:rPr lang="en-US" sz="1200" kern="1200" dirty="0" smtClean="0">
                <a:solidFill>
                  <a:schemeClr val="tx1"/>
                </a:solidFill>
                <a:effectLst/>
                <a:latin typeface="+mn-lt"/>
                <a:ea typeface="+mn-ea"/>
                <a:cs typeface="+mn-cs"/>
              </a:rPr>
              <a:t>, 2020). There is need to do consistent and continuous water monitoring to ensure the quality of water meets the minimum conditions for river dolphin habitation. The local community is also being strengthened by building capacity to protect key hotspots.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8</a:t>
            </a:fld>
            <a:endParaRPr lang="en-GB"/>
          </a:p>
        </p:txBody>
      </p:sp>
    </p:spTree>
    <p:extLst>
      <p:ext uri="{BB962C8B-B14F-4D97-AF65-F5344CB8AC3E}">
        <p14:creationId xmlns:p14="http://schemas.microsoft.com/office/powerpoint/2010/main" val="25648032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There have been measures to determine the effects of water-borne pollutants. Also the responsible agencies are continually investigating the significance of each threat to the existence of these species (</a:t>
            </a:r>
            <a:r>
              <a:rPr lang="en-US" sz="1200" kern="1200" dirty="0" err="1" smtClean="0">
                <a:solidFill>
                  <a:schemeClr val="tx1"/>
                </a:solidFill>
                <a:effectLst/>
                <a:latin typeface="+mn-lt"/>
                <a:ea typeface="+mn-ea"/>
                <a:cs typeface="+mn-cs"/>
              </a:rPr>
              <a:t>Braulik</a:t>
            </a:r>
            <a:r>
              <a:rPr lang="en-US" sz="1200" kern="1200" dirty="0" smtClean="0">
                <a:solidFill>
                  <a:schemeClr val="tx1"/>
                </a:solidFill>
                <a:effectLst/>
                <a:latin typeface="+mn-lt"/>
                <a:ea typeface="+mn-ea"/>
                <a:cs typeface="+mn-cs"/>
              </a:rPr>
              <a:t> et al., 2012). The Dolphin Conservation Network has managed to bring together 30 volunteers to aid in efforts to save river dolphins. There are survey boats that have been constructed specifically for monitoring dolphins in the Brahmaputra. In addition, fishermen and students are being advised on how to conserve the dolphin.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9</a:t>
            </a:fld>
            <a:endParaRPr lang="en-GB"/>
          </a:p>
        </p:txBody>
      </p:sp>
    </p:spTree>
    <p:extLst>
      <p:ext uri="{BB962C8B-B14F-4D97-AF65-F5344CB8AC3E}">
        <p14:creationId xmlns:p14="http://schemas.microsoft.com/office/powerpoint/2010/main" val="11111050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River dolphins can give birth at any time of the year but most births occur between March and May and between December and January. Gestation period occurs at least once in every two years. The gestation period is between 9 and 10 months (</a:t>
            </a:r>
            <a:r>
              <a:rPr lang="en-US" sz="1200" kern="1200" dirty="0" err="1" smtClean="0">
                <a:solidFill>
                  <a:schemeClr val="tx1"/>
                </a:solidFill>
                <a:effectLst/>
                <a:latin typeface="+mn-lt"/>
                <a:ea typeface="+mn-ea"/>
                <a:cs typeface="+mn-cs"/>
              </a:rPr>
              <a:t>Braulik</a:t>
            </a:r>
            <a:r>
              <a:rPr lang="en-US" sz="1200" kern="1200" dirty="0" smtClean="0">
                <a:solidFill>
                  <a:schemeClr val="tx1"/>
                </a:solidFill>
                <a:effectLst/>
                <a:latin typeface="+mn-lt"/>
                <a:ea typeface="+mn-ea"/>
                <a:cs typeface="+mn-cs"/>
              </a:rPr>
              <a:t> et al., 2012). Juveniles are weaned for one year and attain sexually mature age by age ten. They migrate to tributaries during the monsoon.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10</a:t>
            </a:fld>
            <a:endParaRPr lang="en-GB"/>
          </a:p>
        </p:txBody>
      </p:sp>
    </p:spTree>
    <p:extLst>
      <p:ext uri="{BB962C8B-B14F-4D97-AF65-F5344CB8AC3E}">
        <p14:creationId xmlns:p14="http://schemas.microsoft.com/office/powerpoint/2010/main" val="2527790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South Asian river dolphins are toothed whales. They come in two species which belong to </a:t>
            </a:r>
            <a:r>
              <a:rPr lang="en-US" sz="1200" kern="1200" dirty="0" err="1" smtClean="0">
                <a:solidFill>
                  <a:schemeClr val="tx1"/>
                </a:solidFill>
                <a:effectLst/>
                <a:latin typeface="+mn-lt"/>
                <a:ea typeface="+mn-ea"/>
                <a:cs typeface="+mn-cs"/>
              </a:rPr>
              <a:t>Platanista</a:t>
            </a:r>
            <a:r>
              <a:rPr lang="en-US" sz="1200" kern="1200" dirty="0" smtClean="0">
                <a:solidFill>
                  <a:schemeClr val="tx1"/>
                </a:solidFill>
                <a:effectLst/>
                <a:latin typeface="+mn-lt"/>
                <a:ea typeface="+mn-ea"/>
                <a:cs typeface="+mn-cs"/>
              </a:rPr>
              <a:t> genus. They are mainly found in Pakistan, Bangladesh, India, and Nepal freshwater river systems. In most cases, they do surface unobtrusively and quickly but at times they stick their snout out of the water. Efforts to save and conserve these creatures include creating awareness among the community, controlling fresh water pollution, and increasing the trees along river banks. </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7233CAD7-3C18-43FD-A1C2-377C625AFAC2}" type="slidenum">
              <a:rPr lang="en-GB" smtClean="0"/>
              <a:t>11</a:t>
            </a:fld>
            <a:endParaRPr lang="en-GB"/>
          </a:p>
        </p:txBody>
      </p:sp>
    </p:spTree>
    <p:extLst>
      <p:ext uri="{BB962C8B-B14F-4D97-AF65-F5344CB8AC3E}">
        <p14:creationId xmlns:p14="http://schemas.microsoft.com/office/powerpoint/2010/main" val="10966697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10/1/2021</a:t>
            </a:fld>
            <a:endParaRPr lang="en-US"/>
          </a:p>
        </p:txBody>
      </p:sp>
      <p:sp>
        <p:nvSpPr>
          <p:cNvPr id="8" name="Slide Number Placeholder 7"/>
          <p:cNvSpPr>
            <a:spLocks noGrp="1"/>
          </p:cNvSpPr>
          <p:nvPr>
            <p:ph type="sldNum" sz="quarter" idx="11"/>
          </p:nvPr>
        </p:nvSpPr>
        <p:spPr/>
        <p:txBody>
          <a:bodyPr/>
          <a:lstStyle/>
          <a:p>
            <a:fld id="{B6F15528-21DE-4FAA-801E-634DDDAF4B2B}"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10/1/2021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1D8BD707-D9CF-40AE-B4C6-C98DA3205C09}" type="datetimeFigureOut">
              <a:rPr lang="en-US" smtClean="0"/>
              <a:pPr/>
              <a:t>10/1/2021</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295401"/>
          </a:xfrm>
        </p:spPr>
        <p:txBody>
          <a:bodyPr>
            <a:normAutofit fontScale="90000"/>
          </a:bodyPr>
          <a:lstStyle/>
          <a:p>
            <a:pPr algn="ctr"/>
            <a:r>
              <a:rPr lang="en-US" b="1" dirty="0"/>
              <a:t>T</a:t>
            </a:r>
            <a:r>
              <a:rPr lang="en-US" b="1" dirty="0" smtClean="0"/>
              <a:t>he </a:t>
            </a:r>
            <a:r>
              <a:rPr lang="en-US" b="1" dirty="0"/>
              <a:t>South Asian </a:t>
            </a:r>
            <a:r>
              <a:rPr lang="en-US" b="1" dirty="0" smtClean="0"/>
              <a:t>River Dolphin</a:t>
            </a:r>
            <a:endParaRPr lang="en-GB" dirty="0"/>
          </a:p>
        </p:txBody>
      </p:sp>
      <p:sp>
        <p:nvSpPr>
          <p:cNvPr id="3" name="Subtitle 2"/>
          <p:cNvSpPr>
            <a:spLocks noGrp="1"/>
          </p:cNvSpPr>
          <p:nvPr>
            <p:ph type="subTitle" idx="1"/>
          </p:nvPr>
        </p:nvSpPr>
        <p:spPr>
          <a:xfrm>
            <a:off x="1371600" y="3352800"/>
            <a:ext cx="6400800" cy="2286000"/>
          </a:xfrm>
        </p:spPr>
        <p:txBody>
          <a:bodyPr>
            <a:normAutofit/>
          </a:bodyPr>
          <a:lstStyle/>
          <a:p>
            <a:pPr algn="ctr"/>
            <a:r>
              <a:rPr lang="en-GB" dirty="0" smtClean="0"/>
              <a:t>Student’s Name</a:t>
            </a:r>
          </a:p>
          <a:p>
            <a:pPr algn="ctr"/>
            <a:r>
              <a:rPr lang="en-GB" dirty="0" smtClean="0"/>
              <a:t>Professor’s Name</a:t>
            </a:r>
          </a:p>
          <a:p>
            <a:pPr algn="ctr"/>
            <a:r>
              <a:rPr lang="en-GB" dirty="0" smtClean="0"/>
              <a:t>Course </a:t>
            </a:r>
          </a:p>
          <a:p>
            <a:pPr algn="ctr"/>
            <a:r>
              <a:rPr lang="en-GB" dirty="0" smtClean="0"/>
              <a:t>Date </a:t>
            </a:r>
            <a:endParaRPr lang="en-GB" dirty="0"/>
          </a:p>
        </p:txBody>
      </p:sp>
    </p:spTree>
    <p:extLst>
      <p:ext uri="{BB962C8B-B14F-4D97-AF65-F5344CB8AC3E}">
        <p14:creationId xmlns:p14="http://schemas.microsoft.com/office/powerpoint/2010/main" val="2504674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Description of the South Asian river </a:t>
            </a:r>
            <a:r>
              <a:rPr lang="en-US" b="1" dirty="0" smtClean="0"/>
              <a:t>Dolphin</a:t>
            </a:r>
            <a:endParaRPr lang="en-GB" dirty="0"/>
          </a:p>
        </p:txBody>
      </p:sp>
      <p:sp>
        <p:nvSpPr>
          <p:cNvPr id="3" name="Content Placeholder 2"/>
          <p:cNvSpPr>
            <a:spLocks noGrp="1"/>
          </p:cNvSpPr>
          <p:nvPr>
            <p:ph idx="1"/>
          </p:nvPr>
        </p:nvSpPr>
        <p:spPr/>
        <p:txBody>
          <a:bodyPr>
            <a:normAutofit/>
          </a:bodyPr>
          <a:lstStyle/>
          <a:p>
            <a:r>
              <a:rPr lang="en-US" dirty="0"/>
              <a:t>The South Asian river dolphins are toothed </a:t>
            </a:r>
            <a:r>
              <a:rPr lang="en-US" dirty="0" smtClean="0"/>
              <a:t>whales</a:t>
            </a:r>
          </a:p>
          <a:p>
            <a:r>
              <a:rPr lang="en-US" dirty="0"/>
              <a:t>They come in two species which belong to </a:t>
            </a:r>
            <a:r>
              <a:rPr lang="en-US" dirty="0" err="1"/>
              <a:t>Platanista</a:t>
            </a:r>
            <a:r>
              <a:rPr lang="en-US" dirty="0"/>
              <a:t> </a:t>
            </a:r>
            <a:r>
              <a:rPr lang="en-US" dirty="0" smtClean="0"/>
              <a:t>genus </a:t>
            </a:r>
            <a:r>
              <a:rPr lang="en-US" dirty="0"/>
              <a:t>(</a:t>
            </a:r>
            <a:r>
              <a:rPr lang="en-US" dirty="0" err="1"/>
              <a:t>Kelkar</a:t>
            </a:r>
            <a:r>
              <a:rPr lang="en-US" dirty="0"/>
              <a:t> &amp; </a:t>
            </a:r>
            <a:r>
              <a:rPr lang="en-US" dirty="0" err="1"/>
              <a:t>Dey</a:t>
            </a:r>
            <a:r>
              <a:rPr lang="en-US" dirty="0"/>
              <a:t>, 2020)</a:t>
            </a:r>
            <a:r>
              <a:rPr lang="en-US" dirty="0" smtClean="0"/>
              <a:t>. </a:t>
            </a:r>
          </a:p>
          <a:p>
            <a:r>
              <a:rPr lang="en-US" dirty="0"/>
              <a:t>The two species are found in the northern South Asia fresh water </a:t>
            </a:r>
            <a:r>
              <a:rPr lang="en-US" dirty="0" smtClean="0"/>
              <a:t>habitats </a:t>
            </a:r>
            <a:r>
              <a:rPr lang="en-US" dirty="0"/>
              <a:t>(</a:t>
            </a:r>
            <a:r>
              <a:rPr lang="en-US" dirty="0" err="1"/>
              <a:t>Kelkar</a:t>
            </a:r>
            <a:r>
              <a:rPr lang="en-US" dirty="0"/>
              <a:t> &amp; </a:t>
            </a:r>
            <a:r>
              <a:rPr lang="en-US" dirty="0" err="1"/>
              <a:t>Dey</a:t>
            </a:r>
            <a:r>
              <a:rPr lang="en-US" dirty="0"/>
              <a:t>, 2020)</a:t>
            </a:r>
            <a:r>
              <a:rPr lang="en-US" dirty="0" smtClean="0"/>
              <a:t>. </a:t>
            </a:r>
          </a:p>
          <a:p>
            <a:r>
              <a:rPr lang="en-US" dirty="0"/>
              <a:t>They have teeny eyes that appear as pin-pricked openings above their mouth line. </a:t>
            </a:r>
            <a:endParaRPr lang="en-GB" dirty="0"/>
          </a:p>
        </p:txBody>
      </p:sp>
    </p:spTree>
    <p:extLst>
      <p:ext uri="{BB962C8B-B14F-4D97-AF65-F5344CB8AC3E}">
        <p14:creationId xmlns:p14="http://schemas.microsoft.com/office/powerpoint/2010/main" val="2778326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Distribution and </a:t>
            </a:r>
            <a:r>
              <a:rPr lang="en-US" b="1" dirty="0" smtClean="0"/>
              <a:t>Habitat</a:t>
            </a:r>
            <a:endParaRPr lang="en-GB" dirty="0"/>
          </a:p>
        </p:txBody>
      </p:sp>
      <p:sp>
        <p:nvSpPr>
          <p:cNvPr id="3" name="Content Placeholder 2"/>
          <p:cNvSpPr>
            <a:spLocks noGrp="1"/>
          </p:cNvSpPr>
          <p:nvPr>
            <p:ph idx="1"/>
          </p:nvPr>
        </p:nvSpPr>
        <p:spPr/>
        <p:txBody>
          <a:bodyPr>
            <a:normAutofit/>
          </a:bodyPr>
          <a:lstStyle/>
          <a:p>
            <a:r>
              <a:rPr lang="en-US" dirty="0"/>
              <a:t>M</a:t>
            </a:r>
            <a:r>
              <a:rPr lang="en-US" dirty="0" smtClean="0"/>
              <a:t>ainly </a:t>
            </a:r>
            <a:r>
              <a:rPr lang="en-US" dirty="0"/>
              <a:t>found in Pakistan, Bangladesh, India, and Nepal freshwater river </a:t>
            </a:r>
            <a:r>
              <a:rPr lang="en-US" dirty="0" smtClean="0"/>
              <a:t>systems </a:t>
            </a:r>
            <a:r>
              <a:rPr lang="en-US" dirty="0"/>
              <a:t>(</a:t>
            </a:r>
            <a:r>
              <a:rPr lang="en-US" dirty="0" err="1"/>
              <a:t>Kelkar</a:t>
            </a:r>
            <a:r>
              <a:rPr lang="en-US" dirty="0"/>
              <a:t> &amp; </a:t>
            </a:r>
            <a:r>
              <a:rPr lang="en-US" dirty="0" err="1"/>
              <a:t>Dey</a:t>
            </a:r>
            <a:r>
              <a:rPr lang="en-US" dirty="0"/>
              <a:t>, 2020)</a:t>
            </a:r>
            <a:r>
              <a:rPr lang="en-US" dirty="0" smtClean="0"/>
              <a:t>. </a:t>
            </a:r>
          </a:p>
          <a:p>
            <a:r>
              <a:rPr lang="en-US" dirty="0"/>
              <a:t>The major rivers to find them include the </a:t>
            </a:r>
            <a:r>
              <a:rPr lang="en-US" dirty="0" err="1"/>
              <a:t>Indicus</a:t>
            </a:r>
            <a:r>
              <a:rPr lang="en-US" dirty="0"/>
              <a:t> River, </a:t>
            </a:r>
            <a:r>
              <a:rPr lang="en-US" dirty="0" err="1"/>
              <a:t>Brahamaputra</a:t>
            </a:r>
            <a:r>
              <a:rPr lang="en-US" dirty="0"/>
              <a:t>, and Ganges rivers as well as their </a:t>
            </a:r>
            <a:r>
              <a:rPr lang="en-US" dirty="0" smtClean="0"/>
              <a:t>tributaries</a:t>
            </a:r>
          </a:p>
          <a:p>
            <a:r>
              <a:rPr lang="en-US" dirty="0" smtClean="0"/>
              <a:t>Stay in abundant water </a:t>
            </a:r>
            <a:r>
              <a:rPr lang="en-US" dirty="0"/>
              <a:t>(</a:t>
            </a:r>
            <a:r>
              <a:rPr lang="en-US" dirty="0" err="1"/>
              <a:t>Kelkar</a:t>
            </a:r>
            <a:r>
              <a:rPr lang="en-US" dirty="0"/>
              <a:t> &amp; </a:t>
            </a:r>
            <a:r>
              <a:rPr lang="en-US" dirty="0" err="1"/>
              <a:t>Dey</a:t>
            </a:r>
            <a:r>
              <a:rPr lang="en-US" dirty="0"/>
              <a:t>, 2020</a:t>
            </a:r>
            <a:r>
              <a:rPr lang="en-US" dirty="0" smtClean="0"/>
              <a:t>).</a:t>
            </a:r>
          </a:p>
          <a:p>
            <a:r>
              <a:rPr lang="en-US" dirty="0" smtClean="0"/>
              <a:t>Stay in waters with a lot of prey</a:t>
            </a:r>
            <a:endParaRPr lang="en-GB" dirty="0"/>
          </a:p>
        </p:txBody>
      </p:sp>
    </p:spTree>
    <p:extLst>
      <p:ext uri="{BB962C8B-B14F-4D97-AF65-F5344CB8AC3E}">
        <p14:creationId xmlns:p14="http://schemas.microsoft.com/office/powerpoint/2010/main" val="887439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Life of the South Asian River </a:t>
            </a:r>
            <a:r>
              <a:rPr lang="en-US" b="1" dirty="0" smtClean="0"/>
              <a:t>Dolphin</a:t>
            </a:r>
            <a:endParaRPr lang="en-GB" dirty="0"/>
          </a:p>
        </p:txBody>
      </p:sp>
      <p:sp>
        <p:nvSpPr>
          <p:cNvPr id="3" name="Content Placeholder 2"/>
          <p:cNvSpPr>
            <a:spLocks noGrp="1"/>
          </p:cNvSpPr>
          <p:nvPr>
            <p:ph idx="1"/>
          </p:nvPr>
        </p:nvSpPr>
        <p:spPr/>
        <p:txBody>
          <a:bodyPr>
            <a:normAutofit/>
          </a:bodyPr>
          <a:lstStyle/>
          <a:p>
            <a:r>
              <a:rPr lang="en-US" dirty="0"/>
              <a:t>A</a:t>
            </a:r>
            <a:r>
              <a:rPr lang="en-US" dirty="0" smtClean="0"/>
              <a:t>re </a:t>
            </a:r>
            <a:r>
              <a:rPr lang="en-US" dirty="0"/>
              <a:t>neither acrobatic nor </a:t>
            </a:r>
            <a:r>
              <a:rPr lang="en-US" dirty="0" smtClean="0"/>
              <a:t>demonstrative</a:t>
            </a:r>
          </a:p>
          <a:p>
            <a:r>
              <a:rPr lang="en-US" dirty="0"/>
              <a:t>T</a:t>
            </a:r>
            <a:r>
              <a:rPr lang="en-US" dirty="0" smtClean="0"/>
              <a:t>hey </a:t>
            </a:r>
            <a:r>
              <a:rPr lang="en-US" dirty="0"/>
              <a:t>do surface unobtrusively and </a:t>
            </a:r>
            <a:r>
              <a:rPr lang="en-US" dirty="0" smtClean="0"/>
              <a:t>quickly </a:t>
            </a:r>
            <a:r>
              <a:rPr lang="en-US" dirty="0"/>
              <a:t>(</a:t>
            </a:r>
            <a:r>
              <a:rPr lang="en-US" dirty="0" err="1"/>
              <a:t>Braulik</a:t>
            </a:r>
            <a:r>
              <a:rPr lang="en-US" dirty="0"/>
              <a:t> et al., 2012). </a:t>
            </a:r>
            <a:endParaRPr lang="en-US" dirty="0" smtClean="0"/>
          </a:p>
          <a:p>
            <a:r>
              <a:rPr lang="en-US" dirty="0" smtClean="0"/>
              <a:t>At </a:t>
            </a:r>
            <a:r>
              <a:rPr lang="en-US" dirty="0"/>
              <a:t>times they stick their snout out of the water. </a:t>
            </a:r>
            <a:endParaRPr lang="en-US" dirty="0" smtClean="0"/>
          </a:p>
          <a:p>
            <a:r>
              <a:rPr lang="en-US" dirty="0" smtClean="0"/>
              <a:t>Usually stay alone or in pairs </a:t>
            </a:r>
            <a:r>
              <a:rPr lang="en-US" dirty="0"/>
              <a:t>(</a:t>
            </a:r>
            <a:r>
              <a:rPr lang="en-US" dirty="0" err="1"/>
              <a:t>Braulik</a:t>
            </a:r>
            <a:r>
              <a:rPr lang="en-US" dirty="0"/>
              <a:t> et al., 2012). </a:t>
            </a:r>
            <a:endParaRPr lang="en-US" dirty="0" smtClean="0"/>
          </a:p>
          <a:p>
            <a:r>
              <a:rPr lang="en-US" dirty="0"/>
              <a:t>They have a habit of gathering along the river especially in spots </a:t>
            </a:r>
            <a:endParaRPr lang="en-GB" dirty="0"/>
          </a:p>
        </p:txBody>
      </p:sp>
    </p:spTree>
    <p:extLst>
      <p:ext uri="{BB962C8B-B14F-4D97-AF65-F5344CB8AC3E}">
        <p14:creationId xmlns:p14="http://schemas.microsoft.com/office/powerpoint/2010/main" val="1304399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Why the South Asian River Dolphin are </a:t>
            </a:r>
            <a:r>
              <a:rPr lang="en-US" b="1" dirty="0" smtClean="0"/>
              <a:t>Endangered</a:t>
            </a:r>
            <a:endParaRPr lang="en-GB" dirty="0"/>
          </a:p>
        </p:txBody>
      </p:sp>
      <p:sp>
        <p:nvSpPr>
          <p:cNvPr id="3" name="Content Placeholder 2"/>
          <p:cNvSpPr>
            <a:spLocks noGrp="1"/>
          </p:cNvSpPr>
          <p:nvPr>
            <p:ph idx="1"/>
          </p:nvPr>
        </p:nvSpPr>
        <p:spPr/>
        <p:txBody>
          <a:bodyPr/>
          <a:lstStyle/>
          <a:p>
            <a:r>
              <a:rPr lang="en-GB" dirty="0" smtClean="0"/>
              <a:t>Their population is declining rapidly</a:t>
            </a:r>
          </a:p>
          <a:p>
            <a:r>
              <a:rPr lang="en-GB" dirty="0" smtClean="0"/>
              <a:t>They are threatened by accidental entanglement </a:t>
            </a:r>
            <a:r>
              <a:rPr lang="en-US" dirty="0"/>
              <a:t>(</a:t>
            </a:r>
            <a:r>
              <a:rPr lang="en-US" dirty="0" err="1"/>
              <a:t>Braulik</a:t>
            </a:r>
            <a:r>
              <a:rPr lang="en-US" dirty="0"/>
              <a:t> et al., 2012). </a:t>
            </a:r>
            <a:endParaRPr lang="en-GB" dirty="0" smtClean="0"/>
          </a:p>
          <a:p>
            <a:r>
              <a:rPr lang="en-GB" dirty="0" smtClean="0"/>
              <a:t>They face threat from drowning in fishing nets </a:t>
            </a:r>
          </a:p>
          <a:p>
            <a:r>
              <a:rPr lang="en-GB" dirty="0" smtClean="0"/>
              <a:t>They </a:t>
            </a:r>
            <a:r>
              <a:rPr lang="en-US" dirty="0"/>
              <a:t>suffer due to the construction of irrigation barrages and hydropower </a:t>
            </a:r>
            <a:r>
              <a:rPr lang="en-US" dirty="0" smtClean="0"/>
              <a:t>dams </a:t>
            </a:r>
            <a:r>
              <a:rPr lang="en-US" dirty="0"/>
              <a:t>(</a:t>
            </a:r>
            <a:r>
              <a:rPr lang="en-US" dirty="0" err="1"/>
              <a:t>Braulik</a:t>
            </a:r>
            <a:r>
              <a:rPr lang="en-US" dirty="0"/>
              <a:t> et al., 2012). </a:t>
            </a:r>
            <a:endParaRPr lang="en-GB" dirty="0"/>
          </a:p>
        </p:txBody>
      </p:sp>
    </p:spTree>
    <p:extLst>
      <p:ext uri="{BB962C8B-B14F-4D97-AF65-F5344CB8AC3E}">
        <p14:creationId xmlns:p14="http://schemas.microsoft.com/office/powerpoint/2010/main" val="3059473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dirty="0"/>
              <a:t>Conservation Efforts </a:t>
            </a:r>
            <a:endParaRPr lang="en-GB" dirty="0"/>
          </a:p>
        </p:txBody>
      </p:sp>
      <p:sp>
        <p:nvSpPr>
          <p:cNvPr id="3" name="Content Placeholder 2"/>
          <p:cNvSpPr>
            <a:spLocks noGrp="1"/>
          </p:cNvSpPr>
          <p:nvPr>
            <p:ph idx="1"/>
          </p:nvPr>
        </p:nvSpPr>
        <p:spPr/>
        <p:txBody>
          <a:bodyPr/>
          <a:lstStyle/>
          <a:p>
            <a:r>
              <a:rPr lang="en-US" dirty="0"/>
              <a:t>E</a:t>
            </a:r>
            <a:r>
              <a:rPr lang="en-US" dirty="0" smtClean="0"/>
              <a:t>ncouraging </a:t>
            </a:r>
            <a:r>
              <a:rPr lang="en-US" dirty="0"/>
              <a:t>the local communities living along habitats occupied by the species to adopt the use of natural fertilizers</a:t>
            </a:r>
            <a:r>
              <a:rPr lang="en-US" dirty="0" smtClean="0"/>
              <a:t>.</a:t>
            </a:r>
          </a:p>
          <a:p>
            <a:r>
              <a:rPr lang="en-US" dirty="0" smtClean="0"/>
              <a:t>WWF </a:t>
            </a:r>
            <a:r>
              <a:rPr lang="en-US" dirty="0"/>
              <a:t>creates awareness to </a:t>
            </a:r>
            <a:r>
              <a:rPr lang="en-US" dirty="0" smtClean="0"/>
              <a:t>these </a:t>
            </a:r>
            <a:r>
              <a:rPr lang="en-US" dirty="0"/>
              <a:t>(</a:t>
            </a:r>
            <a:r>
              <a:rPr lang="en-US" dirty="0" err="1"/>
              <a:t>Rai</a:t>
            </a:r>
            <a:r>
              <a:rPr lang="en-US" dirty="0"/>
              <a:t>, 2020). </a:t>
            </a:r>
            <a:r>
              <a:rPr lang="en-US" dirty="0" smtClean="0"/>
              <a:t> </a:t>
            </a:r>
            <a:r>
              <a:rPr lang="en-US" dirty="0"/>
              <a:t>communities on the need to conserve the species. </a:t>
            </a:r>
            <a:endParaRPr lang="en-US" dirty="0" smtClean="0"/>
          </a:p>
          <a:p>
            <a:r>
              <a:rPr lang="en-US" dirty="0"/>
              <a:t>R</a:t>
            </a:r>
            <a:r>
              <a:rPr lang="en-US" dirty="0" smtClean="0"/>
              <a:t>eforesting </a:t>
            </a:r>
            <a:r>
              <a:rPr lang="en-US" dirty="0"/>
              <a:t>river </a:t>
            </a:r>
            <a:r>
              <a:rPr lang="en-US" dirty="0" smtClean="0"/>
              <a:t>banks </a:t>
            </a:r>
            <a:r>
              <a:rPr lang="en-US" dirty="0"/>
              <a:t>(</a:t>
            </a:r>
            <a:r>
              <a:rPr lang="en-US" dirty="0" err="1"/>
              <a:t>Rai</a:t>
            </a:r>
            <a:r>
              <a:rPr lang="en-US" dirty="0"/>
              <a:t>, 2020). </a:t>
            </a:r>
            <a:endParaRPr lang="en-GB" dirty="0"/>
          </a:p>
        </p:txBody>
      </p:sp>
    </p:spTree>
    <p:extLst>
      <p:ext uri="{BB962C8B-B14F-4D97-AF65-F5344CB8AC3E}">
        <p14:creationId xmlns:p14="http://schemas.microsoft.com/office/powerpoint/2010/main" val="2592824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Other Conservation Measures </a:t>
            </a:r>
            <a:endParaRPr lang="en-GB" dirty="0"/>
          </a:p>
        </p:txBody>
      </p:sp>
      <p:sp>
        <p:nvSpPr>
          <p:cNvPr id="3" name="Content Placeholder 2"/>
          <p:cNvSpPr>
            <a:spLocks noGrp="1"/>
          </p:cNvSpPr>
          <p:nvPr>
            <p:ph idx="1"/>
          </p:nvPr>
        </p:nvSpPr>
        <p:spPr/>
        <p:txBody>
          <a:bodyPr>
            <a:normAutofit/>
          </a:bodyPr>
          <a:lstStyle/>
          <a:p>
            <a:r>
              <a:rPr lang="en-US" dirty="0"/>
              <a:t>The government is carrying out certain standardized methods that seek to monitor </a:t>
            </a:r>
            <a:r>
              <a:rPr lang="en-US" dirty="0" smtClean="0"/>
              <a:t>the </a:t>
            </a:r>
            <a:r>
              <a:rPr lang="en-US" dirty="0"/>
              <a:t>status of </a:t>
            </a:r>
            <a:r>
              <a:rPr lang="en-US" dirty="0" smtClean="0"/>
              <a:t>dolphins</a:t>
            </a:r>
          </a:p>
          <a:p>
            <a:r>
              <a:rPr lang="en-US" dirty="0"/>
              <a:t>Their preferred habitats have also been noted and the population movement (</a:t>
            </a:r>
            <a:r>
              <a:rPr lang="en-US" dirty="0" err="1"/>
              <a:t>Kelkar</a:t>
            </a:r>
            <a:r>
              <a:rPr lang="en-US" dirty="0"/>
              <a:t> &amp; </a:t>
            </a:r>
            <a:r>
              <a:rPr lang="en-US" dirty="0" err="1"/>
              <a:t>Dey</a:t>
            </a:r>
            <a:r>
              <a:rPr lang="en-US" dirty="0"/>
              <a:t>, 2020). </a:t>
            </a:r>
            <a:endParaRPr lang="en-US" dirty="0" smtClean="0"/>
          </a:p>
          <a:p>
            <a:r>
              <a:rPr lang="en-US" dirty="0"/>
              <a:t>B</a:t>
            </a:r>
            <a:r>
              <a:rPr lang="en-US" dirty="0" smtClean="0"/>
              <a:t>an </a:t>
            </a:r>
            <a:r>
              <a:rPr lang="en-US" dirty="0"/>
              <a:t>on sand mining and commercial fishing </a:t>
            </a:r>
            <a:endParaRPr lang="en-US" dirty="0" smtClean="0"/>
          </a:p>
          <a:p>
            <a:r>
              <a:rPr lang="en-US" dirty="0"/>
              <a:t>WWF has taken measures to urge communities to avoid disposing domestic sewage in </a:t>
            </a:r>
            <a:r>
              <a:rPr lang="en-US" dirty="0" smtClean="0"/>
              <a:t>rivers</a:t>
            </a:r>
            <a:r>
              <a:rPr lang="en-US" dirty="0"/>
              <a:t> (</a:t>
            </a:r>
            <a:r>
              <a:rPr lang="en-US" dirty="0" err="1"/>
              <a:t>Kelkar</a:t>
            </a:r>
            <a:r>
              <a:rPr lang="en-US" dirty="0"/>
              <a:t> &amp; </a:t>
            </a:r>
            <a:r>
              <a:rPr lang="en-US" dirty="0" err="1"/>
              <a:t>Dey</a:t>
            </a:r>
            <a:r>
              <a:rPr lang="en-US" dirty="0"/>
              <a:t>, 2020). </a:t>
            </a:r>
            <a:endParaRPr lang="en-GB" dirty="0"/>
          </a:p>
          <a:p>
            <a:endParaRPr lang="en-GB" dirty="0"/>
          </a:p>
        </p:txBody>
      </p:sp>
    </p:spTree>
    <p:extLst>
      <p:ext uri="{BB962C8B-B14F-4D97-AF65-F5344CB8AC3E}">
        <p14:creationId xmlns:p14="http://schemas.microsoft.com/office/powerpoint/2010/main" val="276136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1"/>
            <a:ext cx="7315200" cy="1600199"/>
          </a:xfrm>
        </p:spPr>
        <p:txBody>
          <a:bodyPr>
            <a:normAutofit/>
          </a:bodyPr>
          <a:lstStyle/>
          <a:p>
            <a:pPr algn="ctr"/>
            <a:r>
              <a:rPr lang="en-US" b="1" dirty="0"/>
              <a:t>Efforts to Save the South Asian river dolphin </a:t>
            </a:r>
            <a:endParaRPr lang="en-GB" dirty="0"/>
          </a:p>
        </p:txBody>
      </p:sp>
      <p:sp>
        <p:nvSpPr>
          <p:cNvPr id="3" name="Content Placeholder 2"/>
          <p:cNvSpPr>
            <a:spLocks noGrp="1"/>
          </p:cNvSpPr>
          <p:nvPr>
            <p:ph idx="1"/>
          </p:nvPr>
        </p:nvSpPr>
        <p:spPr/>
        <p:txBody>
          <a:bodyPr>
            <a:normAutofit/>
          </a:bodyPr>
          <a:lstStyle/>
          <a:p>
            <a:r>
              <a:rPr lang="en-US" dirty="0"/>
              <a:t>Saving the South Asian river dolphin must be done through collaborative efforts </a:t>
            </a:r>
            <a:r>
              <a:rPr lang="en-US" dirty="0" smtClean="0"/>
              <a:t>between</a:t>
            </a:r>
          </a:p>
          <a:p>
            <a:pPr lvl="1">
              <a:buFont typeface="Wingdings" pitchFamily="2" charset="2"/>
              <a:buChar char="v"/>
            </a:pPr>
            <a:r>
              <a:rPr lang="en-US" dirty="0" smtClean="0"/>
              <a:t> </a:t>
            </a:r>
            <a:r>
              <a:rPr lang="en-US" dirty="0"/>
              <a:t>the government, </a:t>
            </a:r>
            <a:endParaRPr lang="en-US" dirty="0" smtClean="0"/>
          </a:p>
          <a:p>
            <a:pPr lvl="1">
              <a:buFont typeface="Wingdings" pitchFamily="2" charset="2"/>
              <a:buChar char="v"/>
            </a:pPr>
            <a:r>
              <a:rPr lang="en-US" dirty="0" smtClean="0"/>
              <a:t>aquatic </a:t>
            </a:r>
            <a:r>
              <a:rPr lang="en-US" dirty="0"/>
              <a:t>creature’s agencies, and </a:t>
            </a:r>
            <a:endParaRPr lang="en-US" dirty="0" smtClean="0"/>
          </a:p>
          <a:p>
            <a:pPr lvl="1">
              <a:buFont typeface="Wingdings" pitchFamily="2" charset="2"/>
              <a:buChar char="v"/>
            </a:pPr>
            <a:r>
              <a:rPr lang="en-US" dirty="0" smtClean="0"/>
              <a:t>the community</a:t>
            </a:r>
          </a:p>
          <a:p>
            <a:r>
              <a:rPr lang="en-US" dirty="0"/>
              <a:t>There is need to do consistent and continuous water monitoring to ensure the quality of water meets the minimum conditions for river dolphin </a:t>
            </a:r>
            <a:r>
              <a:rPr lang="en-US" dirty="0" smtClean="0"/>
              <a:t>habitation</a:t>
            </a:r>
            <a:r>
              <a:rPr lang="en-US" dirty="0"/>
              <a:t> (</a:t>
            </a:r>
            <a:r>
              <a:rPr lang="en-US" dirty="0" err="1"/>
              <a:t>Rai</a:t>
            </a:r>
            <a:r>
              <a:rPr lang="en-US" dirty="0"/>
              <a:t>, 2020). </a:t>
            </a:r>
            <a:endParaRPr lang="en-US" dirty="0" smtClean="0"/>
          </a:p>
          <a:p>
            <a:r>
              <a:rPr lang="en-US" dirty="0"/>
              <a:t>The local community is also being strengthened by building capacity to protect key </a:t>
            </a:r>
            <a:r>
              <a:rPr lang="en-US" dirty="0" smtClean="0"/>
              <a:t>hotspots </a:t>
            </a:r>
            <a:r>
              <a:rPr lang="en-US" dirty="0"/>
              <a:t>(</a:t>
            </a:r>
            <a:r>
              <a:rPr lang="en-US" dirty="0" err="1"/>
              <a:t>Rai</a:t>
            </a:r>
            <a:r>
              <a:rPr lang="en-US" dirty="0"/>
              <a:t>, 2020). </a:t>
            </a:r>
            <a:r>
              <a:rPr lang="en-US" dirty="0" smtClean="0"/>
              <a:t> </a:t>
            </a:r>
            <a:endParaRPr lang="en-GB" dirty="0"/>
          </a:p>
          <a:p>
            <a:endParaRPr lang="en-US" dirty="0" smtClean="0"/>
          </a:p>
          <a:p>
            <a:endParaRPr lang="en-GB" dirty="0"/>
          </a:p>
        </p:txBody>
      </p:sp>
    </p:spTree>
    <p:extLst>
      <p:ext uri="{BB962C8B-B14F-4D97-AF65-F5344CB8AC3E}">
        <p14:creationId xmlns:p14="http://schemas.microsoft.com/office/powerpoint/2010/main" val="598908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Other Efforts to Save the South Asian River </a:t>
            </a:r>
            <a:r>
              <a:rPr lang="en-US" b="1" dirty="0" smtClean="0"/>
              <a:t>Dolphin</a:t>
            </a:r>
            <a:endParaRPr lang="en-GB" dirty="0"/>
          </a:p>
        </p:txBody>
      </p:sp>
      <p:sp>
        <p:nvSpPr>
          <p:cNvPr id="3" name="Content Placeholder 2"/>
          <p:cNvSpPr>
            <a:spLocks noGrp="1"/>
          </p:cNvSpPr>
          <p:nvPr>
            <p:ph idx="1"/>
          </p:nvPr>
        </p:nvSpPr>
        <p:spPr/>
        <p:txBody>
          <a:bodyPr>
            <a:normAutofit/>
          </a:bodyPr>
          <a:lstStyle/>
          <a:p>
            <a:r>
              <a:rPr lang="en-US" dirty="0"/>
              <a:t>There have been measures to determine the effects of water-borne </a:t>
            </a:r>
            <a:r>
              <a:rPr lang="en-US" dirty="0" smtClean="0"/>
              <a:t>pollutants </a:t>
            </a:r>
            <a:r>
              <a:rPr lang="en-US" dirty="0"/>
              <a:t>(</a:t>
            </a:r>
            <a:r>
              <a:rPr lang="en-US" dirty="0" err="1"/>
              <a:t>Braulik</a:t>
            </a:r>
            <a:r>
              <a:rPr lang="en-US" dirty="0"/>
              <a:t> et al., 2012). </a:t>
            </a:r>
            <a:r>
              <a:rPr lang="en-US" dirty="0" smtClean="0"/>
              <a:t> </a:t>
            </a:r>
          </a:p>
          <a:p>
            <a:r>
              <a:rPr lang="en-US" dirty="0"/>
              <a:t>I</a:t>
            </a:r>
            <a:r>
              <a:rPr lang="en-US" dirty="0" smtClean="0"/>
              <a:t>nvestigating </a:t>
            </a:r>
            <a:r>
              <a:rPr lang="en-US" dirty="0"/>
              <a:t>the significance of each threat to the existence of these species. </a:t>
            </a:r>
            <a:endParaRPr lang="en-US" dirty="0" smtClean="0"/>
          </a:p>
          <a:p>
            <a:r>
              <a:rPr lang="en-US" dirty="0"/>
              <a:t>The Dolphin Conservation Network has managed to bring together 30 volunteers to aid in efforts to save river </a:t>
            </a:r>
            <a:r>
              <a:rPr lang="en-US" dirty="0" smtClean="0"/>
              <a:t>dolphins </a:t>
            </a:r>
            <a:r>
              <a:rPr lang="en-US" dirty="0"/>
              <a:t>(</a:t>
            </a:r>
            <a:r>
              <a:rPr lang="en-US" dirty="0" err="1"/>
              <a:t>Braulik</a:t>
            </a:r>
            <a:r>
              <a:rPr lang="en-US" dirty="0"/>
              <a:t> et al., 2012). </a:t>
            </a:r>
            <a:endParaRPr lang="en-US" dirty="0" smtClean="0"/>
          </a:p>
          <a:p>
            <a:r>
              <a:rPr lang="en-US" dirty="0"/>
              <a:t>There are survey boats that have been constructed specifically for monitoring dolphins </a:t>
            </a:r>
            <a:endParaRPr lang="en-GB" dirty="0"/>
          </a:p>
        </p:txBody>
      </p:sp>
    </p:spTree>
    <p:extLst>
      <p:ext uri="{BB962C8B-B14F-4D97-AF65-F5344CB8AC3E}">
        <p14:creationId xmlns:p14="http://schemas.microsoft.com/office/powerpoint/2010/main" val="154942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t>Interesting Facts about the River Dolphin </a:t>
            </a:r>
            <a:endParaRPr lang="en-GB" dirty="0"/>
          </a:p>
        </p:txBody>
      </p:sp>
      <p:sp>
        <p:nvSpPr>
          <p:cNvPr id="3" name="Content Placeholder 2"/>
          <p:cNvSpPr>
            <a:spLocks noGrp="1"/>
          </p:cNvSpPr>
          <p:nvPr>
            <p:ph idx="1"/>
          </p:nvPr>
        </p:nvSpPr>
        <p:spPr/>
        <p:txBody>
          <a:bodyPr>
            <a:normAutofit/>
          </a:bodyPr>
          <a:lstStyle/>
          <a:p>
            <a:r>
              <a:rPr lang="en-US" dirty="0"/>
              <a:t>River dolphins can give birth at any time </a:t>
            </a:r>
            <a:r>
              <a:rPr lang="en-US" dirty="0" smtClean="0"/>
              <a:t>of the year</a:t>
            </a:r>
          </a:p>
          <a:p>
            <a:r>
              <a:rPr lang="en-US" dirty="0"/>
              <a:t>most births occur between March and May and between December and </a:t>
            </a:r>
            <a:r>
              <a:rPr lang="en-US" dirty="0" smtClean="0"/>
              <a:t>January (</a:t>
            </a:r>
            <a:r>
              <a:rPr lang="en-US" dirty="0" err="1"/>
              <a:t>Braulik</a:t>
            </a:r>
            <a:r>
              <a:rPr lang="en-US" dirty="0"/>
              <a:t> et al., </a:t>
            </a:r>
            <a:r>
              <a:rPr lang="en-US" dirty="0" smtClean="0"/>
              <a:t>2012).</a:t>
            </a:r>
          </a:p>
          <a:p>
            <a:r>
              <a:rPr lang="en-US" dirty="0"/>
              <a:t>Gestation period occurs at least once in every two years. </a:t>
            </a:r>
            <a:endParaRPr lang="en-US" dirty="0" smtClean="0"/>
          </a:p>
          <a:p>
            <a:r>
              <a:rPr lang="en-US" dirty="0" smtClean="0"/>
              <a:t>The </a:t>
            </a:r>
            <a:r>
              <a:rPr lang="en-US" dirty="0"/>
              <a:t>gestation period is between 9 and 10 months. </a:t>
            </a:r>
            <a:endParaRPr lang="en-US" dirty="0" smtClean="0"/>
          </a:p>
          <a:p>
            <a:r>
              <a:rPr lang="en-US" dirty="0" smtClean="0"/>
              <a:t>Juveniles </a:t>
            </a:r>
            <a:r>
              <a:rPr lang="en-US" dirty="0"/>
              <a:t>are weaned for one year and attain sexually mature age by age </a:t>
            </a:r>
            <a:r>
              <a:rPr lang="en-US" dirty="0" smtClean="0"/>
              <a:t>ten (</a:t>
            </a:r>
            <a:r>
              <a:rPr lang="en-US" dirty="0" err="1"/>
              <a:t>Braulik</a:t>
            </a:r>
            <a:r>
              <a:rPr lang="en-US" dirty="0"/>
              <a:t> et al., </a:t>
            </a:r>
            <a:r>
              <a:rPr lang="en-US" dirty="0" smtClean="0"/>
              <a:t>2012).  </a:t>
            </a:r>
          </a:p>
          <a:p>
            <a:r>
              <a:rPr lang="en-US" dirty="0" smtClean="0"/>
              <a:t>They </a:t>
            </a:r>
            <a:r>
              <a:rPr lang="en-US" dirty="0"/>
              <a:t>migrate to tributaries during the monsoon. </a:t>
            </a:r>
            <a:endParaRPr lang="en-GB" dirty="0"/>
          </a:p>
        </p:txBody>
      </p:sp>
    </p:spTree>
    <p:extLst>
      <p:ext uri="{BB962C8B-B14F-4D97-AF65-F5344CB8AC3E}">
        <p14:creationId xmlns:p14="http://schemas.microsoft.com/office/powerpoint/2010/main" val="1676558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Conclusion </a:t>
            </a:r>
            <a:endParaRPr lang="en-GB" b="1" dirty="0"/>
          </a:p>
        </p:txBody>
      </p:sp>
      <p:sp>
        <p:nvSpPr>
          <p:cNvPr id="3" name="Content Placeholder 2"/>
          <p:cNvSpPr>
            <a:spLocks noGrp="1"/>
          </p:cNvSpPr>
          <p:nvPr>
            <p:ph idx="1"/>
          </p:nvPr>
        </p:nvSpPr>
        <p:spPr/>
        <p:txBody>
          <a:bodyPr>
            <a:normAutofit/>
          </a:bodyPr>
          <a:lstStyle/>
          <a:p>
            <a:r>
              <a:rPr lang="en-US" dirty="0"/>
              <a:t>The South Asian river dolphins are toothed </a:t>
            </a:r>
            <a:r>
              <a:rPr lang="en-US" dirty="0" smtClean="0"/>
              <a:t>whales</a:t>
            </a:r>
          </a:p>
          <a:p>
            <a:r>
              <a:rPr lang="en-US" dirty="0"/>
              <a:t>They come in two species which belong to </a:t>
            </a:r>
            <a:r>
              <a:rPr lang="en-US" dirty="0" err="1"/>
              <a:t>Platanista</a:t>
            </a:r>
            <a:r>
              <a:rPr lang="en-US" dirty="0"/>
              <a:t> genus</a:t>
            </a:r>
            <a:r>
              <a:rPr lang="en-US" dirty="0" smtClean="0"/>
              <a:t>.</a:t>
            </a:r>
          </a:p>
          <a:p>
            <a:r>
              <a:rPr lang="en-US" dirty="0" smtClean="0"/>
              <a:t>They </a:t>
            </a:r>
            <a:r>
              <a:rPr lang="en-US" dirty="0"/>
              <a:t>are mainly found in Pakistan, Bangladesh, India, and Nepal freshwater river systems. </a:t>
            </a:r>
            <a:endParaRPr lang="en-US" dirty="0" smtClean="0"/>
          </a:p>
          <a:p>
            <a:r>
              <a:rPr lang="en-US" dirty="0" smtClean="0"/>
              <a:t>In </a:t>
            </a:r>
            <a:r>
              <a:rPr lang="en-US" dirty="0"/>
              <a:t>most cases, they do surface unobtrusively and quickly but at times they stick their snout out of the water. </a:t>
            </a:r>
            <a:endParaRPr lang="en-US" dirty="0" smtClean="0"/>
          </a:p>
          <a:p>
            <a:r>
              <a:rPr lang="en-US" dirty="0" smtClean="0"/>
              <a:t>Efforts </a:t>
            </a:r>
            <a:r>
              <a:rPr lang="en-US" dirty="0"/>
              <a:t>to save and conserve these creatures </a:t>
            </a:r>
            <a:r>
              <a:rPr lang="en-US" dirty="0" smtClean="0"/>
              <a:t>include:</a:t>
            </a:r>
          </a:p>
          <a:p>
            <a:pPr lvl="1">
              <a:buFont typeface="Wingdings" pitchFamily="2" charset="2"/>
              <a:buChar char="v"/>
            </a:pPr>
            <a:r>
              <a:rPr lang="en-US" dirty="0" smtClean="0"/>
              <a:t> </a:t>
            </a:r>
            <a:r>
              <a:rPr lang="en-US" dirty="0"/>
              <a:t>creating awareness among the community, </a:t>
            </a:r>
            <a:endParaRPr lang="en-US" dirty="0" smtClean="0"/>
          </a:p>
          <a:p>
            <a:pPr lvl="1">
              <a:buFont typeface="Wingdings" pitchFamily="2" charset="2"/>
              <a:buChar char="v"/>
            </a:pPr>
            <a:r>
              <a:rPr lang="en-US" dirty="0" smtClean="0"/>
              <a:t>controlling </a:t>
            </a:r>
            <a:r>
              <a:rPr lang="en-US" dirty="0"/>
              <a:t>fresh water pollution, and </a:t>
            </a:r>
            <a:endParaRPr lang="en-US" dirty="0" smtClean="0"/>
          </a:p>
          <a:p>
            <a:pPr lvl="1">
              <a:buFont typeface="Wingdings" pitchFamily="2" charset="2"/>
              <a:buChar char="v"/>
            </a:pPr>
            <a:r>
              <a:rPr lang="en-US" dirty="0" smtClean="0"/>
              <a:t>increasing </a:t>
            </a:r>
            <a:r>
              <a:rPr lang="en-US" dirty="0"/>
              <a:t>the trees along river banks. </a:t>
            </a:r>
            <a:endParaRPr lang="en-GB" dirty="0"/>
          </a:p>
          <a:p>
            <a:endParaRPr lang="en-GB" dirty="0"/>
          </a:p>
        </p:txBody>
      </p:sp>
    </p:spTree>
    <p:extLst>
      <p:ext uri="{BB962C8B-B14F-4D97-AF65-F5344CB8AC3E}">
        <p14:creationId xmlns:p14="http://schemas.microsoft.com/office/powerpoint/2010/main" val="2907340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dirty="0" smtClean="0"/>
              <a:t>References </a:t>
            </a:r>
            <a:endParaRPr lang="en-GB" dirty="0"/>
          </a:p>
        </p:txBody>
      </p:sp>
      <p:sp>
        <p:nvSpPr>
          <p:cNvPr id="3" name="Content Placeholder 2"/>
          <p:cNvSpPr>
            <a:spLocks noGrp="1"/>
          </p:cNvSpPr>
          <p:nvPr>
            <p:ph idx="1"/>
          </p:nvPr>
        </p:nvSpPr>
        <p:spPr/>
        <p:txBody>
          <a:bodyPr>
            <a:normAutofit/>
          </a:bodyPr>
          <a:lstStyle/>
          <a:p>
            <a:r>
              <a:rPr lang="en-GB" dirty="0" err="1"/>
              <a:t>Kelkar</a:t>
            </a:r>
            <a:r>
              <a:rPr lang="en-GB" dirty="0"/>
              <a:t>, N., &amp; </a:t>
            </a:r>
            <a:r>
              <a:rPr lang="en-GB" dirty="0" err="1"/>
              <a:t>Dey</a:t>
            </a:r>
            <a:r>
              <a:rPr lang="en-GB" dirty="0"/>
              <a:t>, S. (2020). Mesh mash: Legal fishing nets cause most </a:t>
            </a:r>
            <a:r>
              <a:rPr lang="en-GB" dirty="0" err="1"/>
              <a:t>bycatch</a:t>
            </a:r>
            <a:r>
              <a:rPr lang="en-GB" dirty="0"/>
              <a:t> mortality of endangered South Asian river dolphins. </a:t>
            </a:r>
            <a:r>
              <a:rPr lang="en-GB" i="1" dirty="0"/>
              <a:t>Biological Conservation</a:t>
            </a:r>
            <a:r>
              <a:rPr lang="en-GB" dirty="0"/>
              <a:t>, </a:t>
            </a:r>
            <a:r>
              <a:rPr lang="en-GB" i="1" dirty="0"/>
              <a:t>252</a:t>
            </a:r>
            <a:r>
              <a:rPr lang="en-GB" dirty="0"/>
              <a:t>, 108844</a:t>
            </a:r>
            <a:r>
              <a:rPr lang="en-GB" dirty="0" smtClean="0"/>
              <a:t>.</a:t>
            </a:r>
          </a:p>
          <a:p>
            <a:r>
              <a:rPr lang="en-GB" dirty="0" err="1"/>
              <a:t>Braulik</a:t>
            </a:r>
            <a:r>
              <a:rPr lang="en-GB" dirty="0"/>
              <a:t>, G. T., </a:t>
            </a:r>
            <a:r>
              <a:rPr lang="en-GB" dirty="0" err="1"/>
              <a:t>Bhatti</a:t>
            </a:r>
            <a:r>
              <a:rPr lang="en-GB" dirty="0"/>
              <a:t>, Z. I., </a:t>
            </a:r>
            <a:r>
              <a:rPr lang="en-GB" dirty="0" err="1"/>
              <a:t>Ehsan</a:t>
            </a:r>
            <a:r>
              <a:rPr lang="en-GB" dirty="0"/>
              <a:t>, T., </a:t>
            </a:r>
            <a:r>
              <a:rPr lang="en-GB" dirty="0" err="1"/>
              <a:t>Hussain</a:t>
            </a:r>
            <a:r>
              <a:rPr lang="en-GB" dirty="0"/>
              <a:t>, B., Khan, A. R., Khan, A., ... &amp; </a:t>
            </a:r>
            <a:r>
              <a:rPr lang="en-GB" dirty="0" err="1"/>
              <a:t>Garstang</a:t>
            </a:r>
            <a:r>
              <a:rPr lang="en-GB" dirty="0"/>
              <a:t>, R. (2012). Robust abundance estimate for endangered river dolphin subspecies in South Asia. </a:t>
            </a:r>
            <a:r>
              <a:rPr lang="en-GB" i="1" dirty="0"/>
              <a:t>Endangered Species Research</a:t>
            </a:r>
            <a:r>
              <a:rPr lang="en-GB" dirty="0"/>
              <a:t>, </a:t>
            </a:r>
            <a:r>
              <a:rPr lang="en-GB" i="1" dirty="0"/>
              <a:t>17</a:t>
            </a:r>
            <a:r>
              <a:rPr lang="en-GB" dirty="0"/>
              <a:t>(3), 201-215</a:t>
            </a:r>
            <a:r>
              <a:rPr lang="en-GB" dirty="0" smtClean="0"/>
              <a:t>.</a:t>
            </a:r>
          </a:p>
          <a:p>
            <a:r>
              <a:rPr lang="en-GB" dirty="0" err="1"/>
              <a:t>Rai</a:t>
            </a:r>
            <a:r>
              <a:rPr lang="en-GB" dirty="0"/>
              <a:t>, A. (2020). Have ecological niches been conserved in evolutionary time for South Asian River Dolphins?. </a:t>
            </a:r>
            <a:r>
              <a:rPr lang="en-GB" i="1" dirty="0" err="1"/>
              <a:t>Authorea</a:t>
            </a:r>
            <a:r>
              <a:rPr lang="en-GB" i="1" dirty="0"/>
              <a:t> Preprints</a:t>
            </a:r>
            <a:r>
              <a:rPr lang="en-GB" dirty="0"/>
              <a:t>.</a:t>
            </a:r>
          </a:p>
        </p:txBody>
      </p:sp>
    </p:spTree>
    <p:extLst>
      <p:ext uri="{BB962C8B-B14F-4D97-AF65-F5344CB8AC3E}">
        <p14:creationId xmlns:p14="http://schemas.microsoft.com/office/powerpoint/2010/main" val="50150663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16</TotalTime>
  <Words>1637</Words>
  <Application>Microsoft Office PowerPoint</Application>
  <PresentationFormat>On-screen Show (4:3)</PresentationFormat>
  <Paragraphs>87</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Perspective</vt:lpstr>
      <vt:lpstr>The South Asian River Dolphin</vt:lpstr>
      <vt:lpstr>Description of the South Asian river Dolphin</vt:lpstr>
      <vt:lpstr>Distribution and Habitat</vt:lpstr>
      <vt:lpstr>Life of the South Asian River Dolphin</vt:lpstr>
      <vt:lpstr>Why the South Asian River Dolphin are Endangered</vt:lpstr>
      <vt:lpstr>Conservation Efforts </vt:lpstr>
      <vt:lpstr>Other Conservation Measures </vt:lpstr>
      <vt:lpstr>Efforts to Save the South Asian river dolphin </vt:lpstr>
      <vt:lpstr>Other Efforts to Save the South Asian River Dolphin</vt:lpstr>
      <vt:lpstr>Interesting Facts about the River Dolphin </vt:lpstr>
      <vt:lpstr>Conclusion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South Asian River Dolphin</dc:title>
  <dc:creator>JURGEN</dc:creator>
  <cp:lastModifiedBy>Simon</cp:lastModifiedBy>
  <cp:revision>4</cp:revision>
  <dcterms:created xsi:type="dcterms:W3CDTF">2006-08-16T00:00:00Z</dcterms:created>
  <dcterms:modified xsi:type="dcterms:W3CDTF">2021-10-01T00:25:20Z</dcterms:modified>
</cp:coreProperties>
</file>