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877" r:id="rId1"/>
  </p:sldMasterIdLst>
  <p:notesMasterIdLst>
    <p:notesMasterId r:id="rId11"/>
  </p:notesMasterIdLst>
  <p:sldIdLst>
    <p:sldId id="256" r:id="rId2"/>
    <p:sldId id="257" r:id="rId3"/>
    <p:sldId id="258" r:id="rId4"/>
    <p:sldId id="267" r:id="rId5"/>
    <p:sldId id="268" r:id="rId6"/>
    <p:sldId id="269" r:id="rId7"/>
    <p:sldId id="262" r:id="rId8"/>
    <p:sldId id="270" r:id="rId9"/>
    <p:sldId id="266"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206" y="1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A3AF6B-BAD4-4ABA-8F08-BBAF0871B0BD}" type="datetimeFigureOut">
              <a:rPr lang="en-US" smtClean="0"/>
              <a:t>9/17/2020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485EDD7-FD94-4428-9CB2-B9D5E7100CE2}" type="slidenum">
              <a:rPr lang="en-US" smtClean="0"/>
              <a:t>‹#›</a:t>
            </a:fld>
            <a:endParaRPr lang="en-US" dirty="0"/>
          </a:p>
        </p:txBody>
      </p:sp>
    </p:spTree>
    <p:extLst>
      <p:ext uri="{BB962C8B-B14F-4D97-AF65-F5344CB8AC3E}">
        <p14:creationId xmlns:p14="http://schemas.microsoft.com/office/powerpoint/2010/main" val="41453816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itchFamily="2" charset="2"/>
              <a:buNone/>
            </a:pPr>
            <a:r>
              <a:rPr lang="en-US" dirty="0" smtClean="0"/>
              <a:t>In</a:t>
            </a:r>
            <a:r>
              <a:rPr lang="en-US" baseline="0" dirty="0" smtClean="0"/>
              <a:t> general, s</a:t>
            </a:r>
            <a:r>
              <a:rPr lang="en-US" dirty="0" smtClean="0"/>
              <a:t>ocial informatics involves the</a:t>
            </a:r>
            <a:r>
              <a:rPr lang="en-US" baseline="0" dirty="0" smtClean="0"/>
              <a:t> application of technology in the social and institutional field. It comprises of analyses done on how the development of technological devices affect the cultural behavior of a community. This is because technology advances as humans seek to create solutions to their </a:t>
            </a:r>
            <a:r>
              <a:rPr lang="en-US" baseline="0" dirty="0" err="1" smtClean="0"/>
              <a:t>daiuly</a:t>
            </a:r>
            <a:r>
              <a:rPr lang="en-US" baseline="0" dirty="0" smtClean="0"/>
              <a:t> troubles.</a:t>
            </a:r>
            <a:endParaRPr lang="en-US" dirty="0"/>
          </a:p>
        </p:txBody>
      </p:sp>
      <p:sp>
        <p:nvSpPr>
          <p:cNvPr id="4" name="Slide Number Placeholder 3"/>
          <p:cNvSpPr>
            <a:spLocks noGrp="1"/>
          </p:cNvSpPr>
          <p:nvPr>
            <p:ph type="sldNum" sz="quarter" idx="10"/>
          </p:nvPr>
        </p:nvSpPr>
        <p:spPr/>
        <p:txBody>
          <a:bodyPr/>
          <a:lstStyle/>
          <a:p>
            <a:fld id="{C485EDD7-FD94-4428-9CB2-B9D5E7100CE2}" type="slidenum">
              <a:rPr lang="en-US" smtClean="0"/>
              <a:t>2</a:t>
            </a:fld>
            <a:endParaRPr lang="en-US" dirty="0"/>
          </a:p>
        </p:txBody>
      </p:sp>
    </p:spTree>
    <p:extLst>
      <p:ext uri="{BB962C8B-B14F-4D97-AF65-F5344CB8AC3E}">
        <p14:creationId xmlns:p14="http://schemas.microsoft.com/office/powerpoint/2010/main" val="3529852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itchFamily="2" charset="2"/>
              <a:buNone/>
            </a:pPr>
            <a:r>
              <a:rPr lang="en-US" baseline="0" dirty="0" smtClean="0"/>
              <a:t>Some of the daily struggles that today’s human race undergoes, is the idea of being stuck in traffic. Driving may be enjoyable but it brings about fatigue when done on daily basis, and meets the same traffic jams. Thus, self-driving vehicles, or fully autonomous cars, may be one of the greatest revolution in this century </a:t>
            </a:r>
            <a:r>
              <a:rPr lang="en-US" sz="1200" dirty="0" smtClean="0">
                <a:solidFill>
                  <a:srgbClr val="002060"/>
                </a:solidFill>
                <a:latin typeface="Times New Roman" pitchFamily="18" charset="0"/>
                <a:cs typeface="Times New Roman" pitchFamily="18" charset="0"/>
              </a:rPr>
              <a:t>(Kaur &amp; </a:t>
            </a:r>
            <a:r>
              <a:rPr lang="en-US" sz="1200" dirty="0" err="1" smtClean="0">
                <a:solidFill>
                  <a:srgbClr val="002060"/>
                </a:solidFill>
                <a:latin typeface="Times New Roman" pitchFamily="18" charset="0"/>
                <a:cs typeface="Times New Roman" pitchFamily="18" charset="0"/>
              </a:rPr>
              <a:t>Rampersad</a:t>
            </a:r>
            <a:r>
              <a:rPr lang="en-US" sz="1200" dirty="0" smtClean="0">
                <a:solidFill>
                  <a:srgbClr val="002060"/>
                </a:solidFill>
                <a:latin typeface="Times New Roman" pitchFamily="18" charset="0"/>
                <a:cs typeface="Times New Roman" pitchFamily="18" charset="0"/>
              </a:rPr>
              <a:t>, 2018)</a:t>
            </a:r>
            <a:r>
              <a:rPr lang="en-US" baseline="0" dirty="0" smtClean="0"/>
              <a:t>. Yet, there are advantages and disadvantages that are associated with introduction of driverless cars.</a:t>
            </a:r>
          </a:p>
        </p:txBody>
      </p:sp>
      <p:sp>
        <p:nvSpPr>
          <p:cNvPr id="4" name="Slide Number Placeholder 3"/>
          <p:cNvSpPr>
            <a:spLocks noGrp="1"/>
          </p:cNvSpPr>
          <p:nvPr>
            <p:ph type="sldNum" sz="quarter" idx="10"/>
          </p:nvPr>
        </p:nvSpPr>
        <p:spPr/>
        <p:txBody>
          <a:bodyPr/>
          <a:lstStyle/>
          <a:p>
            <a:fld id="{C485EDD7-FD94-4428-9CB2-B9D5E7100CE2}" type="slidenum">
              <a:rPr lang="en-US" smtClean="0"/>
              <a:t>3</a:t>
            </a:fld>
            <a:endParaRPr lang="en-US" dirty="0"/>
          </a:p>
        </p:txBody>
      </p:sp>
    </p:spTree>
    <p:extLst>
      <p:ext uri="{BB962C8B-B14F-4D97-AF65-F5344CB8AC3E}">
        <p14:creationId xmlns:p14="http://schemas.microsoft.com/office/powerpoint/2010/main" val="1794210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itchFamily="2" charset="2"/>
              <a:buNone/>
            </a:pPr>
            <a:r>
              <a:rPr lang="en-US" baseline="0" dirty="0" smtClean="0"/>
              <a:t>About 80% of accidents are caused by human error and this could be eliminated by the introduction of fully automated vehicles. </a:t>
            </a:r>
          </a:p>
          <a:p>
            <a:pPr marL="0" indent="0">
              <a:buFont typeface="Wingdings" pitchFamily="2" charset="2"/>
              <a:buNone/>
            </a:pPr>
            <a:r>
              <a:rPr lang="en-US" baseline="0" dirty="0" smtClean="0"/>
              <a:t>Individuals with disabilities will not have to struggle while driving because the vehicle will be self-driven.</a:t>
            </a:r>
          </a:p>
          <a:p>
            <a:pPr marL="0" indent="0">
              <a:buFont typeface="Wingdings" pitchFamily="2" charset="2"/>
              <a:buNone/>
            </a:pPr>
            <a:r>
              <a:rPr lang="en-US" baseline="0" dirty="0" smtClean="0"/>
              <a:t>Speed limits may be increased because these vehicles analyze the road situation and prompt the vehicle to increase ort reduce speed . This will come with the advantage of passenger safety.</a:t>
            </a:r>
          </a:p>
          <a:p>
            <a:pPr marL="0" indent="0">
              <a:buFont typeface="Wingdings" pitchFamily="2" charset="2"/>
              <a:buNone/>
            </a:pPr>
            <a:r>
              <a:rPr lang="en-US" baseline="0" dirty="0" smtClean="0"/>
              <a:t>Due to the road information that will be accessed by the computers in the driverless vehicles, traffic jams may be avoided thus reducing the amount of fuel consumed </a:t>
            </a:r>
            <a:r>
              <a:rPr lang="en-US" sz="1200" dirty="0" smtClean="0">
                <a:solidFill>
                  <a:srgbClr val="002060"/>
                </a:solidFill>
                <a:latin typeface="Times New Roman" pitchFamily="18" charset="0"/>
                <a:cs typeface="Times New Roman" pitchFamily="18" charset="0"/>
              </a:rPr>
              <a:t>(Czech et al., 2018)</a:t>
            </a:r>
            <a:r>
              <a:rPr lang="en-US" baseline="0" dirty="0" smtClean="0"/>
              <a:t>.</a:t>
            </a:r>
          </a:p>
        </p:txBody>
      </p:sp>
      <p:sp>
        <p:nvSpPr>
          <p:cNvPr id="4" name="Slide Number Placeholder 3"/>
          <p:cNvSpPr>
            <a:spLocks noGrp="1"/>
          </p:cNvSpPr>
          <p:nvPr>
            <p:ph type="sldNum" sz="quarter" idx="10"/>
          </p:nvPr>
        </p:nvSpPr>
        <p:spPr/>
        <p:txBody>
          <a:bodyPr/>
          <a:lstStyle/>
          <a:p>
            <a:fld id="{C485EDD7-FD94-4428-9CB2-B9D5E7100CE2}" type="slidenum">
              <a:rPr lang="en-US" smtClean="0"/>
              <a:t>4</a:t>
            </a:fld>
            <a:endParaRPr lang="en-US" dirty="0"/>
          </a:p>
        </p:txBody>
      </p:sp>
    </p:spTree>
    <p:extLst>
      <p:ext uri="{BB962C8B-B14F-4D97-AF65-F5344CB8AC3E}">
        <p14:creationId xmlns:p14="http://schemas.microsoft.com/office/powerpoint/2010/main" val="11670334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itchFamily="2" charset="2"/>
              <a:buNone/>
            </a:pPr>
            <a:r>
              <a:rPr lang="en-US" baseline="0" dirty="0" smtClean="0"/>
              <a:t>Shortcuts and high speeds when high speeds are needed, may reduce traveling time. These can easily be analyzed and processed by the computerized systems in the driverless vehicles </a:t>
            </a:r>
            <a:r>
              <a:rPr lang="en-US" sz="1200" dirty="0" smtClean="0">
                <a:solidFill>
                  <a:srgbClr val="002060"/>
                </a:solidFill>
                <a:latin typeface="Times New Roman" pitchFamily="18" charset="0"/>
                <a:cs typeface="Times New Roman" pitchFamily="18" charset="0"/>
              </a:rPr>
              <a:t>(Czech et al., 2018)</a:t>
            </a:r>
            <a:r>
              <a:rPr lang="en-US" baseline="0" dirty="0" smtClean="0"/>
              <a:t>.</a:t>
            </a:r>
          </a:p>
          <a:p>
            <a:pPr marL="0" indent="0">
              <a:buFont typeface="Wingdings" pitchFamily="2" charset="2"/>
              <a:buNone/>
            </a:pPr>
            <a:r>
              <a:rPr lang="en-US" baseline="0" dirty="0" smtClean="0"/>
              <a:t>The traveler can also enjoy a TV show or finish a task while on the road.</a:t>
            </a:r>
          </a:p>
          <a:p>
            <a:pPr marL="0" indent="0">
              <a:buFont typeface="Wingdings" pitchFamily="2" charset="2"/>
              <a:buNone/>
            </a:pPr>
            <a:r>
              <a:rPr lang="en-US" baseline="0" dirty="0" smtClean="0"/>
              <a:t>Since these vehicles contain advanced artificial intelligence technology, thefts will be reduced as tracking the cars will be a piece of cake.</a:t>
            </a:r>
          </a:p>
          <a:p>
            <a:pPr marL="0" indent="0">
              <a:buFont typeface="Wingdings" pitchFamily="2" charset="2"/>
              <a:buNone/>
            </a:pPr>
            <a:r>
              <a:rPr lang="en-US" baseline="0" dirty="0" smtClean="0"/>
              <a:t>Drivers do not have to stop and rent a room for rest due to the fatigue caused by driving.</a:t>
            </a:r>
          </a:p>
        </p:txBody>
      </p:sp>
      <p:sp>
        <p:nvSpPr>
          <p:cNvPr id="4" name="Slide Number Placeholder 3"/>
          <p:cNvSpPr>
            <a:spLocks noGrp="1"/>
          </p:cNvSpPr>
          <p:nvPr>
            <p:ph type="sldNum" sz="quarter" idx="10"/>
          </p:nvPr>
        </p:nvSpPr>
        <p:spPr/>
        <p:txBody>
          <a:bodyPr/>
          <a:lstStyle/>
          <a:p>
            <a:fld id="{C485EDD7-FD94-4428-9CB2-B9D5E7100CE2}" type="slidenum">
              <a:rPr lang="en-US" smtClean="0"/>
              <a:t>5</a:t>
            </a:fld>
            <a:endParaRPr lang="en-US" dirty="0"/>
          </a:p>
        </p:txBody>
      </p:sp>
    </p:spTree>
    <p:extLst>
      <p:ext uri="{BB962C8B-B14F-4D97-AF65-F5344CB8AC3E}">
        <p14:creationId xmlns:p14="http://schemas.microsoft.com/office/powerpoint/2010/main" val="10385339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itchFamily="2" charset="2"/>
              <a:buNone/>
            </a:pPr>
            <a:r>
              <a:rPr lang="en-US" baseline="0" dirty="0" smtClean="0"/>
              <a:t>Humans are good decision makers and apart from data and knowledge, they also use instincts and emotions. For instance, human instincts may prove significant in case a pedestrian abruptly decides to cross the road.</a:t>
            </a:r>
          </a:p>
          <a:p>
            <a:pPr marL="0" marR="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en-US" baseline="0" dirty="0" smtClean="0"/>
              <a:t>In case of an accident, liability falls on the decision maker and due to complete automation of the vehicles, the owner of the car may not be responsible for the decisions </a:t>
            </a:r>
            <a:r>
              <a:rPr lang="en-US" sz="1200" dirty="0" smtClean="0">
                <a:solidFill>
                  <a:srgbClr val="002060"/>
                </a:solidFill>
                <a:latin typeface="Times New Roman" pitchFamily="18" charset="0"/>
                <a:cs typeface="Times New Roman" pitchFamily="18" charset="0"/>
              </a:rPr>
              <a:t>(Hancock, 2019).</a:t>
            </a:r>
            <a:endParaRPr lang="en-US" baseline="0" dirty="0" smtClean="0"/>
          </a:p>
          <a:p>
            <a:pPr marL="0" indent="0">
              <a:buFont typeface="Wingdings" pitchFamily="2" charset="2"/>
              <a:buNone/>
            </a:pPr>
            <a:r>
              <a:rPr lang="en-US" baseline="0" dirty="0" smtClean="0"/>
              <a:t>Weather conditions such as foggy and snowy winters may lead to unavoidable accidents due to malfunction of various applications in the vehicle.</a:t>
            </a:r>
          </a:p>
        </p:txBody>
      </p:sp>
      <p:sp>
        <p:nvSpPr>
          <p:cNvPr id="4" name="Slide Number Placeholder 3"/>
          <p:cNvSpPr>
            <a:spLocks noGrp="1"/>
          </p:cNvSpPr>
          <p:nvPr>
            <p:ph type="sldNum" sz="quarter" idx="10"/>
          </p:nvPr>
        </p:nvSpPr>
        <p:spPr/>
        <p:txBody>
          <a:bodyPr/>
          <a:lstStyle/>
          <a:p>
            <a:fld id="{C485EDD7-FD94-4428-9CB2-B9D5E7100CE2}" type="slidenum">
              <a:rPr lang="en-US" smtClean="0"/>
              <a:t>6</a:t>
            </a:fld>
            <a:endParaRPr lang="en-US" dirty="0"/>
          </a:p>
        </p:txBody>
      </p:sp>
    </p:spTree>
    <p:extLst>
      <p:ext uri="{BB962C8B-B14F-4D97-AF65-F5344CB8AC3E}">
        <p14:creationId xmlns:p14="http://schemas.microsoft.com/office/powerpoint/2010/main" val="19634036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itchFamily="2" charset="2"/>
              <a:buNone/>
            </a:pPr>
            <a:r>
              <a:rPr lang="en-US" dirty="0" smtClean="0"/>
              <a:t>Another example of human signs include a traffic police using his hand to wave vehicles to pass</a:t>
            </a:r>
            <a:r>
              <a:rPr lang="en-US" baseline="0" dirty="0" smtClean="0"/>
              <a:t> and others to stop. </a:t>
            </a:r>
          </a:p>
          <a:p>
            <a:pPr marL="0" indent="0">
              <a:buFont typeface="Wingdings" pitchFamily="2" charset="2"/>
              <a:buNone/>
            </a:pPr>
            <a:r>
              <a:rPr lang="en-US" baseline="0" dirty="0" smtClean="0"/>
              <a:t>Road signs and zebra crossings; traffic lights and street names would have to be computerized in harmony with the technology in the vehicles </a:t>
            </a:r>
            <a:r>
              <a:rPr lang="en-US" sz="1200" dirty="0" smtClean="0">
                <a:solidFill>
                  <a:srgbClr val="002060"/>
                </a:solidFill>
                <a:latin typeface="Times New Roman" pitchFamily="18" charset="0"/>
                <a:cs typeface="Times New Roman" pitchFamily="18" charset="0"/>
              </a:rPr>
              <a:t>(Kaur &amp; </a:t>
            </a:r>
            <a:r>
              <a:rPr lang="en-US" sz="1200" dirty="0" err="1" smtClean="0">
                <a:solidFill>
                  <a:srgbClr val="002060"/>
                </a:solidFill>
                <a:latin typeface="Times New Roman" pitchFamily="18" charset="0"/>
                <a:cs typeface="Times New Roman" pitchFamily="18" charset="0"/>
              </a:rPr>
              <a:t>Rampersad</a:t>
            </a:r>
            <a:r>
              <a:rPr lang="en-US" sz="1200" dirty="0" smtClean="0">
                <a:solidFill>
                  <a:srgbClr val="002060"/>
                </a:solidFill>
                <a:latin typeface="Times New Roman" pitchFamily="18" charset="0"/>
                <a:cs typeface="Times New Roman" pitchFamily="18" charset="0"/>
              </a:rPr>
              <a:t>, 2018)</a:t>
            </a:r>
            <a:r>
              <a:rPr lang="en-US" baseline="0" dirty="0" smtClean="0"/>
              <a:t>.</a:t>
            </a:r>
          </a:p>
          <a:p>
            <a:pPr marL="0" indent="0">
              <a:buFont typeface="Wingdings" pitchFamily="2" charset="2"/>
              <a:buNone/>
            </a:pPr>
            <a:r>
              <a:rPr lang="en-US" baseline="0" dirty="0" smtClean="0"/>
              <a:t>Some operations such as gas refill, minor repairs, among other will require a human hand. Thus the vehicles may not be fully automated.</a:t>
            </a:r>
            <a:endParaRPr lang="en-US" dirty="0"/>
          </a:p>
        </p:txBody>
      </p:sp>
      <p:sp>
        <p:nvSpPr>
          <p:cNvPr id="4" name="Slide Number Placeholder 3"/>
          <p:cNvSpPr>
            <a:spLocks noGrp="1"/>
          </p:cNvSpPr>
          <p:nvPr>
            <p:ph type="sldNum" sz="quarter" idx="10"/>
          </p:nvPr>
        </p:nvSpPr>
        <p:spPr/>
        <p:txBody>
          <a:bodyPr/>
          <a:lstStyle/>
          <a:p>
            <a:fld id="{C485EDD7-FD94-4428-9CB2-B9D5E7100CE2}" type="slidenum">
              <a:rPr lang="en-US" smtClean="0"/>
              <a:t>7</a:t>
            </a:fld>
            <a:endParaRPr lang="en-US" dirty="0"/>
          </a:p>
        </p:txBody>
      </p:sp>
    </p:spTree>
    <p:extLst>
      <p:ext uri="{BB962C8B-B14F-4D97-AF65-F5344CB8AC3E}">
        <p14:creationId xmlns:p14="http://schemas.microsoft.com/office/powerpoint/2010/main" val="10673276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itchFamily="2" charset="2"/>
              <a:buNone/>
            </a:pPr>
            <a:endParaRPr lang="en-US" dirty="0"/>
          </a:p>
        </p:txBody>
      </p:sp>
      <p:sp>
        <p:nvSpPr>
          <p:cNvPr id="4" name="Slide Number Placeholder 3"/>
          <p:cNvSpPr>
            <a:spLocks noGrp="1"/>
          </p:cNvSpPr>
          <p:nvPr>
            <p:ph type="sldNum" sz="quarter" idx="10"/>
          </p:nvPr>
        </p:nvSpPr>
        <p:spPr/>
        <p:txBody>
          <a:bodyPr/>
          <a:lstStyle/>
          <a:p>
            <a:fld id="{C485EDD7-FD94-4428-9CB2-B9D5E7100CE2}" type="slidenum">
              <a:rPr lang="en-US" smtClean="0"/>
              <a:t>8</a:t>
            </a:fld>
            <a:endParaRPr lang="en-US" dirty="0"/>
          </a:p>
        </p:txBody>
      </p:sp>
    </p:spTree>
    <p:extLst>
      <p:ext uri="{BB962C8B-B14F-4D97-AF65-F5344CB8AC3E}">
        <p14:creationId xmlns:p14="http://schemas.microsoft.com/office/powerpoint/2010/main" val="20238405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lumMod val="75000"/>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864BFC8-AAFE-4738-B6B8-47F5B3C0E62B}" type="datetimeFigureOut">
              <a:rPr lang="en-US" smtClean="0"/>
              <a:t>9/17/2020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6C057E-6E6D-460C-971D-C0991317E225}" type="slidenum">
              <a:rPr lang="en-US" smtClean="0"/>
              <a:t>‹#›</a:t>
            </a:fld>
            <a:endParaRPr lang="en-US" dirty="0"/>
          </a:p>
        </p:txBody>
      </p:sp>
    </p:spTree>
    <p:extLst>
      <p:ext uri="{BB962C8B-B14F-4D97-AF65-F5344CB8AC3E}">
        <p14:creationId xmlns:p14="http://schemas.microsoft.com/office/powerpoint/2010/main" val="15836840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4BFC8-AAFE-4738-B6B8-47F5B3C0E62B}" type="datetimeFigureOut">
              <a:rPr lang="en-US" smtClean="0"/>
              <a:t>9/17/2020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6C057E-6E6D-460C-971D-C0991317E225}" type="slidenum">
              <a:rPr lang="en-US" smtClean="0"/>
              <a:t>‹#›</a:t>
            </a:fld>
            <a:endParaRPr lang="en-US" dirty="0"/>
          </a:p>
        </p:txBody>
      </p:sp>
    </p:spTree>
    <p:extLst>
      <p:ext uri="{BB962C8B-B14F-4D97-AF65-F5344CB8AC3E}">
        <p14:creationId xmlns:p14="http://schemas.microsoft.com/office/powerpoint/2010/main" val="94326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64BFC8-AAFE-4738-B6B8-47F5B3C0E62B}" type="datetimeFigureOut">
              <a:rPr lang="en-US" smtClean="0"/>
              <a:t>9/17/2020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6C057E-6E6D-460C-971D-C0991317E225}" type="slidenum">
              <a:rPr lang="en-US" smtClean="0"/>
              <a:t>‹#›</a:t>
            </a:fld>
            <a:endParaRPr lang="en-US" dirty="0"/>
          </a:p>
        </p:txBody>
      </p:sp>
    </p:spTree>
    <p:extLst>
      <p:ext uri="{BB962C8B-B14F-4D97-AF65-F5344CB8AC3E}">
        <p14:creationId xmlns:p14="http://schemas.microsoft.com/office/powerpoint/2010/main" val="4134769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864BFC8-AAFE-4738-B6B8-47F5B3C0E62B}" type="datetimeFigureOut">
              <a:rPr lang="en-US" smtClean="0"/>
              <a:t>9/17/2020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A6C057E-6E6D-460C-971D-C0991317E225}" type="slidenum">
              <a:rPr lang="en-US" smtClean="0"/>
              <a:t>‹#›</a:t>
            </a:fld>
            <a:endParaRPr lang="en-US" dirty="0"/>
          </a:p>
        </p:txBody>
      </p:sp>
    </p:spTree>
    <p:extLst>
      <p:ext uri="{BB962C8B-B14F-4D97-AF65-F5344CB8AC3E}">
        <p14:creationId xmlns:p14="http://schemas.microsoft.com/office/powerpoint/2010/main" val="1956152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864BFC8-AAFE-4738-B6B8-47F5B3C0E62B}" type="datetimeFigureOut">
              <a:rPr lang="en-US" smtClean="0"/>
              <a:t>9/17/2020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A6C057E-6E6D-460C-971D-C0991317E225}" type="slidenum">
              <a:rPr lang="en-US" smtClean="0"/>
              <a:t>‹#›</a:t>
            </a:fld>
            <a:endParaRPr lang="en-US" dirty="0"/>
          </a:p>
        </p:txBody>
      </p:sp>
    </p:spTree>
    <p:extLst>
      <p:ext uri="{BB962C8B-B14F-4D97-AF65-F5344CB8AC3E}">
        <p14:creationId xmlns:p14="http://schemas.microsoft.com/office/powerpoint/2010/main" val="3472128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864BFC8-AAFE-4738-B6B8-47F5B3C0E62B}" type="datetimeFigureOut">
              <a:rPr lang="en-US" smtClean="0"/>
              <a:t>9/17/2020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A6C057E-6E6D-460C-971D-C0991317E225}" type="slidenum">
              <a:rPr lang="en-US" smtClean="0"/>
              <a:t>‹#›</a:t>
            </a:fld>
            <a:endParaRPr lang="en-US" dirty="0"/>
          </a:p>
        </p:txBody>
      </p:sp>
    </p:spTree>
    <p:extLst>
      <p:ext uri="{BB962C8B-B14F-4D97-AF65-F5344CB8AC3E}">
        <p14:creationId xmlns:p14="http://schemas.microsoft.com/office/powerpoint/2010/main" val="2688028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64BFC8-AAFE-4738-B6B8-47F5B3C0E62B}" type="datetimeFigureOut">
              <a:rPr lang="en-US" smtClean="0"/>
              <a:t>9/17/2020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A6C057E-6E6D-460C-971D-C0991317E225}" type="slidenum">
              <a:rPr lang="en-US" smtClean="0"/>
              <a:t>‹#›</a:t>
            </a:fld>
            <a:endParaRPr lang="en-US" dirty="0"/>
          </a:p>
        </p:txBody>
      </p:sp>
    </p:spTree>
    <p:extLst>
      <p:ext uri="{BB962C8B-B14F-4D97-AF65-F5344CB8AC3E}">
        <p14:creationId xmlns:p14="http://schemas.microsoft.com/office/powerpoint/2010/main" val="6191076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64BFC8-AAFE-4738-B6B8-47F5B3C0E62B}" type="datetimeFigureOut">
              <a:rPr lang="en-US" smtClean="0"/>
              <a:t>9/17/2020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A6C057E-6E6D-460C-971D-C0991317E225}" type="slidenum">
              <a:rPr lang="en-US" smtClean="0"/>
              <a:t>‹#›</a:t>
            </a:fld>
            <a:endParaRPr lang="en-US" dirty="0"/>
          </a:p>
        </p:txBody>
      </p:sp>
    </p:spTree>
    <p:extLst>
      <p:ext uri="{BB962C8B-B14F-4D97-AF65-F5344CB8AC3E}">
        <p14:creationId xmlns:p14="http://schemas.microsoft.com/office/powerpoint/2010/main" val="3054819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64BFC8-AAFE-4738-B6B8-47F5B3C0E62B}" type="datetimeFigureOut">
              <a:rPr lang="en-US" smtClean="0"/>
              <a:t>9/17/2020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A6C057E-6E6D-460C-971D-C0991317E225}" type="slidenum">
              <a:rPr lang="en-US" smtClean="0"/>
              <a:t>‹#›</a:t>
            </a:fld>
            <a:endParaRPr lang="en-US" dirty="0"/>
          </a:p>
        </p:txBody>
      </p:sp>
    </p:spTree>
    <p:extLst>
      <p:ext uri="{BB962C8B-B14F-4D97-AF65-F5344CB8AC3E}">
        <p14:creationId xmlns:p14="http://schemas.microsoft.com/office/powerpoint/2010/main" val="1467217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64BFC8-AAFE-4738-B6B8-47F5B3C0E62B}" type="datetimeFigureOut">
              <a:rPr lang="en-US" smtClean="0"/>
              <a:t>9/17/2020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6C057E-6E6D-460C-971D-C0991317E225}" type="slidenum">
              <a:rPr lang="en-US" smtClean="0"/>
              <a:t>‹#›</a:t>
            </a:fld>
            <a:endParaRPr lang="en-US" dirty="0"/>
          </a:p>
        </p:txBody>
      </p:sp>
    </p:spTree>
    <p:extLst>
      <p:ext uri="{BB962C8B-B14F-4D97-AF65-F5344CB8AC3E}">
        <p14:creationId xmlns:p14="http://schemas.microsoft.com/office/powerpoint/2010/main" val="11682699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64BFC8-AAFE-4738-B6B8-47F5B3C0E62B}" type="datetimeFigureOut">
              <a:rPr lang="en-US" smtClean="0"/>
              <a:t>9/17/2020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6C057E-6E6D-460C-971D-C0991317E225}" type="slidenum">
              <a:rPr lang="en-US" smtClean="0"/>
              <a:t>‹#›</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908744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64BFC8-AAFE-4738-B6B8-47F5B3C0E62B}" type="datetimeFigureOut">
              <a:rPr lang="en-US" smtClean="0"/>
              <a:t>9/17/2020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6C057E-6E6D-460C-971D-C0991317E225}" type="slidenum">
              <a:rPr lang="en-US" smtClean="0"/>
              <a:t>‹#›</a:t>
            </a:fld>
            <a:endParaRPr lang="en-US" dirty="0"/>
          </a:p>
        </p:txBody>
      </p:sp>
    </p:spTree>
    <p:extLst>
      <p:ext uri="{BB962C8B-B14F-4D97-AF65-F5344CB8AC3E}">
        <p14:creationId xmlns:p14="http://schemas.microsoft.com/office/powerpoint/2010/main" val="40448150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64BFC8-AAFE-4738-B6B8-47F5B3C0E62B}" type="datetimeFigureOut">
              <a:rPr lang="en-US" smtClean="0"/>
              <a:t>9/17/2020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6C057E-6E6D-460C-971D-C0991317E225}" type="slidenum">
              <a:rPr lang="en-US" smtClean="0"/>
              <a:t>‹#›</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201662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64BFC8-AAFE-4738-B6B8-47F5B3C0E62B}" type="datetimeFigureOut">
              <a:rPr lang="en-US" smtClean="0"/>
              <a:t>9/17/2020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6C057E-6E6D-460C-971D-C0991317E225}" type="slidenum">
              <a:rPr lang="en-US" smtClean="0"/>
              <a:t>‹#›</a:t>
            </a:fld>
            <a:endParaRPr lang="en-US" dirty="0"/>
          </a:p>
        </p:txBody>
      </p:sp>
    </p:spTree>
    <p:extLst>
      <p:ext uri="{BB962C8B-B14F-4D97-AF65-F5344CB8AC3E}">
        <p14:creationId xmlns:p14="http://schemas.microsoft.com/office/powerpoint/2010/main" val="11364968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4BFC8-AAFE-4738-B6B8-47F5B3C0E62B}" type="datetimeFigureOut">
              <a:rPr lang="en-US" smtClean="0"/>
              <a:t>9/17/2020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6C057E-6E6D-460C-971D-C0991317E225}" type="slidenum">
              <a:rPr lang="en-US" smtClean="0"/>
              <a:t>‹#›</a:t>
            </a:fld>
            <a:endParaRPr lang="en-US" dirty="0"/>
          </a:p>
        </p:txBody>
      </p:sp>
    </p:spTree>
    <p:extLst>
      <p:ext uri="{BB962C8B-B14F-4D97-AF65-F5344CB8AC3E}">
        <p14:creationId xmlns:p14="http://schemas.microsoft.com/office/powerpoint/2010/main" val="11198147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4BFC8-AAFE-4738-B6B8-47F5B3C0E62B}" type="datetimeFigureOut">
              <a:rPr lang="en-US" smtClean="0"/>
              <a:t>9/17/2020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6C057E-6E6D-460C-971D-C0991317E225}" type="slidenum">
              <a:rPr lang="en-US" smtClean="0"/>
              <a:t>‹#›</a:t>
            </a:fld>
            <a:endParaRPr lang="en-US" dirty="0"/>
          </a:p>
        </p:txBody>
      </p:sp>
    </p:spTree>
    <p:extLst>
      <p:ext uri="{BB962C8B-B14F-4D97-AF65-F5344CB8AC3E}">
        <p14:creationId xmlns:p14="http://schemas.microsoft.com/office/powerpoint/2010/main" val="7841013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alpha val="99000"/>
                <a:lumMod val="80000"/>
              </a:schemeClr>
            </a:gs>
            <a:gs pos="48000">
              <a:schemeClr val="accent6">
                <a:lumMod val="97000"/>
                <a:lumOff val="3000"/>
              </a:schemeClr>
            </a:gs>
            <a:gs pos="100000">
              <a:schemeClr val="accent6">
                <a:lumMod val="60000"/>
                <a:lumOff val="40000"/>
              </a:schemeClr>
            </a:gs>
          </a:gsLst>
          <a:lin ang="16200000" scaled="1"/>
          <a:tileRect/>
        </a:gradFill>
        <a:effectLst/>
      </p:bgPr>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cxnSp>
          <p:nvCxnSpPr>
            <p:cNvPr id="7" name="Straight Connector 6"/>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9" name="Freeform 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864BFC8-AAFE-4738-B6B8-47F5B3C0E62B}" type="datetimeFigureOut">
              <a:rPr lang="en-US" smtClean="0"/>
              <a:t>9/17/2020</a:t>
            </a:fld>
            <a:endParaRPr lang="en-US" dirty="0"/>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EA6C057E-6E6D-460C-971D-C0991317E225}" type="slidenum">
              <a:rPr lang="en-US" smtClean="0"/>
              <a:t>‹#›</a:t>
            </a:fld>
            <a:endParaRPr lang="en-US" dirty="0"/>
          </a:p>
        </p:txBody>
      </p:sp>
    </p:spTree>
    <p:extLst>
      <p:ext uri="{BB962C8B-B14F-4D97-AF65-F5344CB8AC3E}">
        <p14:creationId xmlns:p14="http://schemas.microsoft.com/office/powerpoint/2010/main" val="879276646"/>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 id="2147483889" r:id="rId12"/>
    <p:sldLayoutId id="2147483890" r:id="rId13"/>
    <p:sldLayoutId id="2147483891" r:id="rId14"/>
    <p:sldLayoutId id="2147483892" r:id="rId15"/>
    <p:sldLayoutId id="2147483893"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1447800"/>
            <a:ext cx="8229600" cy="4038600"/>
          </a:xfrm>
        </p:spPr>
        <p:txBody>
          <a:bodyPr>
            <a:normAutofit/>
          </a:bodyPr>
          <a:lstStyle/>
          <a:p>
            <a:pPr algn="ctr"/>
            <a:r>
              <a:rPr lang="en-US" sz="4800" b="1" dirty="0" smtClean="0">
                <a:solidFill>
                  <a:srgbClr val="002060"/>
                </a:solidFill>
                <a:latin typeface="Times New Roman" pitchFamily="18" charset="0"/>
                <a:cs typeface="Times New Roman" pitchFamily="18" charset="0"/>
              </a:rPr>
              <a:t>Driverless Cars Social Informatics</a:t>
            </a:r>
            <a:r>
              <a:rPr lang="en-US" sz="4800" b="1" dirty="0">
                <a:solidFill>
                  <a:srgbClr val="002060"/>
                </a:solidFill>
                <a:latin typeface="Times New Roman" pitchFamily="18" charset="0"/>
                <a:cs typeface="Times New Roman" pitchFamily="18" charset="0"/>
              </a:rPr>
              <a:t/>
            </a:r>
            <a:br>
              <a:rPr lang="en-US" sz="4800" b="1" dirty="0">
                <a:solidFill>
                  <a:srgbClr val="002060"/>
                </a:solidFill>
                <a:latin typeface="Times New Roman" pitchFamily="18" charset="0"/>
                <a:cs typeface="Times New Roman" pitchFamily="18" charset="0"/>
              </a:rPr>
            </a:br>
            <a:r>
              <a:rPr lang="en-US" sz="4800" b="1" dirty="0">
                <a:solidFill>
                  <a:srgbClr val="002060"/>
                </a:solidFill>
                <a:latin typeface="Times New Roman" pitchFamily="18" charset="0"/>
                <a:cs typeface="Times New Roman" pitchFamily="18" charset="0"/>
              </a:rPr>
              <a:t>Name:</a:t>
            </a:r>
            <a:br>
              <a:rPr lang="en-US" sz="4800" b="1" dirty="0">
                <a:solidFill>
                  <a:srgbClr val="002060"/>
                </a:solidFill>
                <a:latin typeface="Times New Roman" pitchFamily="18" charset="0"/>
                <a:cs typeface="Times New Roman" pitchFamily="18" charset="0"/>
              </a:rPr>
            </a:br>
            <a:r>
              <a:rPr lang="en-US" sz="4800" b="1" dirty="0">
                <a:solidFill>
                  <a:srgbClr val="002060"/>
                </a:solidFill>
                <a:latin typeface="Times New Roman" pitchFamily="18" charset="0"/>
                <a:cs typeface="Times New Roman" pitchFamily="18" charset="0"/>
              </a:rPr>
              <a:t>Institution:</a:t>
            </a:r>
          </a:p>
        </p:txBody>
      </p:sp>
    </p:spTree>
    <p:extLst>
      <p:ext uri="{BB962C8B-B14F-4D97-AF65-F5344CB8AC3E}">
        <p14:creationId xmlns:p14="http://schemas.microsoft.com/office/powerpoint/2010/main" val="28135601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7010401" cy="1320800"/>
          </a:xfrm>
        </p:spPr>
        <p:txBody>
          <a:bodyPr>
            <a:normAutofit/>
          </a:bodyPr>
          <a:lstStyle/>
          <a:p>
            <a:pPr algn="ctr"/>
            <a:r>
              <a:rPr lang="en-US" sz="3600" dirty="0" smtClean="0">
                <a:solidFill>
                  <a:srgbClr val="C00000"/>
                </a:solidFill>
                <a:latin typeface="Times New Roman" pitchFamily="18" charset="0"/>
                <a:cs typeface="Times New Roman" pitchFamily="18" charset="0"/>
              </a:rPr>
              <a:t>Social Informatics</a:t>
            </a:r>
            <a:endParaRPr lang="en-US" sz="3600" dirty="0">
              <a:solidFill>
                <a:srgbClr val="C00000"/>
              </a:solidFill>
              <a:latin typeface="Times New Roman" pitchFamily="18" charset="0"/>
              <a:cs typeface="Times New Roman" pitchFamily="18" charset="0"/>
            </a:endParaRPr>
          </a:p>
        </p:txBody>
      </p:sp>
      <p:sp>
        <p:nvSpPr>
          <p:cNvPr id="3" name="Content Placeholder 2"/>
          <p:cNvSpPr>
            <a:spLocks noGrp="1"/>
          </p:cNvSpPr>
          <p:nvPr>
            <p:ph idx="1"/>
          </p:nvPr>
        </p:nvSpPr>
        <p:spPr>
          <a:xfrm>
            <a:off x="609599" y="1752600"/>
            <a:ext cx="7010401" cy="3880773"/>
          </a:xfrm>
        </p:spPr>
        <p:txBody>
          <a:bodyPr>
            <a:normAutofit/>
          </a:bodyPr>
          <a:lstStyle/>
          <a:p>
            <a:r>
              <a:rPr lang="en-US" sz="2800" dirty="0" smtClean="0">
                <a:solidFill>
                  <a:srgbClr val="002060"/>
                </a:solidFill>
                <a:latin typeface="Times New Roman" pitchFamily="18" charset="0"/>
                <a:cs typeface="Times New Roman" pitchFamily="18" charset="0"/>
              </a:rPr>
              <a:t>Social Informatics refers to the relationship between technological concepts and </a:t>
            </a:r>
            <a:r>
              <a:rPr lang="en-US" sz="2800" dirty="0">
                <a:solidFill>
                  <a:srgbClr val="002060"/>
                </a:solidFill>
                <a:latin typeface="Times New Roman" pitchFamily="18" charset="0"/>
                <a:cs typeface="Times New Roman" pitchFamily="18" charset="0"/>
              </a:rPr>
              <a:t>the </a:t>
            </a:r>
            <a:r>
              <a:rPr lang="en-US" sz="2800" dirty="0" smtClean="0">
                <a:solidFill>
                  <a:srgbClr val="002060"/>
                </a:solidFill>
                <a:latin typeface="Times New Roman" pitchFamily="18" charset="0"/>
                <a:cs typeface="Times New Roman" pitchFamily="18" charset="0"/>
              </a:rPr>
              <a:t>societal </a:t>
            </a:r>
            <a:r>
              <a:rPr lang="en-US" sz="2800" dirty="0">
                <a:solidFill>
                  <a:srgbClr val="002060"/>
                </a:solidFill>
                <a:latin typeface="Times New Roman" pitchFamily="18" charset="0"/>
                <a:cs typeface="Times New Roman" pitchFamily="18" charset="0"/>
              </a:rPr>
              <a:t>activities </a:t>
            </a:r>
            <a:r>
              <a:rPr lang="en-US" sz="2800" dirty="0" smtClean="0">
                <a:solidFill>
                  <a:srgbClr val="002060"/>
                </a:solidFill>
                <a:latin typeface="Times New Roman" pitchFamily="18" charset="0"/>
                <a:cs typeface="Times New Roman" pitchFamily="18" charset="0"/>
              </a:rPr>
              <a:t>(</a:t>
            </a:r>
            <a:r>
              <a:rPr lang="en-US" sz="2800" dirty="0" err="1" smtClean="0">
                <a:solidFill>
                  <a:srgbClr val="002060"/>
                </a:solidFill>
                <a:latin typeface="Times New Roman" pitchFamily="18" charset="0"/>
                <a:cs typeface="Times New Roman" pitchFamily="18" charset="0"/>
              </a:rPr>
              <a:t>Marcinkowski</a:t>
            </a:r>
            <a:r>
              <a:rPr lang="en-US" sz="2800" dirty="0">
                <a:solidFill>
                  <a:srgbClr val="002060"/>
                </a:solidFill>
                <a:latin typeface="Times New Roman" pitchFamily="18" charset="0"/>
                <a:cs typeface="Times New Roman" pitchFamily="18" charset="0"/>
              </a:rPr>
              <a:t>, </a:t>
            </a:r>
            <a:r>
              <a:rPr lang="en-US" sz="2800" dirty="0" smtClean="0">
                <a:solidFill>
                  <a:srgbClr val="002060"/>
                </a:solidFill>
                <a:latin typeface="Times New Roman" pitchFamily="18" charset="0"/>
                <a:cs typeface="Times New Roman" pitchFamily="18" charset="0"/>
              </a:rPr>
              <a:t>2016).</a:t>
            </a:r>
          </a:p>
          <a:p>
            <a:r>
              <a:rPr lang="en-US" sz="2800" dirty="0" smtClean="0">
                <a:solidFill>
                  <a:srgbClr val="002060"/>
                </a:solidFill>
                <a:latin typeface="Times New Roman" pitchFamily="18" charset="0"/>
                <a:cs typeface="Times New Roman" pitchFamily="18" charset="0"/>
              </a:rPr>
              <a:t>Technological advancements depend largely on a society’s </a:t>
            </a:r>
            <a:r>
              <a:rPr lang="en-US" sz="2800" dirty="0">
                <a:solidFill>
                  <a:srgbClr val="002060"/>
                </a:solidFill>
                <a:latin typeface="Times New Roman" pitchFamily="18" charset="0"/>
                <a:cs typeface="Times New Roman" pitchFamily="18" charset="0"/>
              </a:rPr>
              <a:t>cultural </a:t>
            </a:r>
            <a:r>
              <a:rPr lang="en-US" sz="2800" dirty="0" smtClean="0">
                <a:solidFill>
                  <a:srgbClr val="002060"/>
                </a:solidFill>
                <a:latin typeface="Times New Roman" pitchFamily="18" charset="0"/>
                <a:cs typeface="Times New Roman" pitchFamily="18" charset="0"/>
              </a:rPr>
              <a:t>behaviors.</a:t>
            </a:r>
          </a:p>
          <a:p>
            <a:r>
              <a:rPr lang="en-US" sz="2800" dirty="0" smtClean="0">
                <a:solidFill>
                  <a:srgbClr val="002060"/>
                </a:solidFill>
                <a:latin typeface="Times New Roman" pitchFamily="18" charset="0"/>
                <a:cs typeface="Times New Roman" pitchFamily="18" charset="0"/>
              </a:rPr>
              <a:t>Currently, the world’s technology is growing fast and changing the way people interact, or </a:t>
            </a:r>
            <a:r>
              <a:rPr lang="en-US" sz="2800" smtClean="0">
                <a:solidFill>
                  <a:srgbClr val="002060"/>
                </a:solidFill>
                <a:latin typeface="Times New Roman" pitchFamily="18" charset="0"/>
                <a:cs typeface="Times New Roman" pitchFamily="18" charset="0"/>
              </a:rPr>
              <a:t>carry out their </a:t>
            </a:r>
            <a:r>
              <a:rPr lang="en-US" sz="2800" dirty="0" smtClean="0">
                <a:solidFill>
                  <a:srgbClr val="002060"/>
                </a:solidFill>
                <a:latin typeface="Times New Roman" pitchFamily="18" charset="0"/>
                <a:cs typeface="Times New Roman" pitchFamily="18" charset="0"/>
              </a:rPr>
              <a:t>daily activities.</a:t>
            </a:r>
          </a:p>
          <a:p>
            <a:endParaRPr lang="en-US" sz="2800" dirty="0" smtClean="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10010452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9043" y="304800"/>
            <a:ext cx="6347713" cy="1320800"/>
          </a:xfrm>
        </p:spPr>
        <p:txBody>
          <a:bodyPr/>
          <a:lstStyle/>
          <a:p>
            <a:pPr algn="ctr"/>
            <a:r>
              <a:rPr lang="en-US" sz="3600" dirty="0" smtClean="0">
                <a:solidFill>
                  <a:srgbClr val="C00000"/>
                </a:solidFill>
                <a:latin typeface="Times New Roman" pitchFamily="18" charset="0"/>
                <a:cs typeface="Times New Roman" pitchFamily="18" charset="0"/>
              </a:rPr>
              <a:t>Driverless Cars</a:t>
            </a:r>
            <a:endParaRPr lang="en-US" dirty="0">
              <a:solidFill>
                <a:srgbClr val="C00000"/>
              </a:solidFill>
            </a:endParaRPr>
          </a:p>
        </p:txBody>
      </p:sp>
      <p:sp>
        <p:nvSpPr>
          <p:cNvPr id="3" name="Content Placeholder 2"/>
          <p:cNvSpPr>
            <a:spLocks noGrp="1"/>
          </p:cNvSpPr>
          <p:nvPr>
            <p:ph idx="1"/>
          </p:nvPr>
        </p:nvSpPr>
        <p:spPr>
          <a:xfrm>
            <a:off x="228600" y="1364342"/>
            <a:ext cx="7848600" cy="5188858"/>
          </a:xfrm>
        </p:spPr>
        <p:txBody>
          <a:bodyPr>
            <a:normAutofit lnSpcReduction="10000"/>
          </a:bodyPr>
          <a:lstStyle/>
          <a:p>
            <a:r>
              <a:rPr lang="en-US" sz="2800" dirty="0" smtClean="0">
                <a:solidFill>
                  <a:srgbClr val="002060"/>
                </a:solidFill>
                <a:latin typeface="Times New Roman" pitchFamily="18" charset="0"/>
                <a:cs typeface="Times New Roman" pitchFamily="18" charset="0"/>
              </a:rPr>
              <a:t>One of the new technologies that will radically change the world is the introduction of driverless cars.</a:t>
            </a:r>
          </a:p>
          <a:p>
            <a:r>
              <a:rPr lang="en-US" sz="2800" dirty="0" smtClean="0">
                <a:solidFill>
                  <a:srgbClr val="002060"/>
                </a:solidFill>
                <a:latin typeface="Times New Roman" pitchFamily="18" charset="0"/>
                <a:cs typeface="Times New Roman" pitchFamily="18" charset="0"/>
              </a:rPr>
              <a:t>The idea of driverless cars has been tested since 1920s and so far, only semi-automated vehicles have been made available in the market.</a:t>
            </a:r>
          </a:p>
          <a:p>
            <a:r>
              <a:rPr lang="en-US" sz="2800" dirty="0" smtClean="0">
                <a:solidFill>
                  <a:srgbClr val="002060"/>
                </a:solidFill>
                <a:latin typeface="Times New Roman" pitchFamily="18" charset="0"/>
                <a:cs typeface="Times New Roman" pitchFamily="18" charset="0"/>
              </a:rPr>
              <a:t>Self-driving cars use high technologies to analyze the situation on </a:t>
            </a:r>
            <a:r>
              <a:rPr lang="en-US" sz="2800" dirty="0">
                <a:solidFill>
                  <a:srgbClr val="002060"/>
                </a:solidFill>
                <a:latin typeface="Times New Roman" pitchFamily="18" charset="0"/>
                <a:cs typeface="Times New Roman" pitchFamily="18" charset="0"/>
              </a:rPr>
              <a:t>the road </a:t>
            </a:r>
            <a:r>
              <a:rPr lang="en-US" sz="2800" dirty="0" smtClean="0">
                <a:solidFill>
                  <a:srgbClr val="002060"/>
                </a:solidFill>
                <a:latin typeface="Times New Roman" pitchFamily="18" charset="0"/>
                <a:cs typeface="Times New Roman" pitchFamily="18" charset="0"/>
              </a:rPr>
              <a:t>(Kaur </a:t>
            </a:r>
            <a:r>
              <a:rPr lang="en-US" sz="2800" dirty="0">
                <a:solidFill>
                  <a:srgbClr val="002060"/>
                </a:solidFill>
                <a:latin typeface="Times New Roman" pitchFamily="18" charset="0"/>
                <a:cs typeface="Times New Roman" pitchFamily="18" charset="0"/>
              </a:rPr>
              <a:t>&amp; </a:t>
            </a:r>
            <a:r>
              <a:rPr lang="en-US" sz="2800" dirty="0" err="1" smtClean="0">
                <a:solidFill>
                  <a:srgbClr val="002060"/>
                </a:solidFill>
                <a:latin typeface="Times New Roman" pitchFamily="18" charset="0"/>
                <a:cs typeface="Times New Roman" pitchFamily="18" charset="0"/>
              </a:rPr>
              <a:t>Rampersad</a:t>
            </a:r>
            <a:r>
              <a:rPr lang="en-US" sz="2800" dirty="0" smtClean="0">
                <a:solidFill>
                  <a:srgbClr val="002060"/>
                </a:solidFill>
                <a:latin typeface="Times New Roman" pitchFamily="18" charset="0"/>
                <a:cs typeface="Times New Roman" pitchFamily="18" charset="0"/>
              </a:rPr>
              <a:t>, 2018). Therefore, it would require advanced data processing tools.</a:t>
            </a:r>
          </a:p>
          <a:p>
            <a:r>
              <a:rPr lang="en-US" sz="2800" dirty="0" smtClean="0">
                <a:solidFill>
                  <a:srgbClr val="002060"/>
                </a:solidFill>
                <a:latin typeface="Times New Roman" pitchFamily="18" charset="0"/>
                <a:cs typeface="Times New Roman" pitchFamily="18" charset="0"/>
              </a:rPr>
              <a:t>There are positive and negative consequences of the introduction of self-driving cars.</a:t>
            </a:r>
            <a:endParaRPr lang="en-US" sz="28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10503782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9043" y="228600"/>
            <a:ext cx="6347713" cy="1320800"/>
          </a:xfrm>
        </p:spPr>
        <p:txBody>
          <a:bodyPr>
            <a:normAutofit/>
          </a:bodyPr>
          <a:lstStyle/>
          <a:p>
            <a:pPr algn="ctr"/>
            <a:r>
              <a:rPr lang="en-US" sz="3600" dirty="0" smtClean="0">
                <a:solidFill>
                  <a:srgbClr val="C00000"/>
                </a:solidFill>
                <a:latin typeface="Times New Roman" pitchFamily="18" charset="0"/>
                <a:cs typeface="Times New Roman" pitchFamily="18" charset="0"/>
              </a:rPr>
              <a:t>Positive Impacts</a:t>
            </a:r>
            <a:endParaRPr lang="en-US" dirty="0">
              <a:solidFill>
                <a:srgbClr val="C00000"/>
              </a:solidFill>
            </a:endParaRPr>
          </a:p>
        </p:txBody>
      </p:sp>
      <p:sp>
        <p:nvSpPr>
          <p:cNvPr id="3" name="Content Placeholder 2"/>
          <p:cNvSpPr>
            <a:spLocks noGrp="1"/>
          </p:cNvSpPr>
          <p:nvPr>
            <p:ph idx="1"/>
          </p:nvPr>
        </p:nvSpPr>
        <p:spPr>
          <a:xfrm>
            <a:off x="228600" y="1364342"/>
            <a:ext cx="7848600" cy="5188858"/>
          </a:xfrm>
        </p:spPr>
        <p:txBody>
          <a:bodyPr>
            <a:normAutofit/>
          </a:bodyPr>
          <a:lstStyle/>
          <a:p>
            <a:r>
              <a:rPr lang="en-US" sz="2800" dirty="0" smtClean="0">
                <a:solidFill>
                  <a:srgbClr val="002060"/>
                </a:solidFill>
                <a:latin typeface="Times New Roman" pitchFamily="18" charset="0"/>
                <a:cs typeface="Times New Roman" pitchFamily="18" charset="0"/>
              </a:rPr>
              <a:t>Reduction in the number of accidents as the numerous accidents caused by human error get eliminated.</a:t>
            </a:r>
          </a:p>
          <a:p>
            <a:r>
              <a:rPr lang="en-US" sz="2800" dirty="0" smtClean="0">
                <a:solidFill>
                  <a:srgbClr val="002060"/>
                </a:solidFill>
                <a:latin typeface="Times New Roman" pitchFamily="18" charset="0"/>
                <a:cs typeface="Times New Roman" pitchFamily="18" charset="0"/>
              </a:rPr>
              <a:t>A benefit to the physically handicapped. This technology will provide a driving solution to all individuals including the blind </a:t>
            </a:r>
            <a:r>
              <a:rPr lang="en-US" sz="2800" dirty="0">
                <a:solidFill>
                  <a:srgbClr val="002060"/>
                </a:solidFill>
                <a:latin typeface="Times New Roman" pitchFamily="18" charset="0"/>
                <a:cs typeface="Times New Roman" pitchFamily="18" charset="0"/>
              </a:rPr>
              <a:t>(Czech et al., 2018)</a:t>
            </a:r>
            <a:r>
              <a:rPr lang="en-US" sz="2800" dirty="0" smtClean="0">
                <a:solidFill>
                  <a:srgbClr val="002060"/>
                </a:solidFill>
                <a:latin typeface="Times New Roman" pitchFamily="18" charset="0"/>
                <a:cs typeface="Times New Roman" pitchFamily="18" charset="0"/>
              </a:rPr>
              <a:t>.</a:t>
            </a:r>
          </a:p>
          <a:p>
            <a:r>
              <a:rPr lang="en-US" sz="2800" dirty="0" smtClean="0">
                <a:solidFill>
                  <a:srgbClr val="002060"/>
                </a:solidFill>
                <a:latin typeface="Times New Roman" pitchFamily="18" charset="0"/>
                <a:cs typeface="Times New Roman" pitchFamily="18" charset="0"/>
              </a:rPr>
              <a:t>Heightened speed limits with consideration of traveler’s safety.</a:t>
            </a:r>
          </a:p>
          <a:p>
            <a:r>
              <a:rPr lang="en-US" sz="2800" dirty="0" smtClean="0">
                <a:solidFill>
                  <a:srgbClr val="002060"/>
                </a:solidFill>
                <a:latin typeface="Times New Roman" pitchFamily="18" charset="0"/>
                <a:cs typeface="Times New Roman" pitchFamily="18" charset="0"/>
              </a:rPr>
              <a:t>Reduction in fuel consumption rates as the vehicles would process traffic data and bypass roads.</a:t>
            </a:r>
          </a:p>
          <a:p>
            <a:endParaRPr lang="en-US" sz="28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41202763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9043" y="228600"/>
            <a:ext cx="6347713" cy="1320800"/>
          </a:xfrm>
        </p:spPr>
        <p:txBody>
          <a:bodyPr>
            <a:normAutofit/>
          </a:bodyPr>
          <a:lstStyle/>
          <a:p>
            <a:pPr algn="ctr"/>
            <a:r>
              <a:rPr lang="en-US" sz="3600" dirty="0" smtClean="0">
                <a:solidFill>
                  <a:srgbClr val="C00000"/>
                </a:solidFill>
                <a:latin typeface="Times New Roman" pitchFamily="18" charset="0"/>
                <a:cs typeface="Times New Roman" pitchFamily="18" charset="0"/>
              </a:rPr>
              <a:t>Positive Impacts</a:t>
            </a:r>
            <a:endParaRPr lang="en-US" dirty="0">
              <a:solidFill>
                <a:srgbClr val="C00000"/>
              </a:solidFill>
            </a:endParaRPr>
          </a:p>
        </p:txBody>
      </p:sp>
      <p:sp>
        <p:nvSpPr>
          <p:cNvPr id="3" name="Content Placeholder 2"/>
          <p:cNvSpPr>
            <a:spLocks noGrp="1"/>
          </p:cNvSpPr>
          <p:nvPr>
            <p:ph idx="1"/>
          </p:nvPr>
        </p:nvSpPr>
        <p:spPr>
          <a:xfrm>
            <a:off x="228600" y="1364342"/>
            <a:ext cx="7848600" cy="5188858"/>
          </a:xfrm>
        </p:spPr>
        <p:txBody>
          <a:bodyPr>
            <a:normAutofit/>
          </a:bodyPr>
          <a:lstStyle/>
          <a:p>
            <a:r>
              <a:rPr lang="en-US" sz="2800" dirty="0" smtClean="0">
                <a:solidFill>
                  <a:srgbClr val="002060"/>
                </a:solidFill>
                <a:latin typeface="Times New Roman" pitchFamily="18" charset="0"/>
                <a:cs typeface="Times New Roman" pitchFamily="18" charset="0"/>
              </a:rPr>
              <a:t>Reduction in traveling time since these vehicles analyze the situation on the road and maximize on it.</a:t>
            </a:r>
          </a:p>
          <a:p>
            <a:r>
              <a:rPr lang="en-US" sz="2800" dirty="0" smtClean="0">
                <a:solidFill>
                  <a:srgbClr val="002060"/>
                </a:solidFill>
                <a:latin typeface="Times New Roman" pitchFamily="18" charset="0"/>
                <a:cs typeface="Times New Roman" pitchFamily="18" charset="0"/>
              </a:rPr>
              <a:t>Self-driving vehicles will allow people to carry out other tasks, such as sending mails or shopping online, while on </a:t>
            </a:r>
            <a:r>
              <a:rPr lang="en-US" sz="2800" dirty="0">
                <a:solidFill>
                  <a:srgbClr val="002060"/>
                </a:solidFill>
                <a:latin typeface="Times New Roman" pitchFamily="18" charset="0"/>
                <a:cs typeface="Times New Roman" pitchFamily="18" charset="0"/>
              </a:rPr>
              <a:t>the road </a:t>
            </a:r>
            <a:r>
              <a:rPr lang="en-US" sz="2800" dirty="0" smtClean="0">
                <a:solidFill>
                  <a:srgbClr val="002060"/>
                </a:solidFill>
                <a:latin typeface="Times New Roman" pitchFamily="18" charset="0"/>
                <a:cs typeface="Times New Roman" pitchFamily="18" charset="0"/>
              </a:rPr>
              <a:t>(Czech et al., 2018).</a:t>
            </a:r>
          </a:p>
          <a:p>
            <a:r>
              <a:rPr lang="en-US" sz="2800" dirty="0" smtClean="0">
                <a:solidFill>
                  <a:srgbClr val="002060"/>
                </a:solidFill>
                <a:latin typeface="Times New Roman" pitchFamily="18" charset="0"/>
                <a:cs typeface="Times New Roman" pitchFamily="18" charset="0"/>
              </a:rPr>
              <a:t>Decrease in the rate of automobile thefts due to high computerization in the vehicles.</a:t>
            </a:r>
          </a:p>
          <a:p>
            <a:r>
              <a:rPr lang="en-US" sz="2800" dirty="0" smtClean="0">
                <a:solidFill>
                  <a:srgbClr val="002060"/>
                </a:solidFill>
                <a:latin typeface="Times New Roman" pitchFamily="18" charset="0"/>
                <a:cs typeface="Times New Roman" pitchFamily="18" charset="0"/>
              </a:rPr>
              <a:t>Long journeys would be enjoyable and travelers would be saved from fatigue.</a:t>
            </a:r>
          </a:p>
          <a:p>
            <a:endParaRPr lang="en-US" sz="28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42802517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9043" y="228600"/>
            <a:ext cx="6347713" cy="1320800"/>
          </a:xfrm>
        </p:spPr>
        <p:txBody>
          <a:bodyPr>
            <a:normAutofit/>
          </a:bodyPr>
          <a:lstStyle/>
          <a:p>
            <a:pPr algn="ctr"/>
            <a:r>
              <a:rPr lang="en-US" sz="3600" dirty="0" smtClean="0">
                <a:solidFill>
                  <a:srgbClr val="C00000"/>
                </a:solidFill>
                <a:latin typeface="Times New Roman" pitchFamily="18" charset="0"/>
                <a:cs typeface="Times New Roman" pitchFamily="18" charset="0"/>
              </a:rPr>
              <a:t>Negative Impacts</a:t>
            </a:r>
            <a:endParaRPr lang="en-US" dirty="0">
              <a:solidFill>
                <a:srgbClr val="C00000"/>
              </a:solidFill>
            </a:endParaRPr>
          </a:p>
        </p:txBody>
      </p:sp>
      <p:sp>
        <p:nvSpPr>
          <p:cNvPr id="3" name="Content Placeholder 2"/>
          <p:cNvSpPr>
            <a:spLocks noGrp="1"/>
          </p:cNvSpPr>
          <p:nvPr>
            <p:ph idx="1"/>
          </p:nvPr>
        </p:nvSpPr>
        <p:spPr>
          <a:xfrm>
            <a:off x="228600" y="1364342"/>
            <a:ext cx="7848600" cy="5188858"/>
          </a:xfrm>
        </p:spPr>
        <p:txBody>
          <a:bodyPr>
            <a:normAutofit/>
          </a:bodyPr>
          <a:lstStyle/>
          <a:p>
            <a:r>
              <a:rPr lang="en-US" sz="2600" dirty="0" smtClean="0">
                <a:solidFill>
                  <a:srgbClr val="002060"/>
                </a:solidFill>
                <a:latin typeface="Times New Roman" pitchFamily="18" charset="0"/>
                <a:cs typeface="Times New Roman" pitchFamily="18" charset="0"/>
              </a:rPr>
              <a:t>The decisions on the road are bestowed on a computer that lacks instincts or emotions which are major factors in decision-making (</a:t>
            </a:r>
            <a:r>
              <a:rPr lang="en-US" sz="2800" dirty="0" smtClean="0">
                <a:solidFill>
                  <a:srgbClr val="002060"/>
                </a:solidFill>
                <a:latin typeface="Times New Roman" panose="02020603050405020304" pitchFamily="18" charset="0"/>
                <a:cs typeface="Times New Roman" panose="02020603050405020304" pitchFamily="18" charset="0"/>
              </a:rPr>
              <a:t>Hancock</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smtClean="0">
                <a:solidFill>
                  <a:srgbClr val="002060"/>
                </a:solidFill>
                <a:latin typeface="Times New Roman" panose="02020603050405020304" pitchFamily="18" charset="0"/>
                <a:cs typeface="Times New Roman" panose="02020603050405020304" pitchFamily="18" charset="0"/>
              </a:rPr>
              <a:t>2019)</a:t>
            </a:r>
            <a:r>
              <a:rPr lang="en-US" sz="2600" dirty="0" smtClean="0">
                <a:solidFill>
                  <a:srgbClr val="002060"/>
                </a:solidFill>
                <a:latin typeface="Times New Roman" pitchFamily="18" charset="0"/>
                <a:cs typeface="Times New Roman" pitchFamily="18" charset="0"/>
              </a:rPr>
              <a:t>.</a:t>
            </a:r>
          </a:p>
          <a:p>
            <a:r>
              <a:rPr lang="en-US" sz="2600" dirty="0" smtClean="0">
                <a:solidFill>
                  <a:srgbClr val="002060"/>
                </a:solidFill>
                <a:latin typeface="Times New Roman" pitchFamily="18" charset="0"/>
                <a:cs typeface="Times New Roman" pitchFamily="18" charset="0"/>
              </a:rPr>
              <a:t>The vehicles would be vulnerable to cyber insecurity issues hence diverting the technology of automobile theft.</a:t>
            </a:r>
          </a:p>
          <a:p>
            <a:r>
              <a:rPr lang="en-US" sz="2600" dirty="0" smtClean="0">
                <a:solidFill>
                  <a:srgbClr val="002060"/>
                </a:solidFill>
                <a:latin typeface="Times New Roman" pitchFamily="18" charset="0"/>
                <a:cs typeface="Times New Roman" pitchFamily="18" charset="0"/>
              </a:rPr>
              <a:t>Legally, confusion would arise over who is liable in case an accident occurs.</a:t>
            </a:r>
          </a:p>
          <a:p>
            <a:r>
              <a:rPr lang="en-US" sz="2600" dirty="0" smtClean="0">
                <a:solidFill>
                  <a:srgbClr val="002060"/>
                </a:solidFill>
                <a:latin typeface="Times New Roman" pitchFamily="18" charset="0"/>
                <a:cs typeface="Times New Roman" pitchFamily="18" charset="0"/>
              </a:rPr>
              <a:t>Adverse weather conditions may reduce the sensory functions of the vehicles, and may cause even worse accidents.</a:t>
            </a:r>
            <a:endParaRPr lang="en-US" sz="26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30883043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600" dirty="0" smtClean="0">
                <a:solidFill>
                  <a:srgbClr val="C00000"/>
                </a:solidFill>
                <a:latin typeface="Times New Roman" pitchFamily="18" charset="0"/>
                <a:cs typeface="Times New Roman" pitchFamily="18" charset="0"/>
              </a:rPr>
              <a:t>Negative Impacts</a:t>
            </a:r>
            <a:endParaRPr lang="en-US" sz="3600" dirty="0">
              <a:solidFill>
                <a:srgbClr val="C00000"/>
              </a:solidFill>
            </a:endParaRPr>
          </a:p>
        </p:txBody>
      </p:sp>
      <p:sp>
        <p:nvSpPr>
          <p:cNvPr id="3" name="Content Placeholder 2"/>
          <p:cNvSpPr>
            <a:spLocks noGrp="1"/>
          </p:cNvSpPr>
          <p:nvPr>
            <p:ph idx="1"/>
          </p:nvPr>
        </p:nvSpPr>
        <p:spPr>
          <a:xfrm>
            <a:off x="609599" y="1447800"/>
            <a:ext cx="7239001" cy="5029200"/>
          </a:xfrm>
        </p:spPr>
        <p:txBody>
          <a:bodyPr>
            <a:normAutofit lnSpcReduction="10000"/>
          </a:bodyPr>
          <a:lstStyle/>
          <a:p>
            <a:r>
              <a:rPr lang="en-US" sz="2600" dirty="0" smtClean="0">
                <a:solidFill>
                  <a:srgbClr val="002060"/>
                </a:solidFill>
                <a:latin typeface="Times New Roman" panose="02020603050405020304" pitchFamily="18" charset="0"/>
                <a:cs typeface="Times New Roman" panose="02020603050405020304" pitchFamily="18" charset="0"/>
              </a:rPr>
              <a:t>A self-driving car may have a hard time processing normal human signs such as the waving of a red flag by a utility worker requesting the driver to stop.</a:t>
            </a:r>
          </a:p>
          <a:p>
            <a:r>
              <a:rPr lang="en-US" sz="2600" dirty="0" smtClean="0">
                <a:solidFill>
                  <a:srgbClr val="002060"/>
                </a:solidFill>
                <a:latin typeface="Times New Roman" panose="02020603050405020304" pitchFamily="18" charset="0"/>
                <a:cs typeface="Times New Roman" panose="02020603050405020304" pitchFamily="18" charset="0"/>
              </a:rPr>
              <a:t>For the fully automated vehicles to work, roads and maps should be re-organized to fit the technological needs </a:t>
            </a:r>
            <a:r>
              <a:rPr lang="en-US" sz="2400" dirty="0">
                <a:solidFill>
                  <a:srgbClr val="002060"/>
                </a:solidFill>
                <a:latin typeface="Times New Roman" pitchFamily="18" charset="0"/>
                <a:cs typeface="Times New Roman" pitchFamily="18" charset="0"/>
              </a:rPr>
              <a:t>(Kaur &amp; </a:t>
            </a:r>
            <a:r>
              <a:rPr lang="en-US" sz="2400" dirty="0" err="1">
                <a:solidFill>
                  <a:srgbClr val="002060"/>
                </a:solidFill>
                <a:latin typeface="Times New Roman" pitchFamily="18" charset="0"/>
                <a:cs typeface="Times New Roman" pitchFamily="18" charset="0"/>
              </a:rPr>
              <a:t>Rampersad</a:t>
            </a:r>
            <a:r>
              <a:rPr lang="en-US" sz="2400" dirty="0">
                <a:solidFill>
                  <a:srgbClr val="002060"/>
                </a:solidFill>
                <a:latin typeface="Times New Roman" pitchFamily="18" charset="0"/>
                <a:cs typeface="Times New Roman" pitchFamily="18" charset="0"/>
              </a:rPr>
              <a:t>, 2018)</a:t>
            </a:r>
            <a:r>
              <a:rPr lang="en-US" sz="2600" dirty="0" smtClean="0">
                <a:solidFill>
                  <a:srgbClr val="002060"/>
                </a:solidFill>
                <a:latin typeface="Times New Roman" panose="02020603050405020304" pitchFamily="18" charset="0"/>
                <a:cs typeface="Times New Roman" panose="02020603050405020304" pitchFamily="18" charset="0"/>
              </a:rPr>
              <a:t>.</a:t>
            </a:r>
          </a:p>
          <a:p>
            <a:r>
              <a:rPr lang="en-US" sz="2600" dirty="0" smtClean="0">
                <a:solidFill>
                  <a:srgbClr val="002060"/>
                </a:solidFill>
                <a:latin typeface="Times New Roman" panose="02020603050405020304" pitchFamily="18" charset="0"/>
                <a:cs typeface="Times New Roman" panose="02020603050405020304" pitchFamily="18" charset="0"/>
              </a:rPr>
              <a:t> Loss of employment as jobs such as taxi drivers and personal chauffeurs get eliminated </a:t>
            </a:r>
            <a:r>
              <a:rPr lang="en-US" sz="2400" dirty="0">
                <a:solidFill>
                  <a:srgbClr val="002060"/>
                </a:solidFill>
                <a:latin typeface="Times New Roman" pitchFamily="18" charset="0"/>
                <a:cs typeface="Times New Roman" pitchFamily="18" charset="0"/>
              </a:rPr>
              <a:t>(Hancock, 2019</a:t>
            </a:r>
            <a:r>
              <a:rPr lang="en-US" sz="2400" dirty="0" smtClean="0">
                <a:solidFill>
                  <a:srgbClr val="002060"/>
                </a:solidFill>
                <a:latin typeface="Times New Roman" pitchFamily="18" charset="0"/>
                <a:cs typeface="Times New Roman" pitchFamily="18" charset="0"/>
              </a:rPr>
              <a:t>).</a:t>
            </a:r>
            <a:endParaRPr lang="en-US" sz="2600" dirty="0" smtClean="0">
              <a:solidFill>
                <a:srgbClr val="002060"/>
              </a:solidFill>
              <a:latin typeface="Times New Roman" panose="02020603050405020304" pitchFamily="18" charset="0"/>
              <a:cs typeface="Times New Roman" panose="02020603050405020304" pitchFamily="18" charset="0"/>
            </a:endParaRPr>
          </a:p>
          <a:p>
            <a:r>
              <a:rPr lang="en-US" sz="2600" dirty="0" smtClean="0">
                <a:solidFill>
                  <a:srgbClr val="002060"/>
                </a:solidFill>
                <a:latin typeface="Times New Roman" panose="02020603050405020304" pitchFamily="18" charset="0"/>
                <a:cs typeface="Times New Roman" panose="02020603050405020304" pitchFamily="18" charset="0"/>
              </a:rPr>
              <a:t>Humans may not be fully eliminated in the operations of the vehicle.</a:t>
            </a:r>
            <a:endParaRPr lang="en-US" sz="26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827838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600" dirty="0" smtClean="0">
                <a:solidFill>
                  <a:srgbClr val="C00000"/>
                </a:solidFill>
                <a:latin typeface="Times New Roman" pitchFamily="18" charset="0"/>
                <a:cs typeface="Times New Roman" pitchFamily="18" charset="0"/>
              </a:rPr>
              <a:t>Conclusion</a:t>
            </a:r>
            <a:endParaRPr lang="en-US" sz="3600" dirty="0">
              <a:solidFill>
                <a:srgbClr val="C00000"/>
              </a:solidFill>
            </a:endParaRPr>
          </a:p>
        </p:txBody>
      </p:sp>
      <p:sp>
        <p:nvSpPr>
          <p:cNvPr id="3" name="Content Placeholder 2"/>
          <p:cNvSpPr>
            <a:spLocks noGrp="1"/>
          </p:cNvSpPr>
          <p:nvPr>
            <p:ph idx="1"/>
          </p:nvPr>
        </p:nvSpPr>
        <p:spPr>
          <a:xfrm>
            <a:off x="609599" y="1447800"/>
            <a:ext cx="7239001" cy="5029200"/>
          </a:xfrm>
        </p:spPr>
        <p:txBody>
          <a:bodyPr>
            <a:normAutofit/>
          </a:bodyPr>
          <a:lstStyle/>
          <a:p>
            <a:r>
              <a:rPr lang="en-US" sz="2600" dirty="0" smtClean="0">
                <a:solidFill>
                  <a:srgbClr val="002060"/>
                </a:solidFill>
                <a:latin typeface="Times New Roman" panose="02020603050405020304" pitchFamily="18" charset="0"/>
                <a:cs typeface="Times New Roman" panose="02020603050405020304" pitchFamily="18" charset="0"/>
              </a:rPr>
              <a:t>Technologies keep advancing as the society finds new ways of handling their problems.</a:t>
            </a:r>
          </a:p>
          <a:p>
            <a:r>
              <a:rPr lang="en-US" sz="2600" dirty="0" smtClean="0">
                <a:solidFill>
                  <a:srgbClr val="002060"/>
                </a:solidFill>
                <a:latin typeface="Times New Roman" panose="02020603050405020304" pitchFamily="18" charset="0"/>
                <a:cs typeface="Times New Roman" panose="02020603050405020304" pitchFamily="18" charset="0"/>
              </a:rPr>
              <a:t>A self driving vehicle is one of the solutions that humans have been trying to incorporate in the society infested by uncontrollable traffic and avoidable accidents.</a:t>
            </a:r>
          </a:p>
          <a:p>
            <a:r>
              <a:rPr lang="en-US" sz="2600" dirty="0" smtClean="0">
                <a:solidFill>
                  <a:srgbClr val="002060"/>
                </a:solidFill>
                <a:latin typeface="Times New Roman" panose="02020603050405020304" pitchFamily="18" charset="0"/>
                <a:cs typeface="Times New Roman" panose="02020603050405020304" pitchFamily="18" charset="0"/>
              </a:rPr>
              <a:t>However, this new technology has not </a:t>
            </a:r>
            <a:r>
              <a:rPr lang="en-US" sz="2600" dirty="0">
                <a:solidFill>
                  <a:srgbClr val="002060"/>
                </a:solidFill>
                <a:latin typeface="Times New Roman" panose="02020603050405020304" pitchFamily="18" charset="0"/>
                <a:cs typeface="Times New Roman" panose="02020603050405020304" pitchFamily="18" charset="0"/>
              </a:rPr>
              <a:t>been </a:t>
            </a:r>
            <a:r>
              <a:rPr lang="en-US" sz="2600" dirty="0" smtClean="0">
                <a:solidFill>
                  <a:srgbClr val="002060"/>
                </a:solidFill>
                <a:latin typeface="Times New Roman" panose="02020603050405020304" pitchFamily="18" charset="0"/>
                <a:cs typeface="Times New Roman" panose="02020603050405020304" pitchFamily="18" charset="0"/>
              </a:rPr>
              <a:t>fully adopted as it would reorganize the highway plans.</a:t>
            </a:r>
          </a:p>
          <a:p>
            <a:r>
              <a:rPr lang="en-US" sz="2600" dirty="0" smtClean="0">
                <a:solidFill>
                  <a:srgbClr val="002060"/>
                </a:solidFill>
                <a:latin typeface="Times New Roman" panose="02020603050405020304" pitchFamily="18" charset="0"/>
                <a:cs typeface="Times New Roman" panose="02020603050405020304" pitchFamily="18" charset="0"/>
              </a:rPr>
              <a:t>There are positive and negative implications that driverless vehicles would create.</a:t>
            </a:r>
            <a:endParaRPr lang="en-US" sz="26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021828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rgbClr val="C00000"/>
                </a:solidFill>
                <a:latin typeface="Times New Roman" pitchFamily="18" charset="0"/>
                <a:cs typeface="Times New Roman" pitchFamily="18" charset="0"/>
              </a:rPr>
              <a:t>References</a:t>
            </a:r>
            <a:endParaRPr lang="en-US" sz="3600" dirty="0">
              <a:solidFill>
                <a:srgbClr val="C00000"/>
              </a:solidFill>
              <a:latin typeface="Times New Roman" pitchFamily="18" charset="0"/>
              <a:cs typeface="Times New Roman" pitchFamily="18" charset="0"/>
            </a:endParaRPr>
          </a:p>
        </p:txBody>
      </p:sp>
      <p:sp>
        <p:nvSpPr>
          <p:cNvPr id="3" name="Content Placeholder 2"/>
          <p:cNvSpPr>
            <a:spLocks noGrp="1"/>
          </p:cNvSpPr>
          <p:nvPr>
            <p:ph idx="1"/>
          </p:nvPr>
        </p:nvSpPr>
        <p:spPr>
          <a:xfrm>
            <a:off x="228600" y="1270000"/>
            <a:ext cx="7619999" cy="5588000"/>
          </a:xfrm>
        </p:spPr>
        <p:txBody>
          <a:bodyPr>
            <a:noAutofit/>
          </a:bodyPr>
          <a:lstStyle/>
          <a:p>
            <a:pPr>
              <a:spcBef>
                <a:spcPts val="0"/>
              </a:spcBef>
            </a:pPr>
            <a:r>
              <a:rPr lang="en-US" sz="2400" dirty="0">
                <a:solidFill>
                  <a:srgbClr val="002060"/>
                </a:solidFill>
                <a:latin typeface="Times New Roman" panose="02020603050405020304" pitchFamily="18" charset="0"/>
                <a:cs typeface="Times New Roman" panose="02020603050405020304" pitchFamily="18" charset="0"/>
              </a:rPr>
              <a:t>Czech, P., </a:t>
            </a:r>
            <a:r>
              <a:rPr lang="en-US" sz="2400" dirty="0" err="1">
                <a:solidFill>
                  <a:srgbClr val="002060"/>
                </a:solidFill>
                <a:latin typeface="Times New Roman" panose="02020603050405020304" pitchFamily="18" charset="0"/>
                <a:cs typeface="Times New Roman" panose="02020603050405020304" pitchFamily="18" charset="0"/>
              </a:rPr>
              <a:t>Turoń</a:t>
            </a:r>
            <a:r>
              <a:rPr lang="en-US" sz="2400" dirty="0">
                <a:solidFill>
                  <a:srgbClr val="002060"/>
                </a:solidFill>
                <a:latin typeface="Times New Roman" panose="02020603050405020304" pitchFamily="18" charset="0"/>
                <a:cs typeface="Times New Roman" panose="02020603050405020304" pitchFamily="18" charset="0"/>
              </a:rPr>
              <a:t>, K., &amp; </a:t>
            </a:r>
            <a:r>
              <a:rPr lang="en-US" sz="2400" dirty="0" err="1">
                <a:solidFill>
                  <a:srgbClr val="002060"/>
                </a:solidFill>
                <a:latin typeface="Times New Roman" panose="02020603050405020304" pitchFamily="18" charset="0"/>
                <a:cs typeface="Times New Roman" panose="02020603050405020304" pitchFamily="18" charset="0"/>
              </a:rPr>
              <a:t>Barcik</a:t>
            </a:r>
            <a:r>
              <a:rPr lang="en-US" sz="2400" dirty="0">
                <a:solidFill>
                  <a:srgbClr val="002060"/>
                </a:solidFill>
                <a:latin typeface="Times New Roman" panose="02020603050405020304" pitchFamily="18" charset="0"/>
                <a:cs typeface="Times New Roman" panose="02020603050405020304" pitchFamily="18" charset="0"/>
              </a:rPr>
              <a:t>, J. (2018). Autonomous vehicles: basic issues. </a:t>
            </a:r>
            <a:r>
              <a:rPr lang="en-US" sz="2400" dirty="0" err="1">
                <a:solidFill>
                  <a:srgbClr val="002060"/>
                </a:solidFill>
                <a:latin typeface="Times New Roman" panose="02020603050405020304" pitchFamily="18" charset="0"/>
                <a:cs typeface="Times New Roman" panose="02020603050405020304" pitchFamily="18" charset="0"/>
              </a:rPr>
              <a:t>Zeszyty</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Naukowe</a:t>
            </a:r>
            <a:r>
              <a:rPr lang="en-US" sz="2400" dirty="0">
                <a:solidFill>
                  <a:srgbClr val="002060"/>
                </a:solidFill>
                <a:latin typeface="Times New Roman" panose="02020603050405020304" pitchFamily="18" charset="0"/>
                <a:cs typeface="Times New Roman" panose="02020603050405020304" pitchFamily="18" charset="0"/>
              </a:rPr>
              <a:t>. Transport/</a:t>
            </a:r>
            <a:r>
              <a:rPr lang="en-US" sz="2400" dirty="0" err="1">
                <a:solidFill>
                  <a:srgbClr val="002060"/>
                </a:solidFill>
                <a:latin typeface="Times New Roman" panose="02020603050405020304" pitchFamily="18" charset="0"/>
                <a:cs typeface="Times New Roman" panose="02020603050405020304" pitchFamily="18" charset="0"/>
              </a:rPr>
              <a:t>Politechnika</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Śląska</a:t>
            </a:r>
            <a:r>
              <a:rPr lang="en-US" sz="2400" dirty="0">
                <a:solidFill>
                  <a:srgbClr val="002060"/>
                </a:solidFill>
                <a:latin typeface="Times New Roman" panose="02020603050405020304" pitchFamily="18" charset="0"/>
                <a:cs typeface="Times New Roman" panose="02020603050405020304" pitchFamily="18" charset="0"/>
              </a:rPr>
              <a:t>.</a:t>
            </a:r>
          </a:p>
          <a:p>
            <a:pPr>
              <a:spcBef>
                <a:spcPts val="0"/>
              </a:spcBef>
            </a:pPr>
            <a:r>
              <a:rPr lang="en-US" sz="2400" dirty="0" smtClean="0">
                <a:solidFill>
                  <a:srgbClr val="002060"/>
                </a:solidFill>
                <a:latin typeface="Times New Roman" panose="02020603050405020304" pitchFamily="18" charset="0"/>
                <a:cs typeface="Times New Roman" panose="02020603050405020304" pitchFamily="18" charset="0"/>
              </a:rPr>
              <a:t>Hancock</a:t>
            </a:r>
            <a:r>
              <a:rPr lang="en-US" sz="2400" dirty="0">
                <a:solidFill>
                  <a:srgbClr val="002060"/>
                </a:solidFill>
                <a:latin typeface="Times New Roman" panose="02020603050405020304" pitchFamily="18" charset="0"/>
                <a:cs typeface="Times New Roman" panose="02020603050405020304" pitchFamily="18" charset="0"/>
              </a:rPr>
              <a:t>, P. A. (2019). Some pitfalls in the promises of automated and autonomous vehicles. Ergonomics, 62(4), 479-495.</a:t>
            </a:r>
          </a:p>
          <a:p>
            <a:pPr>
              <a:spcBef>
                <a:spcPts val="0"/>
              </a:spcBef>
            </a:pPr>
            <a:r>
              <a:rPr lang="en-US" sz="2400" dirty="0" smtClean="0">
                <a:solidFill>
                  <a:srgbClr val="002060"/>
                </a:solidFill>
                <a:latin typeface="Times New Roman" panose="02020603050405020304" pitchFamily="18" charset="0"/>
                <a:cs typeface="Times New Roman" panose="02020603050405020304" pitchFamily="18" charset="0"/>
              </a:rPr>
              <a:t>Kaur</a:t>
            </a:r>
            <a:r>
              <a:rPr lang="en-US" sz="2400" dirty="0">
                <a:solidFill>
                  <a:srgbClr val="002060"/>
                </a:solidFill>
                <a:latin typeface="Times New Roman" panose="02020603050405020304" pitchFamily="18" charset="0"/>
                <a:cs typeface="Times New Roman" panose="02020603050405020304" pitchFamily="18" charset="0"/>
              </a:rPr>
              <a:t>, K., &amp; </a:t>
            </a:r>
            <a:r>
              <a:rPr lang="en-US" sz="2400" dirty="0" err="1">
                <a:solidFill>
                  <a:srgbClr val="002060"/>
                </a:solidFill>
                <a:latin typeface="Times New Roman" panose="02020603050405020304" pitchFamily="18" charset="0"/>
                <a:cs typeface="Times New Roman" panose="02020603050405020304" pitchFamily="18" charset="0"/>
              </a:rPr>
              <a:t>Rampersad</a:t>
            </a:r>
            <a:r>
              <a:rPr lang="en-US" sz="2400" dirty="0">
                <a:solidFill>
                  <a:srgbClr val="002060"/>
                </a:solidFill>
                <a:latin typeface="Times New Roman" panose="02020603050405020304" pitchFamily="18" charset="0"/>
                <a:cs typeface="Times New Roman" panose="02020603050405020304" pitchFamily="18" charset="0"/>
              </a:rPr>
              <a:t>, G. (2018). Trust in driverless cars: Investigating key factors influencing the adoption of driverless cars. Journal of Engineering and Technology Management, 48, 87-96</a:t>
            </a:r>
            <a:r>
              <a:rPr lang="en-US" sz="2400" dirty="0" smtClean="0">
                <a:solidFill>
                  <a:srgbClr val="002060"/>
                </a:solidFill>
                <a:latin typeface="Times New Roman" panose="02020603050405020304" pitchFamily="18" charset="0"/>
                <a:cs typeface="Times New Roman" panose="02020603050405020304" pitchFamily="18" charset="0"/>
              </a:rPr>
              <a:t>.</a:t>
            </a:r>
          </a:p>
          <a:p>
            <a:pPr>
              <a:spcBef>
                <a:spcPts val="0"/>
              </a:spcBef>
            </a:pPr>
            <a:r>
              <a:rPr lang="en-US" sz="2400" dirty="0" err="1">
                <a:solidFill>
                  <a:srgbClr val="002060"/>
                </a:solidFill>
                <a:latin typeface="Times New Roman" panose="02020603050405020304" pitchFamily="18" charset="0"/>
                <a:cs typeface="Times New Roman" panose="02020603050405020304" pitchFamily="18" charset="0"/>
              </a:rPr>
              <a:t>Marcinkowski</a:t>
            </a:r>
            <a:r>
              <a:rPr lang="en-US" sz="2400" dirty="0">
                <a:solidFill>
                  <a:srgbClr val="002060"/>
                </a:solidFill>
                <a:latin typeface="Times New Roman" panose="02020603050405020304" pitchFamily="18" charset="0"/>
                <a:cs typeface="Times New Roman" panose="02020603050405020304" pitchFamily="18" charset="0"/>
              </a:rPr>
              <a:t>, M. (2016). Data, ideology, and the developing critical program of social informatics. Journal of the Association for Information Science and Technology, 67(5), 1266-1275.</a:t>
            </a:r>
            <a:endParaRPr lang="en-US" sz="2400" dirty="0" smtClean="0">
              <a:solidFill>
                <a:srgbClr val="002060"/>
              </a:solidFill>
              <a:latin typeface="Times New Roman" panose="02020603050405020304" pitchFamily="18" charset="0"/>
              <a:cs typeface="Times New Roman" panose="02020603050405020304" pitchFamily="18" charset="0"/>
            </a:endParaRPr>
          </a:p>
          <a:p>
            <a:pPr>
              <a:spcBef>
                <a:spcPts val="0"/>
              </a:spcBef>
            </a:pPr>
            <a:endParaRPr lang="en-US" sz="2400" dirty="0" smtClean="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19717529"/>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Composite">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0</TotalTime>
  <Words>1191</Words>
  <Application>Microsoft Office PowerPoint</Application>
  <PresentationFormat>On-screen Show (4:3)</PresentationFormat>
  <Paragraphs>63</Paragraphs>
  <Slides>9</Slides>
  <Notes>7</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Facet</vt:lpstr>
      <vt:lpstr>Driverless Cars Social Informatics Name: Institution:</vt:lpstr>
      <vt:lpstr>Social Informatics</vt:lpstr>
      <vt:lpstr>Driverless Cars</vt:lpstr>
      <vt:lpstr>Positive Impacts</vt:lpstr>
      <vt:lpstr>Positive Impacts</vt:lpstr>
      <vt:lpstr>Negative Impacts</vt:lpstr>
      <vt:lpstr>Negative Impacts</vt:lpstr>
      <vt:lpstr>Conclusion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
  <cp:revision>1</cp:revision>
  <dcterms:created xsi:type="dcterms:W3CDTF">2019-01-08T02:26:20Z</dcterms:created>
  <dcterms:modified xsi:type="dcterms:W3CDTF">2020-09-17T12:55:09Z</dcterms:modified>
</cp:coreProperties>
</file>