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14"/>
  </p:notesMasterIdLst>
  <p:sldIdLst>
    <p:sldId id="256" r:id="rId2"/>
    <p:sldId id="257" r:id="rId3"/>
    <p:sldId id="258" r:id="rId4"/>
    <p:sldId id="269" r:id="rId5"/>
    <p:sldId id="259" r:id="rId6"/>
    <p:sldId id="261" r:id="rId7"/>
    <p:sldId id="262" r:id="rId8"/>
    <p:sldId id="263" r:id="rId9"/>
    <p:sldId id="264" r:id="rId10"/>
    <p:sldId id="265" r:id="rId11"/>
    <p:sldId id="267" r:id="rId12"/>
    <p:sldId id="268"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E4A5"/>
    <a:srgbClr val="B290BA"/>
    <a:srgbClr val="FBD3C1"/>
    <a:srgbClr val="0075C3"/>
    <a:srgbClr val="A7B3C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577" autoAdjust="0"/>
    <p:restoredTop sz="27184" autoAdjust="0"/>
  </p:normalViewPr>
  <p:slideViewPr>
    <p:cSldViewPr snapToGrid="0">
      <p:cViewPr varScale="1">
        <p:scale>
          <a:sx n="63" d="100"/>
          <a:sy n="63" d="100"/>
        </p:scale>
        <p:origin x="96" y="58"/>
      </p:cViewPr>
      <p:guideLst/>
    </p:cSldViewPr>
  </p:slideViewPr>
  <p:notesTextViewPr>
    <p:cViewPr>
      <p:scale>
        <a:sx n="1" d="1"/>
        <a:sy n="1" d="1"/>
      </p:scale>
      <p:origin x="0" y="0"/>
    </p:cViewPr>
  </p:notesTextViewPr>
  <p:notesViewPr>
    <p:cSldViewPr snapToGrid="0">
      <p:cViewPr varScale="1">
        <p:scale>
          <a:sx n="48" d="100"/>
          <a:sy n="48" d="100"/>
        </p:scale>
        <p:origin x="1469" y="5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E676DF-564C-47A2-8059-8D458479AE5C}" type="datetimeFigureOut">
              <a:rPr lang="en-US" smtClean="0"/>
              <a:t>12/6/2017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F0E2790-CBBB-4FFA-941C-1DF8666D200A}" type="slidenum">
              <a:rPr lang="en-US" smtClean="0"/>
              <a:t>‹#›</a:t>
            </a:fld>
            <a:endParaRPr lang="en-US"/>
          </a:p>
        </p:txBody>
      </p:sp>
    </p:spTree>
    <p:extLst>
      <p:ext uri="{BB962C8B-B14F-4D97-AF65-F5344CB8AC3E}">
        <p14:creationId xmlns:p14="http://schemas.microsoft.com/office/powerpoint/2010/main" val="28508421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3-1. Why are the Chinese such heavy users of the Internet?</a:t>
            </a:r>
          </a:p>
          <a:p>
            <a:r>
              <a:rPr lang="en-US" dirty="0"/>
              <a:t>A:</a:t>
            </a:r>
          </a:p>
          <a:p>
            <a:endParaRPr lang="en-US" dirty="0"/>
          </a:p>
          <a:p>
            <a:r>
              <a:rPr lang="en-US" dirty="0"/>
              <a:t>3-2. What are the characteristics of a collectivistic society such as China?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a:t>
            </a:r>
          </a:p>
          <a:p>
            <a:endParaRPr lang="en-US" dirty="0"/>
          </a:p>
          <a:p>
            <a:r>
              <a:rPr lang="en-US" dirty="0"/>
              <a:t>3-3. In what ways does social media reflect cultural values in China?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A:</a:t>
            </a:r>
          </a:p>
          <a:p>
            <a:endParaRPr lang="en-US" dirty="0"/>
          </a:p>
          <a:p>
            <a:endParaRPr lang="en-US" dirty="0"/>
          </a:p>
        </p:txBody>
      </p:sp>
      <p:sp>
        <p:nvSpPr>
          <p:cNvPr id="4" name="Slide Number Placeholder 3"/>
          <p:cNvSpPr>
            <a:spLocks noGrp="1"/>
          </p:cNvSpPr>
          <p:nvPr>
            <p:ph type="sldNum" sz="quarter" idx="10"/>
          </p:nvPr>
        </p:nvSpPr>
        <p:spPr/>
        <p:txBody>
          <a:bodyPr/>
          <a:lstStyle/>
          <a:p>
            <a:fld id="{5F0E2790-CBBB-4FFA-941C-1DF8666D200A}" type="slidenum">
              <a:rPr lang="en-US" smtClean="0"/>
              <a:t>4</a:t>
            </a:fld>
            <a:endParaRPr lang="en-US"/>
          </a:p>
        </p:txBody>
      </p:sp>
    </p:spTree>
    <p:extLst>
      <p:ext uri="{BB962C8B-B14F-4D97-AF65-F5344CB8AC3E}">
        <p14:creationId xmlns:p14="http://schemas.microsoft.com/office/powerpoint/2010/main" val="15047526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200" b="0" i="0" kern="1200" dirty="0">
                <a:solidFill>
                  <a:schemeClr val="tx1"/>
                </a:solidFill>
                <a:effectLst/>
                <a:latin typeface="+mn-lt"/>
                <a:ea typeface="+mn-ea"/>
                <a:cs typeface="+mn-cs"/>
              </a:rPr>
              <a:t>3-4. Most aspects of foreign culture, such as language, religion, gender roles, and problem-solving strategies, are hard for the casual observer to understand. In what ways do Hollywood movies affect national culture outside the United States? What aspects of U.S. culture do Hollywood films promote around the world? Can you observe any positive effects of Hollywood movies on world cultures?</a:t>
            </a:r>
          </a:p>
          <a:p>
            <a:pPr fontAlgn="base"/>
            <a:r>
              <a:rPr lang="en-US" sz="1200" b="0" i="0" kern="1200" dirty="0">
                <a:solidFill>
                  <a:schemeClr val="tx1"/>
                </a:solidFill>
                <a:effectLst/>
                <a:latin typeface="+mn-lt"/>
                <a:ea typeface="+mn-ea"/>
                <a:cs typeface="+mn-cs"/>
              </a:rPr>
              <a:t>A: </a:t>
            </a:r>
          </a:p>
          <a:p>
            <a:pPr fontAlgn="base"/>
            <a:endParaRPr lang="en-US" sz="1200" b="0" i="0" kern="1200" dirty="0">
              <a:solidFill>
                <a:schemeClr val="tx1"/>
              </a:solidFill>
              <a:effectLst/>
              <a:latin typeface="+mn-lt"/>
              <a:ea typeface="+mn-ea"/>
              <a:cs typeface="+mn-cs"/>
            </a:endParaRPr>
          </a:p>
          <a:p>
            <a:pPr fontAlgn="base"/>
            <a:r>
              <a:rPr lang="en-US" sz="1200" b="0" i="0" kern="1200" dirty="0">
                <a:solidFill>
                  <a:schemeClr val="tx1"/>
                </a:solidFill>
                <a:effectLst/>
                <a:latin typeface="+mn-lt"/>
                <a:ea typeface="+mn-ea"/>
                <a:cs typeface="+mn-cs"/>
              </a:rPr>
              <a:t>3-5. Culture plays a key role in business. In what ways have movies influenced managerial tasks, company activities, and other ways of doing business around the world? Can watching foreign films be an effective way of learning how to do business abroad? Justify your answer.</a:t>
            </a: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A: </a:t>
            </a:r>
          </a:p>
          <a:p>
            <a:pPr fontAlgn="base"/>
            <a:endParaRPr lang="en-US" sz="1200" b="0" i="0" kern="1200" dirty="0">
              <a:solidFill>
                <a:schemeClr val="tx1"/>
              </a:solidFill>
              <a:effectLst/>
              <a:latin typeface="+mn-lt"/>
              <a:ea typeface="+mn-ea"/>
              <a:cs typeface="+mn-cs"/>
            </a:endParaRPr>
          </a:p>
          <a:p>
            <a:pPr fontAlgn="base"/>
            <a:r>
              <a:rPr lang="en-US" sz="1200" b="0" i="0" kern="1200" dirty="0">
                <a:solidFill>
                  <a:schemeClr val="tx1"/>
                </a:solidFill>
                <a:effectLst/>
                <a:latin typeface="+mn-lt"/>
                <a:ea typeface="+mn-ea"/>
                <a:cs typeface="+mn-cs"/>
              </a:rPr>
              <a:t>3-6. Hollywood movies are very popular abroad, but foreign films are not viewed much in the United States. What factors determine the high demand for Hollywood films? Why are they so popular in Europe, Japan, Latin America, and elsewhere? Why are foreign films demanded so little in the United States? What can foreign filmmakers do to increase demand for their movies in the United States?</a:t>
            </a: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A: </a:t>
            </a:r>
          </a:p>
          <a:p>
            <a:pPr fontAlgn="base"/>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F0E2790-CBBB-4FFA-941C-1DF8666D200A}" type="slidenum">
              <a:rPr lang="en-US" smtClean="0"/>
              <a:t>11</a:t>
            </a:fld>
            <a:endParaRPr lang="en-US"/>
          </a:p>
        </p:txBody>
      </p:sp>
    </p:spTree>
    <p:extLst>
      <p:ext uri="{BB962C8B-B14F-4D97-AF65-F5344CB8AC3E}">
        <p14:creationId xmlns:p14="http://schemas.microsoft.com/office/powerpoint/2010/main" val="11915514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F0E2790-CBBB-4FFA-941C-1DF8666D200A}" type="slidenum">
              <a:rPr lang="en-US" smtClean="0"/>
              <a:t>12</a:t>
            </a:fld>
            <a:endParaRPr lang="en-US"/>
          </a:p>
        </p:txBody>
      </p:sp>
    </p:spTree>
    <p:extLst>
      <p:ext uri="{BB962C8B-B14F-4D97-AF65-F5344CB8AC3E}">
        <p14:creationId xmlns:p14="http://schemas.microsoft.com/office/powerpoint/2010/main" val="253193060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w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ctangle 18" descr="greytexturetitle">
            <a:extLst>
              <a:ext uri="{FF2B5EF4-FFF2-40B4-BE49-F238E27FC236}">
                <a16:creationId xmlns:a16="http://schemas.microsoft.com/office/drawing/2014/main" id="{11D2DBF6-2F9A-4D67-9700-BAD7C1E28102}"/>
              </a:ext>
            </a:extLst>
          </p:cNvPr>
          <p:cNvSpPr>
            <a:spLocks noChangeArrowheads="1"/>
          </p:cNvSpPr>
          <p:nvPr userDrawn="1"/>
        </p:nvSpPr>
        <p:spPr bwMode="auto">
          <a:xfrm>
            <a:off x="-10633" y="0"/>
            <a:ext cx="3124200" cy="4168775"/>
          </a:xfrm>
          <a:prstGeom prst="rect">
            <a:avLst/>
          </a:prstGeom>
          <a:blipFill dpi="0" rotWithShape="0">
            <a:blip r:embed="rId3"/>
            <a:srcRect/>
            <a:stretch>
              <a:fillRect/>
            </a:stretch>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a:spcBef>
                <a:spcPct val="20000"/>
              </a:spcBef>
              <a:buClr>
                <a:srgbClr val="800000"/>
              </a:buClr>
              <a:buSzPct val="110000"/>
              <a:buChar char="•"/>
              <a:defRPr sz="2800">
                <a:solidFill>
                  <a:schemeClr val="tx1"/>
                </a:solidFill>
                <a:latin typeface="Arial" panose="020B0604020202020204" pitchFamily="34" charset="0"/>
              </a:defRPr>
            </a:lvl1pPr>
            <a:lvl2pPr marL="742950" indent="-285750">
              <a:spcBef>
                <a:spcPct val="20000"/>
              </a:spcBef>
              <a:buClr>
                <a:schemeClr val="bg2"/>
              </a:buClr>
              <a:buFont typeface="Wingdings" panose="05000000000000000000" pitchFamily="2" charset="2"/>
              <a:buChar char="Ø"/>
              <a:defRPr sz="2400">
                <a:solidFill>
                  <a:srgbClr val="003366"/>
                </a:solidFill>
                <a:latin typeface="Tahoma" panose="020B0604030504040204" pitchFamily="34" charset="0"/>
              </a:defRPr>
            </a:lvl2pPr>
            <a:lvl3pPr marL="1143000" indent="-228600">
              <a:spcBef>
                <a:spcPct val="20000"/>
              </a:spcBef>
              <a:buClr>
                <a:schemeClr val="bg2"/>
              </a:buClr>
              <a:buSzPct val="75000"/>
              <a:buFont typeface="Wingdings" panose="05000000000000000000" pitchFamily="2" charset="2"/>
              <a:buChar char="v"/>
              <a:defRPr sz="2400">
                <a:solidFill>
                  <a:srgbClr val="000000"/>
                </a:solidFill>
                <a:latin typeface="Arial" panose="020B0604020202020204" pitchFamily="34" charset="0"/>
              </a:defRPr>
            </a:lvl3pPr>
            <a:lvl4pPr marL="1600200" indent="-228600">
              <a:spcBef>
                <a:spcPct val="20000"/>
              </a:spcBef>
              <a:buClr>
                <a:schemeClr val="bg2"/>
              </a:buClr>
              <a:buChar char="–"/>
              <a:defRPr sz="2000">
                <a:solidFill>
                  <a:schemeClr val="tx1"/>
                </a:solidFill>
                <a:latin typeface="Arial" panose="020B0604020202020204" pitchFamily="34" charset="0"/>
              </a:defRPr>
            </a:lvl4pPr>
            <a:lvl5pPr marL="2057400" indent="-228600">
              <a:spcBef>
                <a:spcPct val="20000"/>
              </a:spcBef>
              <a:buClr>
                <a:schemeClr val="bg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Char char="•"/>
              <a:defRPr sz="2000">
                <a:solidFill>
                  <a:schemeClr val="tx1"/>
                </a:solidFill>
                <a:latin typeface="Arial" panose="020B0604020202020204" pitchFamily="34" charset="0"/>
              </a:defRPr>
            </a:lvl9pPr>
          </a:lstStyle>
          <a:p>
            <a:pPr algn="ctr" eaLnBrk="1" hangingPunct="1">
              <a:spcBef>
                <a:spcPct val="0"/>
              </a:spcBef>
              <a:buClrTx/>
              <a:buSzTx/>
              <a:buFontTx/>
              <a:buNone/>
            </a:pPr>
            <a:endParaRPr lang="en-US" altLang="en-US" dirty="0">
              <a:latin typeface="Book Antiqua" panose="02040602050305030304" pitchFamily="18" charset="0"/>
            </a:endParaRPr>
          </a:p>
        </p:txBody>
      </p:sp>
      <p:sp>
        <p:nvSpPr>
          <p:cNvPr id="2" name="Title 1"/>
          <p:cNvSpPr>
            <a:spLocks noGrp="1"/>
          </p:cNvSpPr>
          <p:nvPr>
            <p:ph type="ctrTitle"/>
          </p:nvPr>
        </p:nvSpPr>
        <p:spPr>
          <a:xfrm>
            <a:off x="0" y="690880"/>
            <a:ext cx="3124200" cy="1052860"/>
          </a:xfrm>
          <a:prstGeom prst="rect">
            <a:avLst/>
          </a:prstGeom>
        </p:spPr>
        <p:txBody>
          <a:bodyPr anchor="t">
            <a:normAutofit/>
          </a:bodyPr>
          <a:lstStyle>
            <a:lvl1pPr algn="ctr">
              <a:defRPr sz="4600" b="1" u="sng">
                <a:effectLst>
                  <a:innerShdw blurRad="63500" dist="50800" dir="5400000">
                    <a:schemeClr val="tx2">
                      <a:lumMod val="20000"/>
                      <a:lumOff val="80000"/>
                      <a:alpha val="50000"/>
                    </a:schemeClr>
                  </a:innerShdw>
                </a:effectLst>
                <a:latin typeface="Gill Sans MT" panose="020B0502020104020203" pitchFamily="34" charset="0"/>
              </a:defRPr>
            </a:lvl1pPr>
          </a:lstStyle>
          <a:p>
            <a:endParaRPr lang="en-US" dirty="0"/>
          </a:p>
        </p:txBody>
      </p:sp>
      <p:sp>
        <p:nvSpPr>
          <p:cNvPr id="8" name="Rectangle 32">
            <a:extLst>
              <a:ext uri="{FF2B5EF4-FFF2-40B4-BE49-F238E27FC236}">
                <a16:creationId xmlns:a16="http://schemas.microsoft.com/office/drawing/2014/main" id="{CAD3E5A0-BF5A-4AAB-8112-290F5C844E47}"/>
              </a:ext>
            </a:extLst>
          </p:cNvPr>
          <p:cNvSpPr>
            <a:spLocks noChangeArrowheads="1"/>
          </p:cNvSpPr>
          <p:nvPr userDrawn="1"/>
        </p:nvSpPr>
        <p:spPr bwMode="blackWhite">
          <a:xfrm>
            <a:off x="-12700" y="4168775"/>
            <a:ext cx="9144000" cy="2144712"/>
          </a:xfrm>
          <a:prstGeom prst="rect">
            <a:avLst/>
          </a:prstGeom>
          <a:solidFill>
            <a:srgbClr val="000000"/>
          </a:solidFill>
          <a:ln w="9525">
            <a:solidFill>
              <a:schemeClr val="tx1"/>
            </a:solidFill>
            <a:miter lim="800000"/>
            <a:headEnd/>
            <a:tailEnd/>
          </a:ln>
          <a:effectLst/>
          <a:extLst>
            <a:ext uri="{AF507438-7753-43E0-B8FC-AC1667EBCBE1}">
              <a14:hiddenEffects xmlns:a14="http://schemas.microsoft.com/office/drawing/2010/main">
                <a:effectLst>
                  <a:outerShdw dist="92457" dir="956724" algn="ctr" rotWithShape="0">
                    <a:srgbClr val="B2B2B2"/>
                  </a:outerShdw>
                </a:effectLst>
              </a14:hiddenEffects>
            </a:ext>
          </a:extLst>
        </p:spPr>
        <p:txBody>
          <a:bodyPr wrap="none" lIns="914400" rIns="914400" anchor="ctr" anchorCtr="1"/>
          <a:lstStyle/>
          <a:p>
            <a:pPr algn="r" eaLnBrk="1" hangingPunct="1">
              <a:lnSpc>
                <a:spcPct val="110000"/>
              </a:lnSpc>
              <a:spcBef>
                <a:spcPct val="20000"/>
              </a:spcBef>
              <a:defRPr/>
            </a:pPr>
            <a:r>
              <a:rPr lang="en-US" sz="3200" dirty="0">
                <a:solidFill>
                  <a:schemeClr val="bg1"/>
                </a:solidFill>
                <a:effectLst>
                  <a:outerShdw blurRad="38100" dist="38100" dir="2700000" algn="tl">
                    <a:srgbClr val="5F5F5F"/>
                  </a:outerShdw>
                </a:effectLst>
              </a:rPr>
              <a:t>International Business: The New Realities</a:t>
            </a:r>
            <a:br>
              <a:rPr lang="en-US" sz="3200" dirty="0">
                <a:solidFill>
                  <a:schemeClr val="bg1"/>
                </a:solidFill>
                <a:effectLst>
                  <a:outerShdw blurRad="38100" dist="38100" dir="2700000" algn="tl">
                    <a:srgbClr val="5F5F5F"/>
                  </a:outerShdw>
                </a:effectLst>
              </a:rPr>
            </a:br>
            <a:r>
              <a:rPr lang="en-US" sz="1800" dirty="0">
                <a:solidFill>
                  <a:schemeClr val="bg1"/>
                </a:solidFill>
                <a:effectLst>
                  <a:outerShdw blurRad="38100" dist="38100" dir="2700000" algn="tl">
                    <a:srgbClr val="5F5F5F"/>
                  </a:outerShdw>
                </a:effectLst>
                <a:latin typeface="Tahoma" pitchFamily="34" charset="0"/>
              </a:rPr>
              <a:t>S. Tamer Cavusgil, Gary Knight, John R. Riesenberger</a:t>
            </a:r>
          </a:p>
        </p:txBody>
      </p:sp>
      <p:pic>
        <p:nvPicPr>
          <p:cNvPr id="11" name="Picture 33" descr="C:\Users\jdwells\AppData\Local\Microsoft\Windows\Temporary Internet Files\Content.IE5\QWM395O8\MC900437103[1].wmf">
            <a:extLst>
              <a:ext uri="{FF2B5EF4-FFF2-40B4-BE49-F238E27FC236}">
                <a16:creationId xmlns:a16="http://schemas.microsoft.com/office/drawing/2014/main" id="{0D13DDC2-BC00-4C64-9D42-265B8217FF87}"/>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136901" y="0"/>
            <a:ext cx="5974079" cy="416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hidden="1"/>
          <p:cNvSpPr>
            <a:spLocks noGrp="1"/>
          </p:cNvSpPr>
          <p:nvPr>
            <p:ph type="sldNum" sz="quarter" idx="12"/>
          </p:nvPr>
        </p:nvSpPr>
        <p:spPr>
          <a:xfrm>
            <a:off x="7053580" y="6468746"/>
            <a:ext cx="2057400" cy="365125"/>
          </a:xfrm>
        </p:spPr>
        <p:txBody>
          <a:bodyPr/>
          <a:lstStyle/>
          <a:p>
            <a:fld id="{863344D7-2680-4241-B752-5AE6403E8919}" type="slidenum">
              <a:rPr lang="en-US" smtClean="0"/>
              <a:t>‹#›</a:t>
            </a:fld>
            <a:endParaRPr lang="en-US"/>
          </a:p>
        </p:txBody>
      </p:sp>
      <p:sp>
        <p:nvSpPr>
          <p:cNvPr id="15" name="Rectangle 14">
            <a:extLst>
              <a:ext uri="{FF2B5EF4-FFF2-40B4-BE49-F238E27FC236}">
                <a16:creationId xmlns:a16="http://schemas.microsoft.com/office/drawing/2014/main" id="{EE358E0F-3372-45D3-9BB3-A8E52393F64E}"/>
              </a:ext>
            </a:extLst>
          </p:cNvPr>
          <p:cNvSpPr/>
          <p:nvPr userDrawn="1"/>
        </p:nvSpPr>
        <p:spPr>
          <a:xfrm>
            <a:off x="-13447" y="6313487"/>
            <a:ext cx="9144000" cy="544513"/>
          </a:xfrm>
          <a:prstGeom prst="rect">
            <a:avLst/>
          </a:prstGeom>
          <a:solidFill>
            <a:srgbClr val="A7B3C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79640625"/>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97541" y="0"/>
            <a:ext cx="8310582" cy="1407695"/>
          </a:xfrm>
          <a:prstGeom prst="rect">
            <a:avLst/>
          </a:prstGeom>
        </p:spPr>
        <p:txBody>
          <a:bodyPr anchor="ctr"/>
          <a:lstStyle>
            <a:lvl1pPr>
              <a:defRPr sz="4000" b="1">
                <a:solidFill>
                  <a:schemeClr val="tx1"/>
                </a:solidFill>
                <a:effectLst>
                  <a:innerShdw dist="63500" dir="21540000">
                    <a:schemeClr val="tx2">
                      <a:lumMod val="40000"/>
                      <a:lumOff val="60000"/>
                      <a:alpha val="75000"/>
                    </a:schemeClr>
                  </a:innerShdw>
                </a:effectLst>
                <a:latin typeface="+mn-lt"/>
              </a:defRPr>
            </a:lvl1pPr>
          </a:lstStyle>
          <a:p>
            <a:r>
              <a:rPr lang="en-US" dirty="0"/>
              <a:t>Click to edit Master title style</a:t>
            </a:r>
          </a:p>
        </p:txBody>
      </p:sp>
      <p:sp>
        <p:nvSpPr>
          <p:cNvPr id="11" name="Rectangle 10">
            <a:extLst>
              <a:ext uri="{FF2B5EF4-FFF2-40B4-BE49-F238E27FC236}">
                <a16:creationId xmlns:a16="http://schemas.microsoft.com/office/drawing/2014/main" id="{EB2EFF11-3E08-443A-8A80-8F54203B3FD1}"/>
              </a:ext>
            </a:extLst>
          </p:cNvPr>
          <p:cNvSpPr/>
          <p:nvPr userDrawn="1"/>
        </p:nvSpPr>
        <p:spPr>
          <a:xfrm>
            <a:off x="-20470" y="6481558"/>
            <a:ext cx="8535819" cy="378572"/>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C552190F-03C9-4AA7-8F23-B4F869ED014F}"/>
              </a:ext>
            </a:extLst>
          </p:cNvPr>
          <p:cNvSpPr txBox="1"/>
          <p:nvPr userDrawn="1"/>
        </p:nvSpPr>
        <p:spPr>
          <a:xfrm>
            <a:off x="-53788" y="6526937"/>
            <a:ext cx="8569138" cy="348813"/>
          </a:xfrm>
          <a:prstGeom prst="rect">
            <a:avLst/>
          </a:prstGeom>
          <a:noFill/>
        </p:spPr>
        <p:txBody>
          <a:bodyPr wrap="square" rtlCol="0">
            <a:spAutoFit/>
          </a:bodyPr>
          <a:lstStyle/>
          <a:p>
            <a:pPr marL="0" marR="0" lvl="0" indent="0" algn="l" defTabSz="457200" rtl="0" eaLnBrk="1" fontAlgn="auto" latinLnBrk="0" hangingPunct="1">
              <a:lnSpc>
                <a:spcPts val="1000"/>
              </a:lnSpc>
              <a:spcBef>
                <a:spcPts val="0"/>
              </a:spcBef>
              <a:spcAft>
                <a:spcPts val="0"/>
              </a:spcAft>
              <a:buClrTx/>
              <a:buSzTx/>
              <a:buFontTx/>
              <a:buNone/>
              <a:tabLst/>
              <a:defRPr/>
            </a:pPr>
            <a:r>
              <a:rPr lang="en-US" altLang="en-US" sz="900" dirty="0">
                <a:solidFill>
                  <a:schemeClr val="bg1"/>
                </a:solidFill>
              </a:rPr>
              <a:t>Copyright © 2017, 2014, 2012 by Pearson Education, Inc. All rights reserved. This publication is protected by Copyright, and permission should be obtained from the publisher prior to any prohibited reproduction, storage in a retrieval system, or transmission in any form or by any means, electronic, mechanical, photocopying, recording, or likewise.</a:t>
            </a:r>
          </a:p>
        </p:txBody>
      </p:sp>
      <p:sp>
        <p:nvSpPr>
          <p:cNvPr id="3" name="Content Placeholder 2"/>
          <p:cNvSpPr>
            <a:spLocks noGrp="1"/>
          </p:cNvSpPr>
          <p:nvPr>
            <p:ph idx="1"/>
          </p:nvPr>
        </p:nvSpPr>
        <p:spPr>
          <a:xfrm>
            <a:off x="497541" y="1732547"/>
            <a:ext cx="8310582" cy="4444416"/>
          </a:xfrm>
        </p:spPr>
        <p:txBody>
          <a:bodyPr/>
          <a:lstStyle>
            <a:lvl1pPr>
              <a:buClr>
                <a:schemeClr val="accent5">
                  <a:lumMod val="50000"/>
                </a:schemeClr>
              </a:buClr>
              <a:buSzPct val="110000"/>
              <a:defRPr/>
            </a:lvl1pPr>
            <a:lvl2pPr marL="685800" indent="-228600">
              <a:buClr>
                <a:schemeClr val="accent5">
                  <a:lumMod val="50000"/>
                </a:schemeClr>
              </a:buClr>
              <a:buFont typeface="Wingdings" panose="05000000000000000000" pitchFamily="2" charset="2"/>
              <a:buChar char="§"/>
              <a:defRPr/>
            </a:lvl2pPr>
            <a:lvl3pPr>
              <a:buClr>
                <a:schemeClr val="accent5">
                  <a:lumMod val="50000"/>
                </a:schemeClr>
              </a:buClr>
              <a:defRPr/>
            </a:lvl3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effectLst/>
        </p:spPr>
        <p:txBody>
          <a:bodyPr/>
          <a:lstStyle>
            <a:lvl1pPr>
              <a:defRPr>
                <a:solidFill>
                  <a:schemeClr val="tx1"/>
                </a:solidFill>
              </a:defRPr>
            </a:lvl1pPr>
          </a:lstStyle>
          <a:p>
            <a:fld id="{863344D7-2680-4241-B752-5AE6403E8919}" type="slidenum">
              <a:rPr lang="en-US" smtClean="0"/>
              <a:pPr/>
              <a:t>‹#›</a:t>
            </a:fld>
            <a:endParaRPr lang="en-US"/>
          </a:p>
        </p:txBody>
      </p:sp>
      <p:sp>
        <p:nvSpPr>
          <p:cNvPr id="10" name="Rectangle 9">
            <a:extLst>
              <a:ext uri="{FF2B5EF4-FFF2-40B4-BE49-F238E27FC236}">
                <a16:creationId xmlns:a16="http://schemas.microsoft.com/office/drawing/2014/main" id="{D9475322-9BA6-4158-9E2D-A6A3168FF93A}"/>
              </a:ext>
            </a:extLst>
          </p:cNvPr>
          <p:cNvSpPr/>
          <p:nvPr userDrawn="1"/>
        </p:nvSpPr>
        <p:spPr>
          <a:xfrm rot="5400000">
            <a:off x="7675665" y="1132458"/>
            <a:ext cx="2600793" cy="335877"/>
          </a:xfrm>
          <a:prstGeom prst="rect">
            <a:avLst/>
          </a:prstGeom>
          <a:solidFill>
            <a:srgbClr val="A7B3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31687983"/>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a:prstGeom prst="rect">
            <a:avLst/>
          </a:prstGeo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863344D7-2680-4241-B752-5AE6403E8919}" type="slidenum">
              <a:rPr lang="en-US" smtClean="0"/>
              <a:t>‹#›</a:t>
            </a:fld>
            <a:endParaRPr lang="en-US"/>
          </a:p>
        </p:txBody>
      </p:sp>
    </p:spTree>
    <p:extLst>
      <p:ext uri="{BB962C8B-B14F-4D97-AF65-F5344CB8AC3E}">
        <p14:creationId xmlns:p14="http://schemas.microsoft.com/office/powerpoint/2010/main" val="1653027964"/>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863344D7-2680-4241-B752-5AE6403E8919}" type="slidenum">
              <a:rPr lang="en-US" smtClean="0"/>
              <a:t>‹#›</a:t>
            </a:fld>
            <a:endParaRPr lang="en-US"/>
          </a:p>
        </p:txBody>
      </p:sp>
    </p:spTree>
    <p:extLst>
      <p:ext uri="{BB962C8B-B14F-4D97-AF65-F5344CB8AC3E}">
        <p14:creationId xmlns:p14="http://schemas.microsoft.com/office/powerpoint/2010/main" val="3190692953"/>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a:prstGeom prst="rect">
            <a:avLst/>
          </a:prstGeo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lang="en-US"/>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863344D7-2680-4241-B752-5AE6403E8919}" type="slidenum">
              <a:rPr lang="en-US" smtClean="0"/>
              <a:t>‹#›</a:t>
            </a:fld>
            <a:endParaRPr lang="en-US"/>
          </a:p>
        </p:txBody>
      </p:sp>
    </p:spTree>
    <p:extLst>
      <p:ext uri="{BB962C8B-B14F-4D97-AF65-F5344CB8AC3E}">
        <p14:creationId xmlns:p14="http://schemas.microsoft.com/office/powerpoint/2010/main" val="2739403689"/>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lang="en-US"/>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863344D7-2680-4241-B752-5AE6403E8919}" type="slidenum">
              <a:rPr lang="en-US" smtClean="0"/>
              <a:t>‹#›</a:t>
            </a:fld>
            <a:endParaRPr lang="en-US"/>
          </a:p>
        </p:txBody>
      </p:sp>
    </p:spTree>
    <p:extLst>
      <p:ext uri="{BB962C8B-B14F-4D97-AF65-F5344CB8AC3E}">
        <p14:creationId xmlns:p14="http://schemas.microsoft.com/office/powerpoint/2010/main" val="2158666978"/>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863344D7-2680-4241-B752-5AE6403E8919}" type="slidenum">
              <a:rPr lang="en-US" smtClean="0"/>
              <a:t>‹#›</a:t>
            </a:fld>
            <a:endParaRPr lang="en-US"/>
          </a:p>
        </p:txBody>
      </p:sp>
    </p:spTree>
    <p:extLst>
      <p:ext uri="{BB962C8B-B14F-4D97-AF65-F5344CB8AC3E}">
        <p14:creationId xmlns:p14="http://schemas.microsoft.com/office/powerpoint/2010/main" val="2904103126"/>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863344D7-2680-4241-B752-5AE6403E8919}" type="slidenum">
              <a:rPr lang="en-US" smtClean="0"/>
              <a:t>‹#›</a:t>
            </a:fld>
            <a:endParaRPr lang="en-US"/>
          </a:p>
        </p:txBody>
      </p:sp>
    </p:spTree>
    <p:extLst>
      <p:ext uri="{BB962C8B-B14F-4D97-AF65-F5344CB8AC3E}">
        <p14:creationId xmlns:p14="http://schemas.microsoft.com/office/powerpoint/2010/main" val="233403837"/>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863344D7-2680-4241-B752-5AE6403E8919}" type="slidenum">
              <a:rPr lang="en-US" smtClean="0"/>
              <a:t>‹#›</a:t>
            </a:fld>
            <a:endParaRPr lang="en-US"/>
          </a:p>
        </p:txBody>
      </p:sp>
    </p:spTree>
    <p:extLst>
      <p:ext uri="{BB962C8B-B14F-4D97-AF65-F5344CB8AC3E}">
        <p14:creationId xmlns:p14="http://schemas.microsoft.com/office/powerpoint/2010/main" val="2149615276"/>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863344D7-2680-4241-B752-5AE6403E8919}" type="slidenum">
              <a:rPr lang="en-US" smtClean="0"/>
              <a:t>‹#›</a:t>
            </a:fld>
            <a:endParaRPr lang="en-US"/>
          </a:p>
        </p:txBody>
      </p:sp>
    </p:spTree>
    <p:extLst>
      <p:ext uri="{BB962C8B-B14F-4D97-AF65-F5344CB8AC3E}">
        <p14:creationId xmlns:p14="http://schemas.microsoft.com/office/powerpoint/2010/main" val="4074310312"/>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863344D7-2680-4241-B752-5AE6403E8919}" type="slidenum">
              <a:rPr lang="en-US" smtClean="0"/>
              <a:t>‹#›</a:t>
            </a:fld>
            <a:endParaRPr lang="en-US"/>
          </a:p>
        </p:txBody>
      </p:sp>
    </p:spTree>
    <p:extLst>
      <p:ext uri="{BB962C8B-B14F-4D97-AF65-F5344CB8AC3E}">
        <p14:creationId xmlns:p14="http://schemas.microsoft.com/office/powerpoint/2010/main" val="286740179"/>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97541" y="1825625"/>
            <a:ext cx="8017809"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045960" y="6468111"/>
            <a:ext cx="2057400" cy="365125"/>
          </a:xfrm>
          <a:prstGeom prst="rect">
            <a:avLst/>
          </a:prstGeom>
        </p:spPr>
        <p:txBody>
          <a:bodyPr vert="horz" lIns="91440" tIns="45720" rIns="91440" bIns="45720" rtlCol="0" anchor="ctr"/>
          <a:lstStyle>
            <a:lvl1pPr algn="r">
              <a:defRPr sz="1200" b="1">
                <a:solidFill>
                  <a:schemeClr val="bg1"/>
                </a:solidFill>
              </a:defRPr>
            </a:lvl1pPr>
          </a:lstStyle>
          <a:p>
            <a:fld id="{863344D7-2680-4241-B752-5AE6403E8919}" type="slidenum">
              <a:rPr lang="en-US" smtClean="0"/>
              <a:pPr/>
              <a:t>‹#›</a:t>
            </a:fld>
            <a:endParaRPr lang="en-US" dirty="0"/>
          </a:p>
        </p:txBody>
      </p:sp>
    </p:spTree>
    <p:extLst>
      <p:ext uri="{BB962C8B-B14F-4D97-AF65-F5344CB8AC3E}">
        <p14:creationId xmlns:p14="http://schemas.microsoft.com/office/powerpoint/2010/main" val="23404190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fade/>
  </p:transition>
  <p:hf hdr="0" ftr="0" dt="0"/>
  <p:txStyles>
    <p:titleStyle>
      <a:lvl1pPr algn="l" defTabSz="914400" rtl="0" eaLnBrk="1" latinLnBrk="0" hangingPunct="1">
        <a:lnSpc>
          <a:spcPct val="90000"/>
        </a:lnSpc>
        <a:spcBef>
          <a:spcPct val="0"/>
        </a:spcBef>
        <a:buNone/>
        <a:defRPr sz="4800" b="1" kern="1200" cap="none" spc="0">
          <a:ln w="13462">
            <a:noFill/>
            <a:prstDash val="solid"/>
          </a:ln>
          <a:solidFill>
            <a:schemeClr val="tx1">
              <a:lumMod val="85000"/>
              <a:lumOff val="15000"/>
            </a:schemeClr>
          </a:solidFill>
          <a:effectLst>
            <a:innerShdw blurRad="63500" dist="50800" dir="21540000">
              <a:schemeClr val="accent2">
                <a:lumMod val="75000"/>
              </a:schemeClr>
            </a:innerShdw>
          </a:effectLst>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lumMod val="7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lumMod val="7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lumMod val="7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E5DC7-6447-4414-9EA9-14A150AB7EEB}"/>
              </a:ext>
            </a:extLst>
          </p:cNvPr>
          <p:cNvSpPr>
            <a:spLocks noGrp="1"/>
          </p:cNvSpPr>
          <p:nvPr>
            <p:ph type="ctrTitle"/>
          </p:nvPr>
        </p:nvSpPr>
        <p:spPr/>
        <p:txBody>
          <a:bodyPr/>
          <a:lstStyle/>
          <a:p>
            <a:r>
              <a:rPr lang="en-US" dirty="0"/>
              <a:t>Chapter 3</a:t>
            </a:r>
          </a:p>
        </p:txBody>
      </p:sp>
      <p:sp>
        <p:nvSpPr>
          <p:cNvPr id="5" name="TextBox 4">
            <a:extLst>
              <a:ext uri="{FF2B5EF4-FFF2-40B4-BE49-F238E27FC236}">
                <a16:creationId xmlns:a16="http://schemas.microsoft.com/office/drawing/2014/main" id="{B85E3CF6-CFA5-4374-8998-16972844A8BC}"/>
              </a:ext>
            </a:extLst>
          </p:cNvPr>
          <p:cNvSpPr txBox="1"/>
          <p:nvPr/>
        </p:nvSpPr>
        <p:spPr>
          <a:xfrm>
            <a:off x="0" y="1557338"/>
            <a:ext cx="2950464" cy="1200329"/>
          </a:xfrm>
          <a:prstGeom prst="rect">
            <a:avLst/>
          </a:prstGeom>
          <a:noFill/>
        </p:spPr>
        <p:txBody>
          <a:bodyPr wrap="square" rtlCol="0">
            <a:spAutoFit/>
          </a:bodyPr>
          <a:lstStyle/>
          <a:p>
            <a:pPr algn="ctr"/>
            <a:r>
              <a:rPr lang="en-US" sz="2400" dirty="0"/>
              <a:t>The Cultural Environment of International Business</a:t>
            </a:r>
          </a:p>
        </p:txBody>
      </p:sp>
      <p:sp>
        <p:nvSpPr>
          <p:cNvPr id="6" name="TextBox 5">
            <a:extLst>
              <a:ext uri="{FF2B5EF4-FFF2-40B4-BE49-F238E27FC236}">
                <a16:creationId xmlns:a16="http://schemas.microsoft.com/office/drawing/2014/main" id="{DB7B85BE-5841-463B-9C7A-D3432877FD0F}"/>
              </a:ext>
            </a:extLst>
          </p:cNvPr>
          <p:cNvSpPr txBox="1"/>
          <p:nvPr/>
        </p:nvSpPr>
        <p:spPr>
          <a:xfrm>
            <a:off x="0" y="6333565"/>
            <a:ext cx="9144000" cy="553998"/>
          </a:xfrm>
          <a:prstGeom prst="rect">
            <a:avLst/>
          </a:prstGeom>
          <a:noFill/>
        </p:spPr>
        <p:txBody>
          <a:bodyPr wrap="square" rtlCol="0">
            <a:spAutoFit/>
          </a:bodyPr>
          <a:lstStyle/>
          <a:p>
            <a:r>
              <a:rPr lang="en-US" altLang="en-US" sz="1000" dirty="0">
                <a:solidFill>
                  <a:schemeClr val="bg1"/>
                </a:solidFill>
              </a:rPr>
              <a:t>Copyright © 2017, 2014, 2012 by Pearson Education, Inc. All rights reserved. This publication is protected by Copyright, and permission should be obtained from the publisher prior to any prohibited reproduction, storage in a retrieval system, or transmission in any form or by any means, electronic, mechanical, photocopying, recording, or likewise.</a:t>
            </a:r>
          </a:p>
        </p:txBody>
      </p:sp>
    </p:spTree>
    <p:extLst>
      <p:ext uri="{BB962C8B-B14F-4D97-AF65-F5344CB8AC3E}">
        <p14:creationId xmlns:p14="http://schemas.microsoft.com/office/powerpoint/2010/main" val="2527563370"/>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F0A35-C333-4633-BD1D-557029D0EE6F}"/>
              </a:ext>
            </a:extLst>
          </p:cNvPr>
          <p:cNvSpPr>
            <a:spLocks noGrp="1"/>
          </p:cNvSpPr>
          <p:nvPr>
            <p:ph type="title"/>
          </p:nvPr>
        </p:nvSpPr>
        <p:spPr>
          <a:prstGeom prst="rect">
            <a:avLst/>
          </a:prstGeom>
        </p:spPr>
        <p:txBody>
          <a:bodyPr/>
          <a:lstStyle/>
          <a:p>
            <a:r>
              <a:rPr lang="en-US"/>
              <a:t>Outline</a:t>
            </a:r>
            <a:endParaRPr lang="en-US" dirty="0"/>
          </a:p>
        </p:txBody>
      </p:sp>
      <p:sp>
        <p:nvSpPr>
          <p:cNvPr id="3" name="Content Placeholder 2">
            <a:extLst>
              <a:ext uri="{FF2B5EF4-FFF2-40B4-BE49-F238E27FC236}">
                <a16:creationId xmlns:a16="http://schemas.microsoft.com/office/drawing/2014/main" id="{472C770F-3F52-46B6-9628-3991F63CBF76}"/>
              </a:ext>
            </a:extLst>
          </p:cNvPr>
          <p:cNvSpPr>
            <a:spLocks noGrp="1"/>
          </p:cNvSpPr>
          <p:nvPr>
            <p:ph idx="1"/>
          </p:nvPr>
        </p:nvSpPr>
        <p:spPr/>
        <p:txBody>
          <a:bodyPr>
            <a:normAutofit lnSpcReduction="10000"/>
          </a:bodyPr>
          <a:lstStyle/>
          <a:p>
            <a:pPr>
              <a:spcBef>
                <a:spcPct val="30000"/>
              </a:spcBef>
            </a:pPr>
            <a:r>
              <a:rPr lang="en-US" altLang="en-US" dirty="0"/>
              <a:t>Baidu: Culture and Social Media in China</a:t>
            </a:r>
          </a:p>
          <a:p>
            <a:pPr>
              <a:spcBef>
                <a:spcPct val="30000"/>
              </a:spcBef>
            </a:pPr>
            <a:r>
              <a:rPr lang="en-US" altLang="en-US" dirty="0"/>
              <a:t>Culture and Cross-Cultural Risk</a:t>
            </a:r>
          </a:p>
          <a:p>
            <a:pPr>
              <a:spcBef>
                <a:spcPct val="30000"/>
              </a:spcBef>
            </a:pPr>
            <a:r>
              <a:rPr lang="en-US" altLang="en-US" dirty="0"/>
              <a:t>Dimensions of Culture</a:t>
            </a:r>
          </a:p>
          <a:p>
            <a:pPr>
              <a:spcBef>
                <a:spcPct val="30000"/>
              </a:spcBef>
            </a:pPr>
            <a:r>
              <a:rPr lang="en-US" altLang="en-US" dirty="0"/>
              <a:t>Role of Language and Religion in Culture</a:t>
            </a:r>
          </a:p>
          <a:p>
            <a:pPr>
              <a:spcBef>
                <a:spcPct val="30000"/>
              </a:spcBef>
            </a:pPr>
            <a:r>
              <a:rPr lang="en-US" altLang="en-US" dirty="0"/>
              <a:t>Culture’s Effect In International Business </a:t>
            </a:r>
          </a:p>
          <a:p>
            <a:pPr>
              <a:spcBef>
                <a:spcPct val="30000"/>
              </a:spcBef>
            </a:pPr>
            <a:r>
              <a:rPr lang="en-US" altLang="en-US" dirty="0"/>
              <a:t>Models and Explanations of Culture</a:t>
            </a:r>
          </a:p>
          <a:p>
            <a:pPr>
              <a:spcBef>
                <a:spcPct val="30000"/>
              </a:spcBef>
            </a:pPr>
            <a:r>
              <a:rPr lang="en-US" altLang="en-US" dirty="0"/>
              <a:t>Managerial Implications of Culture</a:t>
            </a:r>
          </a:p>
          <a:p>
            <a:pPr>
              <a:spcBef>
                <a:spcPct val="30000"/>
              </a:spcBef>
            </a:pPr>
            <a:r>
              <a:rPr lang="en-US" altLang="en-US" dirty="0"/>
              <a:t>Societal consequences of globalization</a:t>
            </a:r>
          </a:p>
          <a:p>
            <a:pPr>
              <a:spcBef>
                <a:spcPct val="30000"/>
              </a:spcBef>
            </a:pPr>
            <a:r>
              <a:rPr lang="en-US" altLang="en-US" dirty="0"/>
              <a:t>Closing Case: Hollywood and Global Culture</a:t>
            </a:r>
          </a:p>
        </p:txBody>
      </p:sp>
      <p:sp>
        <p:nvSpPr>
          <p:cNvPr id="4" name="Slide Number Placeholder 3">
            <a:extLst>
              <a:ext uri="{FF2B5EF4-FFF2-40B4-BE49-F238E27FC236}">
                <a16:creationId xmlns:a16="http://schemas.microsoft.com/office/drawing/2014/main" id="{C9393257-DA3D-414A-8BE6-F36941C73A07}"/>
              </a:ext>
            </a:extLst>
          </p:cNvPr>
          <p:cNvSpPr>
            <a:spLocks noGrp="1"/>
          </p:cNvSpPr>
          <p:nvPr>
            <p:ph type="sldNum" sz="quarter" idx="12"/>
          </p:nvPr>
        </p:nvSpPr>
        <p:spPr/>
        <p:txBody>
          <a:bodyPr/>
          <a:lstStyle/>
          <a:p>
            <a:fld id="{863344D7-2680-4241-B752-5AE6403E8919}" type="slidenum">
              <a:rPr lang="en-US" smtClean="0"/>
              <a:pPr/>
              <a:t>2</a:t>
            </a:fld>
            <a:endParaRPr lang="en-US"/>
          </a:p>
        </p:txBody>
      </p:sp>
    </p:spTree>
    <p:extLst>
      <p:ext uri="{BB962C8B-B14F-4D97-AF65-F5344CB8AC3E}">
        <p14:creationId xmlns:p14="http://schemas.microsoft.com/office/powerpoint/2010/main" val="444284546"/>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CC125-8FCC-4716-A67C-9433CA8CC0BE}"/>
              </a:ext>
            </a:extLst>
          </p:cNvPr>
          <p:cNvSpPr>
            <a:spLocks noGrp="1"/>
          </p:cNvSpPr>
          <p:nvPr>
            <p:ph type="title"/>
          </p:nvPr>
        </p:nvSpPr>
        <p:spPr>
          <a:prstGeom prst="rect">
            <a:avLst/>
          </a:prstGeom>
        </p:spPr>
        <p:txBody>
          <a:bodyPr/>
          <a:lstStyle/>
          <a:p>
            <a:r>
              <a:rPr lang="en-US" dirty="0"/>
              <a:t>Objectives</a:t>
            </a:r>
          </a:p>
        </p:txBody>
      </p:sp>
      <p:sp>
        <p:nvSpPr>
          <p:cNvPr id="3" name="Content Placeholder 2">
            <a:extLst>
              <a:ext uri="{FF2B5EF4-FFF2-40B4-BE49-F238E27FC236}">
                <a16:creationId xmlns:a16="http://schemas.microsoft.com/office/drawing/2014/main" id="{9BD852BA-9BDC-4939-9C17-504CFB11A54E}"/>
              </a:ext>
            </a:extLst>
          </p:cNvPr>
          <p:cNvSpPr>
            <a:spLocks noGrp="1"/>
          </p:cNvSpPr>
          <p:nvPr>
            <p:ph idx="1"/>
          </p:nvPr>
        </p:nvSpPr>
        <p:spPr/>
        <p:txBody>
          <a:bodyPr>
            <a:normAutofit/>
          </a:bodyPr>
          <a:lstStyle/>
          <a:p>
            <a:pPr marL="0" indent="0">
              <a:spcBef>
                <a:spcPct val="30000"/>
              </a:spcBef>
              <a:buNone/>
            </a:pPr>
            <a:r>
              <a:rPr lang="en-US" altLang="en-US" dirty="0"/>
              <a:t>3.1 Understand culture and cross-cultural risk.</a:t>
            </a:r>
          </a:p>
          <a:p>
            <a:pPr marL="0" indent="0">
              <a:spcBef>
                <a:spcPct val="30000"/>
              </a:spcBef>
              <a:buNone/>
            </a:pPr>
            <a:r>
              <a:rPr lang="en-US" altLang="en-US" dirty="0"/>
              <a:t>3.2 Learn the dimensions of culture.</a:t>
            </a:r>
          </a:p>
          <a:p>
            <a:pPr marL="0" indent="0">
              <a:spcBef>
                <a:spcPct val="30000"/>
              </a:spcBef>
              <a:buNone/>
            </a:pPr>
            <a:r>
              <a:rPr lang="en-US" altLang="en-US" dirty="0"/>
              <a:t>3.3 Appreciate the role of language and religion in culture.</a:t>
            </a:r>
          </a:p>
          <a:p>
            <a:pPr marL="0" indent="0">
              <a:spcBef>
                <a:spcPct val="30000"/>
              </a:spcBef>
              <a:buNone/>
            </a:pPr>
            <a:r>
              <a:rPr lang="en-US" altLang="en-US" dirty="0"/>
              <a:t>3.4 Appreciate culture’s effect in international business.</a:t>
            </a:r>
          </a:p>
          <a:p>
            <a:pPr marL="0" indent="0">
              <a:spcBef>
                <a:spcPct val="30000"/>
              </a:spcBef>
              <a:buNone/>
            </a:pPr>
            <a:r>
              <a:rPr lang="en-US" altLang="en-US" dirty="0"/>
              <a:t>3.5 Learn models and explanations of culture.</a:t>
            </a:r>
          </a:p>
          <a:p>
            <a:pPr marL="0" indent="0">
              <a:spcBef>
                <a:spcPct val="30000"/>
              </a:spcBef>
              <a:buNone/>
            </a:pPr>
            <a:r>
              <a:rPr lang="en-US" altLang="en-US" dirty="0"/>
              <a:t>3.6 Understand managerial implications of culture.</a:t>
            </a:r>
          </a:p>
        </p:txBody>
      </p:sp>
      <p:sp>
        <p:nvSpPr>
          <p:cNvPr id="4" name="Slide Number Placeholder 3">
            <a:extLst>
              <a:ext uri="{FF2B5EF4-FFF2-40B4-BE49-F238E27FC236}">
                <a16:creationId xmlns:a16="http://schemas.microsoft.com/office/drawing/2014/main" id="{5A4B144E-97A1-43F1-8CF1-2A1D836D7B07}"/>
              </a:ext>
            </a:extLst>
          </p:cNvPr>
          <p:cNvSpPr>
            <a:spLocks noGrp="1"/>
          </p:cNvSpPr>
          <p:nvPr>
            <p:ph type="sldNum" sz="quarter" idx="12"/>
          </p:nvPr>
        </p:nvSpPr>
        <p:spPr/>
        <p:txBody>
          <a:bodyPr/>
          <a:lstStyle/>
          <a:p>
            <a:fld id="{863344D7-2680-4241-B752-5AE6403E8919}" type="slidenum">
              <a:rPr lang="en-US" smtClean="0"/>
              <a:pPr/>
              <a:t>3</a:t>
            </a:fld>
            <a:endParaRPr lang="en-US"/>
          </a:p>
        </p:txBody>
      </p:sp>
    </p:spTree>
    <p:extLst>
      <p:ext uri="{BB962C8B-B14F-4D97-AF65-F5344CB8AC3E}">
        <p14:creationId xmlns:p14="http://schemas.microsoft.com/office/powerpoint/2010/main" val="2196141399"/>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0E1B6-27F8-4AB2-A985-FFB0EA3EDCDE}"/>
              </a:ext>
            </a:extLst>
          </p:cNvPr>
          <p:cNvSpPr>
            <a:spLocks noGrp="1"/>
          </p:cNvSpPr>
          <p:nvPr>
            <p:ph type="title"/>
          </p:nvPr>
        </p:nvSpPr>
        <p:spPr/>
        <p:txBody>
          <a:bodyPr/>
          <a:lstStyle/>
          <a:p>
            <a:r>
              <a:rPr lang="en-US" dirty="0"/>
              <a:t>Baidu: Culture and Social Media in China</a:t>
            </a:r>
          </a:p>
        </p:txBody>
      </p:sp>
      <p:sp>
        <p:nvSpPr>
          <p:cNvPr id="3" name="Content Placeholder 2">
            <a:extLst>
              <a:ext uri="{FF2B5EF4-FFF2-40B4-BE49-F238E27FC236}">
                <a16:creationId xmlns:a16="http://schemas.microsoft.com/office/drawing/2014/main" id="{F339A6C0-8DE4-4FC4-88FA-1C73C94A9A95}"/>
              </a:ext>
            </a:extLst>
          </p:cNvPr>
          <p:cNvSpPr>
            <a:spLocks noGrp="1"/>
          </p:cNvSpPr>
          <p:nvPr>
            <p:ph idx="1"/>
          </p:nvPr>
        </p:nvSpPr>
        <p:spPr/>
        <p:txBody>
          <a:bodyPr/>
          <a:lstStyle/>
          <a:p>
            <a:r>
              <a:rPr lang="en-US" dirty="0"/>
              <a:t>3-1. Why are the Chinese such heavy users of the Internet?</a:t>
            </a:r>
          </a:p>
          <a:p>
            <a:r>
              <a:rPr lang="en-US" dirty="0"/>
              <a:t>3-2. What are the characteristics of a collectivistic society such as China?</a:t>
            </a:r>
          </a:p>
          <a:p>
            <a:r>
              <a:rPr lang="en-US" dirty="0"/>
              <a:t>3-3. In what ways does social media reflect cultural values in China?</a:t>
            </a:r>
          </a:p>
        </p:txBody>
      </p:sp>
      <p:sp>
        <p:nvSpPr>
          <p:cNvPr id="4" name="Slide Number Placeholder 3">
            <a:extLst>
              <a:ext uri="{FF2B5EF4-FFF2-40B4-BE49-F238E27FC236}">
                <a16:creationId xmlns:a16="http://schemas.microsoft.com/office/drawing/2014/main" id="{16C0B3BD-93C9-4A85-A3F2-95DB35BFAF22}"/>
              </a:ext>
            </a:extLst>
          </p:cNvPr>
          <p:cNvSpPr>
            <a:spLocks noGrp="1"/>
          </p:cNvSpPr>
          <p:nvPr>
            <p:ph type="sldNum" sz="quarter" idx="12"/>
          </p:nvPr>
        </p:nvSpPr>
        <p:spPr/>
        <p:txBody>
          <a:bodyPr/>
          <a:lstStyle/>
          <a:p>
            <a:fld id="{863344D7-2680-4241-B752-5AE6403E8919}" type="slidenum">
              <a:rPr lang="en-US" smtClean="0"/>
              <a:pPr/>
              <a:t>4</a:t>
            </a:fld>
            <a:endParaRPr lang="en-US"/>
          </a:p>
        </p:txBody>
      </p:sp>
    </p:spTree>
    <p:extLst>
      <p:ext uri="{BB962C8B-B14F-4D97-AF65-F5344CB8AC3E}">
        <p14:creationId xmlns:p14="http://schemas.microsoft.com/office/powerpoint/2010/main" val="489741217"/>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B6F2D-196C-4135-905E-64AD9E6595ED}"/>
              </a:ext>
            </a:extLst>
          </p:cNvPr>
          <p:cNvSpPr>
            <a:spLocks noGrp="1"/>
          </p:cNvSpPr>
          <p:nvPr>
            <p:ph type="title"/>
          </p:nvPr>
        </p:nvSpPr>
        <p:spPr/>
        <p:txBody>
          <a:bodyPr/>
          <a:lstStyle/>
          <a:p>
            <a:r>
              <a:rPr lang="en-US" altLang="en-US"/>
              <a:t>Culture and Cross-Cultural Risk</a:t>
            </a:r>
            <a:endParaRPr lang="en-US" dirty="0"/>
          </a:p>
        </p:txBody>
      </p:sp>
      <p:pic>
        <p:nvPicPr>
          <p:cNvPr id="9" name="Content Placeholder 8">
            <a:extLst>
              <a:ext uri="{FF2B5EF4-FFF2-40B4-BE49-F238E27FC236}">
                <a16:creationId xmlns:a16="http://schemas.microsoft.com/office/drawing/2014/main" id="{42253763-B7CC-4C8C-942C-DF346F49964B}"/>
              </a:ext>
            </a:extLst>
          </p:cNvPr>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121918" y="2224558"/>
            <a:ext cx="4187952" cy="3153701"/>
          </a:xfrm>
          <a:ln w="19050">
            <a:solidFill>
              <a:srgbClr val="0075C3"/>
            </a:solidFill>
          </a:ln>
          <a:effectLst>
            <a:outerShdw blurRad="50800" dist="38100" dir="2700000" algn="tl" rotWithShape="0">
              <a:prstClr val="black">
                <a:alpha val="40000"/>
              </a:prstClr>
            </a:outerShdw>
          </a:effectLst>
        </p:spPr>
      </p:pic>
      <p:sp>
        <p:nvSpPr>
          <p:cNvPr id="4" name="Slide Number Placeholder 3">
            <a:extLst>
              <a:ext uri="{FF2B5EF4-FFF2-40B4-BE49-F238E27FC236}">
                <a16:creationId xmlns:a16="http://schemas.microsoft.com/office/drawing/2014/main" id="{7E3F2E83-857A-4D2D-ABC1-B9023D23A83C}"/>
              </a:ext>
            </a:extLst>
          </p:cNvPr>
          <p:cNvSpPr>
            <a:spLocks noGrp="1"/>
          </p:cNvSpPr>
          <p:nvPr>
            <p:ph type="sldNum" sz="quarter" idx="12"/>
          </p:nvPr>
        </p:nvSpPr>
        <p:spPr/>
        <p:txBody>
          <a:bodyPr/>
          <a:lstStyle/>
          <a:p>
            <a:fld id="{863344D7-2680-4241-B752-5AE6403E8919}" type="slidenum">
              <a:rPr lang="en-US" smtClean="0"/>
              <a:pPr/>
              <a:t>5</a:t>
            </a:fld>
            <a:endParaRPr lang="en-US"/>
          </a:p>
        </p:txBody>
      </p:sp>
      <p:sp>
        <p:nvSpPr>
          <p:cNvPr id="10" name="TextBox 9">
            <a:extLst>
              <a:ext uri="{FF2B5EF4-FFF2-40B4-BE49-F238E27FC236}">
                <a16:creationId xmlns:a16="http://schemas.microsoft.com/office/drawing/2014/main" id="{B5E99CDB-815E-4FDD-87DA-BE802BC09BB7}"/>
              </a:ext>
            </a:extLst>
          </p:cNvPr>
          <p:cNvSpPr txBox="1"/>
          <p:nvPr/>
        </p:nvSpPr>
        <p:spPr>
          <a:xfrm>
            <a:off x="818029" y="5197804"/>
            <a:ext cx="3557384" cy="215444"/>
          </a:xfrm>
          <a:prstGeom prst="rect">
            <a:avLst/>
          </a:prstGeom>
          <a:noFill/>
        </p:spPr>
        <p:txBody>
          <a:bodyPr wrap="none" rtlCol="0">
            <a:spAutoFit/>
          </a:bodyPr>
          <a:lstStyle/>
          <a:p>
            <a:r>
              <a:rPr lang="en-US" sz="800" dirty="0"/>
              <a:t>Exhibit 3.1 Framework on the Essential Elements of Culture (Cavusgil, 2016, p.57)</a:t>
            </a:r>
          </a:p>
        </p:txBody>
      </p:sp>
      <p:sp>
        <p:nvSpPr>
          <p:cNvPr id="11" name="Content Placeholder 2">
            <a:extLst>
              <a:ext uri="{FF2B5EF4-FFF2-40B4-BE49-F238E27FC236}">
                <a16:creationId xmlns:a16="http://schemas.microsoft.com/office/drawing/2014/main" id="{000F9E80-4F58-4DF6-95F0-23027C52A2CB}"/>
              </a:ext>
            </a:extLst>
          </p:cNvPr>
          <p:cNvSpPr txBox="1">
            <a:spLocks/>
          </p:cNvSpPr>
          <p:nvPr/>
        </p:nvSpPr>
        <p:spPr>
          <a:xfrm>
            <a:off x="1" y="1316737"/>
            <a:ext cx="4157472" cy="85344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Clr>
                <a:schemeClr val="accent5">
                  <a:lumMod val="50000"/>
                </a:schemeClr>
              </a:buClr>
              <a:buSzPct val="110000"/>
              <a:buFont typeface="Arial" panose="020B0604020202020204" pitchFamily="34" charset="0"/>
              <a:buChar char="•"/>
              <a:defRPr sz="2800" kern="1200">
                <a:solidFill>
                  <a:schemeClr val="tx2">
                    <a:lumMod val="7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5">
                  <a:lumMod val="50000"/>
                </a:schemeClr>
              </a:buClr>
              <a:buFont typeface="Wingdings" panose="05000000000000000000" pitchFamily="2" charset="2"/>
              <a:buChar char="§"/>
              <a:defRPr sz="2400" kern="1200">
                <a:solidFill>
                  <a:schemeClr val="tx2">
                    <a:lumMod val="75000"/>
                  </a:schemeClr>
                </a:solidFill>
                <a:latin typeface="+mn-lt"/>
                <a:ea typeface="+mn-ea"/>
                <a:cs typeface="+mn-cs"/>
              </a:defRPr>
            </a:lvl2pPr>
            <a:lvl3pPr marL="1143000" indent="-228600" algn="l" defTabSz="914400" rtl="0" eaLnBrk="1" latinLnBrk="0" hangingPunct="1">
              <a:lnSpc>
                <a:spcPct val="90000"/>
              </a:lnSpc>
              <a:spcBef>
                <a:spcPts val="500"/>
              </a:spcBef>
              <a:buClr>
                <a:schemeClr val="accent5">
                  <a:lumMod val="50000"/>
                </a:schemeClr>
              </a:buClr>
              <a:buFont typeface="Arial" panose="020B0604020202020204" pitchFamily="34" charset="0"/>
              <a:buChar char="•"/>
              <a:defRPr sz="2000" kern="1200">
                <a:solidFill>
                  <a:schemeClr val="tx2">
                    <a:lumMod val="7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t>Culture</a:t>
            </a:r>
          </a:p>
        </p:txBody>
      </p:sp>
      <p:sp>
        <p:nvSpPr>
          <p:cNvPr id="12" name="Content Placeholder 2">
            <a:extLst>
              <a:ext uri="{FF2B5EF4-FFF2-40B4-BE49-F238E27FC236}">
                <a16:creationId xmlns:a16="http://schemas.microsoft.com/office/drawing/2014/main" id="{59230723-1B71-42E7-A3B7-9CBEA0410FD3}"/>
              </a:ext>
            </a:extLst>
          </p:cNvPr>
          <p:cNvSpPr txBox="1">
            <a:spLocks/>
          </p:cNvSpPr>
          <p:nvPr/>
        </p:nvSpPr>
        <p:spPr>
          <a:xfrm>
            <a:off x="4228941" y="1407695"/>
            <a:ext cx="4157472" cy="85344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Clr>
                <a:schemeClr val="accent5">
                  <a:lumMod val="50000"/>
                </a:schemeClr>
              </a:buClr>
              <a:buSzPct val="110000"/>
              <a:buFont typeface="Arial" panose="020B0604020202020204" pitchFamily="34" charset="0"/>
              <a:buChar char="•"/>
              <a:defRPr sz="2800" kern="1200">
                <a:solidFill>
                  <a:schemeClr val="tx2">
                    <a:lumMod val="7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5">
                  <a:lumMod val="50000"/>
                </a:schemeClr>
              </a:buClr>
              <a:buFont typeface="Wingdings" panose="05000000000000000000" pitchFamily="2" charset="2"/>
              <a:buChar char="§"/>
              <a:defRPr sz="2400" kern="1200">
                <a:solidFill>
                  <a:schemeClr val="tx2">
                    <a:lumMod val="75000"/>
                  </a:schemeClr>
                </a:solidFill>
                <a:latin typeface="+mn-lt"/>
                <a:ea typeface="+mn-ea"/>
                <a:cs typeface="+mn-cs"/>
              </a:defRPr>
            </a:lvl2pPr>
            <a:lvl3pPr marL="1143000" indent="-228600" algn="l" defTabSz="914400" rtl="0" eaLnBrk="1" latinLnBrk="0" hangingPunct="1">
              <a:lnSpc>
                <a:spcPct val="90000"/>
              </a:lnSpc>
              <a:spcBef>
                <a:spcPts val="500"/>
              </a:spcBef>
              <a:buClr>
                <a:schemeClr val="accent5">
                  <a:lumMod val="50000"/>
                </a:schemeClr>
              </a:buClr>
              <a:buFont typeface="Arial" panose="020B0604020202020204" pitchFamily="34" charset="0"/>
              <a:buChar char="•"/>
              <a:defRPr sz="2000" kern="1200">
                <a:solidFill>
                  <a:schemeClr val="tx2">
                    <a:lumMod val="7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t>Risk</a:t>
            </a:r>
          </a:p>
        </p:txBody>
      </p:sp>
      <p:pic>
        <p:nvPicPr>
          <p:cNvPr id="14" name="Picture 13">
            <a:extLst>
              <a:ext uri="{FF2B5EF4-FFF2-40B4-BE49-F238E27FC236}">
                <a16:creationId xmlns:a16="http://schemas.microsoft.com/office/drawing/2014/main" id="{E40634AE-6D5F-424F-B592-235D00B837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75413" y="2168718"/>
            <a:ext cx="4183371" cy="3244530"/>
          </a:xfrm>
          <a:prstGeom prst="rect">
            <a:avLst/>
          </a:prstGeom>
          <a:effectLst>
            <a:outerShdw blurRad="50800" dist="38100" dir="2700000" algn="tl" rotWithShape="0">
              <a:prstClr val="black">
                <a:alpha val="40000"/>
              </a:prstClr>
            </a:outerShdw>
          </a:effectLst>
        </p:spPr>
      </p:pic>
      <p:sp>
        <p:nvSpPr>
          <p:cNvPr id="15" name="TextBox 14">
            <a:extLst>
              <a:ext uri="{FF2B5EF4-FFF2-40B4-BE49-F238E27FC236}">
                <a16:creationId xmlns:a16="http://schemas.microsoft.com/office/drawing/2014/main" id="{CEDC7A5C-6FB8-496D-A0E6-84F72846129F}"/>
              </a:ext>
            </a:extLst>
          </p:cNvPr>
          <p:cNvSpPr txBox="1"/>
          <p:nvPr/>
        </p:nvSpPr>
        <p:spPr>
          <a:xfrm>
            <a:off x="5148696" y="5209996"/>
            <a:ext cx="3475631" cy="215444"/>
          </a:xfrm>
          <a:prstGeom prst="rect">
            <a:avLst/>
          </a:prstGeom>
          <a:noFill/>
        </p:spPr>
        <p:txBody>
          <a:bodyPr wrap="none" rtlCol="0">
            <a:spAutoFit/>
          </a:bodyPr>
          <a:lstStyle/>
          <a:p>
            <a:r>
              <a:rPr lang="en-US" sz="800" dirty="0"/>
              <a:t>Exhibit 3.3 The Four Major Risks in International Business (Cavusgil, 2016, p.58)</a:t>
            </a:r>
          </a:p>
        </p:txBody>
      </p:sp>
    </p:spTree>
    <p:extLst>
      <p:ext uri="{BB962C8B-B14F-4D97-AF65-F5344CB8AC3E}">
        <p14:creationId xmlns:p14="http://schemas.microsoft.com/office/powerpoint/2010/main" val="2107917237"/>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40C32-3923-4194-AD51-8EC25EA229D5}"/>
              </a:ext>
            </a:extLst>
          </p:cNvPr>
          <p:cNvSpPr>
            <a:spLocks noGrp="1"/>
          </p:cNvSpPr>
          <p:nvPr>
            <p:ph type="title"/>
          </p:nvPr>
        </p:nvSpPr>
        <p:spPr/>
        <p:txBody>
          <a:bodyPr/>
          <a:lstStyle/>
          <a:p>
            <a:r>
              <a:rPr lang="en-US" dirty="0"/>
              <a:t>Dimensions of Culture</a:t>
            </a:r>
          </a:p>
        </p:txBody>
      </p:sp>
      <p:sp>
        <p:nvSpPr>
          <p:cNvPr id="7" name="Slide Number Placeholder 6">
            <a:extLst>
              <a:ext uri="{FF2B5EF4-FFF2-40B4-BE49-F238E27FC236}">
                <a16:creationId xmlns:a16="http://schemas.microsoft.com/office/drawing/2014/main" id="{CBA68D6D-05E6-4056-9CDF-711BF3CFBDCD}"/>
              </a:ext>
            </a:extLst>
          </p:cNvPr>
          <p:cNvSpPr>
            <a:spLocks noGrp="1"/>
          </p:cNvSpPr>
          <p:nvPr>
            <p:ph type="sldNum" sz="quarter" idx="12"/>
          </p:nvPr>
        </p:nvSpPr>
        <p:spPr/>
        <p:txBody>
          <a:bodyPr/>
          <a:lstStyle/>
          <a:p>
            <a:fld id="{863344D7-2680-4241-B752-5AE6403E8919}" type="slidenum">
              <a:rPr lang="en-US" smtClean="0"/>
              <a:pPr/>
              <a:t>6</a:t>
            </a:fld>
            <a:endParaRPr lang="en-US"/>
          </a:p>
        </p:txBody>
      </p:sp>
      <p:sp>
        <p:nvSpPr>
          <p:cNvPr id="13" name="Content Placeholder 12">
            <a:extLst>
              <a:ext uri="{FF2B5EF4-FFF2-40B4-BE49-F238E27FC236}">
                <a16:creationId xmlns:a16="http://schemas.microsoft.com/office/drawing/2014/main" id="{DE453B89-F707-411B-AF4A-B4A630BAFFBE}"/>
              </a:ext>
            </a:extLst>
          </p:cNvPr>
          <p:cNvSpPr>
            <a:spLocks noGrp="1"/>
          </p:cNvSpPr>
          <p:nvPr>
            <p:ph idx="1"/>
          </p:nvPr>
        </p:nvSpPr>
        <p:spPr/>
        <p:txBody>
          <a:bodyPr/>
          <a:lstStyle/>
          <a:p>
            <a:r>
              <a:rPr lang="en-US" dirty="0"/>
              <a:t>Values and Attitudes</a:t>
            </a:r>
          </a:p>
          <a:p>
            <a:r>
              <a:rPr lang="en-US" dirty="0"/>
              <a:t>Manners and Customs</a:t>
            </a:r>
          </a:p>
          <a:p>
            <a:r>
              <a:rPr lang="en-US" dirty="0"/>
              <a:t>Perceptions of Time</a:t>
            </a:r>
          </a:p>
          <a:p>
            <a:r>
              <a:rPr lang="en-US" dirty="0"/>
              <a:t>Perceptions of Space</a:t>
            </a:r>
          </a:p>
          <a:p>
            <a:r>
              <a:rPr lang="en-US" dirty="0"/>
              <a:t>Symbolic Productions</a:t>
            </a:r>
          </a:p>
          <a:p>
            <a:r>
              <a:rPr lang="en-US" dirty="0"/>
              <a:t>Material Productions and Creative Expressions</a:t>
            </a:r>
          </a:p>
          <a:p>
            <a:r>
              <a:rPr lang="en-US" dirty="0"/>
              <a:t>Education</a:t>
            </a:r>
          </a:p>
          <a:p>
            <a:r>
              <a:rPr lang="en-US" dirty="0"/>
              <a:t>Social Structure</a:t>
            </a:r>
          </a:p>
        </p:txBody>
      </p:sp>
    </p:spTree>
    <p:extLst>
      <p:ext uri="{BB962C8B-B14F-4D97-AF65-F5344CB8AC3E}">
        <p14:creationId xmlns:p14="http://schemas.microsoft.com/office/powerpoint/2010/main" val="2905661536"/>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CC7F2-E77E-4CB2-A0DF-C004DB8618B3}"/>
              </a:ext>
            </a:extLst>
          </p:cNvPr>
          <p:cNvSpPr>
            <a:spLocks noGrp="1"/>
          </p:cNvSpPr>
          <p:nvPr>
            <p:ph type="title"/>
          </p:nvPr>
        </p:nvSpPr>
        <p:spPr/>
        <p:txBody>
          <a:bodyPr/>
          <a:lstStyle/>
          <a:p>
            <a:r>
              <a:rPr lang="en-US"/>
              <a:t>Role of Language and Religion in Culture</a:t>
            </a:r>
            <a:endParaRPr lang="en-US" dirty="0"/>
          </a:p>
        </p:txBody>
      </p:sp>
      <p:sp>
        <p:nvSpPr>
          <p:cNvPr id="3" name="Content Placeholder 2">
            <a:extLst>
              <a:ext uri="{FF2B5EF4-FFF2-40B4-BE49-F238E27FC236}">
                <a16:creationId xmlns:a16="http://schemas.microsoft.com/office/drawing/2014/main" id="{5AE578BB-458E-413D-B363-1570BA1FCD59}"/>
              </a:ext>
            </a:extLst>
          </p:cNvPr>
          <p:cNvSpPr>
            <a:spLocks noGrp="1"/>
          </p:cNvSpPr>
          <p:nvPr>
            <p:ph idx="1"/>
          </p:nvPr>
        </p:nvSpPr>
        <p:spPr>
          <a:xfrm>
            <a:off x="208702" y="1881899"/>
            <a:ext cx="3623355" cy="3485629"/>
          </a:xfrm>
        </p:spPr>
        <p:txBody>
          <a:bodyPr>
            <a:normAutofit/>
          </a:bodyPr>
          <a:lstStyle/>
          <a:p>
            <a:pPr fontAlgn="base"/>
            <a:r>
              <a:rPr lang="en-US" sz="2400" dirty="0"/>
              <a:t>Verbal Language</a:t>
            </a:r>
          </a:p>
          <a:p>
            <a:pPr fontAlgn="base"/>
            <a:r>
              <a:rPr lang="en-US" sz="2400" dirty="0"/>
              <a:t>Nonverbal Communication</a:t>
            </a:r>
          </a:p>
          <a:p>
            <a:pPr fontAlgn="base"/>
            <a:r>
              <a:rPr lang="en-US" sz="2400" dirty="0"/>
              <a:t>Religion</a:t>
            </a:r>
          </a:p>
          <a:p>
            <a:r>
              <a:rPr lang="en-US" sz="2400" dirty="0"/>
              <a:t>Integration of world financial markets.</a:t>
            </a:r>
          </a:p>
          <a:p>
            <a:r>
              <a:rPr lang="en-US" sz="2400" dirty="0"/>
              <a:t>Advances in technology. </a:t>
            </a:r>
          </a:p>
        </p:txBody>
      </p:sp>
      <p:sp>
        <p:nvSpPr>
          <p:cNvPr id="4" name="Slide Number Placeholder 3">
            <a:extLst>
              <a:ext uri="{FF2B5EF4-FFF2-40B4-BE49-F238E27FC236}">
                <a16:creationId xmlns:a16="http://schemas.microsoft.com/office/drawing/2014/main" id="{98B1A585-5ABF-41DD-8189-B0D6E02BD8C2}"/>
              </a:ext>
            </a:extLst>
          </p:cNvPr>
          <p:cNvSpPr>
            <a:spLocks noGrp="1"/>
          </p:cNvSpPr>
          <p:nvPr>
            <p:ph type="sldNum" sz="quarter" idx="12"/>
          </p:nvPr>
        </p:nvSpPr>
        <p:spPr/>
        <p:txBody>
          <a:bodyPr/>
          <a:lstStyle/>
          <a:p>
            <a:fld id="{863344D7-2680-4241-B752-5AE6403E8919}" type="slidenum">
              <a:rPr lang="en-US" smtClean="0"/>
              <a:pPr/>
              <a:t>7</a:t>
            </a:fld>
            <a:endParaRPr lang="en-US"/>
          </a:p>
        </p:txBody>
      </p:sp>
      <p:sp>
        <p:nvSpPr>
          <p:cNvPr id="19" name="Rectangle 18">
            <a:extLst>
              <a:ext uri="{FF2B5EF4-FFF2-40B4-BE49-F238E27FC236}">
                <a16:creationId xmlns:a16="http://schemas.microsoft.com/office/drawing/2014/main" id="{253A7440-E323-4BED-8933-2ADCE4066E25}"/>
              </a:ext>
            </a:extLst>
          </p:cNvPr>
          <p:cNvSpPr/>
          <p:nvPr/>
        </p:nvSpPr>
        <p:spPr>
          <a:xfrm>
            <a:off x="4555616" y="1460863"/>
            <a:ext cx="4252507" cy="3657600"/>
          </a:xfrm>
          <a:prstGeom prst="rect">
            <a:avLst/>
          </a:prstGeom>
          <a:solidFill>
            <a:srgbClr val="FEE4A5">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6871A91C-CF38-4D55-96F4-415ED7943F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62296" y="1617275"/>
            <a:ext cx="4051936" cy="3317438"/>
          </a:xfrm>
          <a:prstGeom prst="rect">
            <a:avLst/>
          </a:prstGeom>
        </p:spPr>
      </p:pic>
      <p:sp>
        <p:nvSpPr>
          <p:cNvPr id="17" name="TextBox 16">
            <a:extLst>
              <a:ext uri="{FF2B5EF4-FFF2-40B4-BE49-F238E27FC236}">
                <a16:creationId xmlns:a16="http://schemas.microsoft.com/office/drawing/2014/main" id="{18691BBE-729D-46A8-BC3D-B30977FDEBF8}"/>
              </a:ext>
            </a:extLst>
          </p:cNvPr>
          <p:cNvSpPr txBox="1"/>
          <p:nvPr/>
        </p:nvSpPr>
        <p:spPr>
          <a:xfrm>
            <a:off x="6081094" y="4772437"/>
            <a:ext cx="2727029" cy="215444"/>
          </a:xfrm>
          <a:prstGeom prst="rect">
            <a:avLst/>
          </a:prstGeom>
          <a:noFill/>
        </p:spPr>
        <p:txBody>
          <a:bodyPr wrap="none" rtlCol="0">
            <a:spAutoFit/>
          </a:bodyPr>
          <a:lstStyle/>
          <a:p>
            <a:r>
              <a:rPr lang="en-US" sz="800" dirty="0"/>
              <a:t>Exhibit 3.10 Nonverbal Communication (Cavusgil, 2016, p.66)</a:t>
            </a:r>
          </a:p>
        </p:txBody>
      </p:sp>
      <p:sp>
        <p:nvSpPr>
          <p:cNvPr id="18" name="Isosceles Triangle 17">
            <a:extLst>
              <a:ext uri="{FF2B5EF4-FFF2-40B4-BE49-F238E27FC236}">
                <a16:creationId xmlns:a16="http://schemas.microsoft.com/office/drawing/2014/main" id="{4244EF15-4778-401E-9957-C9F36BC09F4B}"/>
              </a:ext>
            </a:extLst>
          </p:cNvPr>
          <p:cNvSpPr/>
          <p:nvPr/>
        </p:nvSpPr>
        <p:spPr>
          <a:xfrm rot="16200000">
            <a:off x="1712979" y="2271632"/>
            <a:ext cx="3657600" cy="2036062"/>
          </a:xfrm>
          <a:prstGeom prst="triangle">
            <a:avLst>
              <a:gd name="adj" fmla="val 67333"/>
            </a:avLst>
          </a:prstGeom>
          <a:solidFill>
            <a:srgbClr val="FEE4A5">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43882044"/>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EC924-EDF3-4567-9C1F-B85C00CE44E0}"/>
              </a:ext>
            </a:extLst>
          </p:cNvPr>
          <p:cNvSpPr>
            <a:spLocks noGrp="1"/>
          </p:cNvSpPr>
          <p:nvPr>
            <p:ph type="title"/>
          </p:nvPr>
        </p:nvSpPr>
        <p:spPr/>
        <p:txBody>
          <a:bodyPr/>
          <a:lstStyle/>
          <a:p>
            <a:r>
              <a:rPr lang="en-US" dirty="0"/>
              <a:t>Culture’s Effect In International Business</a:t>
            </a:r>
          </a:p>
        </p:txBody>
      </p:sp>
      <p:sp>
        <p:nvSpPr>
          <p:cNvPr id="3" name="Content Placeholder 2">
            <a:extLst>
              <a:ext uri="{FF2B5EF4-FFF2-40B4-BE49-F238E27FC236}">
                <a16:creationId xmlns:a16="http://schemas.microsoft.com/office/drawing/2014/main" id="{4BF51EB8-86E7-4A1C-85DE-D8E362694CEB}"/>
              </a:ext>
            </a:extLst>
          </p:cNvPr>
          <p:cNvSpPr>
            <a:spLocks noGrp="1"/>
          </p:cNvSpPr>
          <p:nvPr>
            <p:ph idx="1"/>
          </p:nvPr>
        </p:nvSpPr>
        <p:spPr/>
        <p:txBody>
          <a:bodyPr/>
          <a:lstStyle/>
          <a:p>
            <a:pPr fontAlgn="base"/>
            <a:r>
              <a:rPr lang="en-US" dirty="0"/>
              <a:t>Managing employees</a:t>
            </a:r>
          </a:p>
          <a:p>
            <a:pPr fontAlgn="base"/>
            <a:r>
              <a:rPr lang="en-US" dirty="0"/>
              <a:t>Communicating and interacting with foreign business partners</a:t>
            </a:r>
          </a:p>
          <a:p>
            <a:pPr fontAlgn="base"/>
            <a:r>
              <a:rPr lang="en-US" dirty="0"/>
              <a:t>Negotiating and structuring international business ventures</a:t>
            </a:r>
          </a:p>
          <a:p>
            <a:pPr fontAlgn="base"/>
            <a:r>
              <a:rPr lang="en-US" dirty="0"/>
              <a:t>Developing products and services</a:t>
            </a:r>
          </a:p>
          <a:p>
            <a:pPr fontAlgn="base"/>
            <a:r>
              <a:rPr lang="en-US" dirty="0"/>
              <a:t>Preparing advertising and promotional materials</a:t>
            </a:r>
          </a:p>
        </p:txBody>
      </p:sp>
      <p:sp>
        <p:nvSpPr>
          <p:cNvPr id="4" name="Slide Number Placeholder 3">
            <a:extLst>
              <a:ext uri="{FF2B5EF4-FFF2-40B4-BE49-F238E27FC236}">
                <a16:creationId xmlns:a16="http://schemas.microsoft.com/office/drawing/2014/main" id="{8FB91B54-99B1-4B8F-B1C4-8A34AC3625EF}"/>
              </a:ext>
            </a:extLst>
          </p:cNvPr>
          <p:cNvSpPr>
            <a:spLocks noGrp="1"/>
          </p:cNvSpPr>
          <p:nvPr>
            <p:ph type="sldNum" sz="quarter" idx="12"/>
          </p:nvPr>
        </p:nvSpPr>
        <p:spPr/>
        <p:txBody>
          <a:bodyPr/>
          <a:lstStyle/>
          <a:p>
            <a:fld id="{863344D7-2680-4241-B752-5AE6403E8919}" type="slidenum">
              <a:rPr lang="en-US" smtClean="0"/>
              <a:pPr/>
              <a:t>8</a:t>
            </a:fld>
            <a:endParaRPr lang="en-US"/>
          </a:p>
        </p:txBody>
      </p:sp>
    </p:spTree>
    <p:extLst>
      <p:ext uri="{BB962C8B-B14F-4D97-AF65-F5344CB8AC3E}">
        <p14:creationId xmlns:p14="http://schemas.microsoft.com/office/powerpoint/2010/main" val="1313958892"/>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AA2FF6B4-3F52-4CAE-A320-FFFD34F1F1E6}"/>
              </a:ext>
            </a:extLst>
          </p:cNvPr>
          <p:cNvSpPr>
            <a:spLocks noGrp="1"/>
          </p:cNvSpPr>
          <p:nvPr>
            <p:ph type="title"/>
          </p:nvPr>
        </p:nvSpPr>
        <p:spPr/>
        <p:txBody>
          <a:bodyPr/>
          <a:lstStyle/>
          <a:p>
            <a:r>
              <a:rPr lang="en-US" dirty="0"/>
              <a:t>Models and Explanations of Culture</a:t>
            </a:r>
          </a:p>
        </p:txBody>
      </p:sp>
      <p:sp>
        <p:nvSpPr>
          <p:cNvPr id="3" name="Content Placeholder 2">
            <a:extLst>
              <a:ext uri="{FF2B5EF4-FFF2-40B4-BE49-F238E27FC236}">
                <a16:creationId xmlns:a16="http://schemas.microsoft.com/office/drawing/2014/main" id="{D93E695E-CB97-4D14-9613-DD0564AE4E9E}"/>
              </a:ext>
            </a:extLst>
          </p:cNvPr>
          <p:cNvSpPr>
            <a:spLocks noGrp="1"/>
          </p:cNvSpPr>
          <p:nvPr>
            <p:ph idx="1"/>
          </p:nvPr>
        </p:nvSpPr>
        <p:spPr>
          <a:xfrm>
            <a:off x="223232" y="2162965"/>
            <a:ext cx="3630897" cy="3534397"/>
          </a:xfrm>
        </p:spPr>
        <p:txBody>
          <a:bodyPr>
            <a:normAutofit/>
          </a:bodyPr>
          <a:lstStyle/>
          <a:p>
            <a:pPr fontAlgn="base"/>
            <a:r>
              <a:rPr lang="en-US" sz="2400" dirty="0"/>
              <a:t>Cultural Metaphors</a:t>
            </a:r>
          </a:p>
          <a:p>
            <a:pPr fontAlgn="base"/>
            <a:r>
              <a:rPr lang="en-US" sz="2400" dirty="0"/>
              <a:t>High- and Low-Context Cultures</a:t>
            </a:r>
          </a:p>
          <a:p>
            <a:pPr fontAlgn="base"/>
            <a:r>
              <a:rPr lang="en-US" sz="2400" dirty="0"/>
              <a:t>Hofstede’s Research on National Culture</a:t>
            </a:r>
          </a:p>
          <a:p>
            <a:pPr fontAlgn="base"/>
            <a:r>
              <a:rPr lang="en-US" sz="2400" dirty="0"/>
              <a:t>Deal versus Relationship Orientation</a:t>
            </a:r>
          </a:p>
          <a:p>
            <a:pPr marL="0" indent="0" fontAlgn="base">
              <a:buNone/>
            </a:pPr>
            <a:endParaRPr lang="en-US" sz="2400" dirty="0"/>
          </a:p>
        </p:txBody>
      </p:sp>
      <p:sp>
        <p:nvSpPr>
          <p:cNvPr id="7" name="Slide Number Placeholder 6">
            <a:extLst>
              <a:ext uri="{FF2B5EF4-FFF2-40B4-BE49-F238E27FC236}">
                <a16:creationId xmlns:a16="http://schemas.microsoft.com/office/drawing/2014/main" id="{33AD3223-6267-4BEE-A9B7-E784055853B1}"/>
              </a:ext>
            </a:extLst>
          </p:cNvPr>
          <p:cNvSpPr>
            <a:spLocks noGrp="1"/>
          </p:cNvSpPr>
          <p:nvPr>
            <p:ph type="sldNum" sz="quarter" idx="12"/>
          </p:nvPr>
        </p:nvSpPr>
        <p:spPr/>
        <p:txBody>
          <a:bodyPr/>
          <a:lstStyle/>
          <a:p>
            <a:fld id="{863344D7-2680-4241-B752-5AE6403E8919}" type="slidenum">
              <a:rPr lang="en-US" smtClean="0"/>
              <a:pPr/>
              <a:t>9</a:t>
            </a:fld>
            <a:endParaRPr lang="en-US"/>
          </a:p>
        </p:txBody>
      </p:sp>
      <p:sp>
        <p:nvSpPr>
          <p:cNvPr id="9" name="Title 1">
            <a:extLst>
              <a:ext uri="{FF2B5EF4-FFF2-40B4-BE49-F238E27FC236}">
                <a16:creationId xmlns:a16="http://schemas.microsoft.com/office/drawing/2014/main" id="{2D65894E-8463-4A77-8D9B-1979465ED467}"/>
              </a:ext>
            </a:extLst>
          </p:cNvPr>
          <p:cNvSpPr txBox="1">
            <a:spLocks/>
          </p:cNvSpPr>
          <p:nvPr/>
        </p:nvSpPr>
        <p:spPr>
          <a:xfrm>
            <a:off x="463463" y="365126"/>
            <a:ext cx="8680537" cy="1325563"/>
          </a:xfrm>
          <a:prstGeom prst="rect">
            <a:avLst/>
          </a:prstGeom>
        </p:spPr>
        <p:txBody>
          <a:bodyPr anchor="ctr"/>
          <a:lstStyle>
            <a:lvl1pPr algn="l" defTabSz="914400" rtl="0" eaLnBrk="1" latinLnBrk="0" hangingPunct="1">
              <a:lnSpc>
                <a:spcPct val="90000"/>
              </a:lnSpc>
              <a:spcBef>
                <a:spcPct val="0"/>
              </a:spcBef>
              <a:buNone/>
              <a:defRPr sz="4000" b="1" kern="1200" cap="none" spc="0">
                <a:ln w="13462">
                  <a:noFill/>
                  <a:prstDash val="solid"/>
                </a:ln>
                <a:solidFill>
                  <a:schemeClr val="tx1"/>
                </a:solidFill>
                <a:effectLst>
                  <a:innerShdw dist="63500" dir="21540000">
                    <a:schemeClr val="tx2">
                      <a:lumMod val="40000"/>
                      <a:lumOff val="60000"/>
                      <a:alpha val="75000"/>
                    </a:schemeClr>
                  </a:innerShdw>
                </a:effectLst>
                <a:latin typeface="+mn-lt"/>
                <a:ea typeface="+mj-ea"/>
                <a:cs typeface="+mj-cs"/>
              </a:defRPr>
            </a:lvl1pPr>
          </a:lstStyle>
          <a:p>
            <a:endParaRPr lang="en-US" sz="3200" dirty="0"/>
          </a:p>
        </p:txBody>
      </p:sp>
      <p:sp>
        <p:nvSpPr>
          <p:cNvPr id="16" name="Rectangle 15">
            <a:extLst>
              <a:ext uri="{FF2B5EF4-FFF2-40B4-BE49-F238E27FC236}">
                <a16:creationId xmlns:a16="http://schemas.microsoft.com/office/drawing/2014/main" id="{BE671A7A-41C7-49EF-86F6-9B64CB570184}"/>
              </a:ext>
            </a:extLst>
          </p:cNvPr>
          <p:cNvSpPr/>
          <p:nvPr/>
        </p:nvSpPr>
        <p:spPr>
          <a:xfrm>
            <a:off x="4555616" y="1790047"/>
            <a:ext cx="4252507" cy="3657600"/>
          </a:xfrm>
          <a:prstGeom prst="rect">
            <a:avLst/>
          </a:prstGeom>
          <a:solidFill>
            <a:srgbClr val="B290BA">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E63AC02F-978F-46A7-B379-F5D05F0E9788}"/>
              </a:ext>
            </a:extLst>
          </p:cNvPr>
          <p:cNvSpPr/>
          <p:nvPr/>
        </p:nvSpPr>
        <p:spPr>
          <a:xfrm rot="16200000">
            <a:off x="2157986" y="3045824"/>
            <a:ext cx="3657600" cy="1146046"/>
          </a:xfrm>
          <a:prstGeom prst="triangle">
            <a:avLst>
              <a:gd name="adj" fmla="val 73333"/>
            </a:avLst>
          </a:prstGeom>
          <a:solidFill>
            <a:srgbClr val="B290BA">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C3F67764-0143-4C75-B3D1-61397C2D8F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06536" y="1864548"/>
            <a:ext cx="3975049" cy="3498217"/>
          </a:xfrm>
          <a:prstGeom prst="rect">
            <a:avLst/>
          </a:prstGeom>
        </p:spPr>
      </p:pic>
      <p:sp>
        <p:nvSpPr>
          <p:cNvPr id="6" name="TextBox 5">
            <a:extLst>
              <a:ext uri="{FF2B5EF4-FFF2-40B4-BE49-F238E27FC236}">
                <a16:creationId xmlns:a16="http://schemas.microsoft.com/office/drawing/2014/main" id="{7D86F84B-3A88-4AFC-BC57-FB05EAFC44D3}"/>
              </a:ext>
            </a:extLst>
          </p:cNvPr>
          <p:cNvSpPr txBox="1"/>
          <p:nvPr/>
        </p:nvSpPr>
        <p:spPr>
          <a:xfrm>
            <a:off x="5261296" y="5308952"/>
            <a:ext cx="3483558" cy="200055"/>
          </a:xfrm>
          <a:prstGeom prst="rect">
            <a:avLst/>
          </a:prstGeom>
          <a:noFill/>
        </p:spPr>
        <p:txBody>
          <a:bodyPr wrap="square" rtlCol="0">
            <a:spAutoFit/>
          </a:bodyPr>
          <a:lstStyle/>
          <a:p>
            <a:pPr algn="r"/>
            <a:r>
              <a:rPr lang="en-US" sz="700" b="1" dirty="0"/>
              <a:t>Exhibit 3.13 Hall’s High- and Low-Context Typology of Cultures (Cavusgil, 2016,</a:t>
            </a:r>
            <a:r>
              <a:rPr lang="en-US" sz="700" dirty="0"/>
              <a:t>, p.73) </a:t>
            </a:r>
          </a:p>
        </p:txBody>
      </p:sp>
    </p:spTree>
    <p:extLst>
      <p:ext uri="{BB962C8B-B14F-4D97-AF65-F5344CB8AC3E}">
        <p14:creationId xmlns:p14="http://schemas.microsoft.com/office/powerpoint/2010/main" val="3329912115"/>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0BF2B-6679-4122-848E-06EBF63A585F}"/>
              </a:ext>
            </a:extLst>
          </p:cNvPr>
          <p:cNvSpPr>
            <a:spLocks noGrp="1"/>
          </p:cNvSpPr>
          <p:nvPr>
            <p:ph type="title"/>
          </p:nvPr>
        </p:nvSpPr>
        <p:spPr/>
        <p:txBody>
          <a:bodyPr/>
          <a:lstStyle/>
          <a:p>
            <a:r>
              <a:rPr lang="en-US"/>
              <a:t>Managerial Implications of Culture</a:t>
            </a:r>
            <a:endParaRPr lang="en-US" dirty="0"/>
          </a:p>
        </p:txBody>
      </p:sp>
      <p:sp>
        <p:nvSpPr>
          <p:cNvPr id="3" name="Content Placeholder 2">
            <a:extLst>
              <a:ext uri="{FF2B5EF4-FFF2-40B4-BE49-F238E27FC236}">
                <a16:creationId xmlns:a16="http://schemas.microsoft.com/office/drawing/2014/main" id="{85953AF6-34DB-4DFE-AF9F-7E8AB250C727}"/>
              </a:ext>
            </a:extLst>
          </p:cNvPr>
          <p:cNvSpPr>
            <a:spLocks noGrp="1"/>
          </p:cNvSpPr>
          <p:nvPr>
            <p:ph idx="1"/>
          </p:nvPr>
        </p:nvSpPr>
        <p:spPr/>
        <p:txBody>
          <a:bodyPr/>
          <a:lstStyle/>
          <a:p>
            <a:pPr fontAlgn="base"/>
            <a:r>
              <a:rPr lang="en-US" dirty="0"/>
              <a:t>Cultural Orientations</a:t>
            </a:r>
          </a:p>
          <a:p>
            <a:pPr fontAlgn="base"/>
            <a:r>
              <a:rPr lang="en-US" dirty="0"/>
              <a:t>How to Acquire Cross-Cultural Competence</a:t>
            </a:r>
          </a:p>
          <a:p>
            <a:pPr lvl="1"/>
            <a:r>
              <a:rPr lang="en-US" dirty="0"/>
              <a:t>Guideline 1: Acquire factual knowledge about the other culture and try to speak the language</a:t>
            </a:r>
          </a:p>
          <a:p>
            <a:pPr lvl="1"/>
            <a:r>
              <a:rPr lang="fr-FR" dirty="0"/>
              <a:t>Guideline 2: </a:t>
            </a:r>
            <a:r>
              <a:rPr lang="fr-FR" dirty="0" err="1"/>
              <a:t>Avoid</a:t>
            </a:r>
            <a:r>
              <a:rPr lang="fr-FR" dirty="0"/>
              <a:t> cultural </a:t>
            </a:r>
            <a:r>
              <a:rPr lang="fr-FR" dirty="0" err="1"/>
              <a:t>bias</a:t>
            </a:r>
            <a:endParaRPr lang="fr-FR" dirty="0"/>
          </a:p>
          <a:p>
            <a:pPr lvl="1"/>
            <a:r>
              <a:rPr lang="en-US" dirty="0"/>
              <a:t>Guideline 3: Develop cross-cultural skills</a:t>
            </a:r>
          </a:p>
          <a:p>
            <a:endParaRPr lang="en-US" dirty="0"/>
          </a:p>
        </p:txBody>
      </p:sp>
      <p:sp>
        <p:nvSpPr>
          <p:cNvPr id="4" name="Slide Number Placeholder 3">
            <a:extLst>
              <a:ext uri="{FF2B5EF4-FFF2-40B4-BE49-F238E27FC236}">
                <a16:creationId xmlns:a16="http://schemas.microsoft.com/office/drawing/2014/main" id="{D35616C9-E370-49BE-8EF5-EEA79A9E15C2}"/>
              </a:ext>
            </a:extLst>
          </p:cNvPr>
          <p:cNvSpPr>
            <a:spLocks noGrp="1"/>
          </p:cNvSpPr>
          <p:nvPr>
            <p:ph type="sldNum" sz="quarter" idx="12"/>
          </p:nvPr>
        </p:nvSpPr>
        <p:spPr/>
        <p:txBody>
          <a:bodyPr/>
          <a:lstStyle/>
          <a:p>
            <a:fld id="{863344D7-2680-4241-B752-5AE6403E8919}" type="slidenum">
              <a:rPr lang="en-US" smtClean="0"/>
              <a:pPr/>
              <a:t>10</a:t>
            </a:fld>
            <a:endParaRPr lang="en-US"/>
          </a:p>
        </p:txBody>
      </p:sp>
    </p:spTree>
    <p:extLst>
      <p:ext uri="{BB962C8B-B14F-4D97-AF65-F5344CB8AC3E}">
        <p14:creationId xmlns:p14="http://schemas.microsoft.com/office/powerpoint/2010/main" val="6301942"/>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5FC42-A9FC-43BC-9C7C-04ADAF263F09}"/>
              </a:ext>
            </a:extLst>
          </p:cNvPr>
          <p:cNvSpPr>
            <a:spLocks noGrp="1"/>
          </p:cNvSpPr>
          <p:nvPr>
            <p:ph type="title"/>
          </p:nvPr>
        </p:nvSpPr>
        <p:spPr/>
        <p:txBody>
          <a:bodyPr/>
          <a:lstStyle/>
          <a:p>
            <a:r>
              <a:rPr lang="en-US" dirty="0"/>
              <a:t>Closing Case:</a:t>
            </a:r>
          </a:p>
        </p:txBody>
      </p:sp>
      <p:sp>
        <p:nvSpPr>
          <p:cNvPr id="3" name="Content Placeholder 2">
            <a:extLst>
              <a:ext uri="{FF2B5EF4-FFF2-40B4-BE49-F238E27FC236}">
                <a16:creationId xmlns:a16="http://schemas.microsoft.com/office/drawing/2014/main" id="{81ED5F02-81F5-4B43-AC79-4AD47B80F2E9}"/>
              </a:ext>
            </a:extLst>
          </p:cNvPr>
          <p:cNvSpPr>
            <a:spLocks noGrp="1"/>
          </p:cNvSpPr>
          <p:nvPr>
            <p:ph idx="1"/>
          </p:nvPr>
        </p:nvSpPr>
        <p:spPr>
          <a:xfrm>
            <a:off x="412197" y="3096769"/>
            <a:ext cx="8310582" cy="1024128"/>
          </a:xfrm>
        </p:spPr>
        <p:txBody>
          <a:bodyPr>
            <a:normAutofit/>
          </a:bodyPr>
          <a:lstStyle/>
          <a:p>
            <a:pPr marL="0" indent="0" algn="ctr">
              <a:buNone/>
            </a:pPr>
            <a:r>
              <a:rPr lang="en-US" sz="4000" dirty="0"/>
              <a:t>Hollywood and Global Culture</a:t>
            </a:r>
          </a:p>
        </p:txBody>
      </p:sp>
      <p:sp>
        <p:nvSpPr>
          <p:cNvPr id="4" name="Slide Number Placeholder 3">
            <a:extLst>
              <a:ext uri="{FF2B5EF4-FFF2-40B4-BE49-F238E27FC236}">
                <a16:creationId xmlns:a16="http://schemas.microsoft.com/office/drawing/2014/main" id="{09564230-B712-4D5A-B0B7-7791EBF1F86D}"/>
              </a:ext>
            </a:extLst>
          </p:cNvPr>
          <p:cNvSpPr>
            <a:spLocks noGrp="1"/>
          </p:cNvSpPr>
          <p:nvPr>
            <p:ph type="sldNum" sz="quarter" idx="12"/>
          </p:nvPr>
        </p:nvSpPr>
        <p:spPr/>
        <p:txBody>
          <a:bodyPr/>
          <a:lstStyle/>
          <a:p>
            <a:fld id="{863344D7-2680-4241-B752-5AE6403E8919}" type="slidenum">
              <a:rPr lang="en-US" smtClean="0"/>
              <a:pPr/>
              <a:t>11</a:t>
            </a:fld>
            <a:endParaRPr lang="en-US"/>
          </a:p>
        </p:txBody>
      </p:sp>
    </p:spTree>
    <p:extLst>
      <p:ext uri="{BB962C8B-B14F-4D97-AF65-F5344CB8AC3E}">
        <p14:creationId xmlns:p14="http://schemas.microsoft.com/office/powerpoint/2010/main" val="4248593369"/>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60907-80CD-47D8-BA36-97E941E1BE55}"/>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89DC9147-27DA-4138-9D07-CFBD03B83E43}"/>
              </a:ext>
            </a:extLst>
          </p:cNvPr>
          <p:cNvSpPr>
            <a:spLocks noGrp="1"/>
          </p:cNvSpPr>
          <p:nvPr>
            <p:ph idx="1"/>
          </p:nvPr>
        </p:nvSpPr>
        <p:spPr/>
        <p:txBody>
          <a:bodyPr>
            <a:normAutofit/>
          </a:bodyPr>
          <a:lstStyle/>
          <a:p>
            <a:r>
              <a:rPr lang="en-US" dirty="0"/>
              <a:t>Culture</a:t>
            </a:r>
          </a:p>
          <a:p>
            <a:r>
              <a:rPr lang="en-US" dirty="0"/>
              <a:t>Dimensions of Culture</a:t>
            </a:r>
          </a:p>
          <a:p>
            <a:r>
              <a:rPr lang="en-US" dirty="0"/>
              <a:t>Role of Language and Religion in Culture</a:t>
            </a:r>
          </a:p>
          <a:p>
            <a:r>
              <a:rPr lang="en-US" dirty="0"/>
              <a:t>Culture’s Effect in International Business</a:t>
            </a:r>
          </a:p>
          <a:p>
            <a:r>
              <a:rPr lang="en-US" dirty="0"/>
              <a:t>Models and Explanations of Culture</a:t>
            </a:r>
          </a:p>
          <a:p>
            <a:r>
              <a:rPr lang="en-US" dirty="0"/>
              <a:t>Managerial Implications of Culture</a:t>
            </a:r>
          </a:p>
        </p:txBody>
      </p:sp>
      <p:sp>
        <p:nvSpPr>
          <p:cNvPr id="4" name="Slide Number Placeholder 3">
            <a:extLst>
              <a:ext uri="{FF2B5EF4-FFF2-40B4-BE49-F238E27FC236}">
                <a16:creationId xmlns:a16="http://schemas.microsoft.com/office/drawing/2014/main" id="{92DF2CD0-A720-422A-AEEE-D58D3A33F86E}"/>
              </a:ext>
            </a:extLst>
          </p:cNvPr>
          <p:cNvSpPr>
            <a:spLocks noGrp="1"/>
          </p:cNvSpPr>
          <p:nvPr>
            <p:ph type="sldNum" sz="quarter" idx="12"/>
          </p:nvPr>
        </p:nvSpPr>
        <p:spPr/>
        <p:txBody>
          <a:bodyPr/>
          <a:lstStyle/>
          <a:p>
            <a:fld id="{863344D7-2680-4241-B752-5AE6403E8919}" type="slidenum">
              <a:rPr lang="en-US" smtClean="0"/>
              <a:pPr/>
              <a:t>12</a:t>
            </a:fld>
            <a:endParaRPr lang="en-US"/>
          </a:p>
        </p:txBody>
      </p:sp>
    </p:spTree>
    <p:extLst>
      <p:ext uri="{BB962C8B-B14F-4D97-AF65-F5344CB8AC3E}">
        <p14:creationId xmlns:p14="http://schemas.microsoft.com/office/powerpoint/2010/main" val="2320815766"/>
      </p:ext>
    </p:extLst>
  </p:cSld>
  <p:clrMapOvr>
    <a:masterClrMapping/>
  </p:clrMapOvr>
  <p:transition>
    <p:fade/>
  </p:transition>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357</TotalTime>
  <Words>479</Words>
  <Application>Microsoft Office PowerPoint</Application>
  <PresentationFormat>On-screen Show (4:3)</PresentationFormat>
  <Paragraphs>102</Paragraphs>
  <Slides>12</Slides>
  <Notes>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Arial</vt:lpstr>
      <vt:lpstr>Book Antiqua</vt:lpstr>
      <vt:lpstr>Calibri</vt:lpstr>
      <vt:lpstr>Calibri Light</vt:lpstr>
      <vt:lpstr>Gill Sans MT</vt:lpstr>
      <vt:lpstr>Tahoma</vt:lpstr>
      <vt:lpstr>Wingdings</vt:lpstr>
      <vt:lpstr>Office Theme</vt:lpstr>
      <vt:lpstr>Chapter 3</vt:lpstr>
      <vt:lpstr>Outline</vt:lpstr>
      <vt:lpstr>Objectives</vt:lpstr>
      <vt:lpstr>Baidu: Culture and Social Media in China</vt:lpstr>
      <vt:lpstr>Culture and Cross-Cultural Risk</vt:lpstr>
      <vt:lpstr>Dimensions of Culture</vt:lpstr>
      <vt:lpstr>Role of Language and Religion in Culture</vt:lpstr>
      <vt:lpstr>Culture’s Effect In International Business</vt:lpstr>
      <vt:lpstr>Models and Explanations of Culture</vt:lpstr>
      <vt:lpstr>Managerial Implications of Culture</vt:lpstr>
      <vt:lpstr>Closing Case:</vt:lpstr>
      <vt:lpstr>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Lisa G</dc:creator>
  <cp:lastModifiedBy>Lisa G</cp:lastModifiedBy>
  <cp:revision>108</cp:revision>
  <dcterms:created xsi:type="dcterms:W3CDTF">2017-11-23T00:38:56Z</dcterms:created>
  <dcterms:modified xsi:type="dcterms:W3CDTF">2017-12-06T07:43:50Z</dcterms:modified>
</cp:coreProperties>
</file>