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8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55056" autoAdjust="0"/>
  </p:normalViewPr>
  <p:slideViewPr>
    <p:cSldViewPr>
      <p:cViewPr varScale="1">
        <p:scale>
          <a:sx n="36" d="100"/>
          <a:sy n="36" d="100"/>
        </p:scale>
        <p:origin x="-2346" y="-96"/>
      </p:cViewPr>
      <p:guideLst>
        <p:guide orient="horz" pos="2160"/>
        <p:guide pos="2880"/>
      </p:guideLst>
    </p:cSldViewPr>
  </p:slideViewPr>
  <p:outlineViewPr>
    <p:cViewPr>
      <p:scale>
        <a:sx n="33" d="100"/>
        <a:sy n="33" d="100"/>
      </p:scale>
      <p:origin x="0" y="26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81"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1048682"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BB877A-3BB3-40F7-B28C-AF2D67413268}" type="datetimeFigureOut">
              <a:rPr lang="en-US" smtClean="0"/>
              <a:pPr/>
              <a:t>10/13/2021</a:t>
            </a:fld>
            <a:endParaRPr lang="en-US"/>
          </a:p>
        </p:txBody>
      </p:sp>
      <p:sp>
        <p:nvSpPr>
          <p:cNvPr id="1048683"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48684"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5"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1048686"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24150C-E411-404A-88CB-E7D184E7A4EB}" type="slidenum">
              <a:rPr lang="en-US" smtClean="0"/>
              <a:pPr/>
              <a:t>‹#›</a:t>
            </a:fld>
            <a:endParaRPr lang="en-US"/>
          </a:p>
        </p:txBody>
      </p:sp>
    </p:spTree>
    <p:extLst>
      <p:ext uri="{BB962C8B-B14F-4D97-AF65-F5344CB8AC3E}">
        <p14:creationId xmlns:p14="http://schemas.microsoft.com/office/powerpoint/2010/main" val="489301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Slide Image Placeholder 1"/>
          <p:cNvSpPr>
            <a:spLocks noGrp="1" noRot="1" noChangeAspect="1"/>
          </p:cNvSpPr>
          <p:nvPr>
            <p:ph type="sldImg"/>
          </p:nvPr>
        </p:nvSpPr>
        <p:spPr/>
      </p:sp>
      <p:sp>
        <p:nvSpPr>
          <p:cNvPr id="1048607"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Washington's army almost starved to death in the winter of 1778 because of essential supplies including food, clothing, and shoes among others that needed to support their course in the fight. This was due to Congress failure to provide the army with sufficient funds to meet these demands. The hunger claimed the lives of many soldiers thus weakening their efforts to fight the battle awaiting in Spring. </a:t>
            </a:r>
          </a:p>
        </p:txBody>
      </p:sp>
      <p:sp>
        <p:nvSpPr>
          <p:cNvPr id="1048608" name="Slide Number Placeholder 3"/>
          <p:cNvSpPr>
            <a:spLocks noGrp="1"/>
          </p:cNvSpPr>
          <p:nvPr>
            <p:ph type="sldNum" sz="quarter" idx="10"/>
          </p:nvPr>
        </p:nvSpPr>
        <p:spPr/>
        <p:txBody>
          <a:bodyPr/>
          <a:lstStyle/>
          <a:p>
            <a:fld id="{2A24150C-E411-404A-88CB-E7D184E7A4E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Notes Placeholder 1048610"/>
          <p:cNvSpPr>
            <a:spLocks noGrp="1"/>
          </p:cNvSpPr>
          <p:nvPr>
            <p:ph type="body"/>
          </p:nvPr>
        </p:nvSpPr>
        <p:spPr/>
        <p:txBody>
          <a:bodyPr/>
          <a:lstStyle/>
          <a:p>
            <a:pPr>
              <a:lnSpc>
                <a:spcPct val="200000"/>
              </a:lnSpc>
            </a:pPr>
            <a:r>
              <a:rPr lang="zh-CN" altLang="en-US" dirty="0"/>
              <a:t>1. </a:t>
            </a:r>
            <a:r>
              <a:rPr lang="zh-CN" altLang="en-US" dirty="0">
                <a:latin typeface="Times New Roman" pitchFamily="18" charset="0"/>
                <a:cs typeface="Times New Roman" pitchFamily="18" charset="0"/>
              </a:rPr>
              <a:t>World War I began in 1914. This war was initiated by an event where a young Serbian patriot shot and killed Archduke Franz Ferdinand, the heir to the Astro-Hungarian Empire. The Austrian army invaded Serbia. Military alliances had previously been formed across Europe and this made it easy for the war to spread across the continent eventually to around the world to make a global conflict. 
2. During WWI, six major powers in the world split into two alliances. Britain, France and Russia joined forces to form the Triple Entente. They were later joined by the United States. On the other hand, Germany, Austria and Italy joined in the Triple Alliance. 
3. Great Britain spent the most in WWI. Great Britain spent $47 billion on the war.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Notes Placeholder 1048613"/>
          <p:cNvSpPr>
            <a:spLocks noGrp="1"/>
          </p:cNvSpPr>
          <p:nvPr>
            <p:ph type="body"/>
          </p:nvPr>
        </p:nvSpPr>
        <p:spPr/>
        <p:txBody>
          <a:bodyPr/>
          <a:lstStyle/>
          <a:p>
            <a:r>
              <a:rPr lang="zh-CN" altLang="en-US" dirty="0">
                <a:latin typeface="Times New Roman" pitchFamily="18" charset="0"/>
                <a:cs typeface="Times New Roman" pitchFamily="18" charset="0"/>
              </a:rPr>
              <a:t>4. WWI ended in June 28, 1919 with Treaty of Versailles. This Treaty forced Germany and other central powers to take responsibility for the war.
5. War guilt clause mandated Germany to pay reparations to the allies.
6. The allied powers consisting of Britain, France, Russia and United States won WWI.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Notes Placeholder 1048616"/>
          <p:cNvSpPr>
            <a:spLocks noGrp="1"/>
          </p:cNvSpPr>
          <p:nvPr>
            <p:ph type="body"/>
          </p:nvPr>
        </p:nvSpPr>
        <p:spPr/>
        <p:txBody>
          <a:bodyPr/>
          <a:lstStyle/>
          <a:p>
            <a:r>
              <a:rPr lang="zh-CN" altLang="en-US" dirty="0"/>
              <a:t>1</a:t>
            </a:r>
            <a:r>
              <a:rPr lang="zh-CN" altLang="en-US" dirty="0">
                <a:latin typeface="Times New Roman" pitchFamily="18" charset="0"/>
                <a:cs typeface="Times New Roman" pitchFamily="18" charset="0"/>
              </a:rPr>
              <a:t>. Weimar Republic helped to enforce trade unions through the industrial policy. Through the trade unions, Weimar Republic helped to establish an effective wage control system that would cater for the welfare of workers. Weimar Republic also helped to unify tax policies and reform currency. 
2. Controlling people's wages and prices for Hitler meant having control over people's lives. 
3. The main challenge in Germany's price and wage control system was the presence of black market. The presence of black market meant a flactuation in prices for products. Black markets also absorbed all the excess income in the economy. 
4. The world economy slump of 1929 contributed to the collapse of Germany's banking system. The world economic slump led to the collapse of Austria's industrial base because no more liquidity was flowing to banks to finance productivity. This led to the collapse of one of the major banks in Germany. Also, the massive increase of Nazi votes in German parliament led to huge foreign withdrawals from German banks because many people were opposed to Nazi growing influence. One of the solution to bring banks to normal operations was the temporary closure of banks by the Nazi government to stop foreign and domestic fund withdrawals. Secondly, the government nationalized banks. Also, the government had control over bank's equity.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Notes Placeholder 1048619"/>
          <p:cNvSpPr>
            <a:spLocks noGrp="1"/>
          </p:cNvSpPr>
          <p:nvPr>
            <p:ph type="body"/>
          </p:nvPr>
        </p:nvSpPr>
        <p:spPr/>
        <p:txBody>
          <a:bodyPr/>
          <a:lstStyle/>
          <a:p>
            <a:r>
              <a:rPr lang="zh-CN" altLang="en-US" dirty="0"/>
              <a:t>5</a:t>
            </a:r>
            <a:r>
              <a:rPr lang="zh-CN" altLang="en-US" dirty="0">
                <a:latin typeface="Times New Roman" pitchFamily="18" charset="0"/>
                <a:cs typeface="Times New Roman" pitchFamily="18" charset="0"/>
              </a:rPr>
              <a:t>. The unannounced 'price stop' froze all prices both free and administered to older levels. This tactic was meant to stop actions spurred on by the anticipation of prices increase. This ensured prices remain flexible in imports to the country. 
6. The existence of black market revealed that no matter how hard someone tries to remove this market, it will still find its way back into society. This implies that the government cannot eradicate the black market. 
7. Ludwig Erhard was for the idea of reviving the economy by advocating for currency reform and price control which would both essential in ending inflation and repression. On the other hand, the Social Democratic Party viewed that these policies would be ineffective hence supported the repressive policies of the Nazi government. Erhard won the debate on these fundamental issues thus leading to an economic turnaround in Germany. 
8. Currency reform, elimination of price controls and reduction of marginal tax rates led to German economic miracle. The impact was that shops across Germany were filled with goods because of high returns on sales. Also, the labor force was boosted as a result of reduces absenteeism at workplace. Output continued to grow hence industrial productivity.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Notes Placeholder 1048622"/>
          <p:cNvSpPr>
            <a:spLocks noGrp="1"/>
          </p:cNvSpPr>
          <p:nvPr>
            <p:ph type="body"/>
          </p:nvPr>
        </p:nvSpPr>
        <p:spPr/>
        <p:txBody>
          <a:bodyPr/>
          <a:lstStyle/>
          <a:p>
            <a:r>
              <a:rPr lang="zh-CN" altLang="en-US" dirty="0"/>
              <a:t>1. </a:t>
            </a:r>
            <a:r>
              <a:rPr lang="zh-CN" altLang="en-US" dirty="0">
                <a:latin typeface="Times New Roman" pitchFamily="18" charset="0"/>
                <a:cs typeface="Times New Roman" pitchFamily="18" charset="0"/>
              </a:rPr>
              <a:t>The Soviet Union was a planned economy. In this type of economy, planners were responsible for setting policy goals. The policy goals must be embraced by all even if they infringe on anyone's individual rights. This implies that planned economy aims at meeting policy parameters. This differs from the Western economies which mainly aim at satisfying the wants and needs of customers. 
2. Soviet Union fixed wages in two ways including: it set each enterprise wage bill for the year and also it set the national weekly wages for every kind of job.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Notes Placeholder 1048625"/>
          <p:cNvSpPr>
            <a:spLocks noGrp="1"/>
          </p:cNvSpPr>
          <p:nvPr>
            <p:ph type="body"/>
          </p:nvPr>
        </p:nvSpPr>
        <p:spPr/>
        <p:txBody>
          <a:bodyPr/>
          <a:lstStyle/>
          <a:p>
            <a:r>
              <a:rPr lang="zh-CN" altLang="en-US" dirty="0"/>
              <a:t>3</a:t>
            </a:r>
            <a:r>
              <a:rPr lang="zh-CN" altLang="en-US" dirty="0">
                <a:latin typeface="Times New Roman" pitchFamily="18" charset="0"/>
                <a:cs typeface="Times New Roman" pitchFamily="18" charset="0"/>
              </a:rPr>
              <a:t>. Factory managers were considered as the only present labor market in Soviet Union. The factory managers were given powers to hire, fire and reallocate the wage fund in 1965. However, these powers were heavily monitored and enforced by the central government. This meant that labor adjusted to state goals. 
4. Gorbachev Perestroika relaxed government control of the economy. He aimed to pursue an economic policy that was meant to increase economic prosperity while increasing capital investment. He aimed to bring the Soviet Union up to par economically with the west.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9" name="Notes Placeholder 1048628"/>
          <p:cNvSpPr>
            <a:spLocks noGrp="1"/>
          </p:cNvSpPr>
          <p:nvPr>
            <p:ph type="body"/>
          </p:nvPr>
        </p:nvSpPr>
        <p:spPr/>
        <p:txBody>
          <a:bodyPr/>
          <a:lstStyle/>
          <a:p>
            <a:r>
              <a:rPr lang="zh-CN" altLang="en-US" dirty="0"/>
              <a:t>1. </a:t>
            </a:r>
            <a:r>
              <a:rPr lang="zh-CN" altLang="en-US" dirty="0">
                <a:latin typeface="Times New Roman" pitchFamily="18" charset="0"/>
                <a:cs typeface="Times New Roman" pitchFamily="18" charset="0"/>
              </a:rPr>
              <a:t>Canada did not rely on free price system because this would have meant the government would have to keep outbidding the citizens. This would also contribute to increased prices thus leading to hardship. 
2. Price changes are usually concealed by changes in discounts, service and quality.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Notes Placeholder 1048631"/>
          <p:cNvSpPr>
            <a:spLocks noGrp="1"/>
          </p:cNvSpPr>
          <p:nvPr>
            <p:ph type="body"/>
          </p:nvPr>
        </p:nvSpPr>
        <p:spPr/>
        <p:txBody>
          <a:bodyPr/>
          <a:lstStyle/>
          <a:p>
            <a:r>
              <a:rPr lang="zh-CN" altLang="en-US" dirty="0">
                <a:latin typeface="Times New Roman" pitchFamily="18" charset="0"/>
                <a:cs typeface="Times New Roman" pitchFamily="18" charset="0"/>
              </a:rPr>
              <a:t>The Law of the Maximum was the first attempt by France to regulate food supplies in the country by imposing strict price controls. Before the introduction of this law, the economic situation in France was badly off. France war withe Europe reduced trade. This led to poor wages, food prices and living conditions. Introduction of assignats in cities and towns led to severe inflation. This situation prompted people known as Enrages to urge the National Convention to do something about food shortage and skyrocketing prices on goods. In fact, riots were organized in Paris to champion against increased food prices. This prompted the National Convention to pass the Law of Maximum in September of 1793. 
The government took this route in order to reduce the burden placed on people. This legislation imposed a maximum prize on essential goods. Also, this legislation placed a cap on wages. However, this policy proved disastrous, causing food production and availability to fall even further. After this law failed, several attempts were made in laws to lower prices and ensure availability of food but they all failed. Farmers later got smart after all attempts by the government to change the economic situation failed. They started to manage their own produce. In fact, a black market for food was established in France. The end of the revolution ushered in a new era which would later establish a strong economy in France that experts note dominated Europe.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Notes Placeholder 1048595"/>
          <p:cNvSpPr>
            <a:spLocks noGrp="1"/>
          </p:cNvSpPr>
          <p:nvPr>
            <p:ph type="body"/>
          </p:nvPr>
        </p:nvSpPr>
        <p:spPr/>
        <p:txBody>
          <a:bodyPr/>
          <a:lstStyle/>
          <a:p>
            <a:r>
              <a:rPr lang="zh-CN" altLang="en-US" dirty="0">
                <a:latin typeface="Times New Roman" pitchFamily="18" charset="0"/>
                <a:cs typeface="Times New Roman" pitchFamily="18" charset="0"/>
              </a:rPr>
              <a:t>One of the key features of French pharmaceutical pricing is health technology assessment. In france, independent government commission assess comparative therapeutic value of new drug. Agency determines maximum price on drugs consistent with government regulations. Negotiations for reductions in price are done by an agency mandated by government at 10 to 30 percent off maximum price.
 France also has an effective rent control strategy. For new tenancy, the landlord and the prospective tenant can freely discuss the level of the rent. However, the government has enacted policies to ensure there is a cap on the maximum rent that can be charged. This differs from one region to another in the country. Annual increase in rent is normal and is based on an index of price increases. No increase in rent is permitted if no revision clause is included. Also, regulations permit the landlord to charge for extra services like maintenance of gardening in a single dwelling. 
France also has a government-mandated minimum wage. No worker is supposed to be paid anything less than the minimum mandated wage. Employers who do not pay the minimum wage may be subject to punishment by the French government. On the basis of the legal working week of 35 hours, the monthly minimum wage is 1, 521.22 Euros.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Notes Placeholder 1048592"/>
          <p:cNvSpPr>
            <a:spLocks noGrp="1"/>
          </p:cNvSpPr>
          <p:nvPr>
            <p:ph type="body"/>
          </p:nvPr>
        </p:nvSpPr>
        <p:spPr/>
        <p:txBody>
          <a:bodyPr/>
          <a:lstStyle/>
          <a:p>
            <a:r>
              <a:rPr lang="zh-CN" altLang="en-US" dirty="0">
                <a:latin typeface="Times New Roman" pitchFamily="18" charset="0"/>
                <a:cs typeface="Times New Roman" pitchFamily="18" charset="0"/>
              </a:rPr>
              <a:t>Price controls are imposed when the government feels that consumers cannot afford goods and services in the market. For this reason, consumers can be able to afford essential services like food, clothes and housing. Governments can also set price limits on goods and services if they feel producers are not benefiting from prices imposed on goods and services in the free market. This ensures that companies remain competitive and are able to generate profit.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Notes Placeholder 1048589"/>
          <p:cNvSpPr>
            <a:spLocks noGrp="1"/>
          </p:cNvSpPr>
          <p:nvPr>
            <p:ph type="body"/>
          </p:nvPr>
        </p:nvSpPr>
        <p:spPr/>
        <p:txBody>
          <a:bodyPr/>
          <a:lstStyle/>
          <a:p>
            <a:r>
              <a:rPr lang="zh-CN" altLang="en-US" dirty="0">
                <a:latin typeface="Times New Roman" pitchFamily="18" charset="0"/>
                <a:cs typeface="Times New Roman" pitchFamily="18" charset="0"/>
              </a:rPr>
              <a:t>Price controls can lead to an imbalance between supply and demand thus leading to black markets. This is mainly as a result of shortages in demand for products and services. Also, quality may be reduced. When prices are too low, there are high chances that producer revenue will drop. And they will find ways to cut on cost by reducing quality of products in the market.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9" name="Notes Placeholder 1048688"/>
          <p:cNvSpPr>
            <a:spLocks noGrp="1"/>
          </p:cNvSpPr>
          <p:nvPr>
            <p:ph type="body"/>
          </p:nvPr>
        </p:nvSpPr>
        <p:spPr/>
        <p:txBody>
          <a:bodyPr/>
          <a:lstStyle/>
          <a:p>
            <a:r>
              <a:rPr lang="zh-CN" altLang="en-US" dirty="0">
                <a:latin typeface="Times New Roman" pitchFamily="18" charset="0"/>
                <a:cs typeface="Times New Roman" pitchFamily="18" charset="0"/>
              </a:rPr>
              <a:t>In my opinion, economic indicators indicate that France will continue to face challenges in some sectors if the government does not make effective measures to resolve the issues. One key challenge is in the labor market. It is evident that the pension system is not that much effective. Pension spending is elevated and retirement age is low. Apart from this, unemployment will continue to grow given little consideration to those will low skills in the market. Also, quality of life-long training is low. Finally, as more people settle in cities and towns, there is shortage of housing to meet this demand. Therefore, such indicators in key sectors of economy can derail France's growth rate.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D3B81624-2ABF-49CB-952F-4C5BF6541443}" type="datetimeFigureOut">
              <a:rPr lang="en-US" smtClean="0"/>
              <a:pPr/>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95DA2-4EC4-436D-B8E2-A881DFD77BC2}"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3B81624-2ABF-49CB-952F-4C5BF6541443}" type="datetimeFigureOut">
              <a:rPr lang="en-US" smtClean="0"/>
              <a:pPr/>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95DA2-4EC4-436D-B8E2-A881DFD77B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3B81624-2ABF-49CB-952F-4C5BF6541443}" type="datetimeFigureOut">
              <a:rPr lang="en-US" smtClean="0"/>
              <a:pPr/>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95DA2-4EC4-436D-B8E2-A881DFD77B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3B81624-2ABF-49CB-952F-4C5BF6541443}" type="datetimeFigureOut">
              <a:rPr lang="en-US" smtClean="0"/>
              <a:pPr/>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E95DA2-4EC4-436D-B8E2-A881DFD77B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3B81624-2ABF-49CB-952F-4C5BF6541443}" type="datetimeFigureOut">
              <a:rPr lang="en-US" smtClean="0"/>
              <a:pPr/>
              <a:t>10/13/2021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E95DA2-4EC4-436D-B8E2-A881DFD77BC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3B81624-2ABF-49CB-952F-4C5BF6541443}" type="datetimeFigureOut">
              <a:rPr lang="en-US" smtClean="0"/>
              <a:pPr/>
              <a:t>10/13/2021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E95DA2-4EC4-436D-B8E2-A881DFD77B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B81624-2ABF-49CB-952F-4C5BF6541443}" type="datetimeFigureOut">
              <a:rPr lang="en-US" smtClean="0"/>
              <a:pPr/>
              <a:t>10/13/2021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E95DA2-4EC4-436D-B8E2-A881DFD77B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3B81624-2ABF-49CB-952F-4C5BF6541443}" type="datetimeFigureOut">
              <a:rPr lang="en-US" smtClean="0"/>
              <a:pPr/>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E95DA2-4EC4-436D-B8E2-A881DFD77BC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D3B81624-2ABF-49CB-952F-4C5BF6541443}" type="datetimeFigureOut">
              <a:rPr lang="en-US" smtClean="0"/>
              <a:pPr/>
              <a:t>10/13/2021</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9EE95DA2-4EC4-436D-B8E2-A881DFD77BC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3B81624-2ABF-49CB-952F-4C5BF6541443}" type="datetimeFigureOut">
              <a:rPr lang="en-US" smtClean="0"/>
              <a:pPr/>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95DA2-4EC4-436D-B8E2-A881DFD77B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3B81624-2ABF-49CB-952F-4C5BF6541443}" type="datetimeFigureOut">
              <a:rPr lang="en-US" smtClean="0"/>
              <a:pPr/>
              <a:t>10/13/2021</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9EE95DA2-4EC4-436D-B8E2-A881DFD77B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D3B81624-2ABF-49CB-952F-4C5BF6541443}" type="datetimeFigureOut">
              <a:rPr lang="en-US" smtClean="0"/>
              <a:pPr/>
              <a:t>10/13/2021</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9EE95DA2-4EC4-436D-B8E2-A881DFD77B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Title 1"/>
          <p:cNvSpPr>
            <a:spLocks noGrp="1"/>
          </p:cNvSpPr>
          <p:nvPr>
            <p:ph type="ctrTitle"/>
          </p:nvPr>
        </p:nvSpPr>
        <p:spPr/>
        <p:txBody>
          <a:bodyPr/>
          <a:lstStyle/>
          <a:p>
            <a:r>
              <a:rPr lang="en-US" dirty="0" smtClean="0">
                <a:latin typeface="Times New Roman" pitchFamily="18" charset="0"/>
                <a:cs typeface="Times New Roman" pitchFamily="18" charset="0"/>
              </a:rPr>
              <a:t>ECONOMICS HISTORY</a:t>
            </a:r>
            <a:endParaRPr lang="en-US" dirty="0">
              <a:latin typeface="Times New Roman" pitchFamily="18" charset="0"/>
              <a:cs typeface="Times New Roman" pitchFamily="18" charset="0"/>
            </a:endParaRPr>
          </a:p>
        </p:txBody>
      </p:sp>
      <p:sp>
        <p:nvSpPr>
          <p:cNvPr id="104860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4" name="Title 1"/>
          <p:cNvSpPr>
            <a:spLocks noGrp="1"/>
          </p:cNvSpPr>
          <p:nvPr>
            <p:ph type="title"/>
          </p:nvPr>
        </p:nvSpPr>
        <p:spPr/>
        <p:txBody>
          <a:bodyPr/>
          <a:lstStyle/>
          <a:p>
            <a:r>
              <a:rPr lang="en-US" dirty="0" smtClean="0">
                <a:latin typeface="Times New Roman" pitchFamily="18" charset="0"/>
                <a:cs typeface="Times New Roman" pitchFamily="18" charset="0"/>
              </a:rPr>
              <a:t>Chapter 4/ Canada</a:t>
            </a:r>
            <a:endParaRPr lang="en-US" dirty="0">
              <a:latin typeface="Times New Roman" pitchFamily="18" charset="0"/>
              <a:cs typeface="Times New Roman" pitchFamily="18" charset="0"/>
            </a:endParaRPr>
          </a:p>
        </p:txBody>
      </p:sp>
      <p:sp>
        <p:nvSpPr>
          <p:cNvPr id="1048605" name="Content Placeholder 2"/>
          <p:cNvSpPr>
            <a:spLocks noGrp="1"/>
          </p:cNvSpPr>
          <p:nvPr>
            <p:ph idx="1"/>
          </p:nvPr>
        </p:nvSpPr>
        <p:spPr/>
        <p:txBody>
          <a:bodyPr/>
          <a:lstStyle/>
          <a:p>
            <a:r>
              <a:rPr lang="en-US" dirty="0">
                <a:latin typeface="Times New Roman" pitchFamily="18" charset="0"/>
                <a:cs typeface="Times New Roman" pitchFamily="18" charset="0"/>
              </a:rPr>
              <a:t>Question 1</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Title 1048608"/>
          <p:cNvSpPr>
            <a:spLocks noGrp="1"/>
          </p:cNvSpPr>
          <p:nvPr>
            <p:ph type="title"/>
          </p:nvPr>
        </p:nvSpPr>
        <p:spPr/>
        <p:txBody>
          <a:bodyPr/>
          <a:lstStyle/>
          <a:p>
            <a:r>
              <a:rPr lang="en-US" dirty="0">
                <a:latin typeface="Times New Roman" pitchFamily="18" charset="0"/>
                <a:cs typeface="Times New Roman" pitchFamily="18" charset="0"/>
              </a:rPr>
              <a:t>World War I</a:t>
            </a:r>
          </a:p>
        </p:txBody>
      </p:sp>
      <p:sp>
        <p:nvSpPr>
          <p:cNvPr id="1048610" name="Content Placeholder 1048609"/>
          <p:cNvSpPr>
            <a:spLocks noGrp="1"/>
          </p:cNvSpPr>
          <p:nvPr>
            <p:ph idx="1"/>
          </p:nvPr>
        </p:nvSpPr>
        <p:spPr/>
        <p:txBody>
          <a:bodyPr/>
          <a:lstStyle/>
          <a:p>
            <a:r>
              <a:rPr lang="en-US" dirty="0">
                <a:latin typeface="Times New Roman" pitchFamily="18" charset="0"/>
                <a:cs typeface="Times New Roman" pitchFamily="18" charset="0"/>
              </a:rPr>
              <a:t>Question 1, 2, 3</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Title 1048611"/>
          <p:cNvSpPr>
            <a:spLocks noGrp="1"/>
          </p:cNvSpPr>
          <p:nvPr>
            <p:ph type="title"/>
          </p:nvPr>
        </p:nvSpPr>
        <p:spPr/>
        <p:txBody>
          <a:bodyPr/>
          <a:lstStyle/>
          <a:p>
            <a:r>
              <a:rPr lang="en-US" dirty="0">
                <a:latin typeface="Times New Roman" pitchFamily="18" charset="0"/>
                <a:cs typeface="Times New Roman" pitchFamily="18" charset="0"/>
              </a:rPr>
              <a:t>World War I</a:t>
            </a:r>
          </a:p>
        </p:txBody>
      </p:sp>
      <p:sp>
        <p:nvSpPr>
          <p:cNvPr id="1048613" name="Content Placeholder 1048612"/>
          <p:cNvSpPr>
            <a:spLocks noGrp="1"/>
          </p:cNvSpPr>
          <p:nvPr>
            <p:ph idx="1"/>
          </p:nvPr>
        </p:nvSpPr>
        <p:spPr/>
        <p:txBody>
          <a:bodyPr/>
          <a:lstStyle/>
          <a:p>
            <a:r>
              <a:rPr lang="en-US" dirty="0">
                <a:latin typeface="Times New Roman" pitchFamily="18" charset="0"/>
                <a:cs typeface="Times New Roman" pitchFamily="18" charset="0"/>
              </a:rPr>
              <a:t>Question 4, 5 and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Title 1048614"/>
          <p:cNvSpPr>
            <a:spLocks noGrp="1"/>
          </p:cNvSpPr>
          <p:nvPr>
            <p:ph type="title"/>
          </p:nvPr>
        </p:nvSpPr>
        <p:spPr/>
        <p:txBody>
          <a:bodyPr/>
          <a:lstStyle/>
          <a:p>
            <a:r>
              <a:rPr lang="en-US" dirty="0">
                <a:latin typeface="Times New Roman" pitchFamily="18" charset="0"/>
                <a:cs typeface="Times New Roman" pitchFamily="18" charset="0"/>
              </a:rPr>
              <a:t>Germany</a:t>
            </a:r>
          </a:p>
        </p:txBody>
      </p:sp>
      <p:sp>
        <p:nvSpPr>
          <p:cNvPr id="1048616" name="Content Placeholder 1048615"/>
          <p:cNvSpPr>
            <a:spLocks noGrp="1"/>
          </p:cNvSpPr>
          <p:nvPr>
            <p:ph idx="1"/>
          </p:nvPr>
        </p:nvSpPr>
        <p:spPr/>
        <p:txBody>
          <a:bodyPr/>
          <a:lstStyle/>
          <a:p>
            <a:r>
              <a:rPr lang="en-US" dirty="0">
                <a:latin typeface="Times New Roman" pitchFamily="18" charset="0"/>
                <a:cs typeface="Times New Roman" pitchFamily="18" charset="0"/>
              </a:rPr>
              <a:t>Question 1,2,3, and 4</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Title 1048617"/>
          <p:cNvSpPr>
            <a:spLocks noGrp="1"/>
          </p:cNvSpPr>
          <p:nvPr>
            <p:ph type="title"/>
          </p:nvPr>
        </p:nvSpPr>
        <p:spPr/>
        <p:txBody>
          <a:bodyPr/>
          <a:lstStyle/>
          <a:p>
            <a:r>
              <a:rPr lang="en-US" dirty="0">
                <a:latin typeface="Times New Roman" pitchFamily="18" charset="0"/>
                <a:cs typeface="Times New Roman" pitchFamily="18" charset="0"/>
              </a:rPr>
              <a:t>Germany</a:t>
            </a:r>
          </a:p>
        </p:txBody>
      </p:sp>
      <p:sp>
        <p:nvSpPr>
          <p:cNvPr id="1048619" name="Content Placeholder 1048618"/>
          <p:cNvSpPr>
            <a:spLocks noGrp="1"/>
          </p:cNvSpPr>
          <p:nvPr>
            <p:ph idx="1"/>
          </p:nvPr>
        </p:nvSpPr>
        <p:spPr/>
        <p:txBody>
          <a:bodyPr/>
          <a:lstStyle/>
          <a:p>
            <a:r>
              <a:rPr lang="en-US" dirty="0">
                <a:latin typeface="Times New Roman" pitchFamily="18" charset="0"/>
                <a:cs typeface="Times New Roman" pitchFamily="18" charset="0"/>
              </a:rPr>
              <a:t>Questions 5,6,7 and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Title 1048620"/>
          <p:cNvSpPr>
            <a:spLocks noGrp="1"/>
          </p:cNvSpPr>
          <p:nvPr>
            <p:ph type="title"/>
          </p:nvPr>
        </p:nvSpPr>
        <p:spPr/>
        <p:txBody>
          <a:bodyPr/>
          <a:lstStyle/>
          <a:p>
            <a:r>
              <a:rPr lang="en-US" dirty="0">
                <a:latin typeface="Times New Roman" pitchFamily="18" charset="0"/>
                <a:cs typeface="Times New Roman" pitchFamily="18" charset="0"/>
              </a:rPr>
              <a:t>Chapter 10/ Soviet Union</a:t>
            </a:r>
          </a:p>
        </p:txBody>
      </p:sp>
      <p:sp>
        <p:nvSpPr>
          <p:cNvPr id="1048622" name="Content Placeholder 1048621"/>
          <p:cNvSpPr>
            <a:spLocks noGrp="1"/>
          </p:cNvSpPr>
          <p:nvPr>
            <p:ph idx="1"/>
          </p:nvPr>
        </p:nvSpPr>
        <p:spPr/>
        <p:txBody>
          <a:bodyPr/>
          <a:lstStyle/>
          <a:p>
            <a:r>
              <a:rPr lang="en-US" dirty="0">
                <a:latin typeface="Times New Roman" pitchFamily="18" charset="0"/>
                <a:cs typeface="Times New Roman" pitchFamily="18" charset="0"/>
              </a:rPr>
              <a:t>Questions 1 and 2</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Title 1048623"/>
          <p:cNvSpPr>
            <a:spLocks noGrp="1"/>
          </p:cNvSpPr>
          <p:nvPr>
            <p:ph type="title"/>
          </p:nvPr>
        </p:nvSpPr>
        <p:spPr/>
        <p:txBody>
          <a:bodyPr/>
          <a:lstStyle/>
          <a:p>
            <a:r>
              <a:rPr lang="en-US" dirty="0">
                <a:latin typeface="Times New Roman" pitchFamily="18" charset="0"/>
                <a:cs typeface="Times New Roman" pitchFamily="18" charset="0"/>
              </a:rPr>
              <a:t>Chapter 10/ Soviet Union</a:t>
            </a:r>
          </a:p>
        </p:txBody>
      </p:sp>
      <p:sp>
        <p:nvSpPr>
          <p:cNvPr id="1048625" name="Content Placeholder 1048624"/>
          <p:cNvSpPr>
            <a:spLocks noGrp="1"/>
          </p:cNvSpPr>
          <p:nvPr>
            <p:ph idx="1"/>
          </p:nvPr>
        </p:nvSpPr>
        <p:spPr/>
        <p:txBody>
          <a:bodyPr/>
          <a:lstStyle/>
          <a:p>
            <a:r>
              <a:rPr lang="en-US" dirty="0">
                <a:latin typeface="Times New Roman" pitchFamily="18" charset="0"/>
                <a:cs typeface="Times New Roman" pitchFamily="18" charset="0"/>
              </a:rPr>
              <a:t>Questions 3 and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Title 1048626"/>
          <p:cNvSpPr>
            <a:spLocks noGrp="1"/>
          </p:cNvSpPr>
          <p:nvPr>
            <p:ph type="title"/>
          </p:nvPr>
        </p:nvSpPr>
        <p:spPr/>
        <p:txBody>
          <a:bodyPr/>
          <a:lstStyle/>
          <a:p>
            <a:r>
              <a:rPr lang="en-US" dirty="0">
                <a:latin typeface="Times New Roman" pitchFamily="18" charset="0"/>
                <a:cs typeface="Times New Roman" pitchFamily="18" charset="0"/>
              </a:rPr>
              <a:t>Chapter 11/ WWI</a:t>
            </a:r>
          </a:p>
        </p:txBody>
      </p:sp>
      <p:sp>
        <p:nvSpPr>
          <p:cNvPr id="1048628" name="Content Placeholder 1048627"/>
          <p:cNvSpPr>
            <a:spLocks noGrp="1"/>
          </p:cNvSpPr>
          <p:nvPr>
            <p:ph idx="1"/>
          </p:nvPr>
        </p:nvSpPr>
        <p:spPr/>
        <p:txBody>
          <a:bodyPr/>
          <a:lstStyle/>
          <a:p>
            <a:r>
              <a:rPr lang="en-US" dirty="0">
                <a:latin typeface="Times New Roman" pitchFamily="18" charset="0"/>
                <a:cs typeface="Times New Roman" pitchFamily="18" charset="0"/>
              </a:rPr>
              <a:t>Questions 1 and 2</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Title 1048629"/>
          <p:cNvSpPr>
            <a:spLocks noGrp="1"/>
          </p:cNvSpPr>
          <p:nvPr>
            <p:ph type="title"/>
          </p:nvPr>
        </p:nvSpPr>
        <p:spPr/>
        <p:txBody>
          <a:bodyPr>
            <a:normAutofit fontScale="90000"/>
          </a:bodyPr>
          <a:lstStyle/>
          <a:p>
            <a:r>
              <a:rPr lang="en-US" dirty="0">
                <a:latin typeface="Times New Roman" pitchFamily="18" charset="0"/>
                <a:cs typeface="Times New Roman" pitchFamily="18" charset="0"/>
              </a:rPr>
              <a:t>France Price/Wage Control Systems</a:t>
            </a:r>
          </a:p>
        </p:txBody>
      </p:sp>
      <p:sp>
        <p:nvSpPr>
          <p:cNvPr id="1048631" name="Content Placeholder 1048630"/>
          <p:cNvSpPr>
            <a:spLocks noGrp="1"/>
          </p:cNvSpPr>
          <p:nvPr>
            <p:ph idx="1"/>
          </p:nvPr>
        </p:nvSpPr>
        <p:spPr/>
        <p:txBody>
          <a:bodyPr/>
          <a:lstStyle/>
          <a:p>
            <a:pPr marL="0" indent="0">
              <a:buNone/>
            </a:pPr>
            <a:r>
              <a:rPr lang="en-US" dirty="0">
                <a:latin typeface="Times New Roman" pitchFamily="18" charset="0"/>
                <a:cs typeface="Times New Roman" pitchFamily="18" charset="0"/>
              </a:rPr>
              <a:t>History</a:t>
            </a:r>
          </a:p>
          <a:p>
            <a:pPr marL="0" indent="0">
              <a:buNone/>
            </a:pPr>
            <a:r>
              <a:rPr lang="en-US" dirty="0">
                <a:latin typeface="Times New Roman" pitchFamily="18" charset="0"/>
                <a:cs typeface="Times New Roman" pitchFamily="18" charset="0"/>
              </a:rPr>
              <a:t>1. The Law of the Maximum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048593"/>
          <p:cNvSpPr>
            <a:spLocks noGrp="1"/>
          </p:cNvSpPr>
          <p:nvPr>
            <p:ph type="title"/>
          </p:nvPr>
        </p:nvSpPr>
        <p:spPr/>
        <p:txBody>
          <a:bodyPr/>
          <a:lstStyle/>
          <a:p>
            <a:r>
              <a:rPr lang="en-US" dirty="0">
                <a:latin typeface="Times New Roman" pitchFamily="18" charset="0"/>
                <a:cs typeface="Times New Roman" pitchFamily="18" charset="0"/>
              </a:rPr>
              <a:t>Types of price/Wage controls</a:t>
            </a:r>
          </a:p>
        </p:txBody>
      </p:sp>
      <p:sp>
        <p:nvSpPr>
          <p:cNvPr id="1048595" name="Content Placeholder 1048594"/>
          <p:cNvSpPr>
            <a:spLocks noGrp="1"/>
          </p:cNvSpPr>
          <p:nvPr>
            <p:ph idx="1"/>
          </p:nvPr>
        </p:nvSpPr>
        <p:spPr/>
        <p:txBody>
          <a:bodyPr/>
          <a:lstStyle/>
          <a:p>
            <a:r>
              <a:rPr lang="en-US" dirty="0">
                <a:latin typeface="Times New Roman" pitchFamily="18" charset="0"/>
                <a:cs typeface="Times New Roman" pitchFamily="18" charset="0"/>
              </a:rPr>
              <a:t>Drug price </a:t>
            </a:r>
          </a:p>
          <a:p>
            <a:r>
              <a:rPr lang="en-US" dirty="0">
                <a:latin typeface="Times New Roman" pitchFamily="18" charset="0"/>
                <a:cs typeface="Times New Roman" pitchFamily="18" charset="0"/>
              </a:rPr>
              <a:t>Minimum wages</a:t>
            </a:r>
          </a:p>
          <a:p>
            <a:r>
              <a:rPr lang="en-US" dirty="0">
                <a:latin typeface="Times New Roman" pitchFamily="18" charset="0"/>
                <a:cs typeface="Times New Roman" pitchFamily="18" charset="0"/>
              </a:rPr>
              <a:t>Rent control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Title 1048590"/>
          <p:cNvSpPr>
            <a:spLocks noGrp="1"/>
          </p:cNvSpPr>
          <p:nvPr>
            <p:ph type="title"/>
          </p:nvPr>
        </p:nvSpPr>
        <p:spPr/>
        <p:txBody>
          <a:bodyPr>
            <a:normAutofit fontScale="90000"/>
          </a:bodyPr>
          <a:lstStyle/>
          <a:p>
            <a:r>
              <a:rPr lang="en-US" dirty="0">
                <a:latin typeface="Times New Roman" pitchFamily="18" charset="0"/>
                <a:cs typeface="Times New Roman" pitchFamily="18" charset="0"/>
              </a:rPr>
              <a:t>Effectiveness of Price/Wage Control</a:t>
            </a:r>
          </a:p>
        </p:txBody>
      </p:sp>
      <p:sp>
        <p:nvSpPr>
          <p:cNvPr id="1048592" name="Content Placeholder 1048591"/>
          <p:cNvSpPr>
            <a:spLocks noGrp="1"/>
          </p:cNvSpPr>
          <p:nvPr>
            <p:ph idx="1"/>
          </p:nvPr>
        </p:nvSpPr>
        <p:spPr/>
        <p:txBody>
          <a:bodyPr/>
          <a:lstStyle/>
          <a:p>
            <a:r>
              <a:rPr lang="en-US" dirty="0">
                <a:latin typeface="Times New Roman" pitchFamily="18" charset="0"/>
                <a:cs typeface="Times New Roman" pitchFamily="18" charset="0"/>
              </a:rPr>
              <a:t>Affordability of essential services</a:t>
            </a:r>
          </a:p>
          <a:p>
            <a:r>
              <a:rPr lang="en-US" dirty="0">
                <a:latin typeface="Times New Roman" pitchFamily="18" charset="0"/>
                <a:cs typeface="Times New Roman" pitchFamily="18" charset="0"/>
              </a:rPr>
              <a:t>Open up market for competition</a:t>
            </a:r>
          </a:p>
          <a:p>
            <a:r>
              <a:rPr lang="en-US" dirty="0">
                <a:latin typeface="Times New Roman" pitchFamily="18" charset="0"/>
                <a:cs typeface="Times New Roman" pitchFamily="18" charset="0"/>
              </a:rPr>
              <a:t>Eliminates monopolies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Title 1048587"/>
          <p:cNvSpPr>
            <a:spLocks noGrp="1"/>
          </p:cNvSpPr>
          <p:nvPr>
            <p:ph type="title"/>
          </p:nvPr>
        </p:nvSpPr>
        <p:spPr/>
        <p:txBody>
          <a:bodyPr>
            <a:normAutofit fontScale="90000"/>
          </a:bodyPr>
          <a:lstStyle/>
          <a:p>
            <a:r>
              <a:rPr lang="en-US" dirty="0">
                <a:latin typeface="Times New Roman" pitchFamily="18" charset="0"/>
                <a:cs typeface="Times New Roman" pitchFamily="18" charset="0"/>
              </a:rPr>
              <a:t>Consequences of Price/wage Control</a:t>
            </a:r>
          </a:p>
        </p:txBody>
      </p:sp>
      <p:sp>
        <p:nvSpPr>
          <p:cNvPr id="1048589" name="Content Placeholder 1048588"/>
          <p:cNvSpPr>
            <a:spLocks noGrp="1"/>
          </p:cNvSpPr>
          <p:nvPr>
            <p:ph idx="1"/>
          </p:nvPr>
        </p:nvSpPr>
        <p:spPr/>
        <p:txBody>
          <a:bodyPr/>
          <a:lstStyle/>
          <a:p>
            <a:r>
              <a:rPr lang="en-US" dirty="0">
                <a:latin typeface="Times New Roman" pitchFamily="18" charset="0"/>
                <a:cs typeface="Times New Roman" pitchFamily="18" charset="0"/>
              </a:rPr>
              <a:t>Lead to black markets</a:t>
            </a:r>
          </a:p>
          <a:p>
            <a:r>
              <a:rPr lang="en-US" dirty="0">
                <a:latin typeface="Times New Roman" pitchFamily="18" charset="0"/>
                <a:cs typeface="Times New Roman" pitchFamily="18" charset="0"/>
              </a:rPr>
              <a:t>Can create excess demand or excess supply</a:t>
            </a:r>
          </a:p>
          <a:p>
            <a:r>
              <a:rPr lang="en-US" dirty="0">
                <a:latin typeface="Times New Roman" pitchFamily="18" charset="0"/>
                <a:cs typeface="Times New Roman" pitchFamily="18" charset="0"/>
              </a:rPr>
              <a:t>Loses for producers and drop in quality of products and services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048585"/>
          <p:cNvSpPr>
            <a:spLocks noGrp="1"/>
          </p:cNvSpPr>
          <p:nvPr>
            <p:ph type="title"/>
          </p:nvPr>
        </p:nvSpPr>
        <p:spPr/>
        <p:txBody>
          <a:bodyPr/>
          <a:lstStyle/>
          <a:p>
            <a:r>
              <a:rPr lang="en-US" dirty="0">
                <a:latin typeface="Times New Roman" pitchFamily="18" charset="0"/>
                <a:cs typeface="Times New Roman" pitchFamily="18" charset="0"/>
              </a:rPr>
              <a:t>Opinion</a:t>
            </a:r>
          </a:p>
        </p:txBody>
      </p:sp>
      <p:sp>
        <p:nvSpPr>
          <p:cNvPr id="1048587" name="Content Placeholder 1048586"/>
          <p:cNvSpPr>
            <a:spLocks noGrp="1"/>
          </p:cNvSpPr>
          <p:nvPr>
            <p:ph idx="1"/>
          </p:nvPr>
        </p:nvSpPr>
        <p:spPr/>
        <p:txBody>
          <a:bodyPr/>
          <a:lstStyle/>
          <a:p>
            <a:r>
              <a:rPr lang="en-US" dirty="0">
                <a:latin typeface="Times New Roman" pitchFamily="18" charset="0"/>
                <a:cs typeface="Times New Roman" pitchFamily="18" charset="0"/>
              </a:rPr>
              <a:t>Steady growth of economy</a:t>
            </a:r>
          </a:p>
          <a:p>
            <a:r>
              <a:rPr lang="en-US" dirty="0">
                <a:latin typeface="Times New Roman" pitchFamily="18" charset="0"/>
                <a:cs typeface="Times New Roman" pitchFamily="18" charset="0"/>
              </a:rPr>
              <a:t>Fragmented pension system</a:t>
            </a:r>
          </a:p>
          <a:p>
            <a:r>
              <a:rPr lang="en-US" dirty="0">
                <a:latin typeface="Times New Roman" pitchFamily="18" charset="0"/>
                <a:cs typeface="Times New Roman" pitchFamily="18" charset="0"/>
              </a:rPr>
              <a:t>High unemployment rate</a:t>
            </a:r>
          </a:p>
          <a:p>
            <a:r>
              <a:rPr lang="en-US" dirty="0">
                <a:latin typeface="Times New Roman" pitchFamily="18" charset="0"/>
                <a:cs typeface="Times New Roman" pitchFamily="18" charset="0"/>
              </a:rPr>
              <a:t>Low flexibility of housing supply</a:t>
            </a: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7" name="Title 1048686"/>
          <p:cNvSpPr>
            <a:spLocks noGrp="1"/>
          </p:cNvSpPr>
          <p:nvPr>
            <p:ph type="title"/>
          </p:nvPr>
        </p:nvSpPr>
        <p:spPr/>
        <p:txBody>
          <a:bodyPr/>
          <a:lstStyle/>
          <a:p>
            <a:r>
              <a:rPr lang="en-US" dirty="0">
                <a:latin typeface="Times New Roman" pitchFamily="18" charset="0"/>
                <a:cs typeface="Times New Roman" pitchFamily="18" charset="0"/>
              </a:rPr>
              <a:t>Recommendations</a:t>
            </a:r>
          </a:p>
        </p:txBody>
      </p:sp>
      <p:sp>
        <p:nvSpPr>
          <p:cNvPr id="1048688" name="Content Placeholder 1048687"/>
          <p:cNvSpPr>
            <a:spLocks noGrp="1"/>
          </p:cNvSpPr>
          <p:nvPr>
            <p:ph idx="1"/>
          </p:nvPr>
        </p:nvSpPr>
        <p:spPr/>
        <p:txBody>
          <a:bodyPr/>
          <a:lstStyle/>
          <a:p>
            <a:r>
              <a:rPr lang="en-US" dirty="0">
                <a:latin typeface="Times New Roman" pitchFamily="18" charset="0"/>
                <a:cs typeface="Times New Roman" pitchFamily="18" charset="0"/>
              </a:rPr>
              <a:t>Lower transfer costs on housing specifically real estate transfer taxes</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Allow </a:t>
            </a:r>
            <a:r>
              <a:rPr lang="en-US" dirty="0">
                <a:latin typeface="Times New Roman" pitchFamily="18" charset="0"/>
                <a:cs typeface="Times New Roman" pitchFamily="18" charset="0"/>
              </a:rPr>
              <a:t>flexibility in rental market by allowing the use of rental guarantees</a:t>
            </a:r>
          </a:p>
          <a:p>
            <a:r>
              <a:rPr lang="en-US" dirty="0">
                <a:latin typeface="Times New Roman" pitchFamily="18" charset="0"/>
                <a:cs typeface="Times New Roman" pitchFamily="18" charset="0"/>
              </a:rPr>
              <a:t> Merge welfare programs and in-work benefits</a:t>
            </a:r>
          </a:p>
          <a:p>
            <a:r>
              <a:rPr lang="en-US" dirty="0">
                <a:latin typeface="Times New Roman" pitchFamily="18" charset="0"/>
                <a:cs typeface="Times New Roman" pitchFamily="18" charset="0"/>
              </a:rPr>
              <a:t>Review pension bonuses and penalties for better retirement policies.</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8</TotalTime>
  <Words>1085</Words>
  <Application>Microsoft Office PowerPoint</Application>
  <PresentationFormat>On-screen Show (4:3)</PresentationFormat>
  <Paragraphs>56</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Module</vt:lpstr>
      <vt:lpstr>ECONOMICS HISTORY</vt:lpstr>
      <vt:lpstr>Chapter 4/ Canada</vt:lpstr>
      <vt:lpstr>World War I</vt:lpstr>
      <vt:lpstr>World War I</vt:lpstr>
      <vt:lpstr>Germany</vt:lpstr>
      <vt:lpstr>Germany</vt:lpstr>
      <vt:lpstr>Chapter 10/ Soviet Union</vt:lpstr>
      <vt:lpstr>Chapter 10/ Soviet Union</vt:lpstr>
      <vt:lpstr>Chapter 11/ WWI</vt:lpstr>
      <vt:lpstr>France Price/Wage Control Systems</vt:lpstr>
      <vt:lpstr>Types of price/Wage controls</vt:lpstr>
      <vt:lpstr>Effectiveness of Price/Wage Control</vt:lpstr>
      <vt:lpstr>Consequences of Price/wage Control</vt:lpstr>
      <vt:lpstr>Opinion</vt:lpstr>
      <vt:lpstr>Recommendations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ECONOMICS HISTORY</dc:title>
  <dc:creator>Windows User</dc:creator>
  <cp:lastModifiedBy>VINNY</cp:lastModifiedBy>
  <cp:revision>4</cp:revision>
  <dcterms:created xsi:type="dcterms:W3CDTF">2021-10-10T09:35:25Z</dcterms:created>
  <dcterms:modified xsi:type="dcterms:W3CDTF">2021-10-13T20:11:15Z</dcterms:modified>
</cp:coreProperties>
</file>