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368" autoAdjust="0"/>
  </p:normalViewPr>
  <p:slideViewPr>
    <p:cSldViewPr>
      <p:cViewPr varScale="1">
        <p:scale>
          <a:sx n="84" d="100"/>
          <a:sy n="84" d="100"/>
        </p:scale>
        <p:origin x="74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7BAEA6-95FA-4926-8594-4B32ADA546C5}" type="datetimeFigureOut">
              <a:rPr lang="en-US" smtClean="0"/>
              <a:t>4/29/2019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69120D-13CA-4B5D-ACE0-3EDE7ADC08C8}" type="slidenum">
              <a:rPr lang="en-US" smtClean="0"/>
              <a:t>‹#›</a:t>
            </a:fld>
            <a:endParaRPr lang="en-US"/>
          </a:p>
        </p:txBody>
      </p:sp>
    </p:spTree>
    <p:extLst>
      <p:ext uri="{BB962C8B-B14F-4D97-AF65-F5344CB8AC3E}">
        <p14:creationId xmlns:p14="http://schemas.microsoft.com/office/powerpoint/2010/main" val="993589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Samsung is a South Korean multinational company based in Seoul Town, and it is the largest South Korean company. Lee </a:t>
            </a:r>
            <a:r>
              <a:rPr lang="en-US" sz="1200" kern="1200" dirty="0" err="1" smtClean="0">
                <a:solidFill>
                  <a:schemeClr val="tx1"/>
                </a:solidFill>
                <a:latin typeface="+mn-lt"/>
                <a:ea typeface="+mn-ea"/>
                <a:cs typeface="+mn-cs"/>
              </a:rPr>
              <a:t>Byung-chul</a:t>
            </a:r>
            <a:r>
              <a:rPr lang="en-US" sz="1200" kern="1200" dirty="0" smtClean="0">
                <a:solidFill>
                  <a:schemeClr val="tx1"/>
                </a:solidFill>
                <a:latin typeface="+mn-lt"/>
                <a:ea typeface="+mn-ea"/>
                <a:cs typeface="+mn-cs"/>
              </a:rPr>
              <a:t>, was the founder of Samsung in 1938, and the company had engaged in many operations such as food processing, textiles, and insurance.  The company started as a trading company before integrating electronic processes in its operations in the late 1960s.  The company has its regional offices in four countries and manufacturing centers in three other nations. However, the company has branches in different locations such as San Jose in the USA, Shenzhen in China, </a:t>
            </a:r>
            <a:r>
              <a:rPr lang="en-US" sz="1200" kern="1200" dirty="0" err="1" smtClean="0">
                <a:solidFill>
                  <a:schemeClr val="tx1"/>
                </a:solidFill>
                <a:latin typeface="+mn-lt"/>
                <a:ea typeface="+mn-ea"/>
                <a:cs typeface="+mn-cs"/>
              </a:rPr>
              <a:t>Eschborn</a:t>
            </a:r>
            <a:r>
              <a:rPr lang="en-US" sz="1200" kern="1200" dirty="0" smtClean="0">
                <a:solidFill>
                  <a:schemeClr val="tx1"/>
                </a:solidFill>
                <a:latin typeface="+mn-lt"/>
                <a:ea typeface="+mn-ea"/>
                <a:cs typeface="+mn-cs"/>
              </a:rPr>
              <a:t> in Germany and Tokyo in Japan. Samsung is a huge electronic giant located in Seoul City in South Korea. Notably, it is a multinational company because of its operations extended to other countries both in Europe, North America and Asia. The electronic giant engages in the production of multiple electronic devices such as mobile phones, TV’s and Personal Computers such as laptops. The company usually maintains a centralized hierarchy structure. The cooperate headquarters in Seoul city is the most notable manifestation of the hierarchy. This ensures that the operations of the company in different branches are unified and effectively contributes to the growth of the organization. </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2</a:t>
            </a:fld>
            <a:endParaRPr lang="en-US"/>
          </a:p>
        </p:txBody>
      </p:sp>
    </p:spTree>
    <p:extLst>
      <p:ext uri="{BB962C8B-B14F-4D97-AF65-F5344CB8AC3E}">
        <p14:creationId xmlns:p14="http://schemas.microsoft.com/office/powerpoint/2010/main" val="391677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Ethics are the moral dictates that tend to guide behavior. Therefore, ethics promotes socially acceptable practices. Corruption is one of the unethical business practice that will be examined. Corruption is an ethical business practice because it is against the laws and also it is not socially acceptable behavior. Samsung CEO in 2016, Lee Jae-Yong is alleged to have engaged in a political scandal that took down former South Korean President Park </a:t>
            </a:r>
            <a:r>
              <a:rPr lang="en-US" sz="1200" kern="1200" dirty="0" err="1" smtClean="0">
                <a:solidFill>
                  <a:schemeClr val="tx1"/>
                </a:solidFill>
                <a:latin typeface="+mn-lt"/>
                <a:ea typeface="+mn-ea"/>
                <a:cs typeface="+mn-cs"/>
              </a:rPr>
              <a:t>Guen-hye</a:t>
            </a:r>
            <a:r>
              <a:rPr lang="en-US" sz="1200" kern="1200" dirty="0" smtClean="0">
                <a:solidFill>
                  <a:schemeClr val="tx1"/>
                </a:solidFill>
                <a:latin typeface="+mn-lt"/>
                <a:ea typeface="+mn-ea"/>
                <a:cs typeface="+mn-cs"/>
              </a:rPr>
              <a:t>. Therefore,  Lee Jae-Yong is currently facing a jail term of five years where it was lifted after an appeal. The primary objective for engaging in the unethical practice was for the South Korean government to support Samsung restructuring. Furthermore, there was also allegations of the company hiding its assets overseas mainly for tax evasion. Companies need to engage in ethical business practice and avoid actions that might violate socially acceptable behaviors. Through bribery, Lee Jae-Yong sought the support of the government for major restructuring which would place him as the head of the multinational electronics giant. Hiding the company’s assets and bribing for personal gains represents egocentric acts by individuals which is against the societal values that oblige individuals to follow established laws and regulations. Policies such as basic honesty and conformity are imperative when they are integrated into the organizational culture. The implication here is that as a leader, the organization is bound to ensure honesty, to keep the truth and to keep promises, enhance respect and abide by the requirements of the law (</a:t>
            </a:r>
            <a:r>
              <a:rPr lang="en-US" sz="1200" kern="1200" dirty="0" err="1" smtClean="0">
                <a:solidFill>
                  <a:schemeClr val="tx1"/>
                </a:solidFill>
                <a:latin typeface="+mn-lt"/>
                <a:ea typeface="+mn-ea"/>
                <a:cs typeface="+mn-cs"/>
              </a:rPr>
              <a:t>Eisenbeiss</a:t>
            </a:r>
            <a:r>
              <a:rPr lang="en-US" sz="1200" kern="1200" dirty="0" smtClean="0">
                <a:solidFill>
                  <a:schemeClr val="tx1"/>
                </a:solidFill>
                <a:latin typeface="+mn-lt"/>
                <a:ea typeface="+mn-ea"/>
                <a:cs typeface="+mn-cs"/>
              </a:rPr>
              <a:t> et al., 2015).</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3</a:t>
            </a:fld>
            <a:endParaRPr lang="en-US"/>
          </a:p>
        </p:txBody>
      </p:sp>
    </p:spTree>
    <p:extLst>
      <p:ext uri="{BB962C8B-B14F-4D97-AF65-F5344CB8AC3E}">
        <p14:creationId xmlns:p14="http://schemas.microsoft.com/office/powerpoint/2010/main" val="1050880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Ethical standards involve the integration of principles that allows honesty, trust, fairness, and even conformity. In this case, the company leader violated values such as trust and honesty. This obliges an organization to avoid cheating or any other fraudulent activities. This because such behavior might have negative consequences for the company. Although sometimes it might go unnoticed, it violates the golden rule of ethics that requires an individual to do what he/she will expect others to do unto them. In this case, it will be possible for a company to ensure that they follow the ethical standards not because of the consequence but because of personal ethics that is consisted of moral dictates. Ethical standards aim at promoting aspects such as fairness and honesty. This means that conforming to the ethical standard of integrity and competency the company will avoid aspects that might inhibit their obligations to the society, which not only involves availing the necessary services and goods but also exhibiting professionalism in their operations to avoid the negative perception from the society. Consequently, negative perceptions especially when a company engages in unethical practices are detrimental to the company’s brand image because of the negative public perception of the company. Therefore, it is the responsibility of the company to ensure that they conform to ethical standards to enhance the relationship with society.</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4</a:t>
            </a:fld>
            <a:endParaRPr lang="en-US"/>
          </a:p>
        </p:txBody>
      </p:sp>
    </p:spTree>
    <p:extLst>
      <p:ext uri="{BB962C8B-B14F-4D97-AF65-F5344CB8AC3E}">
        <p14:creationId xmlns:p14="http://schemas.microsoft.com/office/powerpoint/2010/main" val="3149807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Ethical consideration is one of the requirements that both leaders and employee should have. They help in building a good reputation for the organization to leave alone the workers in the organization. It is, therefore, crucial that this state is maintained by all stakeholders in any business setting. There is a need for an organization to integrate honesty and truthfulness in its operations. Samsung failed because of its failure to integrate honesty and truthfulness for hiding its assets overseas and offering bribery. Moreover, the company had engaged in intentional misrepresentation of facts and fraudulent activities. Deception used was mainly to attain maximum personal interests, that is to become the leader of the organization. Hiding assets overseas represent an intentional misrepresentation of facts which violates integrity and competency. Organizations are required to promote wholeness in their operations, clients and the groups in which they work. Integrity and competence encourage the need for honesty within a company. Markedly, the ethical standards of integrity and competency ensure that a company is able to exhibit honesty even though it engages in unethical activities. Through displaying honesty it is possible for an organization to seek remedy for any wrongdoing and thus demonstrating a company’s commitment to rectifying mistakes. Often, egocentric actions as demonstrated by the leader mainly achieved a restructuring that will put him at the helm of Samsung company.</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5</a:t>
            </a:fld>
            <a:endParaRPr lang="en-US"/>
          </a:p>
        </p:txBody>
      </p:sp>
    </p:spTree>
    <p:extLst>
      <p:ext uri="{BB962C8B-B14F-4D97-AF65-F5344CB8AC3E}">
        <p14:creationId xmlns:p14="http://schemas.microsoft.com/office/powerpoint/2010/main" val="2609785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means that it is the responsibility of the organization to ensure that actions serve the public and the power vested on the leaders is only to serve. This is through availing the required goods and services and avoiding using power for personal gains. The implication here is that there should be an ethical obligation within the organizational leader. The obligation is to ensure that the organization adheres to the procedures of fairness and thus to avoid using power for personal interests. The leader of Samsung took advantage of the resources to promote their own benefit. This compromised the position of the company with societal norms. Any business and anybody might be successful in life but this is not all that matters, in fact, it matters a lot if one becomes a steward of the world or learns what it means to treat other people with dignity. Organizations strive to establish trust. This is because they understand their professional responsibilities in society. Therefore, there is a need to uphold an acceptable code of conduct and to clarify their professional roles and responsibilities. Markedly, professional responsibility is an ethical standard that seeks to manage conflict of interests in organizations particularly among leaders which would result in exploitation. Therefore, there is a need to seek professional advice especially in the face of ethical issues and primarily adhere to personal ethics in the face of an ethical dilemma. </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6</a:t>
            </a:fld>
            <a:endParaRPr lang="en-US"/>
          </a:p>
        </p:txBody>
      </p:sp>
    </p:spTree>
    <p:extLst>
      <p:ext uri="{BB962C8B-B14F-4D97-AF65-F5344CB8AC3E}">
        <p14:creationId xmlns:p14="http://schemas.microsoft.com/office/powerpoint/2010/main" val="1904802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were leaders that easily enhanced the particular behavior of the company. Leaders use their influence especially with regards to the resources that they have at their disposal. In the political scandal that the company engaged in it was easier to engage and thereafter prevent any consequences. It is imperative to note that the leaders took advantage of the broken system. The practice of restructuring would favor as the leader of the Samsung company because of seeking government support. Therefore, leadership significantly enhanced the success of corruption because of power and resources. Leadership significantly influences the success or failure of unethical behavior. Leadership influence entails aspects of authority and resources and thus it is easier to prevent unethical practices when leaders integrate ethical thinking in their operations. In the case of Samsung company, the leaders supported the behaviors through significantly engaging in it. Even those who were responsible to at least act as whistleblowers it was did not prevent the actions and thus making it a success. It is imperative to note that leaders behaviors act as role models and a company will definitely be in the spotlight of an ethical issue once the leaders support such vices or actively engage in the vices.</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7</a:t>
            </a:fld>
            <a:endParaRPr lang="en-US"/>
          </a:p>
        </p:txBody>
      </p:sp>
    </p:spTree>
    <p:extLst>
      <p:ext uri="{BB962C8B-B14F-4D97-AF65-F5344CB8AC3E}">
        <p14:creationId xmlns:p14="http://schemas.microsoft.com/office/powerpoint/2010/main" val="1559488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Culturally, bribe and dishonesty are against the cultural norms. This means that it is socially unacceptable, to engage in such vices. Religious values, for example, tend to be against bribing and corruption. It is sufficient to note that cultural norms are sanctioned systems of beliefs. This means that the general belief among the different cultures is that bribing is unethical and thus violates the very foundations of cultural norms. This is because these cultural beliefs, especially against vices such as corruption, impose a sense of order and control. Consequently, religious influences and cultural norms present an ethical implication. This is because the violations end up offending the belief system of a particular group of people, for example when the organization engages that are against religious values. The society might end up turning against the organization especially when it affects its core beliefs. Although they might not react physically, individuals having a particular belief system which the unethical behavior violates might not associate with the company because of the negative perceptions. Culture describes the ways of life of a certain group. This means it constitutes the attitudes, values and beliefs and practices of a particular group of individuals. However, culture tends to be diverse between the different geographical regions. Culture mirrors the moral and ethical beliefs of a country. However, there are general beliefs that might be found in a different religion, such as individual responsibility against vices such as corruption and bribery. In this case, the actions violated aspects of corruption and thus demonstrating the cultural implications of the behavior represented.</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8</a:t>
            </a:fld>
            <a:endParaRPr lang="en-US"/>
          </a:p>
        </p:txBody>
      </p:sp>
    </p:spTree>
    <p:extLst>
      <p:ext uri="{BB962C8B-B14F-4D97-AF65-F5344CB8AC3E}">
        <p14:creationId xmlns:p14="http://schemas.microsoft.com/office/powerpoint/2010/main" val="3138926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acts of hiding assets overseas have legal implications. This is because of the violations of tax laws. The motive of hiding assets is to effect tax evasion. Additionally, government regulations prohibit engaging in corruption. The consequences were the leader being presented in a court of law. There were legal implications with regards to the ethical behavior exhibited. It is sufficient to note that conformity requires adherence to the laws of a specific country. Most of the behaviors violated these regulations and thus causing legal implications. Additionally, ethical behavior which breaks laws usually attracts a legal suit and which the individual of the organization was subjected to. According to the Korean law in the Criminal Act Article 143; One might be prevented from participating in activities that make one a public official. The voting rights of an individual might be suspended and one will not be eligible to run in any public election. Finally, qualifications to be a director, auditor or manager of a company or an inspector or custodian of a company’s business. If the amount of the bribe is KRW 30 million or more, the prison sentence may be increased up to life imprisonment, based on the amount of bribery.</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9</a:t>
            </a:fld>
            <a:endParaRPr lang="en-US"/>
          </a:p>
        </p:txBody>
      </p:sp>
    </p:spTree>
    <p:extLst>
      <p:ext uri="{BB962C8B-B14F-4D97-AF65-F5344CB8AC3E}">
        <p14:creationId xmlns:p14="http://schemas.microsoft.com/office/powerpoint/2010/main" val="2883481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Destroying self-image, which results in losing respect among society. Notably, image relates to how individuals within a society perceive one. Additionally, such aspects might bring psychological harm to an individual’s especially when there is a negative image about an individual out there and thus individuals might end up having very low self-esteem among themselves. End up hurting individuals psychologically especially when it is public. Loss of professional accreditation, which prevents individuals from enhancing their career development. Losing reputation especially as someone who behaves ethically. One of the impacts of acting ethically is that individuals are able to build up a common good and thus enhancing the wellbeing of everyone within the organization.  This is because the ethical behaviors strengthen norms and expectations which significantly promotes a just society. However, engaging in unethical behaviors results in issues that might impact an individual and on the personal level mainly relates to the pursuit of self-actualization. This is because of destroying the reputation of an individual and thus making it difficult to enhance professional development. Consequently, an individual’s impact with regards to the ethical considerations might impact the general wellbeing of the individual not only causing harm to the individuals for example psychologically but affects the professional life of an individual.</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10</a:t>
            </a:fld>
            <a:endParaRPr lang="en-US"/>
          </a:p>
        </p:txBody>
      </p:sp>
    </p:spTree>
    <p:extLst>
      <p:ext uri="{BB962C8B-B14F-4D97-AF65-F5344CB8AC3E}">
        <p14:creationId xmlns:p14="http://schemas.microsoft.com/office/powerpoint/2010/main" val="2258740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Unethical behavior significantly impacts on the operations of the company.  Organizations found guilty of unethical practices tend to lose public confidence, especially after scrutiny reveals unethical practices. In extreme cases, companies might be denied licenses to conduct business for a certain period of time which have adverse impacts. Even though the company might not be found out immediately customers and employees might perceive unethical behaviors. The consequences are that customers might turn out to competitors and the company might experience high turnover ratios. Company will be prone to long litigation processes that might even include accusations that are false. Individuals who engage in ethical practices within the organization might be frustrated because of dishonest leaders. It is imperative to note that customers and employees might perceive the company negatively and thus having adverse impacts, for example, losing the market base which generally might impact on the profits of the company. The performance of the company might experience detrimental impacts since customers share their experience and thus influencing with regards to the ethical conduct of society. Organizational impacts might generally impact the operations of the organizations and thus might result in adverse impacts of the organization which might significantly impact the profitability of the organization.</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11</a:t>
            </a:fld>
            <a:endParaRPr lang="en-US"/>
          </a:p>
        </p:txBody>
      </p:sp>
    </p:spTree>
    <p:extLst>
      <p:ext uri="{BB962C8B-B14F-4D97-AF65-F5344CB8AC3E}">
        <p14:creationId xmlns:p14="http://schemas.microsoft.com/office/powerpoint/2010/main" val="3822991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Ethical practices might impact societal wellbeing because it denies members of the public some of the efficient services. Unethical conduct does not only affect the business alone but also society. This is because the business operates in society and society depend on the business for employment and other services. Engaging in unethical practices results in a conflict between society and business. This is because of the unethical practices that affect the wellbeing of the business. Members of the society will feel offended because of a violation of cultural norms. Some might be denied effective services following tax evasion and bribery since most of the funds from taxes are used in projects that promote maximum social benefits. For instance, with the increased levels of corruption, the restricting will mean that the leader in the case of Samsung will take charge and thus might use the position to further enhance personal gains. This might deny some of the societal members' employment opportunities. Furthermore, the societal members will be unable to gain services especially when practices such as tax evasion becomes rampant. Organizations exist within the society and thus there is a need for coexistence. Without the appropriate efforts to engage in ethical behaviors then the society might feel offended and thus resulting in an unhealthy relationship. </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12</a:t>
            </a:fld>
            <a:endParaRPr lang="en-US"/>
          </a:p>
        </p:txBody>
      </p:sp>
    </p:spTree>
    <p:extLst>
      <p:ext uri="{BB962C8B-B14F-4D97-AF65-F5344CB8AC3E}">
        <p14:creationId xmlns:p14="http://schemas.microsoft.com/office/powerpoint/2010/main" val="4076647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event resulted in Lee Jae-</a:t>
            </a:r>
            <a:r>
              <a:rPr lang="en-US" sz="1200" kern="1200" dirty="0" err="1" smtClean="0">
                <a:solidFill>
                  <a:schemeClr val="tx1"/>
                </a:solidFill>
                <a:latin typeface="+mn-lt"/>
                <a:ea typeface="+mn-ea"/>
                <a:cs typeface="+mn-cs"/>
              </a:rPr>
              <a:t>yong</a:t>
            </a:r>
            <a:r>
              <a:rPr lang="en-US" sz="1200" kern="1200" dirty="0" smtClean="0">
                <a:solidFill>
                  <a:schemeClr val="tx1"/>
                </a:solidFill>
                <a:latin typeface="+mn-lt"/>
                <a:ea typeface="+mn-ea"/>
                <a:cs typeface="+mn-cs"/>
              </a:rPr>
              <a:t> facing a legal suit. However, Lee Jae-</a:t>
            </a:r>
            <a:r>
              <a:rPr lang="en-US" sz="1200" kern="1200" dirty="0" err="1" smtClean="0">
                <a:solidFill>
                  <a:schemeClr val="tx1"/>
                </a:solidFill>
                <a:latin typeface="+mn-lt"/>
                <a:ea typeface="+mn-ea"/>
                <a:cs typeface="+mn-cs"/>
              </a:rPr>
              <a:t>yong</a:t>
            </a:r>
            <a:r>
              <a:rPr lang="en-US" sz="1200" kern="1200" dirty="0" smtClean="0">
                <a:solidFill>
                  <a:schemeClr val="tx1"/>
                </a:solidFill>
                <a:latin typeface="+mn-lt"/>
                <a:ea typeface="+mn-ea"/>
                <a:cs typeface="+mn-cs"/>
              </a:rPr>
              <a:t> denied the allegations and appealed. However, there was a jail term of  5 years that was later lifted following an </a:t>
            </a:r>
            <a:r>
              <a:rPr lang="en-US" sz="1200" kern="1200" dirty="0" err="1" smtClean="0">
                <a:solidFill>
                  <a:schemeClr val="tx1"/>
                </a:solidFill>
                <a:latin typeface="+mn-lt"/>
                <a:ea typeface="+mn-ea"/>
                <a:cs typeface="+mn-cs"/>
              </a:rPr>
              <a:t>appeal.Led</a:t>
            </a:r>
            <a:r>
              <a:rPr lang="en-US" sz="1200" kern="1200" dirty="0" smtClean="0">
                <a:solidFill>
                  <a:schemeClr val="tx1"/>
                </a:solidFill>
                <a:latin typeface="+mn-lt"/>
                <a:ea typeface="+mn-ea"/>
                <a:cs typeface="+mn-cs"/>
              </a:rPr>
              <a:t> to the resignation of Samsung Electronics co-CEO Kwon Oh-</a:t>
            </a:r>
            <a:r>
              <a:rPr lang="en-US" sz="1200" kern="1200" dirty="0" err="1" smtClean="0">
                <a:solidFill>
                  <a:schemeClr val="tx1"/>
                </a:solidFill>
                <a:latin typeface="+mn-lt"/>
                <a:ea typeface="+mn-ea"/>
                <a:cs typeface="+mn-cs"/>
              </a:rPr>
              <a:t>hyun</a:t>
            </a:r>
            <a:r>
              <a:rPr lang="en-US" sz="1200" kern="1200" dirty="0" smtClean="0">
                <a:solidFill>
                  <a:schemeClr val="tx1"/>
                </a:solidFill>
                <a:latin typeface="+mn-lt"/>
                <a:ea typeface="+mn-ea"/>
                <a:cs typeface="+mn-cs"/>
              </a:rPr>
              <a:t> because of leadership woes. Legal implication involves consequences that an individual might get for being involved in actions that are defined by the law. Legal implications for the actions significantly involves the legal suits that followed the discovery of unethical practices. The legal penalty was for Lee </a:t>
            </a:r>
            <a:r>
              <a:rPr lang="en-US" sz="1200" kern="1200" dirty="0" err="1" smtClean="0">
                <a:solidFill>
                  <a:schemeClr val="tx1"/>
                </a:solidFill>
                <a:latin typeface="+mn-lt"/>
                <a:ea typeface="+mn-ea"/>
                <a:cs typeface="+mn-cs"/>
              </a:rPr>
              <a:t>Byung-chul</a:t>
            </a:r>
            <a:r>
              <a:rPr lang="en-US" sz="1200" kern="1200" dirty="0" smtClean="0">
                <a:solidFill>
                  <a:schemeClr val="tx1"/>
                </a:solidFill>
                <a:latin typeface="+mn-lt"/>
                <a:ea typeface="+mn-ea"/>
                <a:cs typeface="+mn-cs"/>
              </a:rPr>
              <a:t> to serve a five-year sentence although the sentencing. It is sufficient to note that unethical behaviors usually attract consequences that have adverse impacts. For instance, in this case, the outcome is that the leader had to deal with litigations for some time. Additionally, unethical behaviors triggered leadership wrangles within the organization. This is because unethical leaders within a company tend to guard their integrity and thus the need to resign from the company. Thus it is advisable for business organizations to avoid engaging in unethical business practices at all costs to avoid detrimental impacts as seen in the case of Samsung. Therefore, the outcome of any unethical behavior no matter how long they might take would result in negative consequences for the organization.</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13</a:t>
            </a:fld>
            <a:endParaRPr lang="en-US"/>
          </a:p>
        </p:txBody>
      </p:sp>
    </p:spTree>
    <p:extLst>
      <p:ext uri="{BB962C8B-B14F-4D97-AF65-F5344CB8AC3E}">
        <p14:creationId xmlns:p14="http://schemas.microsoft.com/office/powerpoint/2010/main" val="485792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this case, there was no justice delivered. Retribution calls for punishment that matches the crime that individuals have committed. Markedly, the perpetrator that engaged in tribal aspects which includes hiding assets and engaging in bribery there needs to ensure adequate justice is delivered. However, there was no legal penalty for the misconduct although the unethical behaviors are against legal provisions of any country. Notably, laws clearly define the legal implications of engaging in certain guidelines of the law. Therefore, the law did not even require the individuals to pay certain amounts as penalty fee. Thus, there was no retribution for the crimes caused. Often, punishment is applied to discourage individuals from participating in unethical behaviors which might be criminal in nature under the law or any other crime that appears to be unethical (</a:t>
            </a:r>
            <a:r>
              <a:rPr lang="en-US" sz="1200" kern="1200" dirty="0" err="1" smtClean="0">
                <a:solidFill>
                  <a:schemeClr val="tx1"/>
                </a:solidFill>
                <a:latin typeface="+mn-lt"/>
                <a:ea typeface="+mn-ea"/>
                <a:cs typeface="+mn-cs"/>
              </a:rPr>
              <a:t>McAuliff</a:t>
            </a:r>
            <a:r>
              <a:rPr lang="en-US" sz="1200" kern="1200" dirty="0" smtClean="0">
                <a:solidFill>
                  <a:schemeClr val="tx1"/>
                </a:solidFill>
                <a:latin typeface="+mn-lt"/>
                <a:ea typeface="+mn-ea"/>
                <a:cs typeface="+mn-cs"/>
              </a:rPr>
              <a:t> et al., 2017). In this case, it was critical for the individual to serve a jail sentence that will allow most of the people to avoid unethical practices that are criminal in nature. Additional, avoiding unethical practices although they might not be critical also calls for some kind of punishment and thus to avoid punishment might be legal or in any form, there is an urgent need integrate ethical values to avoid any harm caused to others.</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14</a:t>
            </a:fld>
            <a:endParaRPr lang="en-US"/>
          </a:p>
        </p:txBody>
      </p:sp>
    </p:spTree>
    <p:extLst>
      <p:ext uri="{BB962C8B-B14F-4D97-AF65-F5344CB8AC3E}">
        <p14:creationId xmlns:p14="http://schemas.microsoft.com/office/powerpoint/2010/main" val="1418538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Retributive justice represents the extent to which the punishments are fair and just. This means that there is a need to consider the seriousness of the matter and intent of unethical behavior. For example, in this case, the seriousness of the issue which involves bribery and hiding assets for tax evasion should attract a jail term and penalty fee. Although there is no physical injury still represent a significant economic crime. Theory of justice focuses on retribution, that is ensuring justice that is proportional to the crime (PROMISLO et al., 2014). There are aspects that need to be considered including the seriousness of the crime and the degree of the crime and also the intent with regards to unethical behaviors. Therefore, the case of Samsung is a serious crime and justice should include a jail term. Additionally, the deontological ethical framework promotes the ability to think about the consequences of a particular action. In this framework what is right is behind the acts Kant, Immanuel. 1785 and not merely the consequences of acts to all the others. This framework calls for individuals to do what they would like others to do unto them.  The reason why values are that it requires to adhere to things all people happy. </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15</a:t>
            </a:fld>
            <a:endParaRPr lang="en-US"/>
          </a:p>
        </p:txBody>
      </p:sp>
    </p:spTree>
    <p:extLst>
      <p:ext uri="{BB962C8B-B14F-4D97-AF65-F5344CB8AC3E}">
        <p14:creationId xmlns:p14="http://schemas.microsoft.com/office/powerpoint/2010/main" val="563446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Code of Conduct Policy </a:t>
            </a:r>
          </a:p>
          <a:p>
            <a:r>
              <a:rPr lang="en-US" sz="1200" kern="1200" dirty="0" smtClean="0">
                <a:solidFill>
                  <a:schemeClr val="tx1"/>
                </a:solidFill>
                <a:latin typeface="+mn-lt"/>
                <a:ea typeface="+mn-ea"/>
                <a:cs typeface="+mn-cs"/>
              </a:rPr>
              <a:t>First, the company should come up with an employee code of conduct policy.  This will clearly show the code of conduct expected from the employee </a:t>
            </a:r>
            <a:r>
              <a:rPr lang="en-US" sz="1200" kern="1200" dirty="0" err="1" smtClean="0">
                <a:solidFill>
                  <a:schemeClr val="tx1"/>
                </a:solidFill>
                <a:latin typeface="+mn-lt"/>
                <a:ea typeface="+mn-ea"/>
                <a:cs typeface="+mn-cs"/>
              </a:rPr>
              <a:t>Nikoletta</a:t>
            </a:r>
            <a:r>
              <a:rPr lang="en-US" sz="1200" kern="1200" dirty="0" smtClean="0">
                <a:solidFill>
                  <a:schemeClr val="tx1"/>
                </a:solidFill>
                <a:latin typeface="+mn-lt"/>
                <a:ea typeface="+mn-ea"/>
                <a:cs typeface="+mn-cs"/>
              </a:rPr>
              <a:t> (2017). The company should have written conduct in all the employees to see it.  behaviors of employees that when anyone has to be are proper procedures that should be carried out. Code of conduct within any organization will appropriately guide behavior.</a:t>
            </a:r>
          </a:p>
          <a:p>
            <a:r>
              <a:rPr lang="en-US" sz="1200" kern="1200" dirty="0" smtClean="0">
                <a:solidFill>
                  <a:schemeClr val="tx1"/>
                </a:solidFill>
                <a:latin typeface="+mn-lt"/>
                <a:ea typeface="+mn-ea"/>
                <a:cs typeface="+mn-cs"/>
              </a:rPr>
              <a:t>Disciplinary Policy disciplinary action policy. </a:t>
            </a:r>
          </a:p>
          <a:p>
            <a:r>
              <a:rPr lang="en-US" sz="1200" kern="1200" dirty="0" smtClean="0">
                <a:solidFill>
                  <a:schemeClr val="tx1"/>
                </a:solidFill>
                <a:latin typeface="+mn-lt"/>
                <a:ea typeface="+mn-ea"/>
                <a:cs typeface="+mn-cs"/>
              </a:rPr>
              <a:t>With a clear disciplinary action a problem that occurs  in a  company. Coming up with this kind of policy also calls the that will cause one to be disciplined. stipulate the type that one certain misconduct. a well-organized process appropriate treatment even is no full disclosure of the whole procedure. This policy  will  show an  employee  who  does  not  entertain  serious  violations  in the   organizations but  on the other  hand, also  credits  remedial  actions  in the case  of a less  serious  offense</a:t>
            </a:r>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16</a:t>
            </a:fld>
            <a:endParaRPr lang="en-US"/>
          </a:p>
        </p:txBody>
      </p:sp>
    </p:spTree>
    <p:extLst>
      <p:ext uri="{BB962C8B-B14F-4D97-AF65-F5344CB8AC3E}">
        <p14:creationId xmlns:p14="http://schemas.microsoft.com/office/powerpoint/2010/main" val="2505981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69120D-13CA-4B5D-ACE0-3EDE7ADC08C8}" type="slidenum">
              <a:rPr lang="en-US" smtClean="0"/>
              <a:t>17</a:t>
            </a:fld>
            <a:endParaRPr lang="en-US"/>
          </a:p>
        </p:txBody>
      </p:sp>
    </p:spTree>
    <p:extLst>
      <p:ext uri="{BB962C8B-B14F-4D97-AF65-F5344CB8AC3E}">
        <p14:creationId xmlns:p14="http://schemas.microsoft.com/office/powerpoint/2010/main" val="28000505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F371B5AF-CFA2-4181-8887-0846D4EB047A}"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2893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spTree>
    <p:extLst>
      <p:ext uri="{BB962C8B-B14F-4D97-AF65-F5344CB8AC3E}">
        <p14:creationId xmlns:p14="http://schemas.microsoft.com/office/powerpoint/2010/main" val="651858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9843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0192B0D-CCCE-4F8C-81FA-A30AD4D3626B}"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71B5AF-CFA2-4181-8887-0846D4EB047A}" type="slidenum">
              <a:rPr lang="en-US" smtClean="0"/>
              <a:t>‹#›</a:t>
            </a:fld>
            <a:endParaRPr lang="en-US"/>
          </a:p>
        </p:txBody>
      </p:sp>
    </p:spTree>
    <p:extLst>
      <p:ext uri="{BB962C8B-B14F-4D97-AF65-F5344CB8AC3E}">
        <p14:creationId xmlns:p14="http://schemas.microsoft.com/office/powerpoint/2010/main" val="1852660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0192B0D-CCCE-4F8C-81FA-A30AD4D3626B}" type="datetimeFigureOut">
              <a:rPr lang="en-US" smtClean="0"/>
              <a:t>4/29/2019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71B5AF-CFA2-4181-8887-0846D4EB047A}"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357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0192B0D-CCCE-4F8C-81FA-A30AD4D3626B}" type="datetimeFigureOut">
              <a:rPr lang="en-US" smtClean="0"/>
              <a:t>4/29/2019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71B5AF-CFA2-4181-8887-0846D4EB047A}"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7464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92B0D-CCCE-4F8C-81FA-A30AD4D3626B}" type="datetimeFigureOut">
              <a:rPr lang="en-US" smtClean="0"/>
              <a:t>4/29/2019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71B5AF-CFA2-4181-8887-0846D4EB047A}" type="slidenum">
              <a:rPr lang="en-US" smtClean="0"/>
              <a:t>‹#›</a:t>
            </a:fld>
            <a:endParaRPr lang="en-US"/>
          </a:p>
        </p:txBody>
      </p:sp>
    </p:spTree>
    <p:extLst>
      <p:ext uri="{BB962C8B-B14F-4D97-AF65-F5344CB8AC3E}">
        <p14:creationId xmlns:p14="http://schemas.microsoft.com/office/powerpoint/2010/main" val="3033999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92B0D-CCCE-4F8C-81FA-A30AD4D3626B}"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71B5AF-CFA2-4181-8887-0846D4EB047A}"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3775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92B0D-CCCE-4F8C-81FA-A30AD4D3626B}"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71B5AF-CFA2-4181-8887-0846D4EB047A}" type="slidenum">
              <a:rPr lang="en-US" smtClean="0"/>
              <a:t>‹#›</a:t>
            </a:fld>
            <a:endParaRPr lang="en-US"/>
          </a:p>
        </p:txBody>
      </p:sp>
    </p:spTree>
    <p:extLst>
      <p:ext uri="{BB962C8B-B14F-4D97-AF65-F5344CB8AC3E}">
        <p14:creationId xmlns:p14="http://schemas.microsoft.com/office/powerpoint/2010/main" val="769279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92B0D-CCCE-4F8C-81FA-A30AD4D3626B}"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71B5AF-CFA2-4181-8887-0846D4EB047A}" type="slidenum">
              <a:rPr lang="en-US" smtClean="0"/>
              <a:t>‹#›</a:t>
            </a:fld>
            <a:endParaRPr lang="en-US"/>
          </a:p>
        </p:txBody>
      </p:sp>
    </p:spTree>
    <p:extLst>
      <p:ext uri="{BB962C8B-B14F-4D97-AF65-F5344CB8AC3E}">
        <p14:creationId xmlns:p14="http://schemas.microsoft.com/office/powerpoint/2010/main" val="1945018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1506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454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spTree>
    <p:extLst>
      <p:ext uri="{BB962C8B-B14F-4D97-AF65-F5344CB8AC3E}">
        <p14:creationId xmlns:p14="http://schemas.microsoft.com/office/powerpoint/2010/main" val="2712736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6862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0888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293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192B0D-CCCE-4F8C-81FA-A30AD4D3626B}"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71B5AF-CFA2-4181-8887-0846D4EB047A}"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3518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0192B0D-CCCE-4F8C-81FA-A30AD4D3626B}" type="datetimeFigureOut">
              <a:rPr lang="en-US" smtClean="0"/>
              <a:t>4/29/2019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371B5AF-CFA2-4181-8887-0846D4EB047A}" type="slidenum">
              <a:rPr lang="en-US" smtClean="0"/>
              <a:t>‹#›</a:t>
            </a:fld>
            <a:endParaRPr lang="en-US"/>
          </a:p>
        </p:txBody>
      </p:sp>
    </p:spTree>
    <p:extLst>
      <p:ext uri="{BB962C8B-B14F-4D97-AF65-F5344CB8AC3E}">
        <p14:creationId xmlns:p14="http://schemas.microsoft.com/office/powerpoint/2010/main" val="257062615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Presentation</a:t>
            </a:r>
            <a:endParaRPr lang="en-US" dirty="0"/>
          </a:p>
        </p:txBody>
      </p:sp>
      <p:sp>
        <p:nvSpPr>
          <p:cNvPr id="3" name="Subtitle 2"/>
          <p:cNvSpPr>
            <a:spLocks noGrp="1"/>
          </p:cNvSpPr>
          <p:nvPr>
            <p:ph type="subTitle" idx="1"/>
          </p:nvPr>
        </p:nvSpPr>
        <p:spPr/>
        <p:txBody>
          <a:bodyPr/>
          <a:lstStyle/>
          <a:p>
            <a:endParaRPr lang="en-US" dirty="0" smtClean="0"/>
          </a:p>
          <a:p>
            <a:r>
              <a:rPr lang="en-US" dirty="0" smtClean="0"/>
              <a:t>Interpret </a:t>
            </a:r>
            <a:r>
              <a:rPr lang="en-US" dirty="0"/>
              <a:t>the Implications of Unethical Behavior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Brief History of the Organization</a:t>
            </a:r>
            <a:endParaRPr lang="en-US" dirty="0"/>
          </a:p>
        </p:txBody>
      </p:sp>
      <p:sp>
        <p:nvSpPr>
          <p:cNvPr id="3" name="Content Placeholder 2"/>
          <p:cNvSpPr>
            <a:spLocks noGrp="1"/>
          </p:cNvSpPr>
          <p:nvPr>
            <p:ph idx="1"/>
          </p:nvPr>
        </p:nvSpPr>
        <p:spPr/>
        <p:txBody>
          <a:bodyPr/>
          <a:lstStyle/>
          <a:p>
            <a:r>
              <a:rPr lang="en-US" dirty="0" smtClean="0"/>
              <a:t>Samsung</a:t>
            </a:r>
          </a:p>
          <a:p>
            <a:r>
              <a:rPr lang="en-US" dirty="0" smtClean="0"/>
              <a:t>Food </a:t>
            </a:r>
            <a:r>
              <a:rPr lang="en-US" dirty="0"/>
              <a:t>processing, textiles and </a:t>
            </a:r>
            <a:r>
              <a:rPr lang="en-US" dirty="0" smtClean="0"/>
              <a:t>insurance</a:t>
            </a:r>
          </a:p>
          <a:p>
            <a:r>
              <a:rPr lang="en-US" dirty="0" smtClean="0"/>
              <a:t>Multiple </a:t>
            </a:r>
            <a:r>
              <a:rPr lang="en-US" dirty="0"/>
              <a:t>electronic </a:t>
            </a:r>
            <a:r>
              <a:rPr lang="en-US" dirty="0" smtClean="0"/>
              <a:t>devices i.e. </a:t>
            </a:r>
            <a:r>
              <a:rPr lang="en-US" dirty="0"/>
              <a:t>mobile phones, TV’s and Personal Computers </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Unethical Business Practice</a:t>
            </a:r>
            <a:endParaRPr lang="en-US" dirty="0"/>
          </a:p>
        </p:txBody>
      </p:sp>
      <p:sp>
        <p:nvSpPr>
          <p:cNvPr id="3" name="Content Placeholder 2"/>
          <p:cNvSpPr>
            <a:spLocks noGrp="1"/>
          </p:cNvSpPr>
          <p:nvPr>
            <p:ph idx="1"/>
          </p:nvPr>
        </p:nvSpPr>
        <p:spPr/>
        <p:txBody>
          <a:bodyPr/>
          <a:lstStyle/>
          <a:p>
            <a:r>
              <a:rPr lang="en-US" dirty="0" smtClean="0"/>
              <a:t>Corruption</a:t>
            </a:r>
          </a:p>
          <a:p>
            <a:r>
              <a:rPr lang="en-US" dirty="0"/>
              <a:t>Hiding company’s assets </a:t>
            </a:r>
            <a:endParaRPr lang="en-US" dirty="0" smtClean="0"/>
          </a:p>
          <a:p>
            <a:r>
              <a:rPr lang="en-US" dirty="0" smtClean="0"/>
              <a:t>Bribing </a:t>
            </a:r>
            <a:r>
              <a:rPr lang="en-US" dirty="0"/>
              <a:t>for personal gains </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Standards</a:t>
            </a:r>
            <a:endParaRPr lang="en-US" dirty="0"/>
          </a:p>
        </p:txBody>
      </p:sp>
      <p:sp>
        <p:nvSpPr>
          <p:cNvPr id="3" name="Content Placeholder 2"/>
          <p:cNvSpPr>
            <a:spLocks noGrp="1"/>
          </p:cNvSpPr>
          <p:nvPr>
            <p:ph idx="1"/>
          </p:nvPr>
        </p:nvSpPr>
        <p:spPr/>
        <p:txBody>
          <a:bodyPr/>
          <a:lstStyle/>
          <a:p>
            <a:r>
              <a:rPr lang="en-US" dirty="0" smtClean="0"/>
              <a:t>Honesty</a:t>
            </a:r>
          </a:p>
          <a:p>
            <a:r>
              <a:rPr lang="en-US" dirty="0" smtClean="0"/>
              <a:t>Trust</a:t>
            </a:r>
          </a:p>
          <a:p>
            <a:r>
              <a:rPr lang="en-US" dirty="0" smtClean="0"/>
              <a:t>Fairness </a:t>
            </a:r>
          </a:p>
          <a:p>
            <a:r>
              <a:rPr lang="en-US" dirty="0" smtClean="0"/>
              <a:t>Conformity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Integrity and Competence</a:t>
            </a:r>
            <a:endParaRPr lang="en-US" dirty="0"/>
          </a:p>
        </p:txBody>
      </p:sp>
      <p:sp>
        <p:nvSpPr>
          <p:cNvPr id="3" name="Content Placeholder 2"/>
          <p:cNvSpPr>
            <a:spLocks noGrp="1"/>
          </p:cNvSpPr>
          <p:nvPr>
            <p:ph idx="1"/>
          </p:nvPr>
        </p:nvSpPr>
        <p:spPr/>
        <p:txBody>
          <a:bodyPr/>
          <a:lstStyle/>
          <a:p>
            <a:r>
              <a:rPr lang="en-US" dirty="0" smtClean="0"/>
              <a:t>Ethical consideration</a:t>
            </a:r>
          </a:p>
          <a:p>
            <a:r>
              <a:rPr lang="en-US" dirty="0" smtClean="0"/>
              <a:t>Building a good reputation</a:t>
            </a:r>
          </a:p>
          <a:p>
            <a:r>
              <a:rPr lang="en-US" dirty="0" smtClean="0"/>
              <a:t>Integrating </a:t>
            </a:r>
            <a:r>
              <a:rPr lang="en-US" dirty="0"/>
              <a:t>honesty and truthfulness in its </a:t>
            </a:r>
            <a:r>
              <a:rPr lang="en-US" dirty="0" smtClean="0"/>
              <a:t>operations</a:t>
            </a:r>
          </a:p>
          <a:p>
            <a:r>
              <a:rPr lang="en-US" dirty="0" smtClean="0"/>
              <a:t>Engaging </a:t>
            </a:r>
            <a:r>
              <a:rPr lang="en-US" dirty="0"/>
              <a:t>in intentional misrepresentation of facts and fraudulent activities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Responsibility </a:t>
            </a:r>
            <a:endParaRPr lang="en-US" dirty="0"/>
          </a:p>
        </p:txBody>
      </p:sp>
      <p:sp>
        <p:nvSpPr>
          <p:cNvPr id="3" name="Content Placeholder 2"/>
          <p:cNvSpPr>
            <a:spLocks noGrp="1"/>
          </p:cNvSpPr>
          <p:nvPr>
            <p:ph idx="1"/>
          </p:nvPr>
        </p:nvSpPr>
        <p:spPr/>
        <p:txBody>
          <a:bodyPr/>
          <a:lstStyle/>
          <a:p>
            <a:r>
              <a:rPr lang="en-US" dirty="0" smtClean="0"/>
              <a:t>Avoid </a:t>
            </a:r>
            <a:r>
              <a:rPr lang="en-US" dirty="0"/>
              <a:t>using power for personal </a:t>
            </a:r>
            <a:r>
              <a:rPr lang="en-US" dirty="0" smtClean="0"/>
              <a:t>gains</a:t>
            </a:r>
          </a:p>
          <a:p>
            <a:r>
              <a:rPr lang="en-US" dirty="0" smtClean="0"/>
              <a:t>Adhering to </a:t>
            </a:r>
            <a:r>
              <a:rPr lang="en-US" dirty="0"/>
              <a:t>the procedures of fairness </a:t>
            </a:r>
            <a:endParaRPr lang="en-US" dirty="0" smtClean="0"/>
          </a:p>
          <a:p>
            <a:r>
              <a:rPr lang="en-US" dirty="0" smtClean="0"/>
              <a:t>Avoid using power </a:t>
            </a:r>
            <a:r>
              <a:rPr lang="en-US" dirty="0"/>
              <a:t>for personal </a:t>
            </a:r>
            <a:r>
              <a:rPr lang="en-US" dirty="0" smtClean="0"/>
              <a:t>interests</a:t>
            </a:r>
          </a:p>
          <a:p>
            <a:r>
              <a:rPr lang="en-US" dirty="0" smtClean="0"/>
              <a:t>Societal norms</a:t>
            </a:r>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 Influence</a:t>
            </a:r>
            <a:endParaRPr lang="en-US" dirty="0"/>
          </a:p>
        </p:txBody>
      </p:sp>
      <p:sp>
        <p:nvSpPr>
          <p:cNvPr id="3" name="Content Placeholder 2"/>
          <p:cNvSpPr>
            <a:spLocks noGrp="1"/>
          </p:cNvSpPr>
          <p:nvPr>
            <p:ph idx="1"/>
          </p:nvPr>
        </p:nvSpPr>
        <p:spPr/>
        <p:txBody>
          <a:bodyPr/>
          <a:lstStyle/>
          <a:p>
            <a:r>
              <a:rPr lang="en-US" dirty="0" smtClean="0"/>
              <a:t>Leaders of change</a:t>
            </a:r>
          </a:p>
          <a:p>
            <a:r>
              <a:rPr lang="en-US" dirty="0" smtClean="0"/>
              <a:t>Power </a:t>
            </a:r>
            <a:r>
              <a:rPr lang="en-US" dirty="0"/>
              <a:t>and </a:t>
            </a:r>
            <a:r>
              <a:rPr lang="en-US" dirty="0" smtClean="0"/>
              <a:t>resources</a:t>
            </a:r>
          </a:p>
          <a:p>
            <a:r>
              <a:rPr lang="en-US" dirty="0" smtClean="0"/>
              <a:t>Success </a:t>
            </a:r>
            <a:r>
              <a:rPr lang="en-US" dirty="0"/>
              <a:t>or failure of unethical </a:t>
            </a:r>
            <a:r>
              <a:rPr lang="en-US" dirty="0" smtClean="0"/>
              <a:t>behavior</a:t>
            </a:r>
          </a:p>
          <a:p>
            <a:r>
              <a:rPr lang="en-US" dirty="0" smtClean="0"/>
              <a:t>Act </a:t>
            </a:r>
            <a:r>
              <a:rPr lang="en-US" dirty="0"/>
              <a:t>as role models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Implications</a:t>
            </a:r>
            <a:endParaRPr lang="en-US" dirty="0"/>
          </a:p>
        </p:txBody>
      </p:sp>
      <p:sp>
        <p:nvSpPr>
          <p:cNvPr id="3" name="Content Placeholder 2"/>
          <p:cNvSpPr>
            <a:spLocks noGrp="1"/>
          </p:cNvSpPr>
          <p:nvPr>
            <p:ph idx="1"/>
          </p:nvPr>
        </p:nvSpPr>
        <p:spPr/>
        <p:txBody>
          <a:bodyPr/>
          <a:lstStyle/>
          <a:p>
            <a:r>
              <a:rPr lang="en-US" dirty="0"/>
              <a:t>Culturally, bribe and dishonesty </a:t>
            </a:r>
            <a:endParaRPr lang="en-US" dirty="0" smtClean="0"/>
          </a:p>
          <a:p>
            <a:r>
              <a:rPr lang="en-US" dirty="0" smtClean="0"/>
              <a:t>Religious </a:t>
            </a:r>
            <a:r>
              <a:rPr lang="en-US" dirty="0"/>
              <a:t>influences </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Implications</a:t>
            </a:r>
            <a:endParaRPr lang="en-US" dirty="0"/>
          </a:p>
        </p:txBody>
      </p:sp>
      <p:sp>
        <p:nvSpPr>
          <p:cNvPr id="3" name="Content Placeholder 2"/>
          <p:cNvSpPr>
            <a:spLocks noGrp="1"/>
          </p:cNvSpPr>
          <p:nvPr>
            <p:ph idx="1"/>
          </p:nvPr>
        </p:nvSpPr>
        <p:spPr/>
        <p:txBody>
          <a:bodyPr/>
          <a:lstStyle/>
          <a:p>
            <a:r>
              <a:rPr lang="en-US" dirty="0" smtClean="0"/>
              <a:t>Violations </a:t>
            </a:r>
            <a:r>
              <a:rPr lang="en-US" dirty="0"/>
              <a:t>to </a:t>
            </a:r>
            <a:r>
              <a:rPr lang="en-US" dirty="0" smtClean="0"/>
              <a:t>tax laws</a:t>
            </a:r>
          </a:p>
          <a:p>
            <a:r>
              <a:rPr lang="en-US" dirty="0" smtClean="0"/>
              <a:t>Government regulations</a:t>
            </a:r>
          </a:p>
          <a:p>
            <a:r>
              <a:rPr lang="en-US" dirty="0" smtClean="0"/>
              <a:t>Life </a:t>
            </a:r>
            <a:r>
              <a:rPr lang="en-US" dirty="0"/>
              <a:t>imprisonment</a:t>
            </a:r>
            <a:r>
              <a:rPr lang="en-US" dirty="0" smtClean="0"/>
              <a: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Individuals</a:t>
            </a:r>
            <a:endParaRPr lang="en-US" dirty="0"/>
          </a:p>
        </p:txBody>
      </p:sp>
      <p:sp>
        <p:nvSpPr>
          <p:cNvPr id="3" name="Content Placeholder 2"/>
          <p:cNvSpPr>
            <a:spLocks noGrp="1"/>
          </p:cNvSpPr>
          <p:nvPr>
            <p:ph idx="1"/>
          </p:nvPr>
        </p:nvSpPr>
        <p:spPr/>
        <p:txBody>
          <a:bodyPr/>
          <a:lstStyle/>
          <a:p>
            <a:r>
              <a:rPr lang="en-US" dirty="0"/>
              <a:t>Destroying </a:t>
            </a:r>
            <a:r>
              <a:rPr lang="en-US" dirty="0" smtClean="0"/>
              <a:t>self-image</a:t>
            </a:r>
          </a:p>
          <a:p>
            <a:r>
              <a:rPr lang="en-US" dirty="0" smtClean="0"/>
              <a:t>Psychological </a:t>
            </a:r>
            <a:r>
              <a:rPr lang="en-US" dirty="0"/>
              <a:t>harm </a:t>
            </a:r>
            <a:endParaRPr lang="en-US" dirty="0" smtClean="0"/>
          </a:p>
          <a:p>
            <a:r>
              <a:rPr lang="en-US" dirty="0" smtClean="0"/>
              <a:t>Low </a:t>
            </a:r>
            <a:r>
              <a:rPr lang="en-US" dirty="0"/>
              <a:t>self-esteem </a:t>
            </a:r>
            <a:endParaRPr lang="en-US" dirty="0" smtClean="0"/>
          </a:p>
          <a:p>
            <a:r>
              <a:rPr lang="en-US" dirty="0"/>
              <a:t>Losing reputation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Impacts</a:t>
            </a:r>
            <a:endParaRPr lang="en-US" dirty="0"/>
          </a:p>
        </p:txBody>
      </p:sp>
      <p:sp>
        <p:nvSpPr>
          <p:cNvPr id="3" name="Content Placeholder 2"/>
          <p:cNvSpPr>
            <a:spLocks noGrp="1"/>
          </p:cNvSpPr>
          <p:nvPr>
            <p:ph idx="1"/>
          </p:nvPr>
        </p:nvSpPr>
        <p:spPr/>
        <p:txBody>
          <a:bodyPr/>
          <a:lstStyle/>
          <a:p>
            <a:r>
              <a:rPr lang="en-US" dirty="0" smtClean="0"/>
              <a:t>Losing </a:t>
            </a:r>
            <a:r>
              <a:rPr lang="en-US" dirty="0"/>
              <a:t>public </a:t>
            </a:r>
            <a:r>
              <a:rPr lang="en-US" dirty="0" smtClean="0"/>
              <a:t>confidence</a:t>
            </a:r>
          </a:p>
          <a:p>
            <a:r>
              <a:rPr lang="en-US" dirty="0" smtClean="0"/>
              <a:t>Long </a:t>
            </a:r>
            <a:r>
              <a:rPr lang="en-US" dirty="0"/>
              <a:t>litigation processes </a:t>
            </a:r>
            <a:endParaRPr lang="en-US" dirty="0" smtClean="0"/>
          </a:p>
          <a:p>
            <a:r>
              <a:rPr lang="en-US" dirty="0" smtClean="0"/>
              <a:t>Detrimental effects</a:t>
            </a:r>
          </a:p>
          <a:p>
            <a:r>
              <a:rPr lang="en-US" dirty="0" smtClean="0"/>
              <a:t>Profitability of the organization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Societal Impacts</a:t>
            </a:r>
            <a:endParaRPr lang="en-US" dirty="0"/>
          </a:p>
        </p:txBody>
      </p:sp>
      <p:sp>
        <p:nvSpPr>
          <p:cNvPr id="3" name="Content Placeholder 2"/>
          <p:cNvSpPr>
            <a:spLocks noGrp="1"/>
          </p:cNvSpPr>
          <p:nvPr>
            <p:ph idx="1"/>
          </p:nvPr>
        </p:nvSpPr>
        <p:spPr/>
        <p:txBody>
          <a:bodyPr/>
          <a:lstStyle/>
          <a:p>
            <a:r>
              <a:rPr lang="en-US" dirty="0" smtClean="0"/>
              <a:t>Impact </a:t>
            </a:r>
            <a:r>
              <a:rPr lang="en-US" dirty="0"/>
              <a:t>the societal </a:t>
            </a:r>
            <a:r>
              <a:rPr lang="en-US" dirty="0" smtClean="0"/>
              <a:t>wellbeing</a:t>
            </a:r>
            <a:endParaRPr lang="en-US" dirty="0"/>
          </a:p>
          <a:p>
            <a:r>
              <a:rPr lang="en-US" dirty="0" smtClean="0"/>
              <a:t>Increased levels </a:t>
            </a:r>
            <a:r>
              <a:rPr lang="en-US" dirty="0"/>
              <a:t>of </a:t>
            </a:r>
            <a:r>
              <a:rPr lang="en-US" dirty="0" smtClean="0"/>
              <a:t>corruption</a:t>
            </a:r>
          </a:p>
          <a:p>
            <a:r>
              <a:rPr lang="en-US" dirty="0" smtClean="0"/>
              <a:t>Unable </a:t>
            </a:r>
            <a:r>
              <a:rPr lang="en-US" dirty="0"/>
              <a:t>to gain services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 of the Event</a:t>
            </a:r>
            <a:endParaRPr lang="en-US" dirty="0"/>
          </a:p>
        </p:txBody>
      </p:sp>
      <p:sp>
        <p:nvSpPr>
          <p:cNvPr id="3" name="Content Placeholder 2"/>
          <p:cNvSpPr>
            <a:spLocks noGrp="1"/>
          </p:cNvSpPr>
          <p:nvPr>
            <p:ph idx="1"/>
          </p:nvPr>
        </p:nvSpPr>
        <p:spPr/>
        <p:txBody>
          <a:bodyPr/>
          <a:lstStyle/>
          <a:p>
            <a:r>
              <a:rPr lang="en-US" dirty="0" smtClean="0"/>
              <a:t>Legal suit</a:t>
            </a:r>
          </a:p>
          <a:p>
            <a:r>
              <a:rPr lang="en-US" dirty="0" smtClean="0"/>
              <a:t>Leadership woes</a:t>
            </a:r>
          </a:p>
          <a:p>
            <a:r>
              <a:rPr lang="en-US" dirty="0" smtClean="0"/>
              <a:t>Negative </a:t>
            </a:r>
            <a:r>
              <a:rPr lang="en-US" dirty="0"/>
              <a:t>consequences for the organization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Fairness of Punishment</a:t>
            </a:r>
            <a:endParaRPr lang="en-US" dirty="0"/>
          </a:p>
        </p:txBody>
      </p:sp>
      <p:sp>
        <p:nvSpPr>
          <p:cNvPr id="3" name="Content Placeholder 2"/>
          <p:cNvSpPr>
            <a:spLocks noGrp="1"/>
          </p:cNvSpPr>
          <p:nvPr>
            <p:ph idx="1"/>
          </p:nvPr>
        </p:nvSpPr>
        <p:spPr/>
        <p:txBody>
          <a:bodyPr/>
          <a:lstStyle/>
          <a:p>
            <a:r>
              <a:rPr lang="en-US" dirty="0"/>
              <a:t>Retribution calls for punishment </a:t>
            </a:r>
            <a:r>
              <a:rPr lang="en-US" dirty="0" smtClean="0"/>
              <a:t> </a:t>
            </a:r>
          </a:p>
          <a:p>
            <a:r>
              <a:rPr lang="en-US" dirty="0" smtClean="0"/>
              <a:t>Discouraging Individuals </a:t>
            </a:r>
          </a:p>
          <a:p>
            <a:r>
              <a:rPr lang="en-US" dirty="0" smtClean="0"/>
              <a:t>Avoid </a:t>
            </a:r>
            <a:r>
              <a:rPr lang="en-US" dirty="0"/>
              <a:t>unethical practices that are criminal in nature</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Theory</a:t>
            </a:r>
            <a:endParaRPr lang="en-US" dirty="0"/>
          </a:p>
        </p:txBody>
      </p:sp>
      <p:sp>
        <p:nvSpPr>
          <p:cNvPr id="3" name="Content Placeholder 2"/>
          <p:cNvSpPr>
            <a:spLocks noGrp="1"/>
          </p:cNvSpPr>
          <p:nvPr>
            <p:ph idx="1"/>
          </p:nvPr>
        </p:nvSpPr>
        <p:spPr/>
        <p:txBody>
          <a:bodyPr/>
          <a:lstStyle/>
          <a:p>
            <a:r>
              <a:rPr lang="en-US" dirty="0" smtClean="0"/>
              <a:t>Punishments </a:t>
            </a:r>
            <a:r>
              <a:rPr lang="en-US" dirty="0"/>
              <a:t>are fair and </a:t>
            </a:r>
            <a:r>
              <a:rPr lang="en-US" dirty="0" smtClean="0"/>
              <a:t>just</a:t>
            </a:r>
          </a:p>
          <a:p>
            <a:r>
              <a:rPr lang="en-US" dirty="0" smtClean="0"/>
              <a:t>Seriousness </a:t>
            </a:r>
            <a:r>
              <a:rPr lang="en-US" dirty="0"/>
              <a:t>of the crime </a:t>
            </a:r>
            <a:endParaRPr lang="en-US" dirty="0" smtClean="0"/>
          </a:p>
          <a:p>
            <a:r>
              <a:rPr lang="en-US" dirty="0"/>
              <a:t>D</a:t>
            </a:r>
            <a:r>
              <a:rPr lang="en-US" dirty="0" smtClean="0"/>
              <a:t>egree </a:t>
            </a:r>
            <a:r>
              <a:rPr lang="en-US" dirty="0"/>
              <a:t>of the crime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Policies and Procedure</a:t>
            </a:r>
            <a:endParaRPr lang="en-US" dirty="0"/>
          </a:p>
        </p:txBody>
      </p:sp>
      <p:sp>
        <p:nvSpPr>
          <p:cNvPr id="3" name="Content Placeholder 2"/>
          <p:cNvSpPr>
            <a:spLocks noGrp="1"/>
          </p:cNvSpPr>
          <p:nvPr>
            <p:ph idx="1"/>
          </p:nvPr>
        </p:nvSpPr>
        <p:spPr/>
        <p:txBody>
          <a:bodyPr/>
          <a:lstStyle/>
          <a:p>
            <a:r>
              <a:rPr lang="en-US" dirty="0"/>
              <a:t>Code of Conduct Policy</a:t>
            </a:r>
          </a:p>
          <a:p>
            <a:r>
              <a:rPr lang="en-US" dirty="0" smtClean="0"/>
              <a:t>Types  </a:t>
            </a:r>
            <a:r>
              <a:rPr lang="en-US" dirty="0"/>
              <a:t>of </a:t>
            </a:r>
            <a:r>
              <a:rPr lang="en-US" dirty="0" smtClean="0"/>
              <a:t>discipline </a:t>
            </a:r>
          </a:p>
          <a:p>
            <a:r>
              <a:rPr lang="en-US" dirty="0" smtClean="0"/>
              <a:t>Fair  an</a:t>
            </a:r>
          </a:p>
          <a:p>
            <a:r>
              <a:rPr lang="en-US" dirty="0" smtClean="0"/>
              <a:t>d  </a:t>
            </a:r>
            <a:r>
              <a:rPr lang="en-US" dirty="0"/>
              <a:t>appropriate  treatment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fontScale="77500" lnSpcReduction="20000"/>
          </a:bodyPr>
          <a:lstStyle/>
          <a:p>
            <a:r>
              <a:rPr lang="en-US" sz="2000" dirty="0" err="1"/>
              <a:t>Eisenbeiss</a:t>
            </a:r>
            <a:r>
              <a:rPr lang="en-US" sz="2000" dirty="0"/>
              <a:t>, S. A., Van </a:t>
            </a:r>
            <a:r>
              <a:rPr lang="en-US" sz="2000" dirty="0" err="1"/>
              <a:t>Knippenberg</a:t>
            </a:r>
            <a:r>
              <a:rPr lang="en-US" sz="2000" dirty="0"/>
              <a:t>, D., &amp; </a:t>
            </a:r>
            <a:r>
              <a:rPr lang="en-US" sz="2000" dirty="0" err="1"/>
              <a:t>Fahrbach</a:t>
            </a:r>
            <a:r>
              <a:rPr lang="en-US" sz="2000" dirty="0"/>
              <a:t>, C. M. (2015). Doing well by doing good? Analyzing the relationship between CEO ethical leadership and firm performance. Journal of Business Ethics, 128(3), 635-651</a:t>
            </a:r>
            <a:r>
              <a:rPr lang="en-US" sz="2000" dirty="0" smtClean="0"/>
              <a:t>.</a:t>
            </a:r>
          </a:p>
          <a:p>
            <a:r>
              <a:rPr lang="en-US" sz="2000" dirty="0"/>
              <a:t>Kant, Immanuel.  1785. 'First Section: Transition from the Common Rational Knowledge of 	Morals to the Philosophical', Groundwork of the Metaphysic of Morals</a:t>
            </a:r>
            <a:r>
              <a:rPr lang="en-US" sz="2000" dirty="0" smtClean="0"/>
              <a:t>.</a:t>
            </a:r>
          </a:p>
          <a:p>
            <a:r>
              <a:rPr lang="en-US" sz="2000" dirty="0" err="1"/>
              <a:t>Nikoletta</a:t>
            </a:r>
            <a:r>
              <a:rPr lang="en-US" sz="2000" dirty="0"/>
              <a:t> </a:t>
            </a:r>
            <a:r>
              <a:rPr lang="en-US" sz="2000" dirty="0" err="1"/>
              <a:t>Bika.2017</a:t>
            </a:r>
            <a:r>
              <a:rPr lang="en-US" sz="2000" dirty="0"/>
              <a:t>. Effective Company Policies. Retrieved From: </a:t>
            </a:r>
            <a:r>
              <a:rPr lang="en-US" sz="2000" dirty="0" err="1"/>
              <a:t>resources.workable.com</a:t>
            </a:r>
            <a:endParaRPr lang="en-US" sz="2000" dirty="0"/>
          </a:p>
          <a:p>
            <a:r>
              <a:rPr lang="en-US" sz="2000" dirty="0" err="1" smtClean="0"/>
              <a:t>PROMISLO</a:t>
            </a:r>
            <a:r>
              <a:rPr lang="en-US" sz="2000" dirty="0" smtClean="0"/>
              <a:t>, M. D., </a:t>
            </a:r>
            <a:r>
              <a:rPr lang="en-US" sz="2000" dirty="0" err="1" smtClean="0"/>
              <a:t>GIACALONE</a:t>
            </a:r>
            <a:r>
              <a:rPr lang="en-US" sz="2000" dirty="0" smtClean="0"/>
              <a:t>, R. A., &amp; </a:t>
            </a:r>
            <a:r>
              <a:rPr lang="en-US" sz="2000" dirty="0" err="1" smtClean="0"/>
              <a:t>JURKIEWICZ</a:t>
            </a:r>
            <a:r>
              <a:rPr lang="en-US" sz="2000" dirty="0" smtClean="0"/>
              <a:t>, C. L. (2014). ETHICAL IMPACT THEORY (</a:t>
            </a:r>
            <a:r>
              <a:rPr lang="en-US" sz="2000" dirty="0" err="1" smtClean="0"/>
              <a:t>EIT</a:t>
            </a:r>
            <a:r>
              <a:rPr lang="en-US" sz="2000" dirty="0" smtClean="0"/>
              <a:t>). </a:t>
            </a:r>
            <a:r>
              <a:rPr lang="en-US" sz="2000" i="1" dirty="0" smtClean="0"/>
              <a:t>Handbook of Unethical Work Behavior: Implications for Individual Well-Being: Implications for Individual Well-Being</a:t>
            </a:r>
            <a:r>
              <a:rPr lang="en-US" sz="2000" dirty="0" smtClean="0"/>
              <a:t>, 3.</a:t>
            </a:r>
          </a:p>
          <a:p>
            <a:r>
              <a:rPr lang="en-US" sz="2000" dirty="0" smtClean="0"/>
              <a:t>McAuliffe, K., Blake, P. R., </a:t>
            </a:r>
            <a:r>
              <a:rPr lang="en-US" sz="2000" dirty="0" err="1" smtClean="0"/>
              <a:t>Steinbeis</a:t>
            </a:r>
            <a:r>
              <a:rPr lang="en-US" sz="2000" dirty="0" smtClean="0"/>
              <a:t>, N., &amp; </a:t>
            </a:r>
            <a:r>
              <a:rPr lang="en-US" sz="2000" dirty="0" err="1" smtClean="0"/>
              <a:t>Warneken</a:t>
            </a:r>
            <a:r>
              <a:rPr lang="en-US" sz="2000" dirty="0" smtClean="0"/>
              <a:t>, F. (2017). The developmental foundations of human fairness. </a:t>
            </a:r>
            <a:r>
              <a:rPr lang="en-US" sz="2000" i="1" dirty="0" smtClean="0"/>
              <a:t>Nature Human </a:t>
            </a:r>
            <a:r>
              <a:rPr lang="en-US" sz="2000" i="1" dirty="0" err="1" smtClean="0"/>
              <a:t>Behaviour</a:t>
            </a:r>
            <a:r>
              <a:rPr lang="en-US" sz="2000" dirty="0" smtClean="0"/>
              <a:t>, </a:t>
            </a:r>
            <a:r>
              <a:rPr lang="en-US" sz="2000" i="1" dirty="0" smtClean="0"/>
              <a:t>1</a:t>
            </a:r>
            <a:r>
              <a:rPr lang="en-US" sz="2000" dirty="0" smtClean="0"/>
              <a:t>(2), 0042.</a:t>
            </a:r>
            <a:endParaRPr lang="en-US" sz="2000" dirty="0"/>
          </a:p>
          <a:p>
            <a:endParaRPr lang="en-US" sz="1600" dirty="0"/>
          </a:p>
          <a:p>
            <a:endParaRPr lang="en-US" sz="12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202</TotalTime>
  <Words>3817</Words>
  <Application>Microsoft Office PowerPoint</Application>
  <PresentationFormat>On-screen Show (4:3)</PresentationFormat>
  <Paragraphs>109</Paragraphs>
  <Slides>17</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Garamond</vt:lpstr>
      <vt:lpstr>Organic</vt:lpstr>
      <vt:lpstr>Presentation</vt:lpstr>
      <vt:lpstr>Brief History of the Organization</vt:lpstr>
      <vt:lpstr>Unethical Business Practice</vt:lpstr>
      <vt:lpstr>Ethical Standards</vt:lpstr>
      <vt:lpstr>Integrity and Competence</vt:lpstr>
      <vt:lpstr>Professional Responsibility </vt:lpstr>
      <vt:lpstr>Leaders Influence</vt:lpstr>
      <vt:lpstr>Cultural Implications</vt:lpstr>
      <vt:lpstr>Legal Implications</vt:lpstr>
      <vt:lpstr>Impact on Individuals</vt:lpstr>
      <vt:lpstr>Organizational Impacts</vt:lpstr>
      <vt:lpstr>Societal Impacts</vt:lpstr>
      <vt:lpstr>Outcome of the Event</vt:lpstr>
      <vt:lpstr>Fairness of Punishment</vt:lpstr>
      <vt:lpstr>Ethical Theory</vt:lpstr>
      <vt:lpstr>Organizational Policies and Procedure</vt:lpstr>
      <vt:lpstr>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Nehemiah</dc:creator>
  <cp:lastModifiedBy>Kelvin Jackson</cp:lastModifiedBy>
  <cp:revision>23</cp:revision>
  <dcterms:created xsi:type="dcterms:W3CDTF">2019-04-29T18:07:43Z</dcterms:created>
  <dcterms:modified xsi:type="dcterms:W3CDTF">2019-04-29T22:01:31Z</dcterms:modified>
</cp:coreProperties>
</file>