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2" r:id="rId15"/>
    <p:sldId id="274" r:id="rId16"/>
    <p:sldId id="270"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65709" autoAdjust="0"/>
  </p:normalViewPr>
  <p:slideViewPr>
    <p:cSldViewPr>
      <p:cViewPr varScale="1">
        <p:scale>
          <a:sx n="49" d="100"/>
          <a:sy n="49" d="100"/>
        </p:scale>
        <p:origin x="2010"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0EA794-F207-4A9A-9D60-EC4462C7E43B}" type="datetimeFigureOut">
              <a:rPr lang="en-US" smtClean="0"/>
              <a:t>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40394F-0E69-4630-B5CA-18D1AA5A64FE}" type="slidenum">
              <a:rPr lang="en-US" smtClean="0"/>
              <a:t>‹#›</a:t>
            </a:fld>
            <a:endParaRPr lang="en-US"/>
          </a:p>
        </p:txBody>
      </p:sp>
    </p:spTree>
    <p:extLst>
      <p:ext uri="{BB962C8B-B14F-4D97-AF65-F5344CB8AC3E}">
        <p14:creationId xmlns:p14="http://schemas.microsoft.com/office/powerpoint/2010/main" val="2279716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lnSpc>
                <a:spcPct val="200000"/>
              </a:lnSpc>
              <a:buFont typeface="Arial" pitchFamily="34" charset="0"/>
              <a:buNone/>
            </a:pPr>
            <a:r>
              <a:rPr lang="en-US" sz="1200" b="0" i="0" kern="1200" dirty="0" smtClean="0">
                <a:solidFill>
                  <a:schemeClr val="tx1"/>
                </a:solidFill>
                <a:effectLst/>
                <a:latin typeface="+mn-lt"/>
                <a:ea typeface="+mn-ea"/>
                <a:cs typeface="+mn-cs"/>
              </a:rPr>
              <a:t>Local boards of education and charter schools must have a procedure to find ELLs, including distributing a home language survey at student registration and a language proficiency exam. Judgment of the ELL in the content classroom, allows the instructor to monitor progress in substance, while also monitoring the advancement of cognitive learning and spoken communication sciences.</a:t>
            </a:r>
            <a:r>
              <a:rPr lang="en-US"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The assessment allows for the measurement of achievement and content control and the evolution of speech</a:t>
            </a:r>
            <a:endParaRPr lang="en-US" sz="1400" b="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2</a:t>
            </a:fld>
            <a:endParaRPr lang="en-US"/>
          </a:p>
        </p:txBody>
      </p:sp>
    </p:spTree>
    <p:extLst>
      <p:ext uri="{BB962C8B-B14F-4D97-AF65-F5344CB8AC3E}">
        <p14:creationId xmlns:p14="http://schemas.microsoft.com/office/powerpoint/2010/main" val="3159894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As educators, it is indispensable to </a:t>
            </a:r>
            <a:r>
              <a:rPr lang="en-US" sz="1400" dirty="0" err="1" smtClean="0">
                <a:latin typeface="Times New Roman"/>
                <a:ea typeface="Times New Roman"/>
                <a:cs typeface="Times New Roman"/>
                <a:sym typeface="Times New Roman"/>
              </a:rPr>
              <a:t>recognise</a:t>
            </a:r>
            <a:r>
              <a:rPr lang="en-US" sz="1400" dirty="0" smtClean="0">
                <a:latin typeface="Times New Roman"/>
                <a:ea typeface="Times New Roman"/>
                <a:cs typeface="Times New Roman"/>
                <a:sym typeface="Times New Roman"/>
              </a:rPr>
              <a:t> all your students by building positive rapport and taking the time to examine each student.  By doing so, it will assist you to get more </a:t>
            </a:r>
            <a:r>
              <a:rPr lang="en-US" sz="1400" dirty="0" err="1" smtClean="0">
                <a:latin typeface="Times New Roman"/>
                <a:ea typeface="Times New Roman"/>
                <a:cs typeface="Times New Roman"/>
                <a:sym typeface="Times New Roman"/>
              </a:rPr>
              <a:t>cognisant</a:t>
            </a:r>
            <a:r>
              <a:rPr lang="en-US" sz="1400" dirty="0" smtClean="0">
                <a:latin typeface="Times New Roman"/>
                <a:ea typeface="Times New Roman"/>
                <a:cs typeface="Times New Roman"/>
                <a:sym typeface="Times New Roman"/>
              </a:rPr>
              <a:t> of any possible language barriers or other required documentation.  Our destination is to have all students be successful in their scholarship and providing them with as much documentation as possible.  Here are some elements to believe if a student might experience a language difficulties: look at the students' classroom interactions with peers and take part in activities, pay attention to the stage of language acquisition, talk with the family to determine if the students exceptionally is in both languages (do they have struggles communicating at home in native language).  If the school takes in an ELL strategist ask questions, seek additional info or propositions to convey down the roadblocks.  </a:t>
            </a:r>
            <a:endParaRPr lang="en-US" sz="1400" dirty="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3</a:t>
            </a:fld>
            <a:endParaRPr lang="en-US"/>
          </a:p>
        </p:txBody>
      </p:sp>
    </p:spTree>
    <p:extLst>
      <p:ext uri="{BB962C8B-B14F-4D97-AF65-F5344CB8AC3E}">
        <p14:creationId xmlns:p14="http://schemas.microsoft.com/office/powerpoint/2010/main" val="1608603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smtClean="0">
                <a:latin typeface="Times New Roman"/>
                <a:ea typeface="Times New Roman"/>
                <a:cs typeface="Times New Roman"/>
                <a:sym typeface="Times New Roman"/>
              </a:rPr>
              <a:t>Formal and informal assessments are vital in finding proper placement for ELL students.  Applying a combination of both gives educators a clearer understanding of what a student's needs are and in which skill areas (Rhinehart Neas, 2012).  Formal assessment results will provide a score that comparative to typical peers, but keeping in mind the assessments are in a universal frame, meaning there might be questions or assertions that are not culturally sensitive.  With informal assessments, they are more subjective and can describe students' knowledge in a more holistic manner. </a:t>
            </a:r>
            <a:endParaRPr lang="en-US" sz="1400" dirty="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4</a:t>
            </a:fld>
            <a:endParaRPr lang="en-US"/>
          </a:p>
        </p:txBody>
      </p:sp>
    </p:spTree>
    <p:extLst>
      <p:ext uri="{BB962C8B-B14F-4D97-AF65-F5344CB8AC3E}">
        <p14:creationId xmlns:p14="http://schemas.microsoft.com/office/powerpoint/2010/main" val="3919087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smtClean="0">
                <a:latin typeface="Times New Roman"/>
                <a:ea typeface="Times New Roman"/>
                <a:cs typeface="Times New Roman"/>
                <a:sym typeface="Times New Roman"/>
              </a:rPr>
              <a:t>Appearing at the informal assessments, this kind of assessment can be subjective, but describe the student's knowledge more holistically.  There are two common informal methods the performance-based assessment that offers certification of the student's growth over time using classroom instruction and everyday task, interacting in group projects (oral reports, presentation or demonstrations)   The instant is a portfolio assessment which provides scholars with skills, abilities and continuous progress through their study samples and documentation for the data supplied from the formal assessments (Colorin Colorado, 2016). </a:t>
            </a:r>
            <a:endParaRPr lang="en-US" sz="1400" dirty="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5</a:t>
            </a:fld>
            <a:endParaRPr lang="en-US"/>
          </a:p>
        </p:txBody>
      </p:sp>
    </p:spTree>
    <p:extLst>
      <p:ext uri="{BB962C8B-B14F-4D97-AF65-F5344CB8AC3E}">
        <p14:creationId xmlns:p14="http://schemas.microsoft.com/office/powerpoint/2010/main" val="3427973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smtClean="0">
                <a:latin typeface="Times New Roman"/>
                <a:ea typeface="Times New Roman"/>
                <a:cs typeface="Times New Roman"/>
                <a:sym typeface="Times New Roman"/>
              </a:rPr>
              <a:t>Formal assessments give you a score that is corresponding to typical peers keeping in mind the evaluation may have inquiries or assertions that are not culturally sensitive.  Rubric grading can be utilized in both informal and forms to help teachers stay focused on all the assessed areas and spread over all linguistic communication skills.  It can be changed for various degrees, even though the title uses a scale it can furnish the final Pass/Fail score (Bright Hub Education, 2012). It is what provides the data that give the formal language levels and the documentation for needed services or location.   </a:t>
            </a:r>
            <a:endParaRPr lang="en-US" sz="140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6</a:t>
            </a:fld>
            <a:endParaRPr lang="en-US"/>
          </a:p>
        </p:txBody>
      </p:sp>
    </p:spTree>
    <p:extLst>
      <p:ext uri="{BB962C8B-B14F-4D97-AF65-F5344CB8AC3E}">
        <p14:creationId xmlns:p14="http://schemas.microsoft.com/office/powerpoint/2010/main" val="1977509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smtClean="0">
                <a:latin typeface="Times New Roman"/>
                <a:ea typeface="Times New Roman"/>
                <a:cs typeface="Times New Roman"/>
                <a:sym typeface="Times New Roman"/>
              </a:rPr>
              <a:t>Parents are the student's voice; they can convey the student of the student that they know best.  Parents are the students strongest advocate and can supply background data so the educators can implement the right teaching strategies/methods for all the pupils in the learning environment.  Experiencing a positive rapport and working together through communication and staying involved in the students learning gives the most reliable support network that will specify the right position that will contribute to success in their education and with improving language skills.</a:t>
            </a:r>
            <a:endParaRPr lang="en-US" sz="1400" dirty="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7</a:t>
            </a:fld>
            <a:endParaRPr lang="en-US"/>
          </a:p>
        </p:txBody>
      </p:sp>
    </p:spTree>
    <p:extLst>
      <p:ext uri="{BB962C8B-B14F-4D97-AF65-F5344CB8AC3E}">
        <p14:creationId xmlns:p14="http://schemas.microsoft.com/office/powerpoint/2010/main" val="393135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smtClean="0">
                <a:latin typeface="Times New Roman"/>
                <a:ea typeface="Times New Roman"/>
                <a:cs typeface="Times New Roman"/>
                <a:sym typeface="Times New Roman"/>
              </a:rPr>
              <a:t>If an ELL student is performing below grade level or doesn’t deliver the language development it does not mean they are in need of special education services. To modify for special education services additional assessments needs to be performed and meet the required disability categories according to the IDEA.  Holding in mind merely because a pupil delivers a diagnosis does not inevitably imply they require special training services either.  If the pupil has been appraised and found to need special training services they will get that extra funding.  Some instances it is determined the student requires Speech and Language services only but does not stand for all ELL students require the same inspection and repairs.  The parents and educators may request additional evaluations by providing other concerns and data to back up the petition.  </a:t>
            </a:r>
            <a:endParaRPr lang="en-US" sz="1400" dirty="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8</a:t>
            </a:fld>
            <a:endParaRPr lang="en-US"/>
          </a:p>
        </p:txBody>
      </p:sp>
    </p:spTree>
    <p:extLst>
      <p:ext uri="{BB962C8B-B14F-4D97-AF65-F5344CB8AC3E}">
        <p14:creationId xmlns:p14="http://schemas.microsoft.com/office/powerpoint/2010/main" val="1714186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Both assessments focus on the domain scores in the area of Reading, Writing, Listening and Speaking and the additional scores with Language, Oral, and Comprehension skills.  </a:t>
            </a:r>
            <a:r>
              <a:rPr lang="en-US" sz="1400" dirty="0" smtClean="0">
                <a:latin typeface="Times New Roman"/>
                <a:ea typeface="Times New Roman"/>
                <a:cs typeface="Times New Roman"/>
                <a:sym typeface="Times New Roman"/>
              </a:rPr>
              <a:t>The No Child Left Behind (NCLB) Act requires English Language Learners (ELL) to be measured each year.  The Title III calls for states to demonstrate English language proficiency (ELP) content standards and use single ELP test to assess ELL students’ progress and mastery of the touchstones in the four areas of reading, composition, talking, and listening.  The appraisals may also identify or determine when ELL status should end (The National Academies Press, 2011).  </a:t>
            </a:r>
            <a:r>
              <a:rPr lang="en-US" sz="1400" dirty="0" smtClean="0">
                <a:latin typeface="Times New Roman"/>
                <a:ea typeface="Times New Roman"/>
                <a:cs typeface="Times New Roman"/>
                <a:sym typeface="Times New Roman"/>
              </a:rPr>
              <a:t>Arizona assessment is called the Arizona English Language Learner Assessment (AZELLA).  </a:t>
            </a:r>
            <a:r>
              <a:rPr lang="en-US" sz="1400" dirty="0" smtClean="0">
                <a:latin typeface="Times New Roman"/>
                <a:ea typeface="Times New Roman"/>
                <a:cs typeface="Times New Roman"/>
                <a:sym typeface="Times New Roman"/>
              </a:rPr>
              <a:t>The country of Nevada uses the WIDA testing, which initially stands for the trinity states that were affected in the grant process, but when the state of Arkansas dropped out the acronym now stands for WIDA.  </a:t>
            </a:r>
            <a:r>
              <a:rPr lang="en-US" sz="1400" dirty="0" smtClean="0">
                <a:latin typeface="Times New Roman"/>
                <a:ea typeface="Times New Roman"/>
                <a:cs typeface="Times New Roman"/>
                <a:sym typeface="Times New Roman"/>
              </a:rPr>
              <a:t>Today some people refer WIDA to World-Class Instructional Design and Assessment.  </a:t>
            </a:r>
            <a:endParaRPr lang="en-US" sz="1400" b="1" dirty="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9</a:t>
            </a:fld>
            <a:endParaRPr lang="en-US"/>
          </a:p>
        </p:txBody>
      </p:sp>
    </p:spTree>
    <p:extLst>
      <p:ext uri="{BB962C8B-B14F-4D97-AF65-F5344CB8AC3E}">
        <p14:creationId xmlns:p14="http://schemas.microsoft.com/office/powerpoint/2010/main" val="2216668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The AZELLA is much like WIDA because they are both standardized assessments that measure English language proficiency levels</a:t>
            </a:r>
            <a:r>
              <a:rPr lang="en-US" sz="1400" smtClean="0">
                <a:latin typeface="Times New Roman"/>
                <a:ea typeface="Times New Roman"/>
                <a:cs typeface="Times New Roman"/>
                <a:sym typeface="Times New Roman"/>
              </a:rPr>
              <a:t>.  </a:t>
            </a:r>
            <a:r>
              <a:rPr lang="en-US" sz="1400" smtClean="0">
                <a:latin typeface="Times New Roman"/>
                <a:ea typeface="Times New Roman"/>
                <a:cs typeface="Times New Roman"/>
                <a:sym typeface="Times New Roman"/>
              </a:rPr>
              <a:t>There are four different levels the student would place in that will determine the services or placement required.  Pre-Emergent to emergent ELL student lack the English skills to communicate or even retell stories they learned.  At this point, they do not demonstrate sufficient skills to access the mainstream curriculum and require support in English oral communication development.  The Basic level will receive a limited understanding of spoken English and are beginning to identify letter sounds.  </a:t>
            </a:r>
            <a:r>
              <a:rPr lang="en-US" sz="1400" dirty="0" smtClean="0">
                <a:latin typeface="Times New Roman"/>
                <a:ea typeface="Times New Roman"/>
                <a:cs typeface="Times New Roman"/>
                <a:sym typeface="Times New Roman"/>
              </a:rPr>
              <a:t>The intermediate level the students can demonstrate orally respond with phrases and simple sentence, decode CVC words and have basic writing skills</a:t>
            </a:r>
            <a:r>
              <a:rPr lang="en-US" sz="1400" smtClean="0">
                <a:latin typeface="Times New Roman"/>
                <a:ea typeface="Times New Roman"/>
                <a:cs typeface="Times New Roman"/>
                <a:sym typeface="Times New Roman"/>
              </a:rPr>
              <a:t>. </a:t>
            </a:r>
            <a:r>
              <a:rPr lang="en-US" sz="1400" smtClean="0">
                <a:latin typeface="Times New Roman"/>
                <a:ea typeface="Times New Roman"/>
                <a:cs typeface="Times New Roman"/>
                <a:sym typeface="Times New Roman"/>
              </a:rPr>
              <a:t>At the expert level, students understand academic and social English consistently (Tempe Elementary School District, 2018).   </a:t>
            </a:r>
            <a:endParaRPr lang="en-US" sz="1400" dirty="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10</a:t>
            </a:fld>
            <a:endParaRPr lang="en-US"/>
          </a:p>
        </p:txBody>
      </p:sp>
    </p:spTree>
    <p:extLst>
      <p:ext uri="{BB962C8B-B14F-4D97-AF65-F5344CB8AC3E}">
        <p14:creationId xmlns:p14="http://schemas.microsoft.com/office/powerpoint/2010/main" val="202300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rtl="0">
              <a:spcBef>
                <a:spcPts val="0"/>
              </a:spcBef>
              <a:spcAft>
                <a:spcPts val="0"/>
              </a:spcAft>
              <a:buNone/>
            </a:pPr>
            <a:r>
              <a:rPr lang="en-US" sz="1400" smtClean="0"/>
              <a:t>Using the annual state assessment if it is AZELLA (Arizona) or WIDA (Nevada) and seeing the student, their comprehension, academic, and social skills to reach their proper placement decisions. The educators can also apply the assessment levels (Can-Do charts) to assess students throughout the year formative.  Using reflection, support, work samples, and the rubric or grading scale to adequately integrate for ELLs in mainstream learning environments.  </a:t>
            </a:r>
            <a:endParaRPr lang="en-US" sz="1400" dirty="0" smtClean="0"/>
          </a:p>
          <a:p>
            <a:pPr marL="0" lvl="0" indent="0" rtl="0">
              <a:spcBef>
                <a:spcPts val="0"/>
              </a:spcBef>
              <a:spcAft>
                <a:spcPts val="0"/>
              </a:spcAft>
              <a:buNone/>
            </a:pPr>
            <a:endParaRPr lang="en-US" sz="1400" dirty="0" smtClean="0"/>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11</a:t>
            </a:fld>
            <a:endParaRPr lang="en-US"/>
          </a:p>
        </p:txBody>
      </p:sp>
    </p:spTree>
    <p:extLst>
      <p:ext uri="{BB962C8B-B14F-4D97-AF65-F5344CB8AC3E}">
        <p14:creationId xmlns:p14="http://schemas.microsoft.com/office/powerpoint/2010/main" val="3632654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smtClean="0"/>
              <a:t>SIOP (Sheltered Instruction Observation Protocol) delivers effective instruction to pupils. It guides teachers through the necessary steps to plan, deliver, and meditate on the worthwhile lessons.  Being capable to cause patients to pass the student time to process the textile, giving one on one support/directions and keeping positive interaction creates good teaching methods.  </a:t>
            </a:r>
            <a:endParaRPr lang="en-US" sz="1400" dirty="0" smtClean="0"/>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12</a:t>
            </a:fld>
            <a:endParaRPr lang="en-US"/>
          </a:p>
        </p:txBody>
      </p:sp>
    </p:spTree>
    <p:extLst>
      <p:ext uri="{BB962C8B-B14F-4D97-AF65-F5344CB8AC3E}">
        <p14:creationId xmlns:p14="http://schemas.microsoft.com/office/powerpoint/2010/main" val="3765825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spcBef>
                <a:spcPts val="0"/>
              </a:spcBef>
              <a:spcAft>
                <a:spcPts val="0"/>
              </a:spcAft>
              <a:buNone/>
            </a:pPr>
            <a:r>
              <a:rPr lang="en-US" sz="1400" dirty="0" smtClean="0"/>
              <a:t>To be capable to determine ELL students' proficiency levels throughout the year is a through the topics we covered in this introduction.  It is a combination of assessment results, the student performance in the schoolroom, the documentation and data collected on the progress and even the interaction with peers.  Most importantly the student's hard work and dedication to the home to school funding.  The role of formal and informal assessments can support the recorded documentation the educator would have to watch the progress in the pupil as the year advances. Some ELL student might develop proficiency levels much faster than others and might depend on the amount of support/service receiving.  If the student makes little gains, more services might need to be taken.  Always have data and documentation to confirm findings,  the most laborious thing to witness is when a student is in need of additional services, but takes a longer time to receive because the support is not usable to sustain the requirement.  </a:t>
            </a:r>
            <a:endParaRPr lang="en-US" sz="1400" dirty="0"/>
          </a:p>
        </p:txBody>
      </p:sp>
      <p:sp>
        <p:nvSpPr>
          <p:cNvPr id="4" name="Slide Number Placeholder 3"/>
          <p:cNvSpPr>
            <a:spLocks noGrp="1"/>
          </p:cNvSpPr>
          <p:nvPr>
            <p:ph type="sldNum" sz="quarter" idx="10"/>
          </p:nvPr>
        </p:nvSpPr>
        <p:spPr/>
        <p:txBody>
          <a:bodyPr/>
          <a:lstStyle/>
          <a:p>
            <a:fld id="{D040394F-0E69-4630-B5CA-18D1AA5A64FE}" type="slidenum">
              <a:rPr lang="en-US" smtClean="0"/>
              <a:t>13</a:t>
            </a:fld>
            <a:endParaRPr lang="en-US"/>
          </a:p>
        </p:txBody>
      </p:sp>
    </p:spTree>
    <p:extLst>
      <p:ext uri="{BB962C8B-B14F-4D97-AF65-F5344CB8AC3E}">
        <p14:creationId xmlns:p14="http://schemas.microsoft.com/office/powerpoint/2010/main" val="274228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English language learners might even qualify for the Gifted Program or require Special education services just like any other scholar in the schoolhouse.  Precisely because they English is their second language does not imply they don’t fit the demands.  The same elements come into place simply as it would for a typical peer.  </a:t>
            </a:r>
            <a:r>
              <a:rPr lang="en-US" sz="1400" dirty="0" smtClean="0"/>
              <a:t>For the gifted program the data, test score and fluency need to support the Recommendation. </a:t>
            </a:r>
            <a:r>
              <a:rPr lang="en-US" sz="1400" dirty="0" smtClean="0"/>
              <a:t>The Clark County School District allows all second-grade students with the parent's approval to be quizzed to see if qualify for this plan.  The outcomes of the test will ascertain if the pupil is a nominee or non. Just wish for the special education program, first of all, the ELL student needs to be examined in the native language to see if there is an actual learning deficit followed by the documentation like RTI or other assessment scores.  Including documentation of </a:t>
            </a:r>
            <a:r>
              <a:rPr lang="en-US" sz="1400" dirty="0" err="1" smtClean="0"/>
              <a:t>behavioural</a:t>
            </a:r>
            <a:r>
              <a:rPr lang="en-US" sz="1400" dirty="0" smtClean="0"/>
              <a:t> issues or troubles that are celebrated in the classroom and with peers. In one case the referral is in place, additional evaluations are conducted to determine eligibility status.  This data is shared with the multidisciplinary team to resolve the final result.</a:t>
            </a:r>
            <a:endParaRPr lang="en-US" sz="1400" dirty="0" smtClean="0"/>
          </a:p>
          <a:p>
            <a:pPr marL="0" lvl="0" indent="0">
              <a:spcBef>
                <a:spcPts val="0"/>
              </a:spcBef>
              <a:spcAft>
                <a:spcPts val="0"/>
              </a:spcAft>
              <a:buNone/>
            </a:pPr>
            <a:endParaRPr lang="en-US" sz="1400" dirty="0"/>
          </a:p>
        </p:txBody>
      </p:sp>
      <p:sp>
        <p:nvSpPr>
          <p:cNvPr id="4" name="Slide Number Placeholder 3"/>
          <p:cNvSpPr>
            <a:spLocks noGrp="1"/>
          </p:cNvSpPr>
          <p:nvPr>
            <p:ph type="sldNum" sz="quarter" idx="10"/>
          </p:nvPr>
        </p:nvSpPr>
        <p:spPr/>
        <p:txBody>
          <a:bodyPr/>
          <a:lstStyle/>
          <a:p>
            <a:fld id="{D040394F-0E69-4630-B5CA-18D1AA5A64FE}" type="slidenum">
              <a:rPr lang="en-US" smtClean="0"/>
              <a:t>14</a:t>
            </a:fld>
            <a:endParaRPr lang="en-US"/>
          </a:p>
        </p:txBody>
      </p:sp>
    </p:spTree>
    <p:extLst>
      <p:ext uri="{BB962C8B-B14F-4D97-AF65-F5344CB8AC3E}">
        <p14:creationId xmlns:p14="http://schemas.microsoft.com/office/powerpoint/2010/main" val="933898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smtClean="0">
                <a:latin typeface="Times New Roman"/>
                <a:ea typeface="Times New Roman"/>
                <a:cs typeface="Times New Roman"/>
                <a:sym typeface="Times New Roman"/>
              </a:rPr>
              <a:t>The nation of Arizona uses the AZELLA Measure of Developing English Language (MODEL) that is a series of proficiency assessments across all class levels.  </a:t>
            </a:r>
            <a:r>
              <a:rPr lang="en-US" sz="1400" dirty="0" smtClean="0">
                <a:latin typeface="Times New Roman"/>
                <a:ea typeface="Times New Roman"/>
                <a:cs typeface="Times New Roman"/>
                <a:sym typeface="Times New Roman"/>
              </a:rPr>
              <a:t>Educators use it to identify newly enrolled ELL students and as a placement assessment or as interim progress monitoring assessment</a:t>
            </a:r>
            <a:r>
              <a:rPr lang="en-US" sz="1400" smtClean="0">
                <a:latin typeface="Times New Roman"/>
                <a:ea typeface="Times New Roman"/>
                <a:cs typeface="Times New Roman"/>
                <a:sym typeface="Times New Roman"/>
              </a:rPr>
              <a:t>.  </a:t>
            </a:r>
            <a:r>
              <a:rPr lang="en-US" sz="1400" smtClean="0">
                <a:latin typeface="Times New Roman"/>
                <a:ea typeface="Times New Roman"/>
                <a:cs typeface="Times New Roman"/>
                <a:sym typeface="Times New Roman"/>
              </a:rPr>
              <a:t>It recognizes students who may be candidates for ELL services or English as the second language, it will determine English proficiency levels and placement to experience the necessary instructional services and funding.  It also provides interim assessment during the school year that informs instructional planning and other decisions related to the students’ instruction.   </a:t>
            </a:r>
            <a:endParaRPr lang="en-US" sz="1400" dirty="0" smtClean="0">
              <a:highlight>
                <a:srgbClr val="FFFFFF"/>
              </a:highlight>
              <a:latin typeface="Times New Roman"/>
              <a:ea typeface="Times New Roman"/>
              <a:cs typeface="Times New Roman"/>
              <a:sym typeface="Times New Roman"/>
            </a:endParaRPr>
          </a:p>
          <a:p>
            <a:pPr marL="0" lvl="0" indent="0">
              <a:spcBef>
                <a:spcPts val="0"/>
              </a:spcBef>
              <a:spcAft>
                <a:spcPts val="0"/>
              </a:spcAft>
              <a:buNone/>
            </a:pPr>
            <a:endParaRPr lang="en-US" sz="1400" dirty="0"/>
          </a:p>
        </p:txBody>
      </p:sp>
      <p:sp>
        <p:nvSpPr>
          <p:cNvPr id="4" name="Slide Number Placeholder 3"/>
          <p:cNvSpPr>
            <a:spLocks noGrp="1"/>
          </p:cNvSpPr>
          <p:nvPr>
            <p:ph type="sldNum" sz="quarter" idx="10"/>
          </p:nvPr>
        </p:nvSpPr>
        <p:spPr/>
        <p:txBody>
          <a:bodyPr/>
          <a:lstStyle/>
          <a:p>
            <a:fld id="{D040394F-0E69-4630-B5CA-18D1AA5A64FE}" type="slidenum">
              <a:rPr lang="en-US" smtClean="0"/>
              <a:t>15</a:t>
            </a:fld>
            <a:endParaRPr lang="en-US"/>
          </a:p>
        </p:txBody>
      </p:sp>
    </p:spTree>
    <p:extLst>
      <p:ext uri="{BB962C8B-B14F-4D97-AF65-F5344CB8AC3E}">
        <p14:creationId xmlns:p14="http://schemas.microsoft.com/office/powerpoint/2010/main" val="3340720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BCDE4FD-B8DE-48FE-B4C1-3E6712A7BB0E}" type="datetimeFigureOut">
              <a:rPr lang="en-US" smtClean="0"/>
              <a:pPr/>
              <a:t>1/9/2020</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CDE4FD-B8DE-48FE-B4C1-3E6712A7BB0E}"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BCDE4FD-B8DE-48FE-B4C1-3E6712A7BB0E}"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BCDE4FD-B8DE-48FE-B4C1-3E6712A7BB0E}"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BCDE4FD-B8DE-48FE-B4C1-3E6712A7BB0E}" type="datetimeFigureOut">
              <a:rPr lang="en-US" smtClean="0"/>
              <a:pPr/>
              <a:t>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BCDE4FD-B8DE-48FE-B4C1-3E6712A7BB0E}" type="datetimeFigureOut">
              <a:rPr lang="en-US" smtClean="0"/>
              <a:pPr/>
              <a:t>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CDE4FD-B8DE-48FE-B4C1-3E6712A7BB0E}" type="datetimeFigureOut">
              <a:rPr lang="en-US" smtClean="0"/>
              <a:pPr/>
              <a:t>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BCDE4FD-B8DE-48FE-B4C1-3E6712A7BB0E}"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BCDE4FD-B8DE-48FE-B4C1-3E6712A7BB0E}" type="datetimeFigureOut">
              <a:rPr lang="en-US" smtClean="0"/>
              <a:pPr/>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1D367172-65CF-4BA7-BEBE-4CF93040CEA8}"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CDE4FD-B8DE-48FE-B4C1-3E6712A7BB0E}"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CDE4FD-B8DE-48FE-B4C1-3E6712A7BB0E}" type="datetimeFigureOut">
              <a:rPr lang="en-US" smtClean="0"/>
              <a:pPr/>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BCDE4FD-B8DE-48FE-B4C1-3E6712A7BB0E}" type="datetimeFigureOut">
              <a:rPr lang="en-US" smtClean="0"/>
              <a:pPr/>
              <a:t>1/9/2020</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D367172-65CF-4BA7-BEBE-4CF93040CEA8}"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colorincolorado.org/article/using-informal-assessments-english-language-learners" TargetMode="External"/><Relationship Id="rId2" Type="http://schemas.openxmlformats.org/officeDocument/2006/relationships/hyperlink" Target="https://www.brighthubeducation.com/esl-teaching-tips/114744-formal-and-informal-assessments-for-esl-student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nap.edu/read/13090/chapter/5" TargetMode="External"/><Relationship Id="rId2" Type="http://schemas.openxmlformats.org/officeDocument/2006/relationships/hyperlink" Target="https://www.tempeschools.org/our-district/departments/instructional-excellence/az-english-language-learner-assessment-azell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851648" cy="3124200"/>
          </a:xfrm>
        </p:spPr>
        <p:txBody>
          <a:bodyPr>
            <a:normAutofit/>
          </a:bodyPr>
          <a:lstStyle/>
          <a:p>
            <a:pPr algn="ctr">
              <a:lnSpc>
                <a:spcPct val="200000"/>
              </a:lnSpc>
            </a:pPr>
            <a:r>
              <a:rPr lang="en-US" sz="3200" dirty="0" smtClean="0">
                <a:solidFill>
                  <a:srgbClr val="002060"/>
                </a:solidFill>
                <a:effectLst/>
                <a:latin typeface="Times New Roman" panose="02020603050405020304" pitchFamily="18" charset="0"/>
                <a:cs typeface="Times New Roman" panose="02020603050405020304" pitchFamily="18" charset="0"/>
              </a:rPr>
              <a:t>ASSESSMENT AND PLACEMENT PROCESS FOR ELL STUDENTS</a:t>
            </a:r>
            <a:r>
              <a:rPr lang="en-US" sz="2800" dirty="0">
                <a:effectLst/>
              </a:rPr>
              <a:t/>
            </a:r>
            <a:br>
              <a:rPr lang="en-US" sz="2800" dirty="0">
                <a:effectLst/>
              </a:rPr>
            </a:br>
            <a:endParaRPr lang="en-US" sz="2800" dirty="0">
              <a:latin typeface="Times New Roman" pitchFamily="18" charset="0"/>
              <a:cs typeface="Times New Roman" pitchFamily="18" charset="0"/>
            </a:endParaRPr>
          </a:p>
        </p:txBody>
      </p:sp>
      <p:sp>
        <p:nvSpPr>
          <p:cNvPr id="3" name="Subtitle 2"/>
          <p:cNvSpPr>
            <a:spLocks noGrp="1"/>
          </p:cNvSpPr>
          <p:nvPr>
            <p:ph type="subTitle" idx="1"/>
          </p:nvPr>
        </p:nvSpPr>
        <p:spPr>
          <a:xfrm>
            <a:off x="533400" y="3228536"/>
            <a:ext cx="7854696" cy="2638864"/>
          </a:xfrm>
        </p:spPr>
        <p:txBody>
          <a:bodyPr>
            <a:normAutofit lnSpcReduction="10000"/>
          </a:bodyPr>
          <a:lstStyle/>
          <a:p>
            <a:pPr algn="ctr"/>
            <a:endParaRPr lang="en-US" sz="2400" dirty="0" smtClean="0">
              <a:solidFill>
                <a:schemeClr val="tx1"/>
              </a:solidFill>
              <a:latin typeface="Times New Roman" pitchFamily="18" charset="0"/>
              <a:cs typeface="Times New Roman" pitchFamily="18" charset="0"/>
            </a:endParaRPr>
          </a:p>
          <a:p>
            <a:pPr algn="ctr"/>
            <a:endParaRPr lang="en-US" sz="2400" dirty="0">
              <a:latin typeface="Times New Roman" pitchFamily="18" charset="0"/>
              <a:cs typeface="Times New Roman" pitchFamily="18" charset="0"/>
            </a:endParaRPr>
          </a:p>
          <a:p>
            <a:pPr algn="ctr"/>
            <a:r>
              <a:rPr lang="en-US" sz="3600" b="1" dirty="0" smtClean="0">
                <a:solidFill>
                  <a:srgbClr val="002060"/>
                </a:solidFill>
                <a:latin typeface="Times New Roman" pitchFamily="18" charset="0"/>
                <a:cs typeface="Times New Roman" pitchFamily="18" charset="0"/>
              </a:rPr>
              <a:t>Name </a:t>
            </a:r>
          </a:p>
          <a:p>
            <a:pPr algn="ctr"/>
            <a:r>
              <a:rPr lang="en-US" sz="3600" b="1" dirty="0" smtClean="0">
                <a:solidFill>
                  <a:srgbClr val="002060"/>
                </a:solidFill>
                <a:latin typeface="Times New Roman" pitchFamily="18" charset="0"/>
                <a:cs typeface="Times New Roman" pitchFamily="18" charset="0"/>
              </a:rPr>
              <a:t>Institution</a:t>
            </a:r>
          </a:p>
          <a:p>
            <a:pPr algn="ctr"/>
            <a:r>
              <a:rPr lang="en-US" sz="3600" b="1" dirty="0" smtClean="0">
                <a:solidFill>
                  <a:srgbClr val="002060"/>
                </a:solidFill>
                <a:latin typeface="Times New Roman" pitchFamily="18" charset="0"/>
                <a:cs typeface="Times New Roman" pitchFamily="18" charset="0"/>
              </a:rPr>
              <a:t>Date </a:t>
            </a:r>
            <a:endParaRPr lang="en-US" sz="3600" b="1" dirty="0">
              <a:solidFill>
                <a:srgbClr val="00206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Autofit/>
          </a:bodyPr>
          <a:lstStyle/>
          <a:p>
            <a:pPr algn="ctr"/>
            <a:r>
              <a:rPr lang="en-US" sz="4800" dirty="0" smtClean="0">
                <a:latin typeface="Times New Roman" pitchFamily="18" charset="0"/>
                <a:cs typeface="Times New Roman" pitchFamily="18" charset="0"/>
              </a:rPr>
              <a:t>Introduction</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5334000"/>
          </a:xfrm>
        </p:spPr>
        <p:txBody>
          <a:bodyPr>
            <a:noAutofit/>
          </a:bodyPr>
          <a:lstStyle/>
          <a:p>
            <a:pPr>
              <a:lnSpc>
                <a:spcPct val="150000"/>
              </a:lnSpc>
            </a:pPr>
            <a:r>
              <a:rPr lang="en-US" sz="3200" dirty="0" smtClean="0">
                <a:latin typeface="Times New Roman" panose="02020603050405020304" pitchFamily="18" charset="0"/>
                <a:cs typeface="Times New Roman" panose="02020603050405020304" pitchFamily="18" charset="0"/>
              </a:rPr>
              <a:t>Assessment of the ELL in the content classroom is a cognitive operation that permits the instructor to supervise progress of a pupil. </a:t>
            </a:r>
            <a:endParaRPr lang="en-US" sz="3200" dirty="0" smtClean="0">
              <a:latin typeface="Times New Roman" panose="02020603050405020304" pitchFamily="18" charset="0"/>
              <a:cs typeface="Times New Roman" panose="02020603050405020304" pitchFamily="18" charset="0"/>
            </a:endParaRPr>
          </a:p>
          <a:p>
            <a:pPr>
              <a:lnSpc>
                <a:spcPct val="150000"/>
              </a:lnSpc>
            </a:pPr>
            <a:r>
              <a:rPr lang="en-US" sz="3200" dirty="0" smtClean="0">
                <a:latin typeface="Times New Roman" panose="02020603050405020304" pitchFamily="18" charset="0"/>
                <a:cs typeface="Times New Roman" panose="02020603050405020304" pitchFamily="18" charset="0"/>
              </a:rPr>
              <a:t>Its importance helps in monitoring student progress and achievements in the entire lesson. </a:t>
            </a:r>
          </a:p>
          <a:p>
            <a:pPr>
              <a:lnSpc>
                <a:spcPct val="200000"/>
              </a:lnSpc>
            </a:pPr>
            <a:endParaRPr lang="en-US" sz="1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 sz="2800" b="1" dirty="0">
                <a:solidFill>
                  <a:schemeClr val="dk2"/>
                </a:solidFill>
                <a:latin typeface="Times New Roman" panose="02020603050405020304" pitchFamily="18" charset="0"/>
                <a:cs typeface="Times New Roman" panose="02020603050405020304" pitchFamily="18" charset="0"/>
              </a:rPr>
              <a:t>Indicators of exceptionality educators should know with language barriers</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981200"/>
            <a:ext cx="8229600" cy="4876800"/>
          </a:xfrm>
        </p:spPr>
        <p:txBody>
          <a:bodyPr>
            <a:normAutofit/>
          </a:bodyPr>
          <a:lstStyle/>
          <a:p>
            <a:pPr marL="0" lvl="0" indent="0">
              <a:lnSpc>
                <a:spcPct val="200000"/>
              </a:lnSpc>
              <a:spcBef>
                <a:spcPts val="0"/>
              </a:spcBef>
              <a:buNone/>
            </a:pPr>
            <a:r>
              <a:rPr lang="en-US" sz="2400" dirty="0">
                <a:latin typeface="Times New Roman" panose="02020603050405020304" pitchFamily="18" charset="0"/>
                <a:cs typeface="Times New Roman" panose="02020603050405020304" pitchFamily="18" charset="0"/>
              </a:rPr>
              <a:t>Consider these </a:t>
            </a:r>
            <a:r>
              <a:rPr lang="en-US" sz="2400" dirty="0" smtClean="0">
                <a:latin typeface="Times New Roman" panose="02020603050405020304" pitchFamily="18" charset="0"/>
                <a:cs typeface="Times New Roman" panose="02020603050405020304" pitchFamily="18" charset="0"/>
              </a:rPr>
              <a:t>factors: </a:t>
            </a:r>
            <a:endParaRPr lang="en-US" sz="2400" dirty="0">
              <a:latin typeface="Times New Roman" panose="02020603050405020304" pitchFamily="18" charset="0"/>
              <a:cs typeface="Times New Roman" panose="02020603050405020304" pitchFamily="18" charset="0"/>
            </a:endParaRPr>
          </a:p>
          <a:p>
            <a:pPr marL="457200" lvl="0" indent="-342900">
              <a:lnSpc>
                <a:spcPct val="200000"/>
              </a:lnSpc>
              <a:spcBef>
                <a:spcPts val="1600"/>
              </a:spcBef>
              <a:buSzPts val="18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Is the exceptionally observed in both voice communications and physical evolution?</a:t>
            </a:r>
            <a:endParaRPr lang="en-US" sz="2400" dirty="0">
              <a:latin typeface="Times New Roman" panose="02020603050405020304" pitchFamily="18" charset="0"/>
              <a:cs typeface="Times New Roman" panose="02020603050405020304" pitchFamily="18" charset="0"/>
            </a:endParaRPr>
          </a:p>
          <a:p>
            <a:pPr marL="457200" lvl="0" indent="-342900">
              <a:lnSpc>
                <a:spcPct val="200000"/>
              </a:lnSpc>
              <a:spcBef>
                <a:spcPts val="0"/>
              </a:spcBef>
              <a:buSzPts val="18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students progress compared to a typical peer</a:t>
            </a:r>
          </a:p>
          <a:p>
            <a:pPr marL="457200" lvl="0" indent="-342900">
              <a:lnSpc>
                <a:spcPct val="200000"/>
              </a:lnSpc>
              <a:spcBef>
                <a:spcPts val="0"/>
              </a:spcBef>
              <a:buSzPts val="18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Classroom participation and interactions</a:t>
            </a:r>
          </a:p>
          <a:p>
            <a:pPr marL="457200" lvl="0" indent="-342900">
              <a:lnSpc>
                <a:spcPct val="200000"/>
              </a:lnSpc>
              <a:spcBef>
                <a:spcPts val="0"/>
              </a:spcBef>
              <a:spcAft>
                <a:spcPts val="0"/>
              </a:spcAft>
              <a:buSzPts val="18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level of language learning</a:t>
            </a:r>
            <a:endParaRPr lang="en-US" sz="2400" dirty="0">
              <a:latin typeface="Times New Roman" panose="02020603050405020304" pitchFamily="18" charset="0"/>
              <a:cs typeface="Times New Roman" panose="02020603050405020304" pitchFamily="18" charset="0"/>
            </a:endParaRPr>
          </a:p>
          <a:p>
            <a:pPr>
              <a:lnSpc>
                <a:spcPct val="200000"/>
              </a:lnSpc>
            </a:pPr>
            <a:endParaRPr lang="en-US"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551688"/>
          </a:xfrm>
        </p:spPr>
        <p:txBody>
          <a:bodyPr>
            <a:normAutofit/>
          </a:bodyPr>
          <a:lstStyle/>
          <a:p>
            <a:pPr algn="ctr"/>
            <a:r>
              <a:rPr lang="en" sz="2800" b="1" dirty="0">
                <a:solidFill>
                  <a:schemeClr val="dk2"/>
                </a:solidFill>
                <a:latin typeface="Times New Roman"/>
                <a:ea typeface="Times New Roman"/>
                <a:cs typeface="Times New Roman"/>
                <a:sym typeface="Times New Roman"/>
              </a:rPr>
              <a:t>Formal and Informal Assessment Results Placement</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953000"/>
          </a:xfrm>
        </p:spPr>
        <p:txBody>
          <a:bodyPr>
            <a:normAutofit/>
          </a:bodyPr>
          <a:lstStyle/>
          <a:p>
            <a:pPr marL="0" lvl="0" indent="0">
              <a:lnSpc>
                <a:spcPct val="160000"/>
              </a:lnSpc>
              <a:spcBef>
                <a:spcPts val="0"/>
              </a:spcBef>
              <a:spcAft>
                <a:spcPts val="0"/>
              </a:spcAft>
              <a:buNone/>
            </a:pPr>
            <a:r>
              <a:rPr lang="en-US" sz="2400" dirty="0" smtClean="0">
                <a:latin typeface="Times New Roman" panose="02020603050405020304" pitchFamily="18" charset="0"/>
                <a:cs typeface="Times New Roman" panose="02020603050405020304" pitchFamily="18" charset="0"/>
              </a:rPr>
              <a:t>Both are significant.  </a:t>
            </a:r>
            <a:endParaRPr lang="en-US" sz="2400" dirty="0">
              <a:latin typeface="Times New Roman" panose="02020603050405020304" pitchFamily="18" charset="0"/>
              <a:cs typeface="Times New Roman" panose="02020603050405020304" pitchFamily="18" charset="0"/>
            </a:endParaRPr>
          </a:p>
          <a:p>
            <a:pPr marL="0" lvl="0" indent="0">
              <a:lnSpc>
                <a:spcPct val="160000"/>
              </a:lnSpc>
              <a:spcBef>
                <a:spcPts val="0"/>
              </a:spcBef>
              <a:spcAft>
                <a:spcPts val="0"/>
              </a:spcAft>
              <a:buNone/>
            </a:pPr>
            <a:endParaRPr lang="en-US" sz="2400" dirty="0">
              <a:latin typeface="Times New Roman" panose="02020603050405020304" pitchFamily="18" charset="0"/>
              <a:cs typeface="Times New Roman" panose="02020603050405020304" pitchFamily="18" charset="0"/>
            </a:endParaRPr>
          </a:p>
          <a:p>
            <a:pPr marL="0" lvl="0" indent="0">
              <a:lnSpc>
                <a:spcPct val="160000"/>
              </a:lnSpc>
              <a:spcBef>
                <a:spcPts val="0"/>
              </a:spcBef>
              <a:spcAft>
                <a:spcPts val="0"/>
              </a:spcAft>
              <a:buNone/>
            </a:pPr>
            <a:r>
              <a:rPr lang="en-US" sz="2400" dirty="0" smtClean="0">
                <a:latin typeface="Times New Roman" panose="02020603050405020304" pitchFamily="18" charset="0"/>
                <a:cs typeface="Times New Roman" panose="02020603050405020304" pitchFamily="18" charset="0"/>
              </a:rPr>
              <a:t>Formal assessment results can give a grade that is corresponding to typical peers, but the assessment may have inquiries or assertions that are not culturally sensitive.</a:t>
            </a:r>
            <a:endParaRPr lang="en-US" sz="2400" dirty="0" smtClean="0">
              <a:latin typeface="Times New Roman" panose="02020603050405020304" pitchFamily="18" charset="0"/>
              <a:cs typeface="Times New Roman" panose="02020603050405020304" pitchFamily="18" charset="0"/>
            </a:endParaRPr>
          </a:p>
          <a:p>
            <a:pPr marL="0" lvl="0" indent="0">
              <a:lnSpc>
                <a:spcPct val="160000"/>
              </a:lnSpc>
              <a:spcBef>
                <a:spcPts val="0"/>
              </a:spcBef>
              <a:spcAft>
                <a:spcPts val="0"/>
              </a:spcAft>
              <a:buNone/>
            </a:pPr>
            <a:endParaRPr lang="en-US" sz="2400" dirty="0">
              <a:latin typeface="Times New Roman" panose="02020603050405020304" pitchFamily="18" charset="0"/>
              <a:cs typeface="Times New Roman" panose="02020603050405020304" pitchFamily="18" charset="0"/>
            </a:endParaRPr>
          </a:p>
          <a:p>
            <a:pPr marL="0" lvl="0" indent="0">
              <a:lnSpc>
                <a:spcPct val="160000"/>
              </a:lnSpc>
              <a:spcBef>
                <a:spcPts val="0"/>
              </a:spcBef>
              <a:spcAft>
                <a:spcPts val="0"/>
              </a:spcAft>
              <a:buNone/>
            </a:pPr>
            <a:r>
              <a:rPr lang="en-US" sz="2400" dirty="0" smtClean="0">
                <a:latin typeface="Times New Roman" panose="02020603050405020304" pitchFamily="18" charset="0"/>
                <a:cs typeface="Times New Roman" panose="02020603050405020304" pitchFamily="18" charset="0"/>
              </a:rPr>
              <a:t>Informal assessment can be subjective, but describe the students' knowledge in a more holistic manner.</a:t>
            </a:r>
            <a:endParaRPr lang="en-US" sz="2400" dirty="0">
              <a:latin typeface="Times New Roman" panose="02020603050405020304" pitchFamily="18" charset="0"/>
              <a:cs typeface="Times New Roman" panose="02020603050405020304" pitchFamily="18" charset="0"/>
            </a:endParaRPr>
          </a:p>
          <a:p>
            <a:pPr algn="just">
              <a:lnSpc>
                <a:spcPct val="200000"/>
              </a:lnSpc>
            </a:pPr>
            <a:endParaRPr lang="en-US" sz="1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15112"/>
          </a:xfrm>
        </p:spPr>
        <p:txBody>
          <a:bodyPr>
            <a:noAutofit/>
          </a:bodyPr>
          <a:lstStyle/>
          <a:p>
            <a:pPr algn="ctr"/>
            <a:r>
              <a:rPr lang="en" sz="3200" dirty="0">
                <a:latin typeface="Times New Roman" panose="02020603050405020304" pitchFamily="18" charset="0"/>
                <a:cs typeface="Times New Roman" panose="02020603050405020304" pitchFamily="18" charset="0"/>
              </a:rPr>
              <a:t>Informal Assessments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562600"/>
          </a:xfrm>
        </p:spPr>
        <p:txBody>
          <a:bodyPr>
            <a:noAutofit/>
          </a:bodyPr>
          <a:lstStyle/>
          <a:p>
            <a:pPr marL="457200" lvl="0" indent="-342900">
              <a:lnSpc>
                <a:spcPct val="150000"/>
              </a:lnSpc>
              <a:spcBef>
                <a:spcPts val="0"/>
              </a:spcBef>
              <a:spcAft>
                <a:spcPts val="0"/>
              </a:spcAft>
              <a:buSzPts val="1800"/>
              <a:buFont typeface="Arial"/>
              <a:buChar char="❖"/>
            </a:pPr>
            <a:r>
              <a:rPr lang="en-US" sz="2000" dirty="0">
                <a:latin typeface="Times New Roman" panose="02020603050405020304" pitchFamily="18" charset="0"/>
                <a:ea typeface="Arial"/>
                <a:cs typeface="Times New Roman" panose="02020603050405020304" pitchFamily="18" charset="0"/>
                <a:sym typeface="Arial"/>
              </a:rPr>
              <a:t>Two commonly informal methods:</a:t>
            </a:r>
          </a:p>
          <a:p>
            <a:pPr marL="914400" lvl="1" indent="-342900">
              <a:lnSpc>
                <a:spcPct val="150000"/>
              </a:lnSpc>
              <a:spcBef>
                <a:spcPts val="0"/>
              </a:spcBef>
              <a:buSzPts val="1800"/>
              <a:buFont typeface="Arial"/>
              <a:buChar char="➢"/>
            </a:pPr>
            <a:r>
              <a:rPr lang="en-US" sz="2000" dirty="0" smtClean="0">
                <a:latin typeface="Times New Roman" panose="02020603050405020304" pitchFamily="18" charset="0"/>
                <a:ea typeface="Arial"/>
                <a:cs typeface="Times New Roman" panose="02020603050405020304" pitchFamily="18" charset="0"/>
                <a:sym typeface="Arial"/>
              </a:rPr>
              <a:t>Public presentation-based judgment </a:t>
            </a:r>
            <a:endParaRPr lang="en-US" sz="2000" dirty="0">
              <a:latin typeface="Times New Roman" panose="02020603050405020304" pitchFamily="18" charset="0"/>
              <a:ea typeface="Arial"/>
              <a:cs typeface="Times New Roman" panose="02020603050405020304" pitchFamily="18" charset="0"/>
              <a:sym typeface="Arial"/>
            </a:endParaRPr>
          </a:p>
          <a:p>
            <a:pPr marL="1371600" lvl="2" indent="-342900">
              <a:lnSpc>
                <a:spcPct val="150000"/>
              </a:lnSpc>
              <a:spcBef>
                <a:spcPts val="0"/>
              </a:spcBef>
              <a:buSzPts val="1800"/>
              <a:buFont typeface="Arial"/>
              <a:buChar char="■"/>
            </a:pPr>
            <a:r>
              <a:rPr lang="en-US" sz="2000" dirty="0" smtClean="0">
                <a:latin typeface="Times New Roman" panose="02020603050405020304" pitchFamily="18" charset="0"/>
                <a:ea typeface="Arial"/>
                <a:cs typeface="Times New Roman" panose="02020603050405020304" pitchFamily="18" charset="0"/>
                <a:sym typeface="Arial"/>
              </a:rPr>
              <a:t>Provides documentation of ELL growth over a point of time</a:t>
            </a:r>
            <a:endParaRPr lang="en-US" sz="2000" dirty="0">
              <a:latin typeface="Times New Roman" panose="02020603050405020304" pitchFamily="18" charset="0"/>
              <a:ea typeface="Arial"/>
              <a:cs typeface="Times New Roman" panose="02020603050405020304" pitchFamily="18" charset="0"/>
              <a:sym typeface="Arial"/>
            </a:endParaRPr>
          </a:p>
          <a:p>
            <a:pPr marL="1828800" lvl="3" indent="-342900">
              <a:lnSpc>
                <a:spcPct val="150000"/>
              </a:lnSpc>
              <a:spcBef>
                <a:spcPts val="0"/>
              </a:spcBef>
              <a:buSzPts val="1800"/>
              <a:buFont typeface="Arial"/>
              <a:buChar char="●"/>
            </a:pPr>
            <a:r>
              <a:rPr lang="en-US" dirty="0">
                <a:latin typeface="Times New Roman" panose="02020603050405020304" pitchFamily="18" charset="0"/>
                <a:ea typeface="Arial"/>
                <a:cs typeface="Times New Roman" panose="02020603050405020304" pitchFamily="18" charset="0"/>
                <a:sym typeface="Arial"/>
              </a:rPr>
              <a:t>Classroom instruction/Everyday task/observation</a:t>
            </a:r>
          </a:p>
          <a:p>
            <a:pPr marL="1828800" lvl="3" indent="-342900">
              <a:lnSpc>
                <a:spcPct val="150000"/>
              </a:lnSpc>
              <a:spcBef>
                <a:spcPts val="0"/>
              </a:spcBef>
              <a:buSzPts val="1800"/>
              <a:buFont typeface="Arial"/>
              <a:buChar char="●"/>
            </a:pPr>
            <a:r>
              <a:rPr lang="en-US" dirty="0" smtClean="0">
                <a:latin typeface="Times New Roman" panose="02020603050405020304" pitchFamily="18" charset="0"/>
                <a:ea typeface="Arial"/>
                <a:cs typeface="Times New Roman" panose="02020603050405020304" pitchFamily="18" charset="0"/>
                <a:sym typeface="Arial"/>
              </a:rPr>
              <a:t>Oral reports, displays, demos</a:t>
            </a:r>
            <a:endParaRPr lang="en-US" dirty="0">
              <a:latin typeface="Times New Roman" panose="02020603050405020304" pitchFamily="18" charset="0"/>
              <a:ea typeface="Arial"/>
              <a:cs typeface="Times New Roman" panose="02020603050405020304" pitchFamily="18" charset="0"/>
              <a:sym typeface="Arial"/>
            </a:endParaRPr>
          </a:p>
          <a:p>
            <a:pPr marL="914400" lvl="1" indent="-342900">
              <a:lnSpc>
                <a:spcPct val="150000"/>
              </a:lnSpc>
              <a:spcBef>
                <a:spcPts val="0"/>
              </a:spcBef>
              <a:buSzPts val="1800"/>
              <a:buFont typeface="Arial"/>
              <a:buChar char="➢"/>
            </a:pPr>
            <a:r>
              <a:rPr lang="en-US" sz="2000" dirty="0">
                <a:latin typeface="Times New Roman" panose="02020603050405020304" pitchFamily="18" charset="0"/>
                <a:ea typeface="Arial"/>
                <a:cs typeface="Times New Roman" panose="02020603050405020304" pitchFamily="18" charset="0"/>
                <a:sym typeface="Arial"/>
              </a:rPr>
              <a:t>Portfolio Assessment</a:t>
            </a:r>
          </a:p>
          <a:p>
            <a:pPr marL="1371600" lvl="2" indent="-342900">
              <a:lnSpc>
                <a:spcPct val="150000"/>
              </a:lnSpc>
              <a:spcBef>
                <a:spcPts val="0"/>
              </a:spcBef>
              <a:buSzPts val="1800"/>
              <a:buFont typeface="Arial"/>
              <a:buChar char="■"/>
            </a:pPr>
            <a:r>
              <a:rPr lang="en-US" sz="2000" dirty="0" smtClean="0">
                <a:latin typeface="Times New Roman" panose="02020603050405020304" pitchFamily="18" charset="0"/>
                <a:ea typeface="Arial"/>
                <a:cs typeface="Times New Roman" panose="02020603050405020304" pitchFamily="18" charset="0"/>
                <a:sym typeface="Arial"/>
              </a:rPr>
              <a:t>Provides student skills, abilities and continuous advancement</a:t>
            </a:r>
            <a:endParaRPr lang="en-US" sz="2000" dirty="0">
              <a:latin typeface="Times New Roman" panose="02020603050405020304" pitchFamily="18" charset="0"/>
              <a:ea typeface="Arial"/>
              <a:cs typeface="Times New Roman" panose="02020603050405020304" pitchFamily="18" charset="0"/>
              <a:sym typeface="Arial"/>
            </a:endParaRPr>
          </a:p>
          <a:p>
            <a:pPr marL="1828800" lvl="3" indent="-342900">
              <a:lnSpc>
                <a:spcPct val="150000"/>
              </a:lnSpc>
              <a:spcBef>
                <a:spcPts val="0"/>
              </a:spcBef>
              <a:buSzPts val="1800"/>
              <a:buFont typeface="Arial"/>
              <a:buChar char="●"/>
            </a:pPr>
            <a:r>
              <a:rPr lang="en-US" dirty="0">
                <a:latin typeface="Times New Roman" panose="02020603050405020304" pitchFamily="18" charset="0"/>
                <a:ea typeface="Arial"/>
                <a:cs typeface="Times New Roman" panose="02020603050405020304" pitchFamily="18" charset="0"/>
                <a:sym typeface="Arial"/>
              </a:rPr>
              <a:t>Work samples/documentation</a:t>
            </a:r>
          </a:p>
          <a:p>
            <a:pPr marL="2286000" lvl="4" indent="-342900">
              <a:lnSpc>
                <a:spcPct val="150000"/>
              </a:lnSpc>
              <a:spcBef>
                <a:spcPts val="0"/>
              </a:spcBef>
              <a:buSzPts val="1800"/>
              <a:buFont typeface="Arial"/>
              <a:buChar char="◆"/>
            </a:pPr>
            <a:r>
              <a:rPr lang="en-US" dirty="0" smtClean="0">
                <a:latin typeface="Times New Roman" panose="02020603050405020304" pitchFamily="18" charset="0"/>
                <a:ea typeface="Arial"/>
                <a:cs typeface="Times New Roman" panose="02020603050405020304" pitchFamily="18" charset="0"/>
                <a:sym typeface="Arial"/>
              </a:rPr>
              <a:t>News reports</a:t>
            </a:r>
            <a:endParaRPr lang="en-US" dirty="0">
              <a:latin typeface="Times New Roman" panose="02020603050405020304" pitchFamily="18" charset="0"/>
              <a:ea typeface="Arial"/>
              <a:cs typeface="Times New Roman" panose="02020603050405020304" pitchFamily="18" charset="0"/>
              <a:sym typeface="Arial"/>
            </a:endParaRPr>
          </a:p>
          <a:p>
            <a:pPr marL="2286000" lvl="4" indent="-342900">
              <a:lnSpc>
                <a:spcPct val="150000"/>
              </a:lnSpc>
              <a:spcBef>
                <a:spcPts val="0"/>
              </a:spcBef>
              <a:buSzPts val="1800"/>
              <a:buFont typeface="Arial"/>
              <a:buChar char="◆"/>
            </a:pPr>
            <a:r>
              <a:rPr lang="en-US" dirty="0">
                <a:latin typeface="Times New Roman" panose="02020603050405020304" pitchFamily="18" charset="0"/>
                <a:ea typeface="Arial"/>
                <a:cs typeface="Times New Roman" panose="02020603050405020304" pitchFamily="18" charset="0"/>
                <a:sym typeface="Arial"/>
              </a:rPr>
              <a:t>Worksheets exercise</a:t>
            </a:r>
          </a:p>
          <a:p>
            <a:pPr marL="2286000" lvl="4" indent="-342900">
              <a:lnSpc>
                <a:spcPct val="150000"/>
              </a:lnSpc>
              <a:spcBef>
                <a:spcPts val="0"/>
              </a:spcBef>
              <a:buSzPts val="1800"/>
              <a:buFont typeface="Arial"/>
              <a:buChar char="◆"/>
            </a:pPr>
            <a:r>
              <a:rPr lang="en-US" dirty="0">
                <a:latin typeface="Times New Roman" panose="02020603050405020304" pitchFamily="18" charset="0"/>
                <a:ea typeface="Arial"/>
                <a:cs typeface="Times New Roman" panose="02020603050405020304" pitchFamily="18" charset="0"/>
                <a:sym typeface="Arial"/>
              </a:rPr>
              <a:t>descriptions</a:t>
            </a:r>
          </a:p>
          <a:p>
            <a:pPr algn="just">
              <a:lnSpc>
                <a:spcPct val="220000"/>
              </a:lnSpc>
            </a:pPr>
            <a:endParaRPr lang="en-US" sz="1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normAutofit/>
          </a:bodyPr>
          <a:lstStyle/>
          <a:p>
            <a:pPr algn="ctr"/>
            <a:r>
              <a:rPr lang="en" sz="3200" dirty="0">
                <a:latin typeface="Times New Roman" panose="02020603050405020304" pitchFamily="18" charset="0"/>
                <a:cs typeface="Times New Roman" panose="02020603050405020304" pitchFamily="18" charset="0"/>
              </a:rPr>
              <a:t>Formal Assessments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76400"/>
            <a:ext cx="8229600" cy="4648200"/>
          </a:xfrm>
        </p:spPr>
        <p:txBody>
          <a:bodyPr>
            <a:normAutofit/>
          </a:bodyPr>
          <a:lstStyle/>
          <a:p>
            <a:pPr marL="0" lvl="0" indent="0">
              <a:lnSpc>
                <a:spcPct val="150000"/>
              </a:lnSpc>
              <a:spcBef>
                <a:spcPts val="0"/>
              </a:spcBef>
              <a:buNone/>
            </a:pPr>
            <a:r>
              <a:rPr lang="en-US" sz="2400" dirty="0">
                <a:latin typeface="Times New Roman" panose="02020603050405020304" pitchFamily="18" charset="0"/>
                <a:cs typeface="Times New Roman" panose="02020603050405020304" pitchFamily="18" charset="0"/>
              </a:rPr>
              <a:t>Formal assessments </a:t>
            </a:r>
            <a:r>
              <a:rPr lang="en-US" sz="2400" dirty="0" smtClean="0">
                <a:latin typeface="Times New Roman" panose="02020603050405020304" pitchFamily="18" charset="0"/>
                <a:cs typeface="Times New Roman" panose="02020603050405020304" pitchFamily="18" charset="0"/>
              </a:rPr>
              <a:t>are scored </a:t>
            </a:r>
            <a:r>
              <a:rPr lang="en-US" sz="2400" dirty="0">
                <a:latin typeface="Times New Roman" panose="02020603050405020304" pitchFamily="18" charset="0"/>
                <a:cs typeface="Times New Roman" panose="02020603050405020304" pitchFamily="18" charset="0"/>
              </a:rPr>
              <a:t>or results from types of </a:t>
            </a:r>
            <a:r>
              <a:rPr lang="en-US" sz="2400" dirty="0" smtClean="0">
                <a:latin typeface="Times New Roman" panose="02020603050405020304" pitchFamily="18" charset="0"/>
                <a:cs typeface="Times New Roman" panose="02020603050405020304" pitchFamily="18" charset="0"/>
              </a:rPr>
              <a:t>tests based on: </a:t>
            </a:r>
          </a:p>
          <a:p>
            <a:pPr lvl="0">
              <a:lnSpc>
                <a:spcPct val="150000"/>
              </a:lnSpc>
              <a:spcBef>
                <a:spcPts val="0"/>
              </a:spcBef>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State </a:t>
            </a:r>
            <a:r>
              <a:rPr lang="en-US" sz="2400" dirty="0">
                <a:latin typeface="Times New Roman" panose="02020603050405020304" pitchFamily="18" charset="0"/>
                <a:cs typeface="Times New Roman" panose="02020603050405020304" pitchFamily="18" charset="0"/>
              </a:rPr>
              <a:t>or District required assessments</a:t>
            </a:r>
          </a:p>
          <a:p>
            <a:pPr lvl="0">
              <a:lnSpc>
                <a:spcPct val="150000"/>
              </a:lnSpc>
              <a:spcBef>
                <a:spcPts val="1600"/>
              </a:spcBef>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Baseline scores</a:t>
            </a:r>
          </a:p>
          <a:p>
            <a:pPr lvl="0">
              <a:lnSpc>
                <a:spcPct val="150000"/>
              </a:lnSpc>
              <a:spcBef>
                <a:spcPts val="1600"/>
              </a:spcBef>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Standardized test that offers grade pass/fall</a:t>
            </a:r>
          </a:p>
          <a:p>
            <a:pPr lvl="0">
              <a:lnSpc>
                <a:spcPct val="150000"/>
              </a:lnSpc>
              <a:spcBef>
                <a:spcPts val="1600"/>
              </a:spcBef>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Carrying out testing</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27888"/>
          </a:xfrm>
        </p:spPr>
        <p:txBody>
          <a:bodyPr>
            <a:normAutofit/>
          </a:bodyPr>
          <a:lstStyle/>
          <a:p>
            <a:pPr algn="ctr"/>
            <a:r>
              <a:rPr lang="en" sz="3200" dirty="0">
                <a:solidFill>
                  <a:schemeClr val="accent1"/>
                </a:solidFill>
                <a:latin typeface="Times New Roman" panose="02020603050405020304" pitchFamily="18" charset="0"/>
                <a:cs typeface="Times New Roman" panose="02020603050405020304" pitchFamily="18" charset="0"/>
              </a:rPr>
              <a:t>Parents and Educator Placement Role</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marL="0" lvl="0" indent="0">
              <a:lnSpc>
                <a:spcPct val="150000"/>
              </a:lnSpc>
              <a:spcBef>
                <a:spcPts val="0"/>
              </a:spcBef>
              <a:buNone/>
            </a:pPr>
            <a:r>
              <a:rPr lang="en-US" sz="2800" dirty="0" smtClean="0">
                <a:latin typeface="Times New Roman" panose="02020603050405020304" pitchFamily="18" charset="0"/>
                <a:cs typeface="Times New Roman" panose="02020603050405020304" pitchFamily="18" charset="0"/>
              </a:rPr>
              <a:t>Parents </a:t>
            </a:r>
            <a:r>
              <a:rPr lang="en-US" sz="2800" dirty="0">
                <a:latin typeface="Times New Roman" pitchFamily="18" charset="0"/>
                <a:cs typeface="Times New Roman" pitchFamily="18" charset="0"/>
              </a:rPr>
              <a:t>+ Educators + Communication = Team </a:t>
            </a:r>
          </a:p>
          <a:p>
            <a:pPr lvl="0">
              <a:lnSpc>
                <a:spcPct val="150000"/>
              </a:lnSpc>
              <a:spcBef>
                <a:spcPts val="0"/>
              </a:spcBef>
              <a:buFont typeface="Courier New" panose="02070309020205020404" pitchFamily="49" charset="0"/>
              <a:buChar char="o"/>
            </a:pPr>
            <a:r>
              <a:rPr lang="en-US" sz="2800" dirty="0">
                <a:latin typeface="Times New Roman" pitchFamily="18" charset="0"/>
                <a:cs typeface="Times New Roman" pitchFamily="18" charset="0"/>
              </a:rPr>
              <a:t>The parents can bring the other side of the student such as their likes and dislikes.  </a:t>
            </a:r>
          </a:p>
          <a:p>
            <a:pPr lvl="0">
              <a:lnSpc>
                <a:spcPct val="150000"/>
              </a:lnSpc>
              <a:spcBef>
                <a:spcPts val="0"/>
              </a:spcBef>
              <a:buFont typeface="Courier New" panose="02070309020205020404" pitchFamily="49" charset="0"/>
              <a:buChar char="o"/>
            </a:pPr>
            <a:r>
              <a:rPr lang="en-US" sz="2800" dirty="0">
                <a:latin typeface="Times New Roman" pitchFamily="18" charset="0"/>
                <a:cs typeface="Times New Roman" pitchFamily="18" charset="0"/>
              </a:rPr>
              <a:t>Background information</a:t>
            </a:r>
          </a:p>
          <a:p>
            <a:pPr lvl="0">
              <a:lnSpc>
                <a:spcPct val="150000"/>
              </a:lnSpc>
              <a:spcBef>
                <a:spcPts val="0"/>
              </a:spcBef>
              <a:buFont typeface="Courier New" panose="02070309020205020404" pitchFamily="49" charset="0"/>
              <a:buChar char="o"/>
            </a:pPr>
            <a:r>
              <a:rPr lang="en-US" sz="2800" dirty="0" smtClean="0">
                <a:latin typeface="Times New Roman" pitchFamily="18" charset="0"/>
                <a:cs typeface="Times New Roman" pitchFamily="18" charset="0"/>
              </a:rPr>
              <a:t>Strong </a:t>
            </a:r>
            <a:r>
              <a:rPr lang="en-US" sz="2800" dirty="0">
                <a:latin typeface="Times New Roman" pitchFamily="18" charset="0"/>
                <a:cs typeface="Times New Roman" pitchFamily="18" charset="0"/>
              </a:rPr>
              <a:t>advocate for student</a:t>
            </a:r>
          </a:p>
          <a:p>
            <a:pPr lvl="0">
              <a:lnSpc>
                <a:spcPct val="150000"/>
              </a:lnSpc>
              <a:spcBef>
                <a:spcPts val="0"/>
              </a:spcBef>
              <a:spcAft>
                <a:spcPts val="0"/>
              </a:spcAft>
              <a:buFont typeface="Courier New" panose="02070309020205020404" pitchFamily="49" charset="0"/>
              <a:buChar char="o"/>
            </a:pPr>
            <a:r>
              <a:rPr lang="en-US" sz="2800" dirty="0" smtClean="0">
                <a:latin typeface="Times New Roman" pitchFamily="18" charset="0"/>
                <a:cs typeface="Times New Roman" pitchFamily="18" charset="0"/>
              </a:rPr>
              <a:t>The educators have the educational standpoint and know the learning environment abilities and levels</a:t>
            </a:r>
            <a:endParaRPr lang="en-US" sz="2800" dirty="0">
              <a:latin typeface="Times New Roman" pitchFamily="18" charset="0"/>
              <a:cs typeface="Times New Roman" pitchFamily="18" charset="0"/>
            </a:endParaRPr>
          </a:p>
          <a:p>
            <a:pPr marL="0" lvl="0" indent="0" algn="ctr">
              <a:lnSpc>
                <a:spcPct val="150000"/>
              </a:lnSpc>
              <a:spcBef>
                <a:spcPts val="0"/>
              </a:spcBef>
              <a:buNone/>
            </a:pP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8229600" cy="1143000"/>
          </a:xfrm>
        </p:spPr>
        <p:txBody>
          <a:bodyPr>
            <a:normAutofit fontScale="90000"/>
          </a:bodyPr>
          <a:lstStyle/>
          <a:p>
            <a:pPr algn="ctr"/>
            <a:r>
              <a:rPr lang="en-US" sz="3100" dirty="0">
                <a:solidFill>
                  <a:srgbClr val="0B5394"/>
                </a:solidFill>
                <a:latin typeface="Times New Roman"/>
                <a:ea typeface="Times New Roman"/>
                <a:cs typeface="Times New Roman"/>
                <a:sym typeface="Times New Roman"/>
              </a:rPr>
              <a:t>Primary factors exhibited in underachievement that may not necessarily signal special education needs.</a:t>
            </a:r>
            <a:r>
              <a:rPr lang="en-US" sz="2400" dirty="0">
                <a:solidFill>
                  <a:srgbClr val="0B5394"/>
                </a:solidFill>
                <a:latin typeface="Times New Roman"/>
                <a:ea typeface="Times New Roman"/>
                <a:cs typeface="Times New Roman"/>
                <a:sym typeface="Times New Roman"/>
              </a:rPr>
              <a:t/>
            </a:r>
            <a:br>
              <a:rPr lang="en-US" sz="2400" dirty="0">
                <a:solidFill>
                  <a:srgbClr val="0B5394"/>
                </a:solidFill>
                <a:latin typeface="Times New Roman"/>
                <a:ea typeface="Times New Roman"/>
                <a:cs typeface="Times New Roman"/>
                <a:sym typeface="Times New Roman"/>
              </a:rPr>
            </a:br>
            <a:endParaRPr lang="en-US" sz="2400" dirty="0"/>
          </a:p>
        </p:txBody>
      </p:sp>
      <p:sp>
        <p:nvSpPr>
          <p:cNvPr id="3" name="Content Placeholder 2"/>
          <p:cNvSpPr>
            <a:spLocks noGrp="1"/>
          </p:cNvSpPr>
          <p:nvPr>
            <p:ph idx="1"/>
          </p:nvPr>
        </p:nvSpPr>
        <p:spPr>
          <a:xfrm>
            <a:off x="457200" y="1935480"/>
            <a:ext cx="8229600" cy="4922520"/>
          </a:xfrm>
        </p:spPr>
        <p:txBody>
          <a:bodyPr>
            <a:normAutofit/>
          </a:bodyPr>
          <a:lstStyle/>
          <a:p>
            <a:pPr>
              <a:lnSpc>
                <a:spcPct val="150000"/>
              </a:lnSpc>
              <a:spcBef>
                <a:spcPts val="0"/>
              </a:spcBef>
            </a:pPr>
            <a:r>
              <a:rPr lang="en-US" sz="2200" dirty="0" smtClean="0">
                <a:latin typeface="Times New Roman"/>
                <a:ea typeface="Times New Roman"/>
                <a:cs typeface="Times New Roman"/>
                <a:sym typeface="Times New Roman"/>
              </a:rPr>
              <a:t>Main factor is the stage of oral communication evolution</a:t>
            </a:r>
            <a:endParaRPr lang="en-US" sz="2200" dirty="0" smtClean="0">
              <a:latin typeface="Times New Roman"/>
              <a:ea typeface="Times New Roman"/>
              <a:cs typeface="Times New Roman"/>
              <a:sym typeface="Times New Roman"/>
            </a:endParaRPr>
          </a:p>
          <a:p>
            <a:pPr marL="0" indent="0">
              <a:lnSpc>
                <a:spcPct val="150000"/>
              </a:lnSpc>
              <a:spcBef>
                <a:spcPts val="0"/>
              </a:spcBef>
              <a:buNone/>
            </a:pPr>
            <a:r>
              <a:rPr lang="en-US" sz="2200" dirty="0" smtClean="0">
                <a:latin typeface="Times New Roman"/>
                <a:ea typeface="Times New Roman"/>
                <a:cs typeface="Times New Roman"/>
                <a:sym typeface="Times New Roman"/>
              </a:rPr>
              <a:t>(The pupil may not be performing at grade level so far, due to the lack of advancement in the language development)</a:t>
            </a:r>
            <a:endParaRPr lang="en-US" sz="2200" dirty="0" smtClean="0">
              <a:latin typeface="Times New Roman"/>
              <a:ea typeface="Times New Roman"/>
              <a:cs typeface="Times New Roman"/>
              <a:sym typeface="Times New Roman"/>
            </a:endParaRPr>
          </a:p>
          <a:p>
            <a:pPr marL="0" indent="0">
              <a:lnSpc>
                <a:spcPct val="150000"/>
              </a:lnSpc>
              <a:spcBef>
                <a:spcPts val="0"/>
              </a:spcBef>
              <a:buNone/>
            </a:pPr>
            <a:endParaRPr lang="en-US" sz="2200" dirty="0">
              <a:latin typeface="Times New Roman"/>
              <a:ea typeface="Times New Roman"/>
              <a:cs typeface="Times New Roman"/>
              <a:sym typeface="Times New Roman"/>
            </a:endParaRPr>
          </a:p>
          <a:p>
            <a:pPr>
              <a:lnSpc>
                <a:spcPct val="150000"/>
              </a:lnSpc>
              <a:spcBef>
                <a:spcPts val="0"/>
              </a:spcBef>
            </a:pPr>
            <a:r>
              <a:rPr lang="en-US" sz="2200" dirty="0">
                <a:latin typeface="Times New Roman"/>
                <a:ea typeface="Times New Roman"/>
                <a:cs typeface="Times New Roman"/>
                <a:sym typeface="Times New Roman"/>
              </a:rPr>
              <a:t>Process of </a:t>
            </a:r>
            <a:r>
              <a:rPr lang="en-US" sz="2200" dirty="0" smtClean="0">
                <a:latin typeface="Times New Roman"/>
                <a:ea typeface="Times New Roman"/>
                <a:cs typeface="Times New Roman"/>
                <a:sym typeface="Times New Roman"/>
              </a:rPr>
              <a:t>acculturation</a:t>
            </a:r>
          </a:p>
          <a:p>
            <a:pPr marL="0" indent="0">
              <a:lnSpc>
                <a:spcPct val="150000"/>
              </a:lnSpc>
              <a:spcBef>
                <a:spcPts val="0"/>
              </a:spcBef>
              <a:buNone/>
            </a:pPr>
            <a:r>
              <a:rPr lang="en-US" sz="2200" dirty="0" smtClean="0">
                <a:latin typeface="Times New Roman"/>
                <a:ea typeface="Times New Roman"/>
                <a:cs typeface="Times New Roman"/>
                <a:sym typeface="Times New Roman"/>
              </a:rPr>
              <a:t>(Has the student had enough time to adapt to the new environment?) </a:t>
            </a:r>
            <a:endParaRPr lang="en-US" sz="2200" dirty="0">
              <a:latin typeface="Times New Roman"/>
              <a:ea typeface="Times New Roman"/>
              <a:cs typeface="Times New Roman"/>
              <a:sym typeface="Times New Roman"/>
            </a:endParaRPr>
          </a:p>
          <a:p>
            <a:pPr>
              <a:lnSpc>
                <a:spcPct val="150000"/>
              </a:lnSpc>
              <a:spcBef>
                <a:spcPts val="0"/>
              </a:spcBef>
            </a:pPr>
            <a:endParaRPr lang="en-US" sz="2200" dirty="0">
              <a:latin typeface="Times New Roman"/>
              <a:ea typeface="Times New Roman"/>
              <a:cs typeface="Times New Roman"/>
              <a:sym typeface="Times New Roman"/>
            </a:endParaRPr>
          </a:p>
          <a:p>
            <a:pPr>
              <a:lnSpc>
                <a:spcPct val="150000"/>
              </a:lnSpc>
              <a:spcBef>
                <a:spcPts val="0"/>
              </a:spcBef>
            </a:pPr>
            <a:r>
              <a:rPr lang="en-US" sz="2200" dirty="0">
                <a:latin typeface="Times New Roman"/>
                <a:ea typeface="Times New Roman"/>
                <a:cs typeface="Times New Roman"/>
                <a:sym typeface="Times New Roman"/>
              </a:rPr>
              <a:t>Interaction or communication </a:t>
            </a:r>
            <a:endParaRPr lang="en-US" sz="2200" dirty="0" smtClean="0">
              <a:latin typeface="Times New Roman"/>
              <a:ea typeface="Times New Roman"/>
              <a:cs typeface="Times New Roman"/>
              <a:sym typeface="Times New Roman"/>
            </a:endParaRPr>
          </a:p>
          <a:p>
            <a:pPr marL="0" indent="0">
              <a:lnSpc>
                <a:spcPct val="150000"/>
              </a:lnSpc>
              <a:spcBef>
                <a:spcPts val="0"/>
              </a:spcBef>
              <a:buNone/>
            </a:pPr>
            <a:r>
              <a:rPr lang="en-US" sz="2200" dirty="0" smtClean="0">
                <a:latin typeface="Times New Roman"/>
                <a:ea typeface="Times New Roman"/>
                <a:cs typeface="Times New Roman"/>
                <a:sym typeface="Times New Roman"/>
              </a:rPr>
              <a:t>(A scholar might be shy or show little engagement with peers)</a:t>
            </a:r>
            <a:endParaRPr lang="en-US" sz="2200" dirty="0">
              <a:latin typeface="Times New Roman"/>
              <a:ea typeface="Times New Roman"/>
              <a:cs typeface="Times New Roman"/>
              <a:sym typeface="Times New Roman"/>
            </a:endParaRPr>
          </a:p>
          <a:p>
            <a:pPr algn="just">
              <a:lnSpc>
                <a:spcPct val="200000"/>
              </a:lnSpc>
            </a:pPr>
            <a:endParaRPr lang="en-US" sz="1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248" y="152400"/>
            <a:ext cx="8229600" cy="704088"/>
          </a:xfrm>
        </p:spPr>
        <p:txBody>
          <a:bodyPr>
            <a:normAutofit/>
          </a:bodyPr>
          <a:lstStyle/>
          <a:p>
            <a:pPr algn="ctr"/>
            <a:r>
              <a:rPr lang="en" sz="3200" b="1" dirty="0">
                <a:latin typeface="Times New Roman" panose="02020603050405020304" pitchFamily="18" charset="0"/>
                <a:cs typeface="Times New Roman" panose="02020603050405020304" pitchFamily="18" charset="0"/>
              </a:rPr>
              <a:t>State English Language Learner Assessment</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0" y="1066800"/>
            <a:ext cx="8689848" cy="5791200"/>
          </a:xfrm>
        </p:spPr>
        <p:txBody>
          <a:bodyPr>
            <a:noAutofit/>
          </a:bodyPr>
          <a:lstStyle/>
          <a:p>
            <a:pPr>
              <a:lnSpc>
                <a:spcPct val="150000"/>
              </a:lnSpc>
              <a:spcBef>
                <a:spcPts val="0"/>
              </a:spcBef>
            </a:pPr>
            <a:r>
              <a:rPr lang="en-US" sz="2400" dirty="0">
                <a:latin typeface="Times New Roman" panose="02020603050405020304" pitchFamily="18" charset="0"/>
                <a:cs typeface="Times New Roman" panose="02020603050405020304" pitchFamily="18" charset="0"/>
              </a:rPr>
              <a:t>Arizona English Language Learner Assessment (AZELLA)</a:t>
            </a:r>
          </a:p>
          <a:p>
            <a:pPr marL="596900" lvl="0" indent="-457200">
              <a:lnSpc>
                <a:spcPct val="150000"/>
              </a:lnSpc>
              <a:spcBef>
                <a:spcPts val="0"/>
              </a:spcBef>
              <a:spcAft>
                <a:spcPts val="0"/>
              </a:spcAft>
              <a:buSzPts val="1400"/>
              <a:buFont typeface="+mj-lt"/>
              <a:buAutoNum type="alphaLcPeriod"/>
            </a:pPr>
            <a:r>
              <a:rPr lang="en-US" sz="2400" dirty="0" smtClean="0">
                <a:latin typeface="Times New Roman" panose="02020603050405020304" pitchFamily="18" charset="0"/>
                <a:cs typeface="Times New Roman" panose="02020603050405020304" pitchFamily="18" charset="0"/>
              </a:rPr>
              <a:t>Meets </a:t>
            </a:r>
            <a:r>
              <a:rPr lang="en-US" sz="2400" dirty="0">
                <a:latin typeface="Times New Roman" panose="02020603050405020304" pitchFamily="18" charset="0"/>
                <a:cs typeface="Times New Roman" panose="02020603050405020304" pitchFamily="18" charset="0"/>
              </a:rPr>
              <a:t>both federal and state requirements for English language </a:t>
            </a:r>
            <a:r>
              <a:rPr lang="en-US" sz="2400" dirty="0" smtClean="0">
                <a:latin typeface="Times New Roman" panose="02020603050405020304" pitchFamily="18" charset="0"/>
                <a:cs typeface="Times New Roman" panose="02020603050405020304" pitchFamily="18" charset="0"/>
              </a:rPr>
              <a:t>proficiency</a:t>
            </a:r>
          </a:p>
          <a:p>
            <a:pPr marL="596900" lvl="0" indent="-457200">
              <a:lnSpc>
                <a:spcPct val="150000"/>
              </a:lnSpc>
              <a:spcBef>
                <a:spcPts val="0"/>
              </a:spcBef>
              <a:spcAft>
                <a:spcPts val="0"/>
              </a:spcAft>
              <a:buSzPts val="1400"/>
              <a:buFont typeface="+mj-lt"/>
              <a:buAutoNum type="alphaLcPeriod"/>
            </a:pPr>
            <a:r>
              <a:rPr lang="en-US" sz="2400" dirty="0" smtClean="0">
                <a:latin typeface="Times New Roman" panose="02020603050405020304" pitchFamily="18" charset="0"/>
                <a:cs typeface="Times New Roman" panose="02020603050405020304" pitchFamily="18" charset="0"/>
              </a:rPr>
              <a:t>Criteria-based Assessment</a:t>
            </a:r>
            <a:endParaRPr lang="en-US" sz="2400" dirty="0" smtClean="0">
              <a:latin typeface="Times New Roman" panose="02020603050405020304" pitchFamily="18" charset="0"/>
              <a:cs typeface="Times New Roman" panose="02020603050405020304" pitchFamily="18" charset="0"/>
            </a:endParaRPr>
          </a:p>
          <a:p>
            <a:pPr marL="139700" lvl="0" indent="0">
              <a:lnSpc>
                <a:spcPct val="150000"/>
              </a:lnSpc>
              <a:spcBef>
                <a:spcPts val="0"/>
              </a:spcBef>
              <a:spcAft>
                <a:spcPts val="0"/>
              </a:spcAft>
              <a:buSzPts val="1400"/>
              <a:buNone/>
            </a:pPr>
            <a:endParaRPr lang="en-US" sz="2400" dirty="0">
              <a:latin typeface="Times New Roman" panose="02020603050405020304" pitchFamily="18" charset="0"/>
              <a:cs typeface="Times New Roman" panose="02020603050405020304" pitchFamily="18" charset="0"/>
            </a:endParaRPr>
          </a:p>
          <a:p>
            <a:pPr>
              <a:lnSpc>
                <a:spcPct val="150000"/>
              </a:lnSpc>
              <a:spcBef>
                <a:spcPts val="0"/>
              </a:spcBef>
            </a:pPr>
            <a:r>
              <a:rPr lang="en-US" sz="2400" dirty="0">
                <a:latin typeface="Times New Roman" panose="02020603050405020304" pitchFamily="18" charset="0"/>
                <a:cs typeface="Times New Roman" panose="02020603050405020304" pitchFamily="18" charset="0"/>
              </a:rPr>
              <a:t>WIDA - originally stands for the  3 states involved in the grant:</a:t>
            </a:r>
          </a:p>
          <a:p>
            <a:pPr marL="0" lvl="0" indent="0">
              <a:lnSpc>
                <a:spcPct val="150000"/>
              </a:lnSpc>
              <a:spcBef>
                <a:spcPts val="0"/>
              </a:spcBef>
              <a:spcAft>
                <a:spcPts val="0"/>
              </a:spcAft>
              <a:buNone/>
            </a:pPr>
            <a:r>
              <a:rPr lang="en-US" sz="2400" dirty="0" smtClean="0">
                <a:latin typeface="Times New Roman" panose="02020603050405020304" pitchFamily="18" charset="0"/>
                <a:cs typeface="Times New Roman" panose="02020603050405020304" pitchFamily="18" charset="0"/>
              </a:rPr>
              <a:t>Wisconsin </a:t>
            </a:r>
            <a:r>
              <a:rPr lang="en-US" sz="2400" dirty="0">
                <a:latin typeface="Times New Roman" panose="02020603050405020304" pitchFamily="18" charset="0"/>
                <a:cs typeface="Times New Roman" panose="02020603050405020304" pitchFamily="18" charset="0"/>
              </a:rPr>
              <a:t>(Wi)</a:t>
            </a:r>
          </a:p>
          <a:p>
            <a:pPr marL="0" lvl="0" indent="0">
              <a:lnSpc>
                <a:spcPct val="150000"/>
              </a:lnSpc>
              <a:spcBef>
                <a:spcPts val="0"/>
              </a:spcBef>
              <a:spcAft>
                <a:spcPts val="0"/>
              </a:spcAft>
              <a:buNone/>
            </a:pPr>
            <a:r>
              <a:rPr lang="en-US" sz="2400" dirty="0">
                <a:latin typeface="Times New Roman" panose="02020603050405020304" pitchFamily="18" charset="0"/>
                <a:cs typeface="Times New Roman" panose="02020603050405020304" pitchFamily="18" charset="0"/>
              </a:rPr>
              <a:t>Delaware (D)</a:t>
            </a:r>
          </a:p>
          <a:p>
            <a:pPr marL="0" lvl="0" indent="0">
              <a:lnSpc>
                <a:spcPct val="150000"/>
              </a:lnSpc>
              <a:spcBef>
                <a:spcPts val="0"/>
              </a:spcBef>
              <a:spcAft>
                <a:spcPts val="0"/>
              </a:spcAft>
              <a:buNone/>
            </a:pPr>
            <a:r>
              <a:rPr lang="en-US" sz="2400" dirty="0">
                <a:latin typeface="Times New Roman" panose="02020603050405020304" pitchFamily="18" charset="0"/>
                <a:cs typeface="Times New Roman" panose="02020603050405020304" pitchFamily="18" charset="0"/>
              </a:rPr>
              <a:t>Arkansas (A</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0" lvl="0" indent="0">
              <a:lnSpc>
                <a:spcPct val="150000"/>
              </a:lnSpc>
              <a:spcBef>
                <a:spcPts val="0"/>
              </a:spcBef>
              <a:spcAft>
                <a:spcPts val="0"/>
              </a:spcAft>
              <a:buNone/>
            </a:pPr>
            <a:r>
              <a:rPr lang="en-US" sz="2400" dirty="0">
                <a:latin typeface="Times New Roman" panose="02020603050405020304" pitchFamily="18" charset="0"/>
                <a:cs typeface="Times New Roman" panose="02020603050405020304" pitchFamily="18" charset="0"/>
              </a:rPr>
              <a:t>Today the acronym is just WIDA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Autofit/>
          </a:bodyPr>
          <a:lstStyle/>
          <a:p>
            <a:pPr algn="ctr"/>
            <a:r>
              <a:rPr lang="en" sz="3200" b="1" dirty="0">
                <a:latin typeface="Times New Roman" panose="02020603050405020304" pitchFamily="18" charset="0"/>
                <a:cs typeface="Times New Roman" panose="02020603050405020304" pitchFamily="18" charset="0"/>
              </a:rPr>
              <a:t>AZELLA guiding ELL instruction</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752600"/>
            <a:ext cx="8229600" cy="4724400"/>
          </a:xfrm>
        </p:spPr>
        <p:txBody>
          <a:bodyPr>
            <a:noAutofit/>
          </a:bodyPr>
          <a:lstStyle/>
          <a:p>
            <a:pPr marL="0" lvl="0" indent="0">
              <a:spcBef>
                <a:spcPts val="0"/>
              </a:spcBef>
              <a:spcAft>
                <a:spcPts val="0"/>
              </a:spcAft>
              <a:buNone/>
            </a:pPr>
            <a:r>
              <a:rPr lang="en-US" sz="3600" b="1" dirty="0">
                <a:latin typeface="Times New Roman" panose="02020603050405020304" pitchFamily="18" charset="0"/>
                <a:ea typeface="Times New Roman"/>
                <a:cs typeface="Times New Roman" panose="02020603050405020304" pitchFamily="18" charset="0"/>
                <a:sym typeface="Times New Roman"/>
              </a:rPr>
              <a:t>Proficiency Levels</a:t>
            </a:r>
          </a:p>
          <a:p>
            <a:pPr lvl="0">
              <a:spcBef>
                <a:spcPts val="1600"/>
              </a:spcBef>
              <a:spcAft>
                <a:spcPts val="0"/>
              </a:spcAft>
              <a:buFont typeface="Wingdings" panose="05000000000000000000" pitchFamily="2" charset="2"/>
              <a:buChar char="Ø"/>
            </a:pP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Pre-Emergent </a:t>
            </a:r>
            <a:r>
              <a:rPr lang="en-US" sz="3600" dirty="0">
                <a:solidFill>
                  <a:srgbClr val="444444"/>
                </a:solidFill>
                <a:latin typeface="Times New Roman" panose="02020603050405020304" pitchFamily="18" charset="0"/>
                <a:ea typeface="Times New Roman"/>
                <a:cs typeface="Times New Roman" panose="02020603050405020304" pitchFamily="18" charset="0"/>
                <a:sym typeface="Times New Roman"/>
              </a:rPr>
              <a:t>(PE)/ Emergent (E)</a:t>
            </a:r>
          </a:p>
          <a:p>
            <a:pPr lvl="0">
              <a:spcBef>
                <a:spcPts val="1600"/>
              </a:spcBef>
              <a:spcAft>
                <a:spcPts val="0"/>
              </a:spcAft>
              <a:buFont typeface="Wingdings" panose="05000000000000000000" pitchFamily="2" charset="2"/>
              <a:buChar char="Ø"/>
            </a:pP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Basic </a:t>
            </a:r>
            <a:r>
              <a:rPr lang="en-US" sz="3600" dirty="0">
                <a:solidFill>
                  <a:srgbClr val="444444"/>
                </a:solidFill>
                <a:latin typeface="Times New Roman" panose="02020603050405020304" pitchFamily="18" charset="0"/>
                <a:ea typeface="Times New Roman"/>
                <a:cs typeface="Times New Roman" panose="02020603050405020304" pitchFamily="18" charset="0"/>
                <a:sym typeface="Times New Roman"/>
              </a:rPr>
              <a:t>(B)</a:t>
            </a:r>
          </a:p>
          <a:p>
            <a:pPr lvl="0">
              <a:spcBef>
                <a:spcPts val="1600"/>
              </a:spcBef>
              <a:spcAft>
                <a:spcPts val="0"/>
              </a:spcAft>
              <a:buFont typeface="Wingdings" panose="05000000000000000000" pitchFamily="2" charset="2"/>
              <a:buChar char="Ø"/>
            </a:pP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Intermediate </a:t>
            </a:r>
            <a:r>
              <a:rPr lang="en-US" sz="3600" dirty="0">
                <a:solidFill>
                  <a:srgbClr val="444444"/>
                </a:solidFill>
                <a:latin typeface="Times New Roman" panose="02020603050405020304" pitchFamily="18" charset="0"/>
                <a:ea typeface="Times New Roman"/>
                <a:cs typeface="Times New Roman" panose="02020603050405020304" pitchFamily="18" charset="0"/>
                <a:sym typeface="Times New Roman"/>
              </a:rPr>
              <a:t>(I)</a:t>
            </a:r>
          </a:p>
          <a:p>
            <a:pPr lvl="0">
              <a:spcBef>
                <a:spcPts val="1600"/>
              </a:spcBef>
              <a:spcAft>
                <a:spcPts val="0"/>
              </a:spcAft>
              <a:buFont typeface="Wingdings" panose="05000000000000000000" pitchFamily="2" charset="2"/>
              <a:buChar char="Ø"/>
            </a:pP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Proficient </a:t>
            </a:r>
            <a:r>
              <a:rPr lang="en-US" sz="3600" dirty="0">
                <a:solidFill>
                  <a:srgbClr val="444444"/>
                </a:solidFill>
                <a:latin typeface="Times New Roman" panose="02020603050405020304" pitchFamily="18" charset="0"/>
                <a:ea typeface="Times New Roman"/>
                <a:cs typeface="Times New Roman" panose="02020603050405020304" pitchFamily="18" charset="0"/>
                <a:sym typeface="Times New Roman"/>
              </a:rPr>
              <a:t>(P)</a:t>
            </a:r>
          </a:p>
          <a:p>
            <a:pPr marL="0" indent="0" algn="just">
              <a:lnSpc>
                <a:spcPct val="200000"/>
              </a:lnSpc>
              <a:buNone/>
            </a:pPr>
            <a:endParaRPr lang="en-US" sz="18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048512"/>
          </a:xfrm>
        </p:spPr>
        <p:txBody>
          <a:bodyPr>
            <a:noAutofit/>
          </a:bodyPr>
          <a:lstStyle/>
          <a:p>
            <a:pPr algn="ctr"/>
            <a:r>
              <a:rPr lang="en" sz="2400" dirty="0">
                <a:solidFill>
                  <a:srgbClr val="014A7F"/>
                </a:solidFill>
                <a:latin typeface="Times New Roman"/>
                <a:ea typeface="Times New Roman"/>
                <a:cs typeface="Times New Roman"/>
                <a:sym typeface="Times New Roman"/>
              </a:rPr>
              <a:t>Diagnostic, Formative and Summative Assessments integrated for ELLs in mainstream learning environments.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752600"/>
            <a:ext cx="8229600" cy="4572000"/>
          </a:xfrm>
        </p:spPr>
        <p:txBody>
          <a:bodyPr>
            <a:noAutofit/>
          </a:bodyPr>
          <a:lstStyle/>
          <a:p>
            <a:pPr marL="571500" indent="-457200">
              <a:lnSpc>
                <a:spcPct val="200000"/>
              </a:lnSpc>
              <a:spcBef>
                <a:spcPts val="0"/>
              </a:spcBef>
              <a:buSzPts val="1800"/>
            </a:pPr>
            <a:r>
              <a:rPr lang="en-US" sz="2800" dirty="0">
                <a:latin typeface="Times New Roman" panose="02020603050405020304" pitchFamily="18" charset="0"/>
                <a:cs typeface="Times New Roman" panose="02020603050405020304" pitchFamily="18" charset="0"/>
              </a:rPr>
              <a:t>Yearly test (WIDA or AZELLA)</a:t>
            </a:r>
          </a:p>
          <a:p>
            <a:pPr marL="0" indent="0">
              <a:lnSpc>
                <a:spcPct val="200000"/>
              </a:lnSpc>
              <a:spcBef>
                <a:spcPts val="0"/>
              </a:spcBef>
              <a:buNone/>
            </a:pPr>
            <a:endParaRPr lang="en-US" sz="2800" dirty="0">
              <a:latin typeface="Times New Roman" panose="02020603050405020304" pitchFamily="18" charset="0"/>
              <a:cs typeface="Times New Roman" panose="02020603050405020304" pitchFamily="18" charset="0"/>
            </a:endParaRPr>
          </a:p>
          <a:p>
            <a:pPr marL="571500" indent="-457200">
              <a:lnSpc>
                <a:spcPct val="200000"/>
              </a:lnSpc>
              <a:spcBef>
                <a:spcPts val="0"/>
              </a:spcBef>
              <a:buSzPts val="1800"/>
            </a:pPr>
            <a:r>
              <a:rPr lang="en-US" sz="2800" dirty="0">
                <a:latin typeface="Times New Roman" panose="02020603050405020304" pitchFamily="18" charset="0"/>
                <a:cs typeface="Times New Roman" panose="02020603050405020304" pitchFamily="18" charset="0"/>
              </a:rPr>
              <a:t>Teachers can also use the ELL state assessment levels (Can-Do charts) to formatively assess students throughout the year. </a:t>
            </a:r>
          </a:p>
          <a:p>
            <a:pPr algn="just">
              <a:lnSpc>
                <a:spcPct val="200000"/>
              </a:lnSpc>
            </a:pPr>
            <a:endParaRPr lang="en-US" sz="18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 sz="2800" dirty="0">
                <a:solidFill>
                  <a:schemeClr val="accent1"/>
                </a:solidFill>
                <a:latin typeface="Times New Roman" panose="02020603050405020304" pitchFamily="18" charset="0"/>
                <a:cs typeface="Times New Roman" panose="02020603050405020304" pitchFamily="18" charset="0"/>
              </a:rPr>
              <a:t>Benefits of the SIOP Model</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lnSpc>
                <a:spcPct val="200000"/>
              </a:lnSpc>
              <a:buFont typeface="Wingdings" panose="05000000000000000000" pitchFamily="2" charset="2"/>
              <a:buChar char="ü"/>
            </a:pPr>
            <a:r>
              <a:rPr lang="en-US" sz="4400" dirty="0" smtClean="0">
                <a:latin typeface="Times New Roman" pitchFamily="18" charset="0"/>
                <a:cs typeface="Times New Roman" pitchFamily="18" charset="0"/>
              </a:rPr>
              <a:t>Plan 				</a:t>
            </a:r>
          </a:p>
          <a:p>
            <a:pPr>
              <a:lnSpc>
                <a:spcPct val="150000"/>
              </a:lnSpc>
              <a:buFont typeface="Wingdings" panose="05000000000000000000" pitchFamily="2" charset="2"/>
              <a:buChar char="ü"/>
            </a:pPr>
            <a:r>
              <a:rPr lang="en-US" sz="4400" dirty="0" smtClean="0">
                <a:latin typeface="Times New Roman" pitchFamily="18" charset="0"/>
                <a:cs typeface="Times New Roman" pitchFamily="18" charset="0"/>
              </a:rPr>
              <a:t>deliver</a:t>
            </a:r>
            <a:endParaRPr lang="en-US" sz="4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27888"/>
          </a:xfrm>
        </p:spPr>
        <p:txBody>
          <a:bodyPr>
            <a:normAutofit/>
          </a:bodyPr>
          <a:lstStyle/>
          <a:p>
            <a:pPr algn="ctr"/>
            <a:r>
              <a:rPr lang="en-US" sz="3200" dirty="0" smtClean="0">
                <a:solidFill>
                  <a:srgbClr val="134F5C"/>
                </a:solidFill>
                <a:latin typeface="Times New Roman" panose="02020603050405020304" pitchFamily="18" charset="0"/>
                <a:cs typeface="Times New Roman" panose="02020603050405020304" pitchFamily="18" charset="0"/>
              </a:rPr>
              <a:t>ELL Proficiency levels throughout the school year</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482600" lvl="0" indent="-342900">
              <a:lnSpc>
                <a:spcPct val="200000"/>
              </a:lnSpc>
              <a:spcBef>
                <a:spcPts val="0"/>
              </a:spcBef>
              <a:buSzPts val="140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DATA and Documentation</a:t>
            </a:r>
          </a:p>
          <a:p>
            <a:pPr marL="482600" lvl="0" indent="-342900">
              <a:lnSpc>
                <a:spcPct val="200000"/>
              </a:lnSpc>
              <a:spcBef>
                <a:spcPts val="0"/>
              </a:spcBef>
              <a:buSzPts val="140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Compare assessment results - beginning, throughout and end of year</a:t>
            </a:r>
          </a:p>
          <a:p>
            <a:pPr marL="482600" lvl="0" indent="-342900">
              <a:lnSpc>
                <a:spcPct val="200000"/>
              </a:lnSpc>
              <a:spcBef>
                <a:spcPts val="0"/>
              </a:spcBef>
              <a:buSzPts val="140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Observation of students learning and interactions</a:t>
            </a:r>
          </a:p>
          <a:p>
            <a:pPr marL="482600" lvl="0" indent="-342900">
              <a:lnSpc>
                <a:spcPct val="200000"/>
              </a:lnSpc>
              <a:spcBef>
                <a:spcPts val="0"/>
              </a:spcBef>
              <a:buSzPts val="140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Formal and Informal Assessments.</a:t>
            </a:r>
          </a:p>
          <a:p>
            <a:pPr algn="just">
              <a:lnSpc>
                <a:spcPct val="200000"/>
              </a:lnSpc>
            </a:pPr>
            <a:endParaRPr lang="en-US" sz="1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912" y="762000"/>
            <a:ext cx="8229600" cy="762000"/>
          </a:xfrm>
        </p:spPr>
        <p:txBody>
          <a:bodyPr>
            <a:noAutofit/>
          </a:bodyPr>
          <a:lstStyle/>
          <a:p>
            <a:pPr algn="ctr"/>
            <a:r>
              <a:rPr lang="en" sz="2800" b="1" dirty="0">
                <a:solidFill>
                  <a:srgbClr val="014A7F"/>
                </a:solidFill>
                <a:latin typeface="Times New Roman"/>
                <a:ea typeface="Times New Roman"/>
                <a:cs typeface="Times New Roman"/>
                <a:sym typeface="Times New Roman"/>
              </a:rPr>
              <a:t>Special Education and Gifted Placement for ELL Students</a:t>
            </a:r>
            <a:endParaRPr lang="en-US" sz="2800" b="1" dirty="0">
              <a:latin typeface="Times New Roman" pitchFamily="18" charset="0"/>
              <a:cs typeface="Times New Roman" pitchFamily="18" charset="0"/>
            </a:endParaRPr>
          </a:p>
        </p:txBody>
      </p:sp>
      <p:sp>
        <p:nvSpPr>
          <p:cNvPr id="4" name="Google Shape;247;p30"/>
          <p:cNvSpPr txBox="1">
            <a:spLocks noGrp="1"/>
          </p:cNvSpPr>
          <p:nvPr>
            <p:ph idx="1"/>
          </p:nvPr>
        </p:nvSpPr>
        <p:spPr>
          <a:xfrm>
            <a:off x="0" y="2514600"/>
            <a:ext cx="3810000" cy="342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b="1" dirty="0">
                <a:latin typeface="Times New Roman" panose="02020603050405020304" pitchFamily="18" charset="0"/>
                <a:ea typeface="Arial"/>
                <a:cs typeface="Times New Roman" panose="02020603050405020304" pitchFamily="18" charset="0"/>
                <a:sym typeface="Arial"/>
              </a:rPr>
              <a:t>Gifted Program</a:t>
            </a:r>
            <a:endParaRPr sz="3600" b="1" dirty="0">
              <a:latin typeface="Times New Roman" panose="02020603050405020304" pitchFamily="18" charset="0"/>
              <a:ea typeface="Arial"/>
              <a:cs typeface="Times New Roman" panose="02020603050405020304" pitchFamily="18" charset="0"/>
              <a:sym typeface="Arial"/>
            </a:endParaRPr>
          </a:p>
          <a:p>
            <a:pPr marL="0" lvl="0" indent="0" algn="ctr" rtl="0">
              <a:spcBef>
                <a:spcPts val="1600"/>
              </a:spcBef>
              <a:spcAft>
                <a:spcPts val="0"/>
              </a:spcAft>
              <a:buNone/>
            </a:pPr>
            <a:r>
              <a:rPr lang="en" sz="2400" b="1" dirty="0">
                <a:latin typeface="Times New Roman" panose="02020603050405020304" pitchFamily="18" charset="0"/>
                <a:ea typeface="Times New Roman"/>
                <a:cs typeface="Times New Roman" panose="02020603050405020304" pitchFamily="18" charset="0"/>
                <a:sym typeface="Times New Roman"/>
              </a:rPr>
              <a:t>Fluency</a:t>
            </a:r>
            <a:endParaRPr sz="2400" b="1" dirty="0">
              <a:latin typeface="Times New Roman" panose="02020603050405020304" pitchFamily="18" charset="0"/>
              <a:ea typeface="Times New Roman"/>
              <a:cs typeface="Times New Roman" panose="02020603050405020304" pitchFamily="18" charset="0"/>
              <a:sym typeface="Times New Roman"/>
            </a:endParaRPr>
          </a:p>
          <a:p>
            <a:pPr marL="0" lvl="0" indent="0" algn="ctr" rtl="0">
              <a:spcBef>
                <a:spcPts val="1600"/>
              </a:spcBef>
              <a:spcAft>
                <a:spcPts val="0"/>
              </a:spcAft>
              <a:buNone/>
            </a:pPr>
            <a:r>
              <a:rPr lang="en" sz="2400" b="1" dirty="0">
                <a:latin typeface="Times New Roman" panose="02020603050405020304" pitchFamily="18" charset="0"/>
                <a:ea typeface="Times New Roman"/>
                <a:cs typeface="Times New Roman" panose="02020603050405020304" pitchFamily="18" charset="0"/>
                <a:sym typeface="Times New Roman"/>
              </a:rPr>
              <a:t>Background Information</a:t>
            </a:r>
            <a:endParaRPr sz="2400" b="1" dirty="0">
              <a:latin typeface="Times New Roman" panose="02020603050405020304" pitchFamily="18" charset="0"/>
              <a:ea typeface="Times New Roman"/>
              <a:cs typeface="Times New Roman" panose="02020603050405020304" pitchFamily="18" charset="0"/>
              <a:sym typeface="Times New Roman"/>
            </a:endParaRPr>
          </a:p>
          <a:p>
            <a:pPr marL="0" lvl="0" indent="0" algn="ctr" rtl="0">
              <a:spcBef>
                <a:spcPts val="1600"/>
              </a:spcBef>
              <a:spcAft>
                <a:spcPts val="0"/>
              </a:spcAft>
              <a:buNone/>
            </a:pPr>
            <a:r>
              <a:rPr lang="en" sz="2400" b="1" dirty="0">
                <a:latin typeface="Times New Roman" panose="02020603050405020304" pitchFamily="18" charset="0"/>
                <a:ea typeface="Times New Roman"/>
                <a:cs typeface="Times New Roman" panose="02020603050405020304" pitchFamily="18" charset="0"/>
                <a:sym typeface="Times New Roman"/>
              </a:rPr>
              <a:t>Data</a:t>
            </a:r>
            <a:endParaRPr sz="2400" b="1" dirty="0">
              <a:latin typeface="Times New Roman" panose="02020603050405020304" pitchFamily="18" charset="0"/>
              <a:ea typeface="Times New Roman"/>
              <a:cs typeface="Times New Roman" panose="02020603050405020304" pitchFamily="18" charset="0"/>
              <a:sym typeface="Times New Roman"/>
            </a:endParaRPr>
          </a:p>
          <a:p>
            <a:pPr marL="0" lvl="0" indent="0" algn="ctr">
              <a:spcBef>
                <a:spcPts val="1600"/>
              </a:spcBef>
              <a:spcAft>
                <a:spcPts val="1600"/>
              </a:spcAft>
              <a:buNone/>
            </a:pPr>
            <a:r>
              <a:rPr lang="en" sz="2400" b="1" dirty="0">
                <a:latin typeface="Times New Roman" panose="02020603050405020304" pitchFamily="18" charset="0"/>
                <a:ea typeface="Times New Roman"/>
                <a:cs typeface="Times New Roman" panose="02020603050405020304" pitchFamily="18" charset="0"/>
                <a:sym typeface="Times New Roman"/>
              </a:rPr>
              <a:t>Test Scores</a:t>
            </a:r>
            <a:endParaRPr sz="2400" b="1" dirty="0">
              <a:latin typeface="Times New Roman" panose="02020603050405020304" pitchFamily="18" charset="0"/>
              <a:ea typeface="Times New Roman"/>
              <a:cs typeface="Times New Roman" panose="02020603050405020304" pitchFamily="18" charset="0"/>
              <a:sym typeface="Times New Roman"/>
            </a:endParaRPr>
          </a:p>
        </p:txBody>
      </p:sp>
      <p:sp>
        <p:nvSpPr>
          <p:cNvPr id="5" name="Google Shape;246;p30"/>
          <p:cNvSpPr txBox="1">
            <a:spLocks/>
          </p:cNvSpPr>
          <p:nvPr/>
        </p:nvSpPr>
        <p:spPr>
          <a:xfrm>
            <a:off x="4495800" y="2286000"/>
            <a:ext cx="4343400" cy="3886200"/>
          </a:xfrm>
          <a:prstGeom prst="rect">
            <a:avLst/>
          </a:prstGeom>
        </p:spPr>
        <p:txBody>
          <a:bodyPr spcFirstLastPara="1" vert="horz" wrap="square" lIns="91425" tIns="91425" rIns="91425" bIns="91425" anchor="t" anchorCtr="0">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spcBef>
                <a:spcPts val="0"/>
              </a:spcBef>
              <a:buFont typeface="Wingdings 2"/>
              <a:buNone/>
            </a:pPr>
            <a:r>
              <a:rPr lang="en-US" sz="2400" b="1" dirty="0" smtClean="0">
                <a:latin typeface="Times New Roman" panose="02020603050405020304" pitchFamily="18" charset="0"/>
                <a:ea typeface="Arial"/>
                <a:cs typeface="Times New Roman" panose="02020603050405020304" pitchFamily="18" charset="0"/>
                <a:sym typeface="Arial"/>
              </a:rPr>
              <a:t>Special Education</a:t>
            </a:r>
          </a:p>
          <a:p>
            <a:pPr marL="0" indent="0" algn="ctr">
              <a:spcBef>
                <a:spcPts val="1600"/>
              </a:spcBef>
              <a:buFont typeface="Wingdings 2"/>
              <a:buNone/>
            </a:pPr>
            <a:r>
              <a:rPr lang="en-US" sz="2400" b="1" dirty="0" smtClean="0">
                <a:latin typeface="Times New Roman" panose="02020603050405020304" pitchFamily="18" charset="0"/>
                <a:ea typeface="Times New Roman"/>
                <a:cs typeface="Times New Roman" panose="02020603050405020304" pitchFamily="18" charset="0"/>
                <a:sym typeface="Times New Roman"/>
              </a:rPr>
              <a:t>Test in Native Language</a:t>
            </a:r>
          </a:p>
          <a:p>
            <a:pPr marL="0" indent="0" algn="ctr">
              <a:spcBef>
                <a:spcPts val="1600"/>
              </a:spcBef>
              <a:buFont typeface="Wingdings 2"/>
              <a:buNone/>
            </a:pPr>
            <a:r>
              <a:rPr lang="en-US" sz="2400" b="1" dirty="0" smtClean="0">
                <a:latin typeface="Times New Roman" panose="02020603050405020304" pitchFamily="18" charset="0"/>
                <a:cs typeface="Times New Roman" panose="02020603050405020304" pitchFamily="18" charset="0"/>
              </a:rPr>
              <a:t>Documentation</a:t>
            </a:r>
          </a:p>
          <a:p>
            <a:pPr marL="0" indent="0" algn="ctr">
              <a:spcBef>
                <a:spcPts val="1600"/>
              </a:spcBef>
              <a:buFont typeface="Wingdings 2"/>
              <a:buNone/>
            </a:pPr>
            <a:r>
              <a:rPr lang="en-US" sz="2400" b="1" dirty="0" smtClean="0">
                <a:latin typeface="Times New Roman" panose="02020603050405020304" pitchFamily="18" charset="0"/>
                <a:cs typeface="Times New Roman" panose="02020603050405020304" pitchFamily="18" charset="0"/>
              </a:rPr>
              <a:t>Behaviors or other problems observed </a:t>
            </a:r>
          </a:p>
          <a:p>
            <a:pPr marL="0" indent="0" algn="ctr">
              <a:spcBef>
                <a:spcPts val="1600"/>
              </a:spcBef>
              <a:buFont typeface="Wingdings 2"/>
              <a:buNone/>
            </a:pPr>
            <a:r>
              <a:rPr lang="en-US" sz="2400" b="1" dirty="0" smtClean="0">
                <a:latin typeface="Times New Roman" panose="02020603050405020304" pitchFamily="18" charset="0"/>
                <a:cs typeface="Times New Roman" panose="02020603050405020304" pitchFamily="18" charset="0"/>
              </a:rPr>
              <a:t>RTI</a:t>
            </a:r>
          </a:p>
          <a:p>
            <a:pPr marL="0" indent="0" algn="ctr">
              <a:spcBef>
                <a:spcPts val="1600"/>
              </a:spcBef>
              <a:spcAft>
                <a:spcPts val="1600"/>
              </a:spcAft>
              <a:buFont typeface="Wingdings 2"/>
              <a:buNone/>
            </a:pPr>
            <a:r>
              <a:rPr lang="en-US" sz="2400" b="1" dirty="0" smtClean="0">
                <a:latin typeface="Times New Roman" panose="02020603050405020304" pitchFamily="18" charset="0"/>
                <a:cs typeface="Times New Roman" panose="02020603050405020304" pitchFamily="18" charset="0"/>
              </a:rPr>
              <a:t>Evaluation Results</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2705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912" y="533400"/>
            <a:ext cx="8229600" cy="990600"/>
          </a:xfrm>
        </p:spPr>
        <p:txBody>
          <a:bodyPr>
            <a:noAutofit/>
          </a:bodyPr>
          <a:lstStyle/>
          <a:p>
            <a:pPr algn="ctr"/>
            <a:r>
              <a:rPr lang="en-US" sz="3200" dirty="0" smtClean="0">
                <a:latin typeface="Times New Roman" panose="02020603050405020304" pitchFamily="18" charset="0"/>
                <a:cs typeface="Times New Roman" panose="02020603050405020304" pitchFamily="18" charset="0"/>
              </a:rPr>
              <a:t>State of Arizona assessment and positioning process for ELL students</a:t>
            </a:r>
            <a:endParaRPr lang="en-US" sz="3200" b="1" dirty="0">
              <a:latin typeface="Times New Roman" pitchFamily="18" charset="0"/>
              <a:cs typeface="Times New Roman" pitchFamily="18" charset="0"/>
            </a:endParaRPr>
          </a:p>
        </p:txBody>
      </p:sp>
      <p:sp>
        <p:nvSpPr>
          <p:cNvPr id="4" name="Google Shape;247;p30"/>
          <p:cNvSpPr txBox="1">
            <a:spLocks noGrp="1"/>
          </p:cNvSpPr>
          <p:nvPr>
            <p:ph idx="1"/>
          </p:nvPr>
        </p:nvSpPr>
        <p:spPr>
          <a:xfrm>
            <a:off x="0" y="1752600"/>
            <a:ext cx="9144000" cy="5105400"/>
          </a:xfrm>
          <a:prstGeom prst="rect">
            <a:avLst/>
          </a:prstGeom>
        </p:spPr>
        <p:txBody>
          <a:bodyPr spcFirstLastPara="1" wrap="square" lIns="91425" tIns="91425" rIns="91425" bIns="91425" anchor="t" anchorCtr="0">
            <a:noAutofit/>
          </a:bodyPr>
          <a:lstStyle/>
          <a:p>
            <a:pPr marL="488950" indent="-342900">
              <a:lnSpc>
                <a:spcPct val="200000"/>
              </a:lnSpc>
              <a:spcBef>
                <a:spcPts val="0"/>
              </a:spcBef>
              <a:buSzPts val="130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Identify possible students candidates for ELL services</a:t>
            </a:r>
          </a:p>
          <a:p>
            <a:pPr marL="488950" indent="-342900">
              <a:lnSpc>
                <a:spcPct val="200000"/>
              </a:lnSpc>
              <a:spcBef>
                <a:spcPts val="0"/>
              </a:spcBef>
              <a:buSzPts val="130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Determine the academic English language proficiency level </a:t>
            </a:r>
          </a:p>
          <a:p>
            <a:pPr marL="488950" indent="-342900">
              <a:lnSpc>
                <a:spcPct val="200000"/>
              </a:lnSpc>
              <a:spcBef>
                <a:spcPts val="0"/>
              </a:spcBef>
              <a:buSzPts val="1300"/>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Determine the necessary support and type of instructional services required</a:t>
            </a:r>
            <a:endParaRPr lang="en-US" sz="2400" dirty="0">
              <a:latin typeface="Times New Roman" panose="02020603050405020304" pitchFamily="18" charset="0"/>
              <a:cs typeface="Times New Roman" panose="02020603050405020304" pitchFamily="18" charset="0"/>
            </a:endParaRPr>
          </a:p>
          <a:p>
            <a:pPr marL="488950" indent="-342900">
              <a:lnSpc>
                <a:spcPct val="200000"/>
              </a:lnSpc>
              <a:spcBef>
                <a:spcPts val="0"/>
              </a:spcBef>
              <a:buSzPts val="1300"/>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Allows interim assessment throughout the school year, to provide data that informs instructional planning and other decisions related to students' education.</a:t>
            </a:r>
            <a:endParaRPr lang="en-US" sz="2400" dirty="0">
              <a:latin typeface="Times New Roman" panose="02020603050405020304" pitchFamily="18" charset="0"/>
              <a:cs typeface="Times New Roman" panose="02020603050405020304" pitchFamily="18" charset="0"/>
            </a:endParaRPr>
          </a:p>
          <a:p>
            <a:pPr marL="0" lvl="0" indent="0" algn="ctr" rtl="0">
              <a:spcBef>
                <a:spcPts val="0"/>
              </a:spcBef>
              <a:spcAft>
                <a:spcPts val="0"/>
              </a:spcAft>
              <a:buNone/>
            </a:pPr>
            <a:endParaRPr sz="2400" b="1" dirty="0">
              <a:latin typeface="Times New Roman" panose="02020603050405020304" pitchFamily="18" charset="0"/>
              <a:ea typeface="Times New Roman"/>
              <a:cs typeface="Times New Roman" panose="02020603050405020304" pitchFamily="18" charset="0"/>
              <a:sym typeface="Times New Roman"/>
            </a:endParaRPr>
          </a:p>
        </p:txBody>
      </p:sp>
    </p:spTree>
    <p:extLst>
      <p:ext uri="{BB962C8B-B14F-4D97-AF65-F5344CB8AC3E}">
        <p14:creationId xmlns:p14="http://schemas.microsoft.com/office/powerpoint/2010/main" val="1952649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algn="ctr"/>
            <a:r>
              <a:rPr lang="en-US" sz="2700" dirty="0" smtClean="0">
                <a:latin typeface="Times New Roman" pitchFamily="18" charset="0"/>
                <a:cs typeface="Times New Roman" pitchFamily="18" charset="0"/>
              </a:rPr>
              <a:t>Reference</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0" y="1219200"/>
            <a:ext cx="9144000" cy="5638800"/>
          </a:xfrm>
        </p:spPr>
        <p:txBody>
          <a:bodyPr>
            <a:normAutofit/>
          </a:bodyPr>
          <a:lstStyle/>
          <a:p>
            <a:pPr marL="457200" lvl="0" indent="-457200">
              <a:lnSpc>
                <a:spcPct val="150000"/>
              </a:lnSpc>
              <a:spcBef>
                <a:spcPts val="0"/>
              </a:spcBef>
              <a:buNone/>
            </a:pPr>
            <a:r>
              <a:rPr lang="en-US" sz="2000" dirty="0">
                <a:highlight>
                  <a:srgbClr val="FFFFFF"/>
                </a:highlight>
                <a:latin typeface="Times New Roman"/>
                <a:ea typeface="Times New Roman"/>
                <a:cs typeface="Times New Roman"/>
                <a:sym typeface="Times New Roman"/>
              </a:rPr>
              <a:t>Bright Hub Education. (2012, July 12). Grading English Language Learners: Formal &amp; Informal Assessment Guide for Teachers. Retrieved July 30, 2018, from </a:t>
            </a:r>
            <a:r>
              <a:rPr lang="en-US" sz="2000" u="sng" dirty="0">
                <a:solidFill>
                  <a:schemeClr val="accent6"/>
                </a:solidFill>
                <a:highlight>
                  <a:srgbClr val="FFFFFF"/>
                </a:highlight>
                <a:latin typeface="Times New Roman"/>
                <a:ea typeface="Times New Roman"/>
                <a:cs typeface="Times New Roman"/>
                <a:sym typeface="Times New Roman"/>
                <a:hlinkClick r:id="rId2"/>
              </a:rPr>
              <a:t>https://www.brighthubeducation.com/esl-teaching-tips/114744-formal-and-informal-assessments-for-esl-students/</a:t>
            </a:r>
            <a:r>
              <a:rPr lang="en-US" sz="2000" dirty="0">
                <a:solidFill>
                  <a:schemeClr val="accent6"/>
                </a:solidFill>
                <a:highlight>
                  <a:srgbClr val="FFFFFF"/>
                </a:highlight>
                <a:latin typeface="Times New Roman"/>
                <a:ea typeface="Times New Roman"/>
                <a:cs typeface="Times New Roman"/>
                <a:sym typeface="Times New Roman"/>
              </a:rPr>
              <a:t> </a:t>
            </a:r>
          </a:p>
          <a:p>
            <a:pPr marL="457200" lvl="0" indent="-457200">
              <a:lnSpc>
                <a:spcPct val="150000"/>
              </a:lnSpc>
              <a:spcBef>
                <a:spcPts val="0"/>
              </a:spcBef>
              <a:buNone/>
            </a:pPr>
            <a:r>
              <a:rPr lang="en-US" sz="2000" dirty="0" err="1">
                <a:highlight>
                  <a:srgbClr val="FFFFFF"/>
                </a:highlight>
                <a:latin typeface="Times New Roman"/>
                <a:ea typeface="Times New Roman"/>
                <a:cs typeface="Times New Roman"/>
                <a:sym typeface="Times New Roman"/>
              </a:rPr>
              <a:t>Colorin</a:t>
            </a:r>
            <a:r>
              <a:rPr lang="en-US" sz="2000" dirty="0">
                <a:highlight>
                  <a:srgbClr val="FFFFFF"/>
                </a:highlight>
                <a:latin typeface="Times New Roman"/>
                <a:ea typeface="Times New Roman"/>
                <a:cs typeface="Times New Roman"/>
                <a:sym typeface="Times New Roman"/>
              </a:rPr>
              <a:t> Colorado. (2016, January 20). Using Informal Assessments for English Language Learners. Retrieved July 29, 2018, from </a:t>
            </a:r>
            <a:r>
              <a:rPr lang="en-US" sz="2000" u="sng" dirty="0">
                <a:solidFill>
                  <a:schemeClr val="accent6"/>
                </a:solidFill>
                <a:highlight>
                  <a:srgbClr val="FFFFFF"/>
                </a:highlight>
                <a:latin typeface="Times New Roman"/>
                <a:ea typeface="Times New Roman"/>
                <a:cs typeface="Times New Roman"/>
                <a:sym typeface="Times New Roman"/>
                <a:hlinkClick r:id="rId3"/>
              </a:rPr>
              <a:t>http://www.colorincolorado.org/article/using-informal-assessments-english-language-learners</a:t>
            </a:r>
            <a:r>
              <a:rPr lang="en-US" sz="2000" dirty="0">
                <a:solidFill>
                  <a:schemeClr val="accent6"/>
                </a:solidFill>
                <a:highlight>
                  <a:srgbClr val="FFFFFF"/>
                </a:highlight>
                <a:latin typeface="Times New Roman"/>
                <a:ea typeface="Times New Roman"/>
                <a:cs typeface="Times New Roman"/>
                <a:sym typeface="Times New Roman"/>
              </a:rPr>
              <a:t> </a:t>
            </a:r>
          </a:p>
          <a:p>
            <a:pPr marL="457200" lvl="0" indent="-457200">
              <a:lnSpc>
                <a:spcPct val="150000"/>
              </a:lnSpc>
              <a:spcBef>
                <a:spcPts val="0"/>
              </a:spcBef>
              <a:buNone/>
            </a:pPr>
            <a:r>
              <a:rPr lang="en-US" sz="2000" dirty="0" err="1">
                <a:highlight>
                  <a:srgbClr val="FFFFFF"/>
                </a:highlight>
                <a:latin typeface="Times New Roman"/>
                <a:ea typeface="Times New Roman"/>
                <a:cs typeface="Times New Roman"/>
                <a:sym typeface="Times New Roman"/>
              </a:rPr>
              <a:t>Rhinehart</a:t>
            </a:r>
            <a:r>
              <a:rPr lang="en-US" sz="2000" dirty="0">
                <a:highlight>
                  <a:srgbClr val="FFFFFF"/>
                </a:highlight>
                <a:latin typeface="Times New Roman"/>
                <a:ea typeface="Times New Roman"/>
                <a:cs typeface="Times New Roman"/>
                <a:sym typeface="Times New Roman"/>
              </a:rPr>
              <a:t> </a:t>
            </a:r>
            <a:r>
              <a:rPr lang="en-US" sz="2000" dirty="0" err="1">
                <a:highlight>
                  <a:srgbClr val="FFFFFF"/>
                </a:highlight>
                <a:latin typeface="Times New Roman"/>
                <a:ea typeface="Times New Roman"/>
                <a:cs typeface="Times New Roman"/>
                <a:sym typeface="Times New Roman"/>
              </a:rPr>
              <a:t>Neas</a:t>
            </a:r>
            <a:r>
              <a:rPr lang="en-US" sz="2000" dirty="0">
                <a:highlight>
                  <a:srgbClr val="FFFFFF"/>
                </a:highlight>
                <a:latin typeface="Times New Roman"/>
                <a:ea typeface="Times New Roman"/>
                <a:cs typeface="Times New Roman"/>
                <a:sym typeface="Times New Roman"/>
              </a:rPr>
              <a:t>, L. M. (2012, July 12). Grading English Language Learners: Formal &amp; Informal Assessment Guide for Teachers. Retrieved July 29, 2018, from </a:t>
            </a:r>
            <a:r>
              <a:rPr lang="en-US" sz="2000" u="sng" dirty="0">
                <a:solidFill>
                  <a:schemeClr val="accent6"/>
                </a:solidFill>
                <a:highlight>
                  <a:srgbClr val="FFFFFF"/>
                </a:highlight>
                <a:latin typeface="Times New Roman"/>
                <a:ea typeface="Times New Roman"/>
                <a:cs typeface="Times New Roman"/>
                <a:sym typeface="Times New Roman"/>
                <a:hlinkClick r:id="rId2"/>
              </a:rPr>
              <a:t>https://www.brighthubeducation.com/esl-teaching-tips/114744-formal-and-informal-assessments-for-esl-students/</a:t>
            </a:r>
            <a:r>
              <a:rPr lang="en-US" sz="2000" dirty="0">
                <a:solidFill>
                  <a:schemeClr val="accent6"/>
                </a:solidFill>
                <a:highlight>
                  <a:srgbClr val="FFFFFF"/>
                </a:highlight>
                <a:latin typeface="Times New Roman"/>
                <a:ea typeface="Times New Roman"/>
                <a:cs typeface="Times New Roman"/>
                <a:sym typeface="Times New Roman"/>
              </a:rPr>
              <a:t> </a:t>
            </a:r>
          </a:p>
          <a:p>
            <a:pPr marL="0" indent="0" algn="just">
              <a:lnSpc>
                <a:spcPct val="220000"/>
              </a:lnSpc>
              <a:buNone/>
            </a:pPr>
            <a:endParaRPr lang="en-US" sz="1400" dirty="0" smtClean="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algn="ctr"/>
            <a:r>
              <a:rPr lang="en-US" sz="2700" dirty="0" smtClean="0">
                <a:latin typeface="Times New Roman" pitchFamily="18" charset="0"/>
                <a:cs typeface="Times New Roman" pitchFamily="18" charset="0"/>
              </a:rPr>
              <a:t>Reference</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0" y="1219200"/>
            <a:ext cx="9144000" cy="5638800"/>
          </a:xfrm>
        </p:spPr>
        <p:txBody>
          <a:bodyPr>
            <a:normAutofit/>
          </a:bodyPr>
          <a:lstStyle/>
          <a:p>
            <a:pPr marL="457200" lvl="0" indent="-457200">
              <a:lnSpc>
                <a:spcPct val="150000"/>
              </a:lnSpc>
              <a:spcBef>
                <a:spcPts val="0"/>
              </a:spcBef>
              <a:buNone/>
            </a:pPr>
            <a:r>
              <a:rPr lang="en-US" sz="2000" dirty="0">
                <a:highlight>
                  <a:srgbClr val="FFFFFF"/>
                </a:highlight>
                <a:latin typeface="Times New Roman"/>
                <a:ea typeface="Times New Roman"/>
                <a:cs typeface="Times New Roman"/>
                <a:sym typeface="Times New Roman"/>
              </a:rPr>
              <a:t>Tempe Elementary School District. (2018). AZ English Language Learner Assessment (AZELLA) | Tempe Elementary School District No3. Retrieved July 31, 2018, from </a:t>
            </a:r>
            <a:r>
              <a:rPr lang="en-US" sz="2000" u="sng" dirty="0">
                <a:solidFill>
                  <a:schemeClr val="accent6"/>
                </a:solidFill>
                <a:highlight>
                  <a:srgbClr val="FFFFFF"/>
                </a:highlight>
                <a:latin typeface="Times New Roman"/>
                <a:ea typeface="Times New Roman"/>
                <a:cs typeface="Times New Roman"/>
                <a:sym typeface="Times New Roman"/>
                <a:hlinkClick r:id="rId2"/>
              </a:rPr>
              <a:t>https://www.tempeschools.org/our-district/departments/instructional-excellence/az-english-language-learner-assessment-azella</a:t>
            </a:r>
            <a:r>
              <a:rPr lang="en-US" sz="2000" dirty="0">
                <a:solidFill>
                  <a:schemeClr val="accent6"/>
                </a:solidFill>
                <a:highlight>
                  <a:srgbClr val="FFFFFF"/>
                </a:highlight>
                <a:latin typeface="Times New Roman"/>
                <a:ea typeface="Times New Roman"/>
                <a:cs typeface="Times New Roman"/>
                <a:sym typeface="Times New Roman"/>
              </a:rPr>
              <a:t> </a:t>
            </a:r>
          </a:p>
          <a:p>
            <a:pPr marL="457200" lvl="0" indent="-457200">
              <a:lnSpc>
                <a:spcPct val="150000"/>
              </a:lnSpc>
              <a:spcBef>
                <a:spcPts val="0"/>
              </a:spcBef>
              <a:buNone/>
            </a:pPr>
            <a:r>
              <a:rPr lang="en-US" sz="2000" dirty="0">
                <a:highlight>
                  <a:srgbClr val="FFFFFF"/>
                </a:highlight>
                <a:latin typeface="Times New Roman"/>
                <a:ea typeface="Times New Roman"/>
                <a:cs typeface="Times New Roman"/>
                <a:sym typeface="Times New Roman"/>
              </a:rPr>
              <a:t>The National Academies Press. (2011). 3 Quality and Comparability of State Tests of English Language Proficiency | Allocating Federal Funds for State Programs for English Language Learners | The National Academies Press. Retrieved July 30, 2018, from </a:t>
            </a:r>
            <a:r>
              <a:rPr lang="en-US" sz="2000" u="sng" dirty="0">
                <a:solidFill>
                  <a:schemeClr val="accent6"/>
                </a:solidFill>
                <a:highlight>
                  <a:srgbClr val="FFFFFF"/>
                </a:highlight>
                <a:latin typeface="Times New Roman"/>
                <a:ea typeface="Times New Roman"/>
                <a:cs typeface="Times New Roman"/>
                <a:sym typeface="Times New Roman"/>
                <a:hlinkClick r:id="rId3"/>
              </a:rPr>
              <a:t>https://www.nap.edu/read/13090/chapter/5</a:t>
            </a:r>
            <a:r>
              <a:rPr lang="en-US" sz="2000" dirty="0">
                <a:solidFill>
                  <a:schemeClr val="accent6"/>
                </a:solidFill>
                <a:highlight>
                  <a:srgbClr val="FFFFFF"/>
                </a:highlight>
                <a:latin typeface="Times New Roman"/>
                <a:ea typeface="Times New Roman"/>
                <a:cs typeface="Times New Roman"/>
                <a:sym typeface="Times New Roman"/>
              </a:rPr>
              <a:t> </a:t>
            </a:r>
          </a:p>
          <a:p>
            <a:pPr marL="0" indent="0" algn="just">
              <a:lnSpc>
                <a:spcPct val="220000"/>
              </a:lnSpc>
              <a:buNone/>
            </a:pPr>
            <a:endParaRPr lang="en-US" sz="1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2664584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566</TotalTime>
  <Words>2497</Words>
  <Application>Microsoft Office PowerPoint</Application>
  <PresentationFormat>On-screen Show (4:3)</PresentationFormat>
  <Paragraphs>134</Paragraphs>
  <Slides>17</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Constantia</vt:lpstr>
      <vt:lpstr>Courier New</vt:lpstr>
      <vt:lpstr>Times New Roman</vt:lpstr>
      <vt:lpstr>Wingdings</vt:lpstr>
      <vt:lpstr>Wingdings 2</vt:lpstr>
      <vt:lpstr>Flow</vt:lpstr>
      <vt:lpstr>ASSESSMENT AND PLACEMENT PROCESS FOR ELL STUDENTS </vt:lpstr>
      <vt:lpstr>Introduction</vt:lpstr>
      <vt:lpstr>Indicators of exceptionality educators should know with language barriers</vt:lpstr>
      <vt:lpstr>Formal and Informal Assessment Results Placement</vt:lpstr>
      <vt:lpstr>Informal Assessments</vt:lpstr>
      <vt:lpstr>Formal Assessments</vt:lpstr>
      <vt:lpstr>Parents and Educator Placement Role</vt:lpstr>
      <vt:lpstr>Primary factors exhibited in underachievement that may not necessarily signal special education needs. </vt:lpstr>
      <vt:lpstr>State English Language Learner Assessment</vt:lpstr>
      <vt:lpstr>AZELLA guiding ELL instruction</vt:lpstr>
      <vt:lpstr>Diagnostic, Formative and Summative Assessments integrated for ELLs in mainstream learning environments.</vt:lpstr>
      <vt:lpstr>Benefits of the SIOP Model</vt:lpstr>
      <vt:lpstr>ELL Proficiency levels throughout the school year</vt:lpstr>
      <vt:lpstr>Special Education and Gifted Placement for ELL Students</vt:lpstr>
      <vt:lpstr>State of Arizona assessment and positioning process for ELL students</vt:lpstr>
      <vt:lpstr>Reference </vt:lpstr>
      <vt:lpstr>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 Culture And Schindlers List</dc:title>
  <dc:creator>david mua</dc:creator>
  <cp:lastModifiedBy>david mua</cp:lastModifiedBy>
  <cp:revision>79</cp:revision>
  <dcterms:created xsi:type="dcterms:W3CDTF">2018-02-24T22:11:38Z</dcterms:created>
  <dcterms:modified xsi:type="dcterms:W3CDTF">2020-01-09T15:58:11Z</dcterms:modified>
</cp:coreProperties>
</file>