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23" autoAdjust="0"/>
    <p:restoredTop sz="94660"/>
  </p:normalViewPr>
  <p:slideViewPr>
    <p:cSldViewPr snapToGrid="0">
      <p:cViewPr varScale="1">
        <p:scale>
          <a:sx n="69" d="100"/>
          <a:sy n="69"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BF9037-473F-4C42-87F8-2B897543A2CA}" type="datetimeFigureOut">
              <a:rPr lang="en-US" smtClean="0"/>
              <a:t>3/12/2021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52C052B-BC73-4F2D-A89B-11CB0243010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108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BF9037-473F-4C42-87F8-2B897543A2CA}"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C052B-BC73-4F2D-A89B-11CB0243010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9587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BF9037-473F-4C42-87F8-2B897543A2CA}"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C052B-BC73-4F2D-A89B-11CB0243010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220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BF9037-473F-4C42-87F8-2B897543A2CA}"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C052B-BC73-4F2D-A89B-11CB0243010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777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BF9037-473F-4C42-87F8-2B897543A2CA}" type="datetimeFigureOut">
              <a:rPr lang="en-US" smtClean="0"/>
              <a:t>3/12/2021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C052B-BC73-4F2D-A89B-11CB0243010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2923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BF9037-473F-4C42-87F8-2B897543A2CA}"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C052B-BC73-4F2D-A89B-11CB0243010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8668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BF9037-473F-4C42-87F8-2B897543A2CA}" type="datetimeFigureOut">
              <a:rPr lang="en-US" smtClean="0"/>
              <a:t>3/12/2021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2C052B-BC73-4F2D-A89B-11CB0243010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701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BF9037-473F-4C42-87F8-2B897543A2CA}" type="datetimeFigureOut">
              <a:rPr lang="en-US" smtClean="0"/>
              <a:t>3/12/2021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2C052B-BC73-4F2D-A89B-11CB0243010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068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BF9037-473F-4C42-87F8-2B897543A2CA}" type="datetimeFigureOut">
              <a:rPr lang="en-US" smtClean="0"/>
              <a:t>3/12/2021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2C052B-BC73-4F2D-A89B-11CB02430109}" type="slidenum">
              <a:rPr lang="en-US" smtClean="0"/>
              <a:t>‹#›</a:t>
            </a:fld>
            <a:endParaRPr lang="en-US"/>
          </a:p>
        </p:txBody>
      </p:sp>
    </p:spTree>
    <p:extLst>
      <p:ext uri="{BB962C8B-B14F-4D97-AF65-F5344CB8AC3E}">
        <p14:creationId xmlns:p14="http://schemas.microsoft.com/office/powerpoint/2010/main" val="1309304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BF9037-473F-4C42-87F8-2B897543A2CA}" type="datetimeFigureOut">
              <a:rPr lang="en-US" smtClean="0"/>
              <a:t>3/12/2021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C052B-BC73-4F2D-A89B-11CB0243010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96734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8BF9037-473F-4C42-87F8-2B897543A2CA}" type="datetimeFigureOut">
              <a:rPr lang="en-US" smtClean="0"/>
              <a:t>3/12/2021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52C052B-BC73-4F2D-A89B-11CB0243010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8593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8BF9037-473F-4C42-87F8-2B897543A2CA}" type="datetimeFigureOut">
              <a:rPr lang="en-US" smtClean="0"/>
              <a:t>3/12/2021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52C052B-BC73-4F2D-A89B-11CB0243010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42080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E8E7C-F64B-4C74-A3FE-DEDC26E1779F}"/>
              </a:ext>
            </a:extLst>
          </p:cNvPr>
          <p:cNvSpPr>
            <a:spLocks noGrp="1"/>
          </p:cNvSpPr>
          <p:nvPr>
            <p:ph type="ctrTitle"/>
          </p:nvPr>
        </p:nvSpPr>
        <p:spPr>
          <a:xfrm>
            <a:off x="2417779" y="802297"/>
            <a:ext cx="8637073" cy="4864211"/>
          </a:xfrm>
        </p:spPr>
        <p:txBody>
          <a:bodyPr>
            <a:normAutofit/>
          </a:bodyPr>
          <a:lstStyle/>
          <a:p>
            <a:pPr algn="ctr"/>
            <a:r>
              <a:rPr lang="en-US" sz="3200" b="1" cap="none" dirty="0">
                <a:latin typeface="Bodoni MT" panose="02070603080606020203" pitchFamily="18" charset="0"/>
              </a:rPr>
              <a:t>Industrial Pollution</a:t>
            </a:r>
            <a:br>
              <a:rPr lang="en-US" sz="3200" b="1" cap="none" dirty="0">
                <a:latin typeface="Bodoni MT" panose="02070603080606020203" pitchFamily="18" charset="0"/>
              </a:rPr>
            </a:br>
            <a:br>
              <a:rPr lang="en-US" sz="3200" b="1" cap="none" dirty="0">
                <a:latin typeface="Bodoni MT" panose="02070603080606020203" pitchFamily="18" charset="0"/>
              </a:rPr>
            </a:br>
            <a:br>
              <a:rPr lang="en-US" sz="3200" b="1" cap="none" dirty="0">
                <a:latin typeface="Bodoni MT" panose="02070603080606020203" pitchFamily="18" charset="0"/>
              </a:rPr>
            </a:br>
            <a:r>
              <a:rPr lang="en-US" sz="3200" b="1" cap="none" dirty="0">
                <a:latin typeface="Bodoni MT" panose="02070603080606020203" pitchFamily="18" charset="0"/>
              </a:rPr>
              <a:t> </a:t>
            </a:r>
            <a:br>
              <a:rPr lang="en-US" sz="3200" cap="none" dirty="0">
                <a:latin typeface="Bodoni MT" panose="02070603080606020203" pitchFamily="18" charset="0"/>
              </a:rPr>
            </a:br>
            <a:r>
              <a:rPr lang="en-US" sz="3200" cap="none" dirty="0">
                <a:latin typeface="Bodoni MT" panose="02070603080606020203" pitchFamily="18" charset="0"/>
              </a:rPr>
              <a:t>Author </a:t>
            </a:r>
            <a:br>
              <a:rPr lang="en-US" sz="3200" cap="none" dirty="0">
                <a:latin typeface="Bodoni MT" panose="02070603080606020203" pitchFamily="18" charset="0"/>
              </a:rPr>
            </a:br>
            <a:r>
              <a:rPr lang="en-US" sz="3200" cap="none" dirty="0">
                <a:latin typeface="Bodoni MT" panose="02070603080606020203" pitchFamily="18" charset="0"/>
              </a:rPr>
              <a:t>Institutional Affiliation </a:t>
            </a:r>
            <a:br>
              <a:rPr lang="en-US" sz="3200" cap="none" dirty="0">
                <a:latin typeface="Bodoni MT" panose="02070603080606020203" pitchFamily="18" charset="0"/>
              </a:rPr>
            </a:br>
            <a:r>
              <a:rPr lang="en-US" sz="3200" cap="none" dirty="0">
                <a:latin typeface="Bodoni MT" panose="02070603080606020203" pitchFamily="18" charset="0"/>
              </a:rPr>
              <a:t>Instructor </a:t>
            </a:r>
            <a:br>
              <a:rPr lang="en-US" sz="3200" cap="none" dirty="0">
                <a:latin typeface="Bodoni MT" panose="02070603080606020203" pitchFamily="18" charset="0"/>
              </a:rPr>
            </a:br>
            <a:r>
              <a:rPr lang="en-US" sz="3200" cap="none" dirty="0">
                <a:latin typeface="Bodoni MT" panose="02070603080606020203" pitchFamily="18" charset="0"/>
              </a:rPr>
              <a:t>Course code </a:t>
            </a:r>
            <a:br>
              <a:rPr lang="en-US" sz="3200" cap="none" dirty="0">
                <a:latin typeface="Bodoni MT" panose="02070603080606020203" pitchFamily="18" charset="0"/>
              </a:rPr>
            </a:br>
            <a:r>
              <a:rPr lang="en-US" sz="3200" cap="none" dirty="0">
                <a:latin typeface="Bodoni MT" panose="02070603080606020203" pitchFamily="18" charset="0"/>
              </a:rPr>
              <a:t>Date of submission </a:t>
            </a:r>
          </a:p>
        </p:txBody>
      </p:sp>
    </p:spTree>
    <p:extLst>
      <p:ext uri="{BB962C8B-B14F-4D97-AF65-F5344CB8AC3E}">
        <p14:creationId xmlns:p14="http://schemas.microsoft.com/office/powerpoint/2010/main" val="4096554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25719-0A50-4A85-8472-D9AD638C69A1}"/>
              </a:ext>
            </a:extLst>
          </p:cNvPr>
          <p:cNvSpPr>
            <a:spLocks noGrp="1"/>
          </p:cNvSpPr>
          <p:nvPr>
            <p:ph type="title"/>
          </p:nvPr>
        </p:nvSpPr>
        <p:spPr>
          <a:xfrm>
            <a:off x="1451579" y="1108364"/>
            <a:ext cx="9603275" cy="745390"/>
          </a:xfrm>
        </p:spPr>
        <p:txBody>
          <a:bodyPr/>
          <a:lstStyle/>
          <a:p>
            <a:pPr algn="ctr"/>
            <a:r>
              <a:rPr lang="en-US" b="1" cap="none" dirty="0">
                <a:latin typeface="Bell MT" panose="02020503060305020303" pitchFamily="18" charset="0"/>
              </a:rPr>
              <a:t>Causes of Industrial Pollution </a:t>
            </a:r>
          </a:p>
        </p:txBody>
      </p:sp>
      <p:sp>
        <p:nvSpPr>
          <p:cNvPr id="3" name="Content Placeholder 2">
            <a:extLst>
              <a:ext uri="{FF2B5EF4-FFF2-40B4-BE49-F238E27FC236}">
                <a16:creationId xmlns:a16="http://schemas.microsoft.com/office/drawing/2014/main" id="{0AA97281-DC62-4D84-AEA4-5C7027EA6242}"/>
              </a:ext>
            </a:extLst>
          </p:cNvPr>
          <p:cNvSpPr>
            <a:spLocks noGrp="1"/>
          </p:cNvSpPr>
          <p:nvPr>
            <p:ph idx="1"/>
          </p:nvPr>
        </p:nvSpPr>
        <p:spPr>
          <a:xfrm>
            <a:off x="1451579" y="2015731"/>
            <a:ext cx="9603275" cy="4037749"/>
          </a:xfrm>
        </p:spPr>
        <p:txBody>
          <a:bodyPr>
            <a:normAutofit fontScale="92500" lnSpcReduction="20000"/>
          </a:bodyPr>
          <a:lstStyle/>
          <a:p>
            <a:pPr algn="just">
              <a:lnSpc>
                <a:spcPct val="200000"/>
              </a:lnSpc>
            </a:pPr>
            <a:r>
              <a:rPr lang="en-US" dirty="0">
                <a:latin typeface="Bell MT" panose="02020503060305020303" pitchFamily="18" charset="0"/>
              </a:rPr>
              <a:t>For this presentation, I have chosen to address industrial pollution which has affected significant portions of our waterways. </a:t>
            </a:r>
          </a:p>
          <a:p>
            <a:pPr algn="just">
              <a:lnSpc>
                <a:spcPct val="200000"/>
              </a:lnSpc>
            </a:pPr>
            <a:r>
              <a:rPr lang="en-US" dirty="0">
                <a:latin typeface="Bell MT" panose="02020503060305020303" pitchFamily="18" charset="0"/>
              </a:rPr>
              <a:t>Factories and bordering industrial facilities have continued to dump tones of toxic chemicals into the rivers and other essential aquatic habitats. </a:t>
            </a:r>
          </a:p>
          <a:p>
            <a:pPr algn="just">
              <a:lnSpc>
                <a:spcPct val="200000"/>
              </a:lnSpc>
            </a:pPr>
            <a:r>
              <a:rPr lang="en-US" dirty="0">
                <a:latin typeface="Bell MT" panose="02020503060305020303" pitchFamily="18" charset="0"/>
              </a:rPr>
              <a:t>Regarding the quality of the water in our rivers, EPA has noted that industrial pollution has not only fouled the water quality in our rivers but also in other lakes, pond and estuaries nationwide. </a:t>
            </a:r>
          </a:p>
          <a:p>
            <a:pPr algn="just">
              <a:lnSpc>
                <a:spcPct val="200000"/>
              </a:lnSpc>
            </a:pPr>
            <a:endParaRPr lang="en-US" dirty="0">
              <a:latin typeface="Bell MT" panose="02020503060305020303" pitchFamily="18" charset="0"/>
            </a:endParaRPr>
          </a:p>
        </p:txBody>
      </p:sp>
    </p:spTree>
    <p:extLst>
      <p:ext uri="{BB962C8B-B14F-4D97-AF65-F5344CB8AC3E}">
        <p14:creationId xmlns:p14="http://schemas.microsoft.com/office/powerpoint/2010/main" val="290719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E8E3B-99C7-4B0C-90C6-43CC6106B8B9}"/>
              </a:ext>
            </a:extLst>
          </p:cNvPr>
          <p:cNvSpPr>
            <a:spLocks noGrp="1"/>
          </p:cNvSpPr>
          <p:nvPr>
            <p:ph idx="1"/>
          </p:nvPr>
        </p:nvSpPr>
        <p:spPr>
          <a:xfrm>
            <a:off x="1451579" y="2015732"/>
            <a:ext cx="9603275" cy="3914013"/>
          </a:xfrm>
        </p:spPr>
        <p:txBody>
          <a:bodyPr>
            <a:normAutofit lnSpcReduction="10000"/>
          </a:bodyPr>
          <a:lstStyle/>
          <a:p>
            <a:pPr algn="just">
              <a:lnSpc>
                <a:spcPct val="200000"/>
              </a:lnSpc>
            </a:pPr>
            <a:r>
              <a:rPr lang="en-US" dirty="0">
                <a:latin typeface="Bell MT" panose="02020503060305020303" pitchFamily="18" charset="0"/>
              </a:rPr>
              <a:t>Based on scientific evidence, the leading causes of industrial water pollution include the continued release of large amounts of dangerous chemicals into waterways. </a:t>
            </a:r>
          </a:p>
          <a:p>
            <a:pPr algn="just">
              <a:lnSpc>
                <a:spcPct val="200000"/>
              </a:lnSpc>
            </a:pPr>
            <a:r>
              <a:rPr lang="en-US" dirty="0">
                <a:latin typeface="Bell MT" panose="02020503060305020303" pitchFamily="18" charset="0"/>
              </a:rPr>
              <a:t>It is essential to note that over 232 million pounds of toxic chemicals have been dumped into our water bodies. </a:t>
            </a:r>
          </a:p>
          <a:p>
            <a:pPr algn="just">
              <a:lnSpc>
                <a:spcPct val="200000"/>
              </a:lnSpc>
            </a:pPr>
            <a:r>
              <a:rPr lang="en-US" dirty="0">
                <a:latin typeface="Bell MT" panose="02020503060305020303" pitchFamily="18" charset="0"/>
              </a:rPr>
              <a:t>Admittedly, this is indicative of the grave health and environmental impacts that industrial pollution posses.</a:t>
            </a:r>
          </a:p>
        </p:txBody>
      </p:sp>
    </p:spTree>
    <p:extLst>
      <p:ext uri="{BB962C8B-B14F-4D97-AF65-F5344CB8AC3E}">
        <p14:creationId xmlns:p14="http://schemas.microsoft.com/office/powerpoint/2010/main" val="3973198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5C989-4C89-4371-BD37-4B2FFDF5BF40}"/>
              </a:ext>
            </a:extLst>
          </p:cNvPr>
          <p:cNvSpPr>
            <a:spLocks noGrp="1"/>
          </p:cNvSpPr>
          <p:nvPr>
            <p:ph type="title"/>
          </p:nvPr>
        </p:nvSpPr>
        <p:spPr>
          <a:xfrm>
            <a:off x="1451579" y="1094509"/>
            <a:ext cx="9603275" cy="759245"/>
          </a:xfrm>
        </p:spPr>
        <p:txBody>
          <a:bodyPr/>
          <a:lstStyle/>
          <a:p>
            <a:pPr algn="ctr"/>
            <a:r>
              <a:rPr lang="en-US" b="1" cap="none" dirty="0">
                <a:latin typeface="Bell MT" panose="02020503060305020303" pitchFamily="18" charset="0"/>
              </a:rPr>
              <a:t>Identification of industrial pollution</a:t>
            </a:r>
          </a:p>
        </p:txBody>
      </p:sp>
      <p:sp>
        <p:nvSpPr>
          <p:cNvPr id="3" name="Content Placeholder 2">
            <a:extLst>
              <a:ext uri="{FF2B5EF4-FFF2-40B4-BE49-F238E27FC236}">
                <a16:creationId xmlns:a16="http://schemas.microsoft.com/office/drawing/2014/main" id="{6A60A931-A3AE-4AF6-ABED-EA74A64EF055}"/>
              </a:ext>
            </a:extLst>
          </p:cNvPr>
          <p:cNvSpPr>
            <a:spLocks noGrp="1"/>
          </p:cNvSpPr>
          <p:nvPr>
            <p:ph idx="1"/>
          </p:nvPr>
        </p:nvSpPr>
        <p:spPr>
          <a:xfrm>
            <a:off x="1451579" y="2015732"/>
            <a:ext cx="9603275" cy="3747759"/>
          </a:xfrm>
        </p:spPr>
        <p:txBody>
          <a:bodyPr>
            <a:normAutofit fontScale="92500" lnSpcReduction="10000"/>
          </a:bodyPr>
          <a:lstStyle/>
          <a:p>
            <a:pPr algn="just">
              <a:lnSpc>
                <a:spcPct val="210000"/>
              </a:lnSpc>
            </a:pPr>
            <a:r>
              <a:rPr lang="en-US" dirty="0">
                <a:latin typeface="Bell MT" panose="02020503060305020303" pitchFamily="18" charset="0"/>
              </a:rPr>
              <a:t>Industrial pollution has been a major issue of social concern because a significant percentage of the industrial wastewater -largely untreated- finds its way back to the environment consequently polluting the rivers and lakes.</a:t>
            </a:r>
          </a:p>
          <a:p>
            <a:pPr algn="just">
              <a:lnSpc>
                <a:spcPct val="210000"/>
              </a:lnSpc>
            </a:pPr>
            <a:r>
              <a:rPr lang="en-US" dirty="0">
                <a:latin typeface="Bell MT" panose="02020503060305020303" pitchFamily="18" charset="0"/>
              </a:rPr>
              <a:t>Admittedly, everyone is aware that is a widespread problem not only within our locality but also nationwide and globally consequently jeopardizing human health. </a:t>
            </a:r>
          </a:p>
          <a:p>
            <a:pPr algn="just">
              <a:lnSpc>
                <a:spcPct val="210000"/>
              </a:lnSpc>
            </a:pPr>
            <a:r>
              <a:rPr lang="en-US" dirty="0">
                <a:latin typeface="Bell MT" panose="02020503060305020303" pitchFamily="18" charset="0"/>
              </a:rPr>
              <a:t>. </a:t>
            </a:r>
          </a:p>
        </p:txBody>
      </p:sp>
    </p:spTree>
    <p:extLst>
      <p:ext uri="{BB962C8B-B14F-4D97-AF65-F5344CB8AC3E}">
        <p14:creationId xmlns:p14="http://schemas.microsoft.com/office/powerpoint/2010/main" val="160828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CC270-CA04-41EA-9274-D51C1A412171}"/>
              </a:ext>
            </a:extLst>
          </p:cNvPr>
          <p:cNvSpPr>
            <a:spLocks noGrp="1"/>
          </p:cNvSpPr>
          <p:nvPr>
            <p:ph idx="1"/>
          </p:nvPr>
        </p:nvSpPr>
        <p:spPr>
          <a:xfrm>
            <a:off x="1451579" y="2015732"/>
            <a:ext cx="9603275" cy="3706195"/>
          </a:xfrm>
        </p:spPr>
        <p:txBody>
          <a:bodyPr>
            <a:normAutofit fontScale="92500"/>
          </a:bodyPr>
          <a:lstStyle/>
          <a:p>
            <a:pPr algn="just">
              <a:lnSpc>
                <a:spcPct val="200000"/>
              </a:lnSpc>
            </a:pPr>
            <a:r>
              <a:rPr lang="en-US" dirty="0">
                <a:latin typeface="Bell MT" panose="02020503060305020303" pitchFamily="18" charset="0"/>
              </a:rPr>
              <a:t>It is worth noting that unsafe water may kill people who consume it. Because of the ongoing industrial pollution within this region, we no longer have access to safe drinking water since there are potentially harmful contaminants in our rivers making it unsafe for consumption</a:t>
            </a:r>
          </a:p>
          <a:p>
            <a:pPr algn="just">
              <a:lnSpc>
                <a:spcPct val="200000"/>
              </a:lnSpc>
            </a:pPr>
            <a:r>
              <a:rPr lang="en-US" dirty="0">
                <a:latin typeface="Bell MT" panose="02020503060305020303" pitchFamily="18" charset="0"/>
              </a:rPr>
              <a:t>Nearly 60% of American citizens rely on rivers, ponds and dams for the supply of safe drinking water. For this reason, polluting these essential water resources presents huge threats to the users. </a:t>
            </a:r>
          </a:p>
        </p:txBody>
      </p:sp>
    </p:spTree>
    <p:extLst>
      <p:ext uri="{BB962C8B-B14F-4D97-AF65-F5344CB8AC3E}">
        <p14:creationId xmlns:p14="http://schemas.microsoft.com/office/powerpoint/2010/main" val="3176187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C7717-CE84-4428-A777-EB9487892620}"/>
              </a:ext>
            </a:extLst>
          </p:cNvPr>
          <p:cNvSpPr>
            <a:spLocks noGrp="1"/>
          </p:cNvSpPr>
          <p:nvPr>
            <p:ph type="title"/>
          </p:nvPr>
        </p:nvSpPr>
        <p:spPr>
          <a:xfrm>
            <a:off x="1451579" y="1163782"/>
            <a:ext cx="9603275" cy="689972"/>
          </a:xfrm>
        </p:spPr>
        <p:txBody>
          <a:bodyPr/>
          <a:lstStyle/>
          <a:p>
            <a:pPr algn="ctr"/>
            <a:r>
              <a:rPr lang="en-US" b="1" cap="none" dirty="0">
                <a:latin typeface="Bell MT" panose="02020503060305020303" pitchFamily="18" charset="0"/>
              </a:rPr>
              <a:t>Addressing industrial pollution </a:t>
            </a:r>
          </a:p>
        </p:txBody>
      </p:sp>
      <p:sp>
        <p:nvSpPr>
          <p:cNvPr id="3" name="Content Placeholder 2">
            <a:extLst>
              <a:ext uri="{FF2B5EF4-FFF2-40B4-BE49-F238E27FC236}">
                <a16:creationId xmlns:a16="http://schemas.microsoft.com/office/drawing/2014/main" id="{1D02031A-CF3F-4C7D-B4FC-3737BE685597}"/>
              </a:ext>
            </a:extLst>
          </p:cNvPr>
          <p:cNvSpPr>
            <a:spLocks noGrp="1"/>
          </p:cNvSpPr>
          <p:nvPr>
            <p:ph idx="1"/>
          </p:nvPr>
        </p:nvSpPr>
        <p:spPr/>
        <p:txBody>
          <a:bodyPr>
            <a:normAutofit fontScale="92500" lnSpcReduction="20000"/>
          </a:bodyPr>
          <a:lstStyle/>
          <a:p>
            <a:pPr algn="just">
              <a:lnSpc>
                <a:spcPct val="200000"/>
              </a:lnSpc>
            </a:pPr>
            <a:r>
              <a:rPr lang="en-US" dirty="0">
                <a:latin typeface="Bell MT" panose="02020503060305020303" pitchFamily="18" charset="0"/>
              </a:rPr>
              <a:t>Industrial pollution has continued to exist because of the stringent policies to control it. For this reason, it is important to understand that in order to effectively address industrial pollution and prevent environmental degradation, there is a need to implement effective policies. </a:t>
            </a:r>
          </a:p>
          <a:p>
            <a:pPr algn="just">
              <a:lnSpc>
                <a:spcPct val="200000"/>
              </a:lnSpc>
            </a:pPr>
            <a:r>
              <a:rPr lang="en-US" dirty="0">
                <a:latin typeface="Bell MT" panose="02020503060305020303" pitchFamily="18" charset="0"/>
              </a:rPr>
              <a:t>It is believed that putting in place more strict laws and regulations against companies who do not follow the laid down protocols would help in reducing the toxicity levels in the rivers. </a:t>
            </a:r>
          </a:p>
        </p:txBody>
      </p:sp>
    </p:spTree>
    <p:extLst>
      <p:ext uri="{BB962C8B-B14F-4D97-AF65-F5344CB8AC3E}">
        <p14:creationId xmlns:p14="http://schemas.microsoft.com/office/powerpoint/2010/main" val="442274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75D7EC-20D5-4329-B870-672F3B66BFD6}"/>
              </a:ext>
            </a:extLst>
          </p:cNvPr>
          <p:cNvSpPr>
            <a:spLocks noGrp="1"/>
          </p:cNvSpPr>
          <p:nvPr>
            <p:ph idx="1"/>
          </p:nvPr>
        </p:nvSpPr>
        <p:spPr>
          <a:xfrm>
            <a:off x="1451579" y="2015732"/>
            <a:ext cx="9603275" cy="4037749"/>
          </a:xfrm>
        </p:spPr>
        <p:txBody>
          <a:bodyPr>
            <a:normAutofit fontScale="92500" lnSpcReduction="20000"/>
          </a:bodyPr>
          <a:lstStyle/>
          <a:p>
            <a:pPr algn="just">
              <a:lnSpc>
                <a:spcPct val="200000"/>
              </a:lnSpc>
            </a:pPr>
            <a:r>
              <a:rPr lang="en-US" dirty="0">
                <a:latin typeface="Bell MT" panose="02020503060305020303" pitchFamily="18" charset="0"/>
              </a:rPr>
              <a:t>Similarly, there should be penalties for those who fail to adhere to such rules. In the understanding of the role of waterways in the industrial disposition of the effluents, it is important to educate the companies on better ways on how to handle their wastewater.</a:t>
            </a:r>
          </a:p>
          <a:p>
            <a:pPr algn="just">
              <a:lnSpc>
                <a:spcPct val="200000"/>
              </a:lnSpc>
            </a:pPr>
            <a:r>
              <a:rPr lang="en-US" dirty="0">
                <a:latin typeface="Bell MT" panose="02020503060305020303" pitchFamily="18" charset="0"/>
              </a:rPr>
              <a:t>The companies need to implement adequate treatment facilities for handling their industrial wastes. </a:t>
            </a:r>
          </a:p>
          <a:p>
            <a:pPr algn="just">
              <a:lnSpc>
                <a:spcPct val="200000"/>
              </a:lnSpc>
            </a:pPr>
            <a:r>
              <a:rPr lang="en-US" dirty="0">
                <a:latin typeface="Bell MT" panose="02020503060305020303" pitchFamily="18" charset="0"/>
              </a:rPr>
              <a:t>This would also reduce the toxicity levels in the rivers. For instance, there is a need to issue strong limits on the releases of toxic heavy metals from production plants.</a:t>
            </a:r>
          </a:p>
        </p:txBody>
      </p:sp>
    </p:spTree>
    <p:extLst>
      <p:ext uri="{BB962C8B-B14F-4D97-AF65-F5344CB8AC3E}">
        <p14:creationId xmlns:p14="http://schemas.microsoft.com/office/powerpoint/2010/main" val="2218009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BC444-980D-493E-9626-FD814F155869}"/>
              </a:ext>
            </a:extLst>
          </p:cNvPr>
          <p:cNvSpPr>
            <a:spLocks noGrp="1"/>
          </p:cNvSpPr>
          <p:nvPr>
            <p:ph type="title"/>
          </p:nvPr>
        </p:nvSpPr>
        <p:spPr>
          <a:xfrm>
            <a:off x="1451579" y="1177636"/>
            <a:ext cx="9603275" cy="676118"/>
          </a:xfrm>
        </p:spPr>
        <p:txBody>
          <a:bodyPr/>
          <a:lstStyle/>
          <a:p>
            <a:pPr algn="ctr"/>
            <a:r>
              <a:rPr lang="en-US" b="1" cap="none" dirty="0">
                <a:latin typeface="Bell MT" panose="02020503060305020303" pitchFamily="18" charset="0"/>
              </a:rPr>
              <a:t>References </a:t>
            </a:r>
          </a:p>
        </p:txBody>
      </p:sp>
      <p:sp>
        <p:nvSpPr>
          <p:cNvPr id="3" name="Content Placeholder 2">
            <a:extLst>
              <a:ext uri="{FF2B5EF4-FFF2-40B4-BE49-F238E27FC236}">
                <a16:creationId xmlns:a16="http://schemas.microsoft.com/office/drawing/2014/main" id="{C8DDAC80-E3E8-46F5-AEAB-766EF47F317D}"/>
              </a:ext>
            </a:extLst>
          </p:cNvPr>
          <p:cNvSpPr>
            <a:spLocks noGrp="1"/>
          </p:cNvSpPr>
          <p:nvPr>
            <p:ph idx="1"/>
          </p:nvPr>
        </p:nvSpPr>
        <p:spPr>
          <a:xfrm>
            <a:off x="1451579" y="2015732"/>
            <a:ext cx="9603275" cy="4037749"/>
          </a:xfrm>
        </p:spPr>
        <p:txBody>
          <a:bodyPr>
            <a:normAutofit/>
          </a:bodyPr>
          <a:lstStyle/>
          <a:p>
            <a:pPr algn="just"/>
            <a:r>
              <a:rPr lang="en-US" dirty="0">
                <a:latin typeface="Bell MT" panose="02020503060305020303" pitchFamily="18" charset="0"/>
              </a:rPr>
              <a:t>Environment America. (2009). Wasting Our Waterways: Toxic Industrial Pollution and the Unfulfilled Promise of the Clean Water Act. Retrieved from: https://environmentamerica.org/reports/ame/wasting-our-waterways-toxic-industrial-pollution-and-unfulfilled-promise-clean-water-act#:~:text=Industrial%20facilities%20continue%20to%20dump,the%20environment%20and%20human%20health.&amp;text=Toxic%20chemicals%20were%20discharged%20to,waterways%20in%20all%2050%20states.</a:t>
            </a:r>
          </a:p>
          <a:p>
            <a:pPr algn="just"/>
            <a:endParaRPr lang="en-US" dirty="0">
              <a:latin typeface="Bell MT" panose="02020503060305020303" pitchFamily="18" charset="0"/>
            </a:endParaRPr>
          </a:p>
          <a:p>
            <a:pPr algn="just"/>
            <a:r>
              <a:rPr lang="en-US" dirty="0">
                <a:latin typeface="Bell MT" panose="02020503060305020303" pitchFamily="18" charset="0"/>
              </a:rPr>
              <a:t>Denchak, M. (2018). Water Pollution: Everything You Need to Know. Retrieved from: https://www.nrdc.org/stories/water-pollution-everything-you-need-know</a:t>
            </a:r>
          </a:p>
          <a:p>
            <a:pPr algn="just"/>
            <a:endParaRPr lang="en-US" dirty="0">
              <a:latin typeface="Bell MT" panose="02020503060305020303" pitchFamily="18" charset="0"/>
            </a:endParaRPr>
          </a:p>
        </p:txBody>
      </p:sp>
    </p:spTree>
    <p:extLst>
      <p:ext uri="{BB962C8B-B14F-4D97-AF65-F5344CB8AC3E}">
        <p14:creationId xmlns:p14="http://schemas.microsoft.com/office/powerpoint/2010/main" val="101637690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19</TotalTime>
  <Words>604</Words>
  <Application>Microsoft Office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Bell MT</vt:lpstr>
      <vt:lpstr>Bodoni MT</vt:lpstr>
      <vt:lpstr>Gill Sans MT</vt:lpstr>
      <vt:lpstr>Gallery</vt:lpstr>
      <vt:lpstr>Industrial Pollution     Author  Institutional Affiliation  Instructor  Course code  Date of submission </vt:lpstr>
      <vt:lpstr>Causes of Industrial Pollution </vt:lpstr>
      <vt:lpstr>PowerPoint Presentation</vt:lpstr>
      <vt:lpstr>Identification of industrial pollution</vt:lpstr>
      <vt:lpstr>PowerPoint Presentation</vt:lpstr>
      <vt:lpstr>Addressing industrial pollution </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14</cp:revision>
  <dcterms:created xsi:type="dcterms:W3CDTF">2021-03-11T23:03:37Z</dcterms:created>
  <dcterms:modified xsi:type="dcterms:W3CDTF">2021-03-11T23:23:28Z</dcterms:modified>
</cp:coreProperties>
</file>