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58" r:id="rId3"/>
    <p:sldId id="275" r:id="rId4"/>
    <p:sldId id="257" r:id="rId5"/>
    <p:sldId id="259" r:id="rId6"/>
    <p:sldId id="272" r:id="rId7"/>
    <p:sldId id="260" r:id="rId8"/>
    <p:sldId id="27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44" autoAdjust="0"/>
    <p:restoredTop sz="94660"/>
  </p:normalViewPr>
  <p:slideViewPr>
    <p:cSldViewPr snapToGrid="0">
      <p:cViewPr varScale="1">
        <p:scale>
          <a:sx n="74" d="100"/>
          <a:sy n="74"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9EDCAA-9167-48D0-AD67-7481745617E6}" type="datetimeFigureOut">
              <a:rPr lang="en-US" smtClean="0"/>
              <a:t>12/13/2017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3AF784-3485-45E1-8126-1F32AA111D6F}" type="slidenum">
              <a:rPr lang="en-US" smtClean="0"/>
              <a:t>‹#›</a:t>
            </a:fld>
            <a:endParaRPr lang="en-US" dirty="0"/>
          </a:p>
        </p:txBody>
      </p:sp>
    </p:spTree>
    <p:extLst>
      <p:ext uri="{BB962C8B-B14F-4D97-AF65-F5344CB8AC3E}">
        <p14:creationId xmlns:p14="http://schemas.microsoft.com/office/powerpoint/2010/main" val="3076779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9EDCAA-9167-48D0-AD67-7481745617E6}" type="datetimeFigureOut">
              <a:rPr lang="en-US" smtClean="0"/>
              <a:t>12/13/2017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3AF784-3485-45E1-8126-1F32AA111D6F}" type="slidenum">
              <a:rPr lang="en-US" smtClean="0"/>
              <a:t>‹#›</a:t>
            </a:fld>
            <a:endParaRPr lang="en-US" dirty="0"/>
          </a:p>
        </p:txBody>
      </p:sp>
    </p:spTree>
    <p:extLst>
      <p:ext uri="{BB962C8B-B14F-4D97-AF65-F5344CB8AC3E}">
        <p14:creationId xmlns:p14="http://schemas.microsoft.com/office/powerpoint/2010/main" val="1437505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9EDCAA-9167-48D0-AD67-7481745617E6}" type="datetimeFigureOut">
              <a:rPr lang="en-US" smtClean="0"/>
              <a:t>12/13/2017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3AF784-3485-45E1-8126-1F32AA111D6F}" type="slidenum">
              <a:rPr lang="en-US" smtClean="0"/>
              <a:t>‹#›</a:t>
            </a:fld>
            <a:endParaRPr lang="en-US" dirty="0"/>
          </a:p>
        </p:txBody>
      </p:sp>
    </p:spTree>
    <p:extLst>
      <p:ext uri="{BB962C8B-B14F-4D97-AF65-F5344CB8AC3E}">
        <p14:creationId xmlns:p14="http://schemas.microsoft.com/office/powerpoint/2010/main" val="2806599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9EDCAA-9167-48D0-AD67-7481745617E6}" type="datetimeFigureOut">
              <a:rPr lang="en-US" smtClean="0"/>
              <a:t>12/13/2017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3AF784-3485-45E1-8126-1F32AA111D6F}" type="slidenum">
              <a:rPr lang="en-US" smtClean="0"/>
              <a:t>‹#›</a:t>
            </a:fld>
            <a:endParaRPr lang="en-US" dirty="0"/>
          </a:p>
        </p:txBody>
      </p:sp>
    </p:spTree>
    <p:extLst>
      <p:ext uri="{BB962C8B-B14F-4D97-AF65-F5344CB8AC3E}">
        <p14:creationId xmlns:p14="http://schemas.microsoft.com/office/powerpoint/2010/main" val="1297621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C9EDCAA-9167-48D0-AD67-7481745617E6}" type="datetimeFigureOut">
              <a:rPr lang="en-US" smtClean="0"/>
              <a:t>12/13/2017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93AF784-3485-45E1-8126-1F32AA111D6F}" type="slidenum">
              <a:rPr lang="en-US" smtClean="0"/>
              <a:t>‹#›</a:t>
            </a:fld>
            <a:endParaRPr lang="en-US" dirty="0"/>
          </a:p>
        </p:txBody>
      </p:sp>
    </p:spTree>
    <p:extLst>
      <p:ext uri="{BB962C8B-B14F-4D97-AF65-F5344CB8AC3E}">
        <p14:creationId xmlns:p14="http://schemas.microsoft.com/office/powerpoint/2010/main" val="181244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9EDCAA-9167-48D0-AD67-7481745617E6}" type="datetimeFigureOut">
              <a:rPr lang="en-US" smtClean="0"/>
              <a:t>12/13/2017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93AF784-3485-45E1-8126-1F32AA111D6F}" type="slidenum">
              <a:rPr lang="en-US" smtClean="0"/>
              <a:t>‹#›</a:t>
            </a:fld>
            <a:endParaRPr lang="en-US" dirty="0"/>
          </a:p>
        </p:txBody>
      </p:sp>
    </p:spTree>
    <p:extLst>
      <p:ext uri="{BB962C8B-B14F-4D97-AF65-F5344CB8AC3E}">
        <p14:creationId xmlns:p14="http://schemas.microsoft.com/office/powerpoint/2010/main" val="3925505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9EDCAA-9167-48D0-AD67-7481745617E6}" type="datetimeFigureOut">
              <a:rPr lang="en-US" smtClean="0"/>
              <a:t>12/13/2017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93AF784-3485-45E1-8126-1F32AA111D6F}" type="slidenum">
              <a:rPr lang="en-US" smtClean="0"/>
              <a:t>‹#›</a:t>
            </a:fld>
            <a:endParaRPr lang="en-US" dirty="0"/>
          </a:p>
        </p:txBody>
      </p:sp>
    </p:spTree>
    <p:extLst>
      <p:ext uri="{BB962C8B-B14F-4D97-AF65-F5344CB8AC3E}">
        <p14:creationId xmlns:p14="http://schemas.microsoft.com/office/powerpoint/2010/main" val="3374680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9EDCAA-9167-48D0-AD67-7481745617E6}" type="datetimeFigureOut">
              <a:rPr lang="en-US" smtClean="0"/>
              <a:t>12/13/2017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3AF784-3485-45E1-8126-1F32AA111D6F}" type="slidenum">
              <a:rPr lang="en-US" smtClean="0"/>
              <a:t>‹#›</a:t>
            </a:fld>
            <a:endParaRPr lang="en-US" dirty="0"/>
          </a:p>
        </p:txBody>
      </p:sp>
    </p:spTree>
    <p:extLst>
      <p:ext uri="{BB962C8B-B14F-4D97-AF65-F5344CB8AC3E}">
        <p14:creationId xmlns:p14="http://schemas.microsoft.com/office/powerpoint/2010/main" val="4020990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9EDCAA-9167-48D0-AD67-7481745617E6}" type="datetimeFigureOut">
              <a:rPr lang="en-US" smtClean="0"/>
              <a:t>12/13/2017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93AF784-3485-45E1-8126-1F32AA111D6F}" type="slidenum">
              <a:rPr lang="en-US" smtClean="0"/>
              <a:t>‹#›</a:t>
            </a:fld>
            <a:endParaRPr lang="en-US" dirty="0"/>
          </a:p>
        </p:txBody>
      </p:sp>
    </p:spTree>
    <p:extLst>
      <p:ext uri="{BB962C8B-B14F-4D97-AF65-F5344CB8AC3E}">
        <p14:creationId xmlns:p14="http://schemas.microsoft.com/office/powerpoint/2010/main" val="924327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9EDCAA-9167-48D0-AD67-7481745617E6}" type="datetimeFigureOut">
              <a:rPr lang="en-US" smtClean="0"/>
              <a:t>12/13/2017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3AF784-3485-45E1-8126-1F32AA111D6F}" type="slidenum">
              <a:rPr lang="en-US" smtClean="0"/>
              <a:t>‹#›</a:t>
            </a:fld>
            <a:endParaRPr lang="en-US" dirty="0"/>
          </a:p>
        </p:txBody>
      </p:sp>
    </p:spTree>
    <p:extLst>
      <p:ext uri="{BB962C8B-B14F-4D97-AF65-F5344CB8AC3E}">
        <p14:creationId xmlns:p14="http://schemas.microsoft.com/office/powerpoint/2010/main" val="3052143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9EDCAA-9167-48D0-AD67-7481745617E6}" type="datetimeFigureOut">
              <a:rPr lang="en-US" smtClean="0"/>
              <a:t>12/13/2017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93AF784-3485-45E1-8126-1F32AA111D6F}" type="slidenum">
              <a:rPr lang="en-US" smtClean="0"/>
              <a:t>‹#›</a:t>
            </a:fld>
            <a:endParaRPr lang="en-US" dirty="0"/>
          </a:p>
        </p:txBody>
      </p:sp>
    </p:spTree>
    <p:extLst>
      <p:ext uri="{BB962C8B-B14F-4D97-AF65-F5344CB8AC3E}">
        <p14:creationId xmlns:p14="http://schemas.microsoft.com/office/powerpoint/2010/main" val="2823493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9EDCAA-9167-48D0-AD67-7481745617E6}" type="datetimeFigureOut">
              <a:rPr lang="en-US" smtClean="0"/>
              <a:t>12/13/2017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3AF784-3485-45E1-8126-1F32AA111D6F}" type="slidenum">
              <a:rPr lang="en-US" smtClean="0"/>
              <a:t>‹#›</a:t>
            </a:fld>
            <a:endParaRPr lang="en-US" dirty="0"/>
          </a:p>
        </p:txBody>
      </p:sp>
    </p:spTree>
    <p:extLst>
      <p:ext uri="{BB962C8B-B14F-4D97-AF65-F5344CB8AC3E}">
        <p14:creationId xmlns:p14="http://schemas.microsoft.com/office/powerpoint/2010/main" val="56096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92875"/>
          </a:xfrm>
        </p:spPr>
        <p:txBody>
          <a:bodyPr>
            <a:normAutofit/>
          </a:bodyPr>
          <a:lstStyle/>
          <a:p>
            <a:pPr algn="ctr"/>
            <a:r>
              <a:rPr lang="en-US" sz="3000" dirty="0" smtClean="0">
                <a:latin typeface="Times New Roman" panose="02020603050405020304" pitchFamily="18" charset="0"/>
                <a:cs typeface="Times New Roman" panose="02020603050405020304" pitchFamily="18" charset="0"/>
              </a:rPr>
              <a:t>Student’s name</a:t>
            </a:r>
            <a:br>
              <a:rPr lang="en-US" sz="3000" dirty="0" smtClean="0">
                <a:latin typeface="Times New Roman" panose="02020603050405020304" pitchFamily="18" charset="0"/>
                <a:cs typeface="Times New Roman" panose="02020603050405020304" pitchFamily="18" charset="0"/>
              </a:rPr>
            </a:br>
            <a:r>
              <a:rPr lang="en-US" sz="3000" dirty="0" smtClean="0">
                <a:latin typeface="Times New Roman" panose="02020603050405020304" pitchFamily="18" charset="0"/>
                <a:cs typeface="Times New Roman" panose="02020603050405020304" pitchFamily="18" charset="0"/>
              </a:rPr>
              <a:t>institutional affiliation</a:t>
            </a:r>
            <a:br>
              <a:rPr lang="en-US" sz="3000" dirty="0" smtClean="0">
                <a:latin typeface="Times New Roman" panose="02020603050405020304" pitchFamily="18" charset="0"/>
                <a:cs typeface="Times New Roman" panose="02020603050405020304" pitchFamily="18" charset="0"/>
              </a:rPr>
            </a:br>
            <a:r>
              <a:rPr lang="en-US" sz="3000" dirty="0" smtClean="0">
                <a:latin typeface="Times New Roman" panose="02020603050405020304" pitchFamily="18" charset="0"/>
                <a:cs typeface="Times New Roman" panose="02020603050405020304" pitchFamily="18" charset="0"/>
              </a:rPr>
              <a:t>date</a:t>
            </a:r>
            <a:br>
              <a:rPr lang="en-US" sz="3000" dirty="0" smtClean="0">
                <a:latin typeface="Times New Roman" panose="02020603050405020304" pitchFamily="18" charset="0"/>
                <a:cs typeface="Times New Roman" panose="02020603050405020304" pitchFamily="18" charset="0"/>
              </a:rPr>
            </a:br>
            <a:endParaRPr lang="en-US"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7883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significant </a:t>
            </a:r>
            <a:r>
              <a:rPr lang="en-US" dirty="0" smtClean="0">
                <a:latin typeface="Times New Roman" panose="02020603050405020304" pitchFamily="18" charset="0"/>
                <a:cs typeface="Times New Roman" panose="02020603050405020304" pitchFamily="18" charset="0"/>
              </a:rPr>
              <a:t>impacts  of the class</a:t>
            </a:r>
            <a:endParaRPr lang="en-US" b="1" dirty="0">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5032375"/>
          </a:xfrm>
        </p:spPr>
        <p:txBody>
          <a:bodyPr>
            <a:normAutofit fontScale="92500" lnSpcReduction="10000"/>
          </a:bodyPr>
          <a:lstStyle/>
          <a:p>
            <a:pPr fontAlgn="base">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I learnt that Ethics </a:t>
            </a:r>
            <a:r>
              <a:rPr lang="en-US" sz="2200" dirty="0">
                <a:latin typeface="Times New Roman" panose="02020603050405020304" pitchFamily="18" charset="0"/>
                <a:cs typeface="Times New Roman" panose="02020603050405020304" pitchFamily="18" charset="0"/>
              </a:rPr>
              <a:t>revolves around developing personal standards </a:t>
            </a:r>
            <a:r>
              <a:rPr lang="en-US" sz="2200" dirty="0" smtClean="0">
                <a:latin typeface="Times New Roman" panose="02020603050405020304" pitchFamily="18" charset="0"/>
                <a:cs typeface="Times New Roman" panose="02020603050405020304" pitchFamily="18" charset="0"/>
              </a:rPr>
              <a:t>.</a:t>
            </a:r>
          </a:p>
          <a:p>
            <a:pPr fontAlgn="base">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the </a:t>
            </a:r>
            <a:r>
              <a:rPr lang="en-US" sz="2200" dirty="0">
                <a:latin typeface="Times New Roman" panose="02020603050405020304" pitchFamily="18" charset="0"/>
                <a:cs typeface="Times New Roman" panose="02020603050405020304" pitchFamily="18" charset="0"/>
              </a:rPr>
              <a:t>personal standards pertains to what you think is right and wrong</a:t>
            </a:r>
            <a:r>
              <a:rPr lang="en-US" sz="2200" dirty="0" smtClean="0">
                <a:latin typeface="Times New Roman" panose="02020603050405020304" pitchFamily="18" charset="0"/>
                <a:cs typeface="Times New Roman" panose="02020603050405020304" pitchFamily="18" charset="0"/>
              </a:rPr>
              <a:t>.</a:t>
            </a:r>
          </a:p>
          <a:p>
            <a:pPr fontAlgn="base">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it </a:t>
            </a:r>
            <a:r>
              <a:rPr lang="en-US" sz="2200" dirty="0">
                <a:latin typeface="Times New Roman" panose="02020603050405020304" pitchFamily="18" charset="0"/>
                <a:cs typeface="Times New Roman" panose="02020603050405020304" pitchFamily="18" charset="0"/>
              </a:rPr>
              <a:t>is not concerned with moral standards or social expectations</a:t>
            </a:r>
            <a:r>
              <a:rPr lang="en-US" sz="2200" dirty="0" smtClean="0">
                <a:latin typeface="Times New Roman" panose="02020603050405020304" pitchFamily="18" charset="0"/>
                <a:cs typeface="Times New Roman" panose="02020603050405020304" pitchFamily="18" charset="0"/>
              </a:rPr>
              <a:t>.</a:t>
            </a:r>
          </a:p>
          <a:p>
            <a:pPr fontAlgn="base">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I learnt that my values determines how I will apply ethics in my entire lives.</a:t>
            </a:r>
          </a:p>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Good intentions cannot justify what we do.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I Should </a:t>
            </a:r>
            <a:r>
              <a:rPr lang="en-US" sz="2200" dirty="0">
                <a:latin typeface="Times New Roman" panose="02020603050405020304" pitchFamily="18" charset="0"/>
                <a:cs typeface="Times New Roman" panose="02020603050405020304" pitchFamily="18" charset="0"/>
              </a:rPr>
              <a:t>not try to justify something wrong with a good intention for doing so. People often lie to protect feelings of someone who did a wrong thing</a:t>
            </a:r>
            <a:r>
              <a:rPr lang="en-US" sz="2200" dirty="0" smtClean="0">
                <a:latin typeface="Times New Roman" panose="02020603050405020304" pitchFamily="18" charset="0"/>
                <a:cs typeface="Times New Roman" panose="02020603050405020304" pitchFamily="18" charset="0"/>
              </a:rPr>
              <a:t>.</a:t>
            </a:r>
          </a:p>
          <a:p>
            <a:pPr fontAlgn="base">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Ethics revolves around developing personal standards .the personal standards pertains to what you think is right and wrong</a:t>
            </a:r>
            <a:r>
              <a:rPr lang="en-US" sz="2400" dirty="0" smtClean="0">
                <a:latin typeface="Times New Roman" panose="02020603050405020304" pitchFamily="18" charset="0"/>
                <a:cs typeface="Times New Roman" panose="02020603050405020304" pitchFamily="18" charset="0"/>
              </a:rPr>
              <a:t>.</a:t>
            </a:r>
          </a:p>
          <a:p>
            <a:pPr fontAlgn="base">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it </a:t>
            </a:r>
            <a:r>
              <a:rPr lang="en-US" sz="2400" dirty="0">
                <a:latin typeface="Times New Roman" panose="02020603050405020304" pitchFamily="18" charset="0"/>
                <a:cs typeface="Times New Roman" panose="02020603050405020304" pitchFamily="18" charset="0"/>
              </a:rPr>
              <a:t>is not concerned with moral standards or social expectations. I learnt that my values determines how I will apply ethics in my entire lives.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Good intentions cannot justify what we do. Should not try to justify something wrong with a good intention for doing so.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People </a:t>
            </a:r>
            <a:r>
              <a:rPr lang="en-US" sz="2400" dirty="0">
                <a:latin typeface="Times New Roman" panose="02020603050405020304" pitchFamily="18" charset="0"/>
                <a:cs typeface="Times New Roman" panose="02020603050405020304" pitchFamily="18" charset="0"/>
              </a:rPr>
              <a:t>often lie to protect feelings of someone who did a wrong thing.</a:t>
            </a: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1456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How </a:t>
            </a:r>
            <a:r>
              <a:rPr lang="en-US" dirty="0">
                <a:latin typeface="Times New Roman" panose="02020603050405020304" pitchFamily="18" charset="0"/>
                <a:cs typeface="Times New Roman" panose="02020603050405020304" pitchFamily="18" charset="0"/>
              </a:rPr>
              <a:t>one learns</a:t>
            </a:r>
            <a:endParaRPr lang="en-US" b="1" dirty="0">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nvPr>
        </p:nvSpPr>
        <p:spPr/>
        <p:txBody>
          <a:bodyPr>
            <a:normAutofit/>
          </a:bodyPr>
          <a:lstStyle/>
          <a:p>
            <a:pPr fontAlgn="base">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Thirty percent of the learning should be individual learning. </a:t>
            </a:r>
            <a:endParaRPr lang="en-US" sz="2200" dirty="0" smtClean="0">
              <a:latin typeface="Times New Roman" panose="02020603050405020304" pitchFamily="18" charset="0"/>
              <a:cs typeface="Times New Roman" panose="02020603050405020304" pitchFamily="18" charset="0"/>
            </a:endParaRPr>
          </a:p>
          <a:p>
            <a:pPr fontAlgn="base">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Individual </a:t>
            </a:r>
            <a:r>
              <a:rPr lang="en-US" sz="2200" dirty="0">
                <a:latin typeface="Times New Roman" panose="02020603050405020304" pitchFamily="18" charset="0"/>
                <a:cs typeface="Times New Roman" panose="02020603050405020304" pitchFamily="18" charset="0"/>
              </a:rPr>
              <a:t>learning helps one to be responsible and internalize what was taught in class</a:t>
            </a:r>
            <a:r>
              <a:rPr lang="en-US" sz="2200" dirty="0" smtClean="0">
                <a:latin typeface="Times New Roman" panose="02020603050405020304" pitchFamily="18" charset="0"/>
                <a:cs typeface="Times New Roman" panose="02020603050405020304" pitchFamily="18" charset="0"/>
              </a:rPr>
              <a:t>.</a:t>
            </a:r>
          </a:p>
          <a:p>
            <a:pPr fontAlgn="base">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About 70% of learning should be accomplished through discussion. </a:t>
            </a:r>
            <a:endParaRPr lang="en-US" sz="2200" dirty="0" smtClean="0">
              <a:latin typeface="Times New Roman" panose="02020603050405020304" pitchFamily="18" charset="0"/>
              <a:cs typeface="Times New Roman" panose="02020603050405020304" pitchFamily="18" charset="0"/>
            </a:endParaRPr>
          </a:p>
          <a:p>
            <a:pPr fontAlgn="base">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Discussion </a:t>
            </a:r>
            <a:r>
              <a:rPr lang="en-US" sz="2200" dirty="0">
                <a:latin typeface="Times New Roman" panose="02020603050405020304" pitchFamily="18" charset="0"/>
                <a:cs typeface="Times New Roman" panose="02020603050405020304" pitchFamily="18" charset="0"/>
              </a:rPr>
              <a:t>helps the learner to understand what other thinks about the subject of the discussion</a:t>
            </a:r>
            <a:r>
              <a:rPr lang="en-US" sz="2200" dirty="0" smtClean="0">
                <a:latin typeface="Times New Roman" panose="02020603050405020304" pitchFamily="18" charset="0"/>
                <a:cs typeface="Times New Roman" panose="02020603050405020304" pitchFamily="18" charset="0"/>
              </a:rPr>
              <a:t>.</a:t>
            </a:r>
          </a:p>
          <a:p>
            <a:pPr fontAlgn="base">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The students reinforce the contents of the topic during the discussion.</a:t>
            </a: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1496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Knowledge and information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5032375"/>
          </a:xfrm>
        </p:spPr>
        <p:txBody>
          <a:bodyPr>
            <a:normAutofit/>
          </a:bodyPr>
          <a:lstStyle/>
          <a:p>
            <a:pPr fontAlgn="base">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One should strive to attain knowledge by engaging in activities that impart knowledge. </a:t>
            </a:r>
            <a:endParaRPr lang="en-US" sz="2200" dirty="0" smtClean="0">
              <a:latin typeface="Times New Roman" panose="02020603050405020304" pitchFamily="18" charset="0"/>
              <a:cs typeface="Times New Roman" panose="02020603050405020304" pitchFamily="18" charset="0"/>
            </a:endParaRPr>
          </a:p>
          <a:p>
            <a:pPr fontAlgn="base">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Developing </a:t>
            </a:r>
            <a:r>
              <a:rPr lang="en-US" sz="2200" dirty="0">
                <a:latin typeface="Times New Roman" panose="02020603050405020304" pitchFamily="18" charset="0"/>
                <a:cs typeface="Times New Roman" panose="02020603050405020304" pitchFamily="18" charset="0"/>
              </a:rPr>
              <a:t>a positive attitude towards learning is a key in getting knowledge.one should enroll in learning institutions to obtain knowledge.</a:t>
            </a:r>
          </a:p>
          <a:p>
            <a:pPr fontAlgn="base">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Interpretation enhance the thinking abilities of the learning. </a:t>
            </a:r>
            <a:endParaRPr lang="en-US" sz="2200" dirty="0" smtClean="0">
              <a:latin typeface="Times New Roman" panose="02020603050405020304" pitchFamily="18" charset="0"/>
              <a:cs typeface="Times New Roman" panose="02020603050405020304" pitchFamily="18" charset="0"/>
            </a:endParaRPr>
          </a:p>
          <a:p>
            <a:pPr fontAlgn="base">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The </a:t>
            </a:r>
            <a:r>
              <a:rPr lang="en-US" sz="2200" dirty="0">
                <a:latin typeface="Times New Roman" panose="02020603050405020304" pitchFamily="18" charset="0"/>
                <a:cs typeface="Times New Roman" panose="02020603050405020304" pitchFamily="18" charset="0"/>
              </a:rPr>
              <a:t>ability to enable one to differentiate the wrong and right thing. Analysis equips one with the ability to understand concepts</a:t>
            </a:r>
            <a:r>
              <a:rPr lang="en-US" sz="2200" dirty="0" smtClean="0">
                <a:latin typeface="Times New Roman" panose="02020603050405020304" pitchFamily="18" charset="0"/>
                <a:cs typeface="Times New Roman" panose="02020603050405020304" pitchFamily="18" charset="0"/>
              </a:rPr>
              <a:t>.</a:t>
            </a:r>
          </a:p>
          <a:p>
            <a:pPr fontAlgn="base">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it </a:t>
            </a:r>
            <a:r>
              <a:rPr lang="en-US" sz="2200" dirty="0">
                <a:latin typeface="Times New Roman" panose="02020603050405020304" pitchFamily="18" charset="0"/>
                <a:cs typeface="Times New Roman" panose="02020603050405020304" pitchFamily="18" charset="0"/>
              </a:rPr>
              <a:t>brings deeper understanding of a particular subject. </a:t>
            </a:r>
            <a:endParaRPr lang="en-US" sz="2200" dirty="0" smtClean="0">
              <a:latin typeface="Times New Roman" panose="02020603050405020304" pitchFamily="18" charset="0"/>
              <a:cs typeface="Times New Roman" panose="02020603050405020304" pitchFamily="18" charset="0"/>
            </a:endParaRPr>
          </a:p>
          <a:p>
            <a:pPr fontAlgn="base">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Application </a:t>
            </a:r>
            <a:r>
              <a:rPr lang="en-US" sz="2200" dirty="0">
                <a:latin typeface="Times New Roman" panose="02020603050405020304" pitchFamily="18" charset="0"/>
                <a:cs typeface="Times New Roman" panose="02020603050405020304" pitchFamily="18" charset="0"/>
              </a:rPr>
              <a:t>enables one to practically put in practice the concepts that were learnt in class.</a:t>
            </a:r>
          </a:p>
          <a:p>
            <a:pPr fontAlgn="base">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Information refers to Facts provided or learned about something or someone.</a:t>
            </a:r>
          </a:p>
          <a:p>
            <a:pPr fontAlgn="base">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Knowledge refers to information and skills acquired through experience or education.</a:t>
            </a:r>
          </a:p>
        </p:txBody>
      </p:sp>
    </p:spTree>
    <p:extLst>
      <p:ext uri="{BB962C8B-B14F-4D97-AF65-F5344CB8AC3E}">
        <p14:creationId xmlns:p14="http://schemas.microsoft.com/office/powerpoint/2010/main" val="527724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Ethical paradigm and theory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5032375"/>
          </a:xfrm>
        </p:spPr>
        <p:txBody>
          <a:bodyPr>
            <a:noAutofit/>
          </a:bodyPr>
          <a:lstStyle/>
          <a:p>
            <a:pPr marL="0" indent="0" algn="ctr" fontAlgn="base">
              <a:buNone/>
            </a:pPr>
            <a:r>
              <a:rPr lang="en-US" sz="2400" b="1" dirty="0" smtClean="0"/>
              <a:t>Experience </a:t>
            </a:r>
          </a:p>
          <a:p>
            <a:pPr fontAlgn="base">
              <a:buFont typeface="Wingdings" panose="05000000000000000000" pitchFamily="2" charset="2"/>
              <a:buChar char="Ø"/>
            </a:pPr>
            <a:r>
              <a:rPr lang="en-US" sz="2400" dirty="0" smtClean="0"/>
              <a:t>My </a:t>
            </a:r>
            <a:r>
              <a:rPr lang="en-US" sz="2400" dirty="0"/>
              <a:t>actions were based on what could produce well in my life. </a:t>
            </a:r>
            <a:endParaRPr lang="en-US" sz="2400" dirty="0" smtClean="0"/>
          </a:p>
          <a:p>
            <a:pPr fontAlgn="base">
              <a:buFont typeface="Wingdings" panose="05000000000000000000" pitchFamily="2" charset="2"/>
              <a:buChar char="Ø"/>
            </a:pPr>
            <a:r>
              <a:rPr lang="en-US" sz="2400" dirty="0" smtClean="0"/>
              <a:t>The </a:t>
            </a:r>
            <a:r>
              <a:rPr lang="en-US" sz="2400" dirty="0"/>
              <a:t>expected outcome of the actions could benefit few people</a:t>
            </a:r>
            <a:r>
              <a:rPr lang="en-US" sz="2400" dirty="0" smtClean="0"/>
              <a:t>.</a:t>
            </a:r>
          </a:p>
          <a:p>
            <a:pPr fontAlgn="base">
              <a:buFont typeface="Wingdings" panose="05000000000000000000" pitchFamily="2" charset="2"/>
              <a:buChar char="Ø"/>
            </a:pPr>
            <a:r>
              <a:rPr lang="en-US" sz="2400" dirty="0" smtClean="0"/>
              <a:t> </a:t>
            </a:r>
            <a:r>
              <a:rPr lang="en-US" sz="2400" dirty="0"/>
              <a:t>The actions were sometimes based on trial and error was used to procrastination of work. </a:t>
            </a:r>
            <a:endParaRPr lang="en-US" sz="2400" dirty="0" smtClean="0"/>
          </a:p>
          <a:p>
            <a:pPr fontAlgn="base">
              <a:buFont typeface="Wingdings" panose="05000000000000000000" pitchFamily="2" charset="2"/>
              <a:buChar char="Ø"/>
            </a:pPr>
            <a:r>
              <a:rPr lang="en-US" sz="2400" dirty="0" smtClean="0"/>
              <a:t>I </a:t>
            </a:r>
            <a:r>
              <a:rPr lang="en-US" sz="2400" dirty="0"/>
              <a:t>had no pattern which I could follow to accomplish the work.</a:t>
            </a:r>
          </a:p>
          <a:p>
            <a:pPr marL="0" indent="0" algn="ctr">
              <a:buNone/>
            </a:pPr>
            <a:r>
              <a:rPr lang="en-US" sz="2400" b="1" dirty="0"/>
              <a:t>Utilitarianism</a:t>
            </a:r>
            <a:r>
              <a:rPr lang="en-US" sz="2400" dirty="0"/>
              <a:t> </a:t>
            </a:r>
          </a:p>
          <a:p>
            <a:pPr>
              <a:buFont typeface="Wingdings" panose="05000000000000000000" pitchFamily="2" charset="2"/>
              <a:buChar char="Ø"/>
            </a:pPr>
            <a:r>
              <a:rPr lang="en-US" sz="2400" dirty="0"/>
              <a:t>Do that which is moral only if the act produces the greatest amount of good for the greatest number of people</a:t>
            </a:r>
            <a:r>
              <a:rPr lang="en-US" sz="2400" dirty="0" smtClean="0"/>
              <a:t>.</a:t>
            </a:r>
            <a:endParaRPr lang="en-US" sz="2400" dirty="0"/>
          </a:p>
          <a:p>
            <a:pPr>
              <a:buFont typeface="Wingdings" panose="05000000000000000000" pitchFamily="2" charset="2"/>
              <a:buChar char="Ø"/>
            </a:pPr>
            <a:r>
              <a:rPr lang="en-US" sz="2400" b="1" i="1" dirty="0"/>
              <a:t>Act </a:t>
            </a:r>
            <a:r>
              <a:rPr lang="en-US" sz="2400" b="1" i="1" dirty="0" smtClean="0"/>
              <a:t>Utilitarianism</a:t>
            </a:r>
            <a:r>
              <a:rPr lang="en-US" sz="2400" b="1" dirty="0"/>
              <a:t>-</a:t>
            </a:r>
            <a:r>
              <a:rPr lang="en-US" sz="2400" dirty="0" smtClean="0"/>
              <a:t>Do </a:t>
            </a:r>
            <a:r>
              <a:rPr lang="en-US" sz="2400" dirty="0"/>
              <a:t>the act. No consideration of before or after. Do what is called for now, and consider what action will produce the greatest amount of good for the greatest number of people.</a:t>
            </a:r>
          </a:p>
          <a:p>
            <a:pPr marL="0" indent="0" fontAlgn="base">
              <a:buNone/>
            </a:pPr>
            <a:endParaRPr lang="en-US" sz="2400" dirty="0"/>
          </a:p>
        </p:txBody>
      </p:sp>
    </p:spTree>
    <p:extLst>
      <p:ext uri="{BB962C8B-B14F-4D97-AF65-F5344CB8AC3E}">
        <p14:creationId xmlns:p14="http://schemas.microsoft.com/office/powerpoint/2010/main" val="3535950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12914"/>
          </a:xfrm>
        </p:spPr>
        <p:txBody>
          <a:bodyPr>
            <a:normAutofit fontScale="90000"/>
          </a:bodyPr>
          <a:lstStyle/>
          <a:p>
            <a:r>
              <a:rPr lang="en-US" b="1" dirty="0" smtClean="0">
                <a:latin typeface="Times New Roman" panose="02020603050405020304" pitchFamily="18" charset="0"/>
                <a:cs typeface="Times New Roman" panose="02020603050405020304" pitchFamily="18" charset="0"/>
              </a:rPr>
              <a:t>Best author -Jeremy </a:t>
            </a:r>
            <a:r>
              <a:rPr lang="en-US" b="1" dirty="0">
                <a:latin typeface="Times New Roman" panose="02020603050405020304" pitchFamily="18" charset="0"/>
                <a:cs typeface="Times New Roman" panose="02020603050405020304" pitchFamily="18" charset="0"/>
              </a:rPr>
              <a:t>Bentham</a:t>
            </a:r>
            <a:br>
              <a:rPr lang="en-US" b="1" dirty="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Jeremy Bentham was born London on February 15, 1748</a:t>
            </a:r>
            <a:r>
              <a:rPr lang="en-US" sz="22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his </a:t>
            </a:r>
            <a:r>
              <a:rPr lang="en-US" sz="2200" dirty="0">
                <a:latin typeface="Times New Roman" panose="02020603050405020304" pitchFamily="18" charset="0"/>
                <a:cs typeface="Times New Roman" panose="02020603050405020304" pitchFamily="18" charset="0"/>
              </a:rPr>
              <a:t>life entailed mixture of superstition and Enlightenment rationalism</a:t>
            </a:r>
            <a:r>
              <a:rPr lang="en-US" sz="22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Bentham lived during a time of major social, political and economic change.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He </a:t>
            </a:r>
            <a:r>
              <a:rPr lang="en-US" sz="2200" dirty="0">
                <a:latin typeface="Times New Roman" panose="02020603050405020304" pitchFamily="18" charset="0"/>
                <a:cs typeface="Times New Roman" panose="02020603050405020304" pitchFamily="18" charset="0"/>
              </a:rPr>
              <a:t>studied law at Lincoln's Inn.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He </a:t>
            </a:r>
            <a:r>
              <a:rPr lang="en-US" sz="2200" dirty="0">
                <a:latin typeface="Times New Roman" panose="02020603050405020304" pitchFamily="18" charset="0"/>
                <a:cs typeface="Times New Roman" panose="02020603050405020304" pitchFamily="18" charset="0"/>
              </a:rPr>
              <a:t>spent most of his time in writing work pertaining to theoretical questions in law.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His </a:t>
            </a:r>
            <a:r>
              <a:rPr lang="en-US" sz="2200" dirty="0">
                <a:latin typeface="Times New Roman" panose="02020603050405020304" pitchFamily="18" charset="0"/>
                <a:cs typeface="Times New Roman" panose="02020603050405020304" pitchFamily="18" charset="0"/>
              </a:rPr>
              <a:t>work entailed issues that affected legal reforms.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He </a:t>
            </a:r>
            <a:r>
              <a:rPr lang="en-US" sz="2200" dirty="0">
                <a:latin typeface="Times New Roman" panose="02020603050405020304" pitchFamily="18" charset="0"/>
                <a:cs typeface="Times New Roman" panose="02020603050405020304" pitchFamily="18" charset="0"/>
              </a:rPr>
              <a:t>developed utilitarianism.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The </a:t>
            </a:r>
            <a:r>
              <a:rPr lang="en-US" sz="2200" dirty="0">
                <a:latin typeface="Times New Roman" panose="02020603050405020304" pitchFamily="18" charset="0"/>
                <a:cs typeface="Times New Roman" panose="02020603050405020304" pitchFamily="18" charset="0"/>
              </a:rPr>
              <a:t>theory deals with actions whose outcome affect a large population </a:t>
            </a:r>
            <a:r>
              <a:rPr lang="en-US" sz="2200" dirty="0" smtClean="0">
                <a:latin typeface="Times New Roman" panose="02020603050405020304" pitchFamily="18" charset="0"/>
                <a:cs typeface="Times New Roman" panose="02020603050405020304" pitchFamily="18" charset="0"/>
              </a:rPr>
              <a:t>positively</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I  </a:t>
            </a:r>
            <a:r>
              <a:rPr lang="en-US" sz="2200" dirty="0">
                <a:latin typeface="Times New Roman" panose="02020603050405020304" pitchFamily="18" charset="0"/>
                <a:cs typeface="Times New Roman" panose="02020603050405020304" pitchFamily="18" charset="0"/>
              </a:rPr>
              <a:t>have applied the theory in making the </a:t>
            </a:r>
            <a:r>
              <a:rPr lang="en-US" sz="2200" dirty="0" smtClean="0">
                <a:latin typeface="Times New Roman" panose="02020603050405020304" pitchFamily="18" charset="0"/>
                <a:cs typeface="Times New Roman" panose="02020603050405020304" pitchFamily="18" charset="0"/>
              </a:rPr>
              <a:t>reforms to my experiences.</a:t>
            </a: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1025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Experiences of the course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690688"/>
            <a:ext cx="10515600" cy="5033961"/>
          </a:xfrm>
        </p:spPr>
        <p:txBody>
          <a:bodyPr>
            <a:normAutofit/>
          </a:bodyPr>
          <a:lstStyle/>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I started the course with an open mind of getting knowledge of how to respond to ethical questions like a psychologist.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However</a:t>
            </a:r>
            <a:r>
              <a:rPr lang="en-US" sz="2200" dirty="0">
                <a:latin typeface="Times New Roman" panose="02020603050405020304" pitchFamily="18" charset="0"/>
                <a:cs typeface="Times New Roman" panose="02020603050405020304" pitchFamily="18" charset="0"/>
              </a:rPr>
              <a:t>, the course taught me to have a different view of the world.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I </a:t>
            </a:r>
            <a:r>
              <a:rPr lang="en-US" sz="2200" dirty="0">
                <a:latin typeface="Times New Roman" panose="02020603050405020304" pitchFamily="18" charset="0"/>
                <a:cs typeface="Times New Roman" panose="02020603050405020304" pitchFamily="18" charset="0"/>
              </a:rPr>
              <a:t>learnt that ethics is concerned with our moral code rather than knowing some concepts</a:t>
            </a:r>
            <a:r>
              <a:rPr lang="en-US" sz="22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I</a:t>
            </a:r>
            <a:r>
              <a:rPr lang="en-US" sz="2200" dirty="0" smtClean="0">
                <a:latin typeface="Times New Roman" panose="02020603050405020304" pitchFamily="18" charset="0"/>
                <a:cs typeface="Times New Roman" panose="02020603050405020304" pitchFamily="18" charset="0"/>
              </a:rPr>
              <a:t>t </a:t>
            </a:r>
            <a:r>
              <a:rPr lang="en-US" sz="2200" dirty="0">
                <a:latin typeface="Times New Roman" panose="02020603050405020304" pitchFamily="18" charset="0"/>
                <a:cs typeface="Times New Roman" panose="02020603050405020304" pitchFamily="18" charset="0"/>
              </a:rPr>
              <a:t>also deals with how to express yourself and articulate your points well.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I </a:t>
            </a:r>
            <a:r>
              <a:rPr lang="en-US" sz="2200" dirty="0">
                <a:latin typeface="Times New Roman" panose="02020603050405020304" pitchFamily="18" charset="0"/>
                <a:cs typeface="Times New Roman" panose="02020603050405020304" pitchFamily="18" charset="0"/>
              </a:rPr>
              <a:t>have developed a desire to assist others with ethical problems.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I </a:t>
            </a:r>
            <a:r>
              <a:rPr lang="en-US" sz="2200" dirty="0">
                <a:latin typeface="Times New Roman" panose="02020603050405020304" pitchFamily="18" charset="0"/>
                <a:cs typeface="Times New Roman" panose="02020603050405020304" pitchFamily="18" charset="0"/>
              </a:rPr>
              <a:t>will use the knowledge gained in the course to make the difference in the world.</a:t>
            </a:r>
          </a:p>
        </p:txBody>
      </p:sp>
    </p:spTree>
    <p:extLst>
      <p:ext uri="{BB962C8B-B14F-4D97-AF65-F5344CB8AC3E}">
        <p14:creationId xmlns:p14="http://schemas.microsoft.com/office/powerpoint/2010/main" val="1338665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Society learners or islands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We learnt many concepts from each other from interactions. Interactions encourages sharing ideas about in the world</a:t>
            </a:r>
            <a:r>
              <a:rPr lang="en-US" sz="22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Learners combine their diverse skills, knowledge and expertise to handle the topic of discussion</a:t>
            </a:r>
            <a:r>
              <a:rPr lang="en-US" sz="22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All the learners develop communication and teamwork skills</a:t>
            </a:r>
            <a:r>
              <a:rPr lang="en-US" sz="22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The Content is reinforced as the learners raise what they know about the topic.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The </a:t>
            </a:r>
            <a:r>
              <a:rPr lang="en-US" sz="2200" dirty="0">
                <a:latin typeface="Times New Roman" panose="02020603050405020304" pitchFamily="18" charset="0"/>
                <a:cs typeface="Times New Roman" panose="02020603050405020304" pitchFamily="18" charset="0"/>
              </a:rPr>
              <a:t>topic can be broken into parts and handled by different students</a:t>
            </a:r>
            <a:r>
              <a:rPr lang="en-US" sz="22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Each learner is held responsible and accountable. Interaction help the instructors to come up with the best ways of teaching students</a:t>
            </a:r>
            <a:r>
              <a:rPr lang="en-US" sz="2200" dirty="0" smtClean="0">
                <a:latin typeface="Times New Roman" panose="02020603050405020304" pitchFamily="18" charset="0"/>
                <a:cs typeface="Times New Roman" panose="02020603050405020304" pitchFamily="18" charset="0"/>
              </a:rPr>
              <a:t>.</a:t>
            </a:r>
            <a:endParaRPr lang="en-US" sz="2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59240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390</TotalTime>
  <Words>684</Words>
  <Application>Microsoft Office PowerPoint</Application>
  <PresentationFormat>Widescreen</PresentationFormat>
  <Paragraphs>60</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Times New Roman</vt:lpstr>
      <vt:lpstr>Wingdings</vt:lpstr>
      <vt:lpstr>Office Theme</vt:lpstr>
      <vt:lpstr>Student’s name institutional affiliation date </vt:lpstr>
      <vt:lpstr>significant impacts  of the class</vt:lpstr>
      <vt:lpstr>How one learns</vt:lpstr>
      <vt:lpstr>Knowledge and information</vt:lpstr>
      <vt:lpstr>Ethical paradigm and theory</vt:lpstr>
      <vt:lpstr>Best author -Jeremy Bentham </vt:lpstr>
      <vt:lpstr>Experiences of the course </vt:lpstr>
      <vt:lpstr>Society learners or islands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taifa</cp:lastModifiedBy>
  <cp:revision>124</cp:revision>
  <dcterms:created xsi:type="dcterms:W3CDTF">2017-10-04T10:59:21Z</dcterms:created>
  <dcterms:modified xsi:type="dcterms:W3CDTF">2017-12-13T10:18:34Z</dcterms:modified>
</cp:coreProperties>
</file>