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9369BE9-7B57-4A14-9A47-7F4ACFA75AAD}"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61179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369BE9-7B57-4A14-9A47-7F4ACFA75AAD}"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311923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369BE9-7B57-4A14-9A47-7F4ACFA75AAD}"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343887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9369BE9-7B57-4A14-9A47-7F4ACFA75AAD}"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3740035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369BE9-7B57-4A14-9A47-7F4ACFA75AAD}" type="datetimeFigureOut">
              <a:rPr lang="en-US" smtClean="0"/>
              <a:pPr/>
              <a:t>5/28/2021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640252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9369BE9-7B57-4A14-9A47-7F4ACFA75AAD}"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101554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369BE9-7B57-4A14-9A47-7F4ACFA75AAD}" type="datetimeFigureOut">
              <a:rPr lang="en-US" smtClean="0"/>
              <a:pPr/>
              <a:t>5/28/2021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1117794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9369BE9-7B57-4A14-9A47-7F4ACFA75AAD}" type="datetimeFigureOut">
              <a:rPr lang="en-US" smtClean="0"/>
              <a:pPr/>
              <a:t>5/28/2021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2656573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69BE9-7B57-4A14-9A47-7F4ACFA75AAD}" type="datetimeFigureOut">
              <a:rPr lang="en-US" smtClean="0"/>
              <a:pPr/>
              <a:t>5/28/2021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2553144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369BE9-7B57-4A14-9A47-7F4ACFA75AAD}"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190807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369BE9-7B57-4A14-9A47-7F4ACFA75AAD}" type="datetimeFigureOut">
              <a:rPr lang="en-US" smtClean="0"/>
              <a:pPr/>
              <a:t>5/28/2021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696F-74D2-422B-B9F2-0D476C11FDA1}" type="slidenum">
              <a:rPr lang="en-US" smtClean="0"/>
              <a:pPr/>
              <a:t>‹#›</a:t>
            </a:fld>
            <a:endParaRPr lang="en-US"/>
          </a:p>
        </p:txBody>
      </p:sp>
    </p:spTree>
    <p:extLst>
      <p:ext uri="{BB962C8B-B14F-4D97-AF65-F5344CB8AC3E}">
        <p14:creationId xmlns:p14="http://schemas.microsoft.com/office/powerpoint/2010/main" val="176491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69BE9-7B57-4A14-9A47-7F4ACFA75AAD}" type="datetimeFigureOut">
              <a:rPr lang="en-US" smtClean="0"/>
              <a:pPr/>
              <a:t>5/28/2021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6696F-74D2-422B-B9F2-0D476C11FDA1}" type="slidenum">
              <a:rPr lang="en-US" smtClean="0"/>
              <a:pPr/>
              <a:t>‹#›</a:t>
            </a:fld>
            <a:endParaRPr lang="en-US"/>
          </a:p>
        </p:txBody>
      </p:sp>
    </p:spTree>
    <p:extLst>
      <p:ext uri="{BB962C8B-B14F-4D97-AF65-F5344CB8AC3E}">
        <p14:creationId xmlns:p14="http://schemas.microsoft.com/office/powerpoint/2010/main" val="376913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762000"/>
          </a:xfrm>
        </p:spPr>
        <p:txBody>
          <a:bodyPr>
            <a:normAutofit fontScale="90000"/>
          </a:bodyPr>
          <a:lstStyle/>
          <a:p>
            <a:r>
              <a:rPr lang="en-US" sz="2400" dirty="0"/>
              <a:t>BIOL 2510 Learning Objectives 1AB</a:t>
            </a:r>
            <a:br>
              <a:rPr lang="en-US" sz="2400" dirty="0"/>
            </a:br>
            <a:r>
              <a:rPr lang="en-US" sz="2400" dirty="0"/>
              <a:t>Lecture 1A</a:t>
            </a:r>
            <a:br>
              <a:rPr lang="en-US" sz="2400" dirty="0"/>
            </a:br>
            <a:endParaRPr lang="en-US" sz="2400" dirty="0"/>
          </a:p>
        </p:txBody>
      </p:sp>
      <p:sp>
        <p:nvSpPr>
          <p:cNvPr id="5" name="Content Placeholder 4"/>
          <p:cNvSpPr>
            <a:spLocks noGrp="1"/>
          </p:cNvSpPr>
          <p:nvPr>
            <p:ph idx="1"/>
          </p:nvPr>
        </p:nvSpPr>
        <p:spPr>
          <a:xfrm>
            <a:off x="457200" y="609600"/>
            <a:ext cx="8229600" cy="6629400"/>
          </a:xfrm>
        </p:spPr>
        <p:txBody>
          <a:bodyPr>
            <a:noAutofit/>
          </a:bodyPr>
          <a:lstStyle/>
          <a:p>
            <a:pPr marL="0" indent="0">
              <a:buNone/>
            </a:pPr>
            <a:r>
              <a:rPr lang="en-US" sz="1200" dirty="0">
                <a:latin typeface="Times New Roman" pitchFamily="18" charset="0"/>
                <a:cs typeface="Times New Roman" pitchFamily="18" charset="0"/>
              </a:rPr>
              <a:t>1. Define pathophysiology and list its components.</a:t>
            </a:r>
          </a:p>
          <a:p>
            <a:pPr marL="0" indent="0">
              <a:buNone/>
            </a:pPr>
            <a:r>
              <a:rPr lang="en-US" sz="1200" dirty="0">
                <a:solidFill>
                  <a:srgbClr val="FF0000"/>
                </a:solidFill>
                <a:latin typeface="Times New Roman" pitchFamily="18" charset="0"/>
                <a:cs typeface="Times New Roman" pitchFamily="18" charset="0"/>
              </a:rPr>
              <a:t>Pathophysiology</a:t>
            </a:r>
            <a:r>
              <a:rPr lang="en-US" sz="1200" dirty="0">
                <a:solidFill>
                  <a:srgbClr val="0070C0"/>
                </a:solidFill>
                <a:latin typeface="Times New Roman" pitchFamily="18" charset="0"/>
                <a:cs typeface="Times New Roman" pitchFamily="18" charset="0"/>
              </a:rPr>
              <a:t> is the analysis of dysfunctional physiological processes that create or come from diseases.</a:t>
            </a:r>
          </a:p>
          <a:p>
            <a:pPr marL="0" indent="0">
              <a:buNone/>
            </a:pPr>
            <a:r>
              <a:rPr lang="en-US" sz="1200" dirty="0">
                <a:solidFill>
                  <a:srgbClr val="0070C0"/>
                </a:solidFill>
                <a:latin typeface="Times New Roman" pitchFamily="18" charset="0"/>
                <a:cs typeface="Times New Roman" pitchFamily="18" charset="0"/>
              </a:rPr>
              <a:t>The causative agents of the disease</a:t>
            </a:r>
          </a:p>
          <a:p>
            <a:pPr marL="0" indent="0">
              <a:buNone/>
            </a:pPr>
            <a:r>
              <a:rPr lang="en-US" sz="1200" dirty="0">
                <a:solidFill>
                  <a:srgbClr val="0070C0"/>
                </a:solidFill>
                <a:latin typeface="Times New Roman" pitchFamily="18" charset="0"/>
                <a:cs typeface="Times New Roman" pitchFamily="18" charset="0"/>
              </a:rPr>
              <a:t>The way in which the disease develops in the human body</a:t>
            </a:r>
          </a:p>
          <a:p>
            <a:pPr marL="0" indent="0">
              <a:buNone/>
            </a:pPr>
            <a:r>
              <a:rPr lang="en-US" sz="1200" dirty="0">
                <a:solidFill>
                  <a:srgbClr val="0070C0"/>
                </a:solidFill>
                <a:latin typeface="Times New Roman" pitchFamily="18" charset="0"/>
                <a:cs typeface="Times New Roman" pitchFamily="18" charset="0"/>
              </a:rPr>
              <a:t>Changes in the formation of cell structures, and the results of these changes</a:t>
            </a:r>
          </a:p>
          <a:p>
            <a:pPr marL="0" indent="0">
              <a:buNone/>
            </a:pPr>
            <a:r>
              <a:rPr lang="en-US" sz="1200" dirty="0">
                <a:latin typeface="Times New Roman" pitchFamily="18" charset="0"/>
                <a:cs typeface="Times New Roman" pitchFamily="18" charset="0"/>
              </a:rPr>
              <a:t>2. List and define the etiologies of disease.</a:t>
            </a:r>
          </a:p>
          <a:p>
            <a:pPr marL="0" indent="0">
              <a:buNone/>
            </a:pPr>
            <a:r>
              <a:rPr lang="en-US" sz="1200" dirty="0">
                <a:solidFill>
                  <a:srgbClr val="FF0000"/>
                </a:solidFill>
                <a:latin typeface="Times New Roman" pitchFamily="18" charset="0"/>
                <a:cs typeface="Times New Roman" pitchFamily="18" charset="0"/>
              </a:rPr>
              <a:t>Mutation</a:t>
            </a:r>
            <a:r>
              <a:rPr lang="en-US" sz="1200" dirty="0">
                <a:latin typeface="Times New Roman" pitchFamily="18" charset="0"/>
                <a:cs typeface="Times New Roman" pitchFamily="18" charset="0"/>
              </a:rPr>
              <a:t>, which is the alteration in the genetic makeup of an individual</a:t>
            </a:r>
          </a:p>
          <a:p>
            <a:pPr marL="0" indent="0">
              <a:buNone/>
            </a:pPr>
            <a:r>
              <a:rPr lang="en-US" sz="1200" dirty="0">
                <a:solidFill>
                  <a:srgbClr val="FF0000"/>
                </a:solidFill>
                <a:latin typeface="Times New Roman" pitchFamily="18" charset="0"/>
                <a:cs typeface="Times New Roman" pitchFamily="18" charset="0"/>
              </a:rPr>
              <a:t>Infection</a:t>
            </a:r>
            <a:r>
              <a:rPr lang="en-US" sz="1200" dirty="0">
                <a:latin typeface="Times New Roman" pitchFamily="18" charset="0"/>
                <a:cs typeface="Times New Roman" pitchFamily="18" charset="0"/>
              </a:rPr>
              <a:t> results from intrusion of the body by microorganisms</a:t>
            </a:r>
          </a:p>
          <a:p>
            <a:pPr marL="0" indent="0">
              <a:buNone/>
            </a:pPr>
            <a:r>
              <a:rPr lang="en-US" sz="1200" dirty="0">
                <a:solidFill>
                  <a:srgbClr val="FF0000"/>
                </a:solidFill>
                <a:latin typeface="Times New Roman" pitchFamily="18" charset="0"/>
                <a:cs typeface="Times New Roman" pitchFamily="18" charset="0"/>
              </a:rPr>
              <a:t>Immunological diseases</a:t>
            </a:r>
            <a:r>
              <a:rPr lang="en-US" sz="1200" dirty="0">
                <a:latin typeface="Times New Roman" pitchFamily="18" charset="0"/>
                <a:cs typeface="Times New Roman" pitchFamily="18" charset="0"/>
              </a:rPr>
              <a:t> is caused by excessive or minimal reaction by the immune system</a:t>
            </a:r>
          </a:p>
          <a:p>
            <a:pPr marL="0" indent="0">
              <a:buNone/>
            </a:pPr>
            <a:r>
              <a:rPr lang="en-US" sz="1200" dirty="0">
                <a:solidFill>
                  <a:srgbClr val="FF0000"/>
                </a:solidFill>
                <a:latin typeface="Times New Roman" pitchFamily="18" charset="0"/>
                <a:cs typeface="Times New Roman" pitchFamily="18" charset="0"/>
              </a:rPr>
              <a:t>Accidental injury</a:t>
            </a:r>
            <a:r>
              <a:rPr lang="en-US" sz="1200" dirty="0">
                <a:latin typeface="Times New Roman" pitchFamily="18" charset="0"/>
                <a:cs typeface="Times New Roman" pitchFamily="18" charset="0"/>
              </a:rPr>
              <a:t> results from physical damage or exposure of the body to external conditions such as extreme temperature, and the various forms of radiation</a:t>
            </a:r>
          </a:p>
          <a:p>
            <a:pPr marL="0" indent="0">
              <a:buNone/>
            </a:pPr>
            <a:r>
              <a:rPr lang="en-US" sz="1200" dirty="0">
                <a:solidFill>
                  <a:srgbClr val="FF0000"/>
                </a:solidFill>
                <a:latin typeface="Times New Roman" pitchFamily="18" charset="0"/>
                <a:cs typeface="Times New Roman" pitchFamily="18" charset="0"/>
              </a:rPr>
              <a:t>Pathway interruption </a:t>
            </a:r>
            <a:r>
              <a:rPr lang="en-US" sz="1200" dirty="0">
                <a:solidFill>
                  <a:srgbClr val="0070C0"/>
                </a:solidFill>
                <a:latin typeface="Times New Roman" pitchFamily="18" charset="0"/>
                <a:cs typeface="Times New Roman" pitchFamily="18" charset="0"/>
              </a:rPr>
              <a:t>is the blockage of vessels, and tracts, thus, hindering passage of substances</a:t>
            </a:r>
          </a:p>
          <a:p>
            <a:pPr marL="0" indent="0">
              <a:buNone/>
            </a:pPr>
            <a:r>
              <a:rPr lang="en-US" sz="1200" dirty="0">
                <a:solidFill>
                  <a:srgbClr val="FF0000"/>
                </a:solidFill>
                <a:latin typeface="Times New Roman" pitchFamily="18" charset="0"/>
                <a:cs typeface="Times New Roman" pitchFamily="18" charset="0"/>
              </a:rPr>
              <a:t>Nutritional diseases</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are caused by excessive intake of nutrients, deficiency, or problems in the excretion of substances</a:t>
            </a:r>
          </a:p>
          <a:p>
            <a:pPr marL="0" indent="0">
              <a:buNone/>
            </a:pPr>
            <a:r>
              <a:rPr lang="en-US" sz="1200" dirty="0">
                <a:solidFill>
                  <a:srgbClr val="FF0000"/>
                </a:solidFill>
                <a:latin typeface="Times New Roman" pitchFamily="18" charset="0"/>
                <a:cs typeface="Times New Roman" pitchFamily="18" charset="0"/>
              </a:rPr>
              <a:t>Iatrogenic diseases</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are caused by medical procedures on the body such as surgical operations, and caesarian section</a:t>
            </a:r>
          </a:p>
          <a:p>
            <a:pPr marL="0" indent="0">
              <a:buNone/>
            </a:pPr>
            <a:r>
              <a:rPr lang="en-US" sz="1200" dirty="0">
                <a:solidFill>
                  <a:srgbClr val="FF0000"/>
                </a:solidFill>
                <a:latin typeface="Times New Roman" pitchFamily="18" charset="0"/>
                <a:cs typeface="Times New Roman" pitchFamily="18" charset="0"/>
              </a:rPr>
              <a:t>Idiopathic diseases</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are those whose origin, and cause are unknown</a:t>
            </a:r>
          </a:p>
          <a:p>
            <a:pPr marL="0" indent="0">
              <a:buNone/>
            </a:pPr>
            <a:r>
              <a:rPr lang="en-US" sz="1200" dirty="0">
                <a:latin typeface="Times New Roman" pitchFamily="18" charset="0"/>
                <a:cs typeface="Times New Roman" pitchFamily="18" charset="0"/>
              </a:rPr>
              <a:t>3. List and define terms used to describe pathogenesis.</a:t>
            </a:r>
          </a:p>
          <a:p>
            <a:pPr marL="0" indent="0">
              <a:buNone/>
            </a:pPr>
            <a:r>
              <a:rPr lang="en-US" sz="1200" dirty="0">
                <a:solidFill>
                  <a:srgbClr val="FF0000"/>
                </a:solidFill>
                <a:latin typeface="Times New Roman" pitchFamily="18" charset="0"/>
                <a:cs typeface="Times New Roman" pitchFamily="18" charset="0"/>
              </a:rPr>
              <a:t>Syndrome-</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signs and symptoms that have common characteristics, and are associated with a similar disease</a:t>
            </a:r>
          </a:p>
          <a:p>
            <a:pPr marL="0" indent="0">
              <a:buNone/>
            </a:pPr>
            <a:r>
              <a:rPr lang="en-US" sz="1200" dirty="0" err="1">
                <a:solidFill>
                  <a:srgbClr val="FF0000"/>
                </a:solidFill>
                <a:latin typeface="Times New Roman" pitchFamily="18" charset="0"/>
                <a:cs typeface="Times New Roman" pitchFamily="18" charset="0"/>
              </a:rPr>
              <a:t>Sequelae</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conditions on the body after recovery from a disease</a:t>
            </a:r>
          </a:p>
          <a:p>
            <a:pPr marL="0" indent="0">
              <a:buNone/>
            </a:pPr>
            <a:r>
              <a:rPr lang="en-US" sz="1200" dirty="0">
                <a:solidFill>
                  <a:srgbClr val="FF0000"/>
                </a:solidFill>
                <a:latin typeface="Times New Roman" pitchFamily="18" charset="0"/>
                <a:cs typeface="Times New Roman" pitchFamily="18" charset="0"/>
              </a:rPr>
              <a:t>Incubation</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the length of time between the contraction of a disease, and the exhibition of the initial signs and symptoms</a:t>
            </a:r>
          </a:p>
          <a:p>
            <a:pPr marL="0" indent="0">
              <a:buNone/>
            </a:pPr>
            <a:r>
              <a:rPr lang="en-US" sz="1200" dirty="0">
                <a:solidFill>
                  <a:srgbClr val="FF0000"/>
                </a:solidFill>
                <a:latin typeface="Times New Roman" pitchFamily="18" charset="0"/>
                <a:cs typeface="Times New Roman" pitchFamily="18" charset="0"/>
              </a:rPr>
              <a:t>Remission</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this is when the signs and symptoms of a disease gradually fade</a:t>
            </a:r>
          </a:p>
          <a:p>
            <a:pPr marL="0" indent="0">
              <a:buNone/>
            </a:pPr>
            <a:r>
              <a:rPr lang="en-US" sz="1200" dirty="0">
                <a:solidFill>
                  <a:srgbClr val="FF0000"/>
                </a:solidFill>
                <a:latin typeface="Times New Roman" pitchFamily="18" charset="0"/>
                <a:cs typeface="Times New Roman" pitchFamily="18" charset="0"/>
              </a:rPr>
              <a:t>Acute</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refers to the exhibition of strong signs and symptoms after a short while</a:t>
            </a:r>
          </a:p>
          <a:p>
            <a:pPr marL="0" indent="0">
              <a:buNone/>
            </a:pPr>
            <a:r>
              <a:rPr lang="en-US" sz="1200" dirty="0">
                <a:solidFill>
                  <a:srgbClr val="FF0000"/>
                </a:solidFill>
                <a:latin typeface="Times New Roman" pitchFamily="18" charset="0"/>
                <a:cs typeface="Times New Roman" pitchFamily="18" charset="0"/>
              </a:rPr>
              <a:t>Prodromal</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the initial stages of a disease when signs and symptoms start showing</a:t>
            </a:r>
          </a:p>
          <a:p>
            <a:pPr marL="0" indent="0">
              <a:buNone/>
            </a:pPr>
            <a:r>
              <a:rPr lang="en-US" sz="1200" dirty="0">
                <a:solidFill>
                  <a:srgbClr val="FF0000"/>
                </a:solidFill>
                <a:latin typeface="Times New Roman" pitchFamily="18" charset="0"/>
                <a:cs typeface="Times New Roman" pitchFamily="18" charset="0"/>
              </a:rPr>
              <a:t>Chronic</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refers to the slow development of signs and symptoms that happens over months or years, and occurs before or after the acute phase</a:t>
            </a:r>
          </a:p>
          <a:p>
            <a:pPr marL="0" indent="0">
              <a:buNone/>
            </a:pPr>
            <a:r>
              <a:rPr lang="en-US" sz="1200" dirty="0">
                <a:solidFill>
                  <a:srgbClr val="FF0000"/>
                </a:solidFill>
                <a:latin typeface="Times New Roman" pitchFamily="18" charset="0"/>
                <a:cs typeface="Times New Roman" pitchFamily="18" charset="0"/>
              </a:rPr>
              <a:t>Subclinical</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this is usually an infection that does not have signs and symptoms</a:t>
            </a:r>
          </a:p>
          <a:p>
            <a:pPr marL="0" indent="0">
              <a:buNone/>
            </a:pPr>
            <a:r>
              <a:rPr lang="en-US" sz="1200" dirty="0">
                <a:solidFill>
                  <a:srgbClr val="FF0000"/>
                </a:solidFill>
                <a:latin typeface="Times New Roman" pitchFamily="18" charset="0"/>
                <a:cs typeface="Times New Roman" pitchFamily="18" charset="0"/>
              </a:rPr>
              <a:t>Latent</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refers to signs and symptoms of a disease that end, and reemerge later such as the chicken pox virus</a:t>
            </a:r>
          </a:p>
          <a:p>
            <a:pPr marL="0" indent="0">
              <a:buNone/>
            </a:pPr>
            <a:r>
              <a:rPr lang="en-US" sz="1200" dirty="0">
                <a:solidFill>
                  <a:srgbClr val="FF0000"/>
                </a:solidFill>
                <a:latin typeface="Times New Roman" pitchFamily="18" charset="0"/>
                <a:cs typeface="Times New Roman" pitchFamily="18" charset="0"/>
              </a:rPr>
              <a:t>Exacerbation</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this is the unexpected increase in intensity of signs and symptoms of a disease</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410627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400800"/>
          </a:xfrm>
        </p:spPr>
        <p:txBody>
          <a:bodyPr>
            <a:normAutofit/>
          </a:bodyPr>
          <a:lstStyle/>
          <a:p>
            <a:pPr marL="0" indent="0">
              <a:buNone/>
            </a:pPr>
            <a:r>
              <a:rPr lang="en-US" sz="1200" dirty="0">
                <a:latin typeface="Times New Roman" pitchFamily="18" charset="0"/>
                <a:cs typeface="Times New Roman" pitchFamily="18" charset="0"/>
              </a:rPr>
              <a:t>4. Describe factors that must be considered when clinically assessing a patient.</a:t>
            </a:r>
          </a:p>
          <a:p>
            <a:pPr marL="0" indent="0">
              <a:buNone/>
            </a:pPr>
            <a:r>
              <a:rPr lang="en-US" sz="1200" dirty="0">
                <a:solidFill>
                  <a:srgbClr val="0070C0"/>
                </a:solidFill>
                <a:latin typeface="Times New Roman" pitchFamily="18" charset="0"/>
                <a:cs typeface="Times New Roman" pitchFamily="18" charset="0"/>
              </a:rPr>
              <a:t>Clinical signs and symptoms are both objective and subjective, in that, they vary from the clinician and patient’s perspective as the clinician uses tests while the patient describes sensations, which are interdependent</a:t>
            </a:r>
          </a:p>
          <a:p>
            <a:pPr marL="0" indent="0">
              <a:buNone/>
            </a:pPr>
            <a:r>
              <a:rPr lang="en-US" sz="1200" dirty="0">
                <a:solidFill>
                  <a:srgbClr val="0070C0"/>
                </a:solidFill>
                <a:latin typeface="Times New Roman" pitchFamily="18" charset="0"/>
                <a:cs typeface="Times New Roman" pitchFamily="18" charset="0"/>
              </a:rPr>
              <a:t>The conditions considered standard by the general public, and the patient before the contraction of a disease</a:t>
            </a:r>
          </a:p>
          <a:p>
            <a:pPr marL="0" indent="0">
              <a:buNone/>
            </a:pPr>
            <a:r>
              <a:rPr lang="en-US" sz="1200" dirty="0">
                <a:solidFill>
                  <a:srgbClr val="0070C0"/>
                </a:solidFill>
                <a:latin typeface="Times New Roman" pitchFamily="18" charset="0"/>
                <a:cs typeface="Times New Roman" pitchFamily="18" charset="0"/>
              </a:rPr>
              <a:t>Body temperature and the plasma levels of hormone are affected by the time of day as they are aligned to a circadian rhythm</a:t>
            </a:r>
          </a:p>
          <a:p>
            <a:pPr marL="0" indent="0">
              <a:buNone/>
            </a:pPr>
            <a:r>
              <a:rPr lang="en-US" sz="1200" dirty="0">
                <a:solidFill>
                  <a:srgbClr val="0070C0"/>
                </a:solidFill>
                <a:latin typeface="Times New Roman" pitchFamily="18" charset="0"/>
                <a:cs typeface="Times New Roman" pitchFamily="18" charset="0"/>
              </a:rPr>
              <a:t>The age of a patient must be taken into account as age determines issues such as menopause in women that reduces the density of their bones, thus, increasing the chances of osteopenia and osteoporosis</a:t>
            </a:r>
          </a:p>
          <a:p>
            <a:pPr marL="0" indent="0">
              <a:buNone/>
            </a:pPr>
            <a:r>
              <a:rPr lang="en-US" sz="1200" dirty="0">
                <a:solidFill>
                  <a:srgbClr val="0070C0"/>
                </a:solidFill>
                <a:latin typeface="Times New Roman" pitchFamily="18" charset="0"/>
                <a:cs typeface="Times New Roman" pitchFamily="18" charset="0"/>
              </a:rPr>
              <a:t>Gender is a factor to be highlighted by clinicians as men and women of the same age group usually possess varying body conditions that include different levels of red blood cells, hormones, height and weight</a:t>
            </a:r>
          </a:p>
          <a:p>
            <a:pPr marL="0" indent="0">
              <a:buNone/>
            </a:pPr>
            <a:r>
              <a:rPr lang="en-US" sz="1200" dirty="0">
                <a:solidFill>
                  <a:srgbClr val="0070C0"/>
                </a:solidFill>
                <a:latin typeface="Times New Roman" pitchFamily="18" charset="0"/>
                <a:cs typeface="Times New Roman" pitchFamily="18" charset="0"/>
              </a:rPr>
              <a:t>Reliability, and validity of the equipment used to perform clinical testing must be evaluated through repeated measurements to assess reliability, and using a standard result to determine validity</a:t>
            </a:r>
          </a:p>
          <a:p>
            <a:pPr marL="0" indent="0">
              <a:buNone/>
            </a:pPr>
            <a:r>
              <a:rPr lang="en-US" sz="1200" dirty="0">
                <a:latin typeface="Times New Roman" pitchFamily="18" charset="0"/>
                <a:cs typeface="Times New Roman" pitchFamily="18" charset="0"/>
              </a:rPr>
              <a:t>5. Recognize that clinical signs and symptoms are due to a combination of pathophysiological changes and the body’s homeostatic responses to those changes.</a:t>
            </a:r>
          </a:p>
          <a:p>
            <a:pPr marL="0" indent="0">
              <a:buNone/>
            </a:pPr>
            <a:r>
              <a:rPr lang="en-US" sz="1200" dirty="0">
                <a:solidFill>
                  <a:srgbClr val="0070C0"/>
                </a:solidFill>
                <a:latin typeface="Times New Roman" pitchFamily="18" charset="0"/>
                <a:cs typeface="Times New Roman" pitchFamily="18" charset="0"/>
              </a:rPr>
              <a:t>When changes occur in the body, a receptor receives stimuli that results in the creation of an afferent signal that is transmitted to the integration center. The integration center assesses the signal, and produces an efferent signal transmitted to an effector. The responses from the effector produce signs and symptoms because they either increase conditions of the body such as temperature and pH, or decrease them to deal with the changes, and re attain homeostatic balance</a:t>
            </a:r>
          </a:p>
          <a:p>
            <a:pPr marL="0" indent="0">
              <a:buNone/>
            </a:pPr>
            <a:r>
              <a:rPr lang="en-US" sz="1200" dirty="0">
                <a:latin typeface="Times New Roman" pitchFamily="18" charset="0"/>
                <a:cs typeface="Times New Roman" pitchFamily="18" charset="0"/>
              </a:rPr>
              <a:t>6. Distinguish between the short-term and long-term homeostatic responses to stress with respect to the hormones involved and their effects.</a:t>
            </a:r>
          </a:p>
          <a:p>
            <a:pPr marL="0" indent="0">
              <a:buNone/>
            </a:pPr>
            <a:r>
              <a:rPr lang="en-US" sz="1200" dirty="0">
                <a:solidFill>
                  <a:srgbClr val="0070C0"/>
                </a:solidFill>
                <a:latin typeface="Times New Roman" pitchFamily="18" charset="0"/>
                <a:cs typeface="Times New Roman" pitchFamily="18" charset="0"/>
              </a:rPr>
              <a:t>Short term responses to stress are done at the </a:t>
            </a:r>
            <a:r>
              <a:rPr lang="en-US" sz="1200" dirty="0" err="1">
                <a:solidFill>
                  <a:srgbClr val="0070C0"/>
                </a:solidFill>
                <a:latin typeface="Times New Roman" pitchFamily="18" charset="0"/>
                <a:cs typeface="Times New Roman" pitchFamily="18" charset="0"/>
              </a:rPr>
              <a:t>Sympathomedullary</a:t>
            </a:r>
            <a:r>
              <a:rPr lang="en-US" sz="1200" dirty="0">
                <a:solidFill>
                  <a:srgbClr val="0070C0"/>
                </a:solidFill>
                <a:latin typeface="Times New Roman" pitchFamily="18" charset="0"/>
                <a:cs typeface="Times New Roman" pitchFamily="18" charset="0"/>
              </a:rPr>
              <a:t> Pathway, whereas long term response to stress is performed by the Hypothalamic Pituitary-Adrenal (HPA) System. </a:t>
            </a:r>
            <a:r>
              <a:rPr lang="en-US" sz="1200" dirty="0">
                <a:solidFill>
                  <a:srgbClr val="00B0F0"/>
                </a:solidFill>
                <a:latin typeface="Times New Roman" pitchFamily="18" charset="0"/>
                <a:cs typeface="Times New Roman" pitchFamily="18" charset="0"/>
              </a:rPr>
              <a:t>Short term homeostatic responses to stress involve stimulation of the adrenal medulla by the hypothalamus to secrete adrenaline, while long term homeostatic response involves stimulation of the pituitary gland by the hypothalamus to secrete the adrenocorticotropic hormone</a:t>
            </a:r>
            <a:r>
              <a:rPr lang="en-US" sz="1200" dirty="0">
                <a:solidFill>
                  <a:srgbClr val="0070C0"/>
                </a:solidFill>
                <a:latin typeface="Times New Roman" pitchFamily="18" charset="0"/>
                <a:cs typeface="Times New Roman" pitchFamily="18" charset="0"/>
              </a:rPr>
              <a:t>. </a:t>
            </a:r>
            <a:r>
              <a:rPr lang="en-US" sz="1200" dirty="0">
                <a:solidFill>
                  <a:srgbClr val="002060"/>
                </a:solidFill>
                <a:latin typeface="Times New Roman" pitchFamily="18" charset="0"/>
                <a:cs typeface="Times New Roman" pitchFamily="18" charset="0"/>
              </a:rPr>
              <a:t>Adrenaline hormone in short term homeostatic response to stress stimulates the sympathetic nervous system that causes alterations such increased pulse rate, after which there is increased operations in the parasympathetic nervous system to create homeostatic balance. The ACTH in long term response to stress stimulates the production of corticosteroid hormone by the adrenal glands to control long term conditions such as blood sugar levels</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377027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rmAutofit/>
          </a:bodyPr>
          <a:lstStyle/>
          <a:p>
            <a:pPr marL="0" indent="0">
              <a:buNone/>
            </a:pPr>
            <a:r>
              <a:rPr lang="en-US" sz="1200" dirty="0">
                <a:latin typeface="Times New Roman" pitchFamily="18" charset="0"/>
                <a:cs typeface="Times New Roman" pitchFamily="18" charset="0"/>
              </a:rPr>
              <a:t>7. Describe a specific negative feedback homeostatic response and break it into its components: stimulus, receptor, afferent signal/pathway, integration center, efferent signal/pathway, effector(s), response. (Use the baroreceptor response to elevated blood pressure as described in the Khan Academy video on your video list.)</a:t>
            </a:r>
          </a:p>
          <a:p>
            <a:pPr marL="0" indent="0">
              <a:buNone/>
            </a:pPr>
            <a:r>
              <a:rPr lang="en-US" sz="1200" dirty="0">
                <a:solidFill>
                  <a:srgbClr val="0070C0"/>
                </a:solidFill>
                <a:latin typeface="Times New Roman" pitchFamily="18" charset="0"/>
                <a:cs typeface="Times New Roman" pitchFamily="18" charset="0"/>
              </a:rPr>
              <a:t>Increased blood pressure in the body would trigger negative homeostatic feedback. The pressure creates stimuli in form of stretch that are received by the baroreceptors, which generate an afferent signal transmitted to the brain that acts as the integration center. The brain then evaluates the blood pressure level in terms of pulses per minute, and if it is high, the autonomic nervous system sends an efferent signal to the parasympathetic nerves that decrease heart rate through vasodilation.</a:t>
            </a:r>
          </a:p>
          <a:p>
            <a:pPr marL="0" indent="0">
              <a:buNone/>
            </a:pPr>
            <a:r>
              <a:rPr lang="en-US" sz="1200" dirty="0">
                <a:latin typeface="Times New Roman" pitchFamily="18" charset="0"/>
                <a:cs typeface="Times New Roman" pitchFamily="18" charset="0"/>
              </a:rPr>
              <a:t>8. Recognize that pathophysiology is a cellular phenomenon and state the three ways a cell may respond to injury.</a:t>
            </a:r>
          </a:p>
          <a:p>
            <a:pPr marL="0" indent="0">
              <a:buNone/>
            </a:pPr>
            <a:r>
              <a:rPr lang="en-US" sz="1200" dirty="0">
                <a:solidFill>
                  <a:srgbClr val="FF0000"/>
                </a:solidFill>
                <a:latin typeface="Times New Roman" pitchFamily="18" charset="0"/>
                <a:cs typeface="Times New Roman" pitchFamily="18" charset="0"/>
              </a:rPr>
              <a:t>Pathophysiology</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is the study of physiological operations that result from, or cause alterations in cell structure.</a:t>
            </a:r>
          </a:p>
          <a:p>
            <a:pPr marL="0" indent="0">
              <a:buNone/>
            </a:pPr>
            <a:r>
              <a:rPr lang="en-US" sz="1200" dirty="0">
                <a:solidFill>
                  <a:srgbClr val="002060"/>
                </a:solidFill>
                <a:latin typeface="Times New Roman" pitchFamily="18" charset="0"/>
                <a:cs typeface="Times New Roman" pitchFamily="18" charset="0"/>
              </a:rPr>
              <a:t>Full recovery-conditions such as swelling can be fully recovered to return to the initial state</a:t>
            </a:r>
          </a:p>
          <a:p>
            <a:pPr marL="0" indent="0">
              <a:buNone/>
            </a:pPr>
            <a:r>
              <a:rPr lang="en-US" sz="1200" dirty="0">
                <a:solidFill>
                  <a:srgbClr val="002060"/>
                </a:solidFill>
                <a:latin typeface="Times New Roman" pitchFamily="18" charset="0"/>
                <a:cs typeface="Times New Roman" pitchFamily="18" charset="0"/>
              </a:rPr>
              <a:t>Adaptation-in this case, the injury to cells is significant which results in alterations in cell number, size, and functions.</a:t>
            </a:r>
          </a:p>
          <a:p>
            <a:pPr marL="0" indent="0">
              <a:buNone/>
            </a:pPr>
            <a:r>
              <a:rPr lang="en-US" sz="1200" dirty="0">
                <a:solidFill>
                  <a:srgbClr val="002060"/>
                </a:solidFill>
                <a:latin typeface="Times New Roman" pitchFamily="18" charset="0"/>
                <a:cs typeface="Times New Roman" pitchFamily="18" charset="0"/>
              </a:rPr>
              <a:t>Cell death-this is when injury to cells cannot be reversed</a:t>
            </a:r>
          </a:p>
          <a:p>
            <a:pPr marL="0" indent="0">
              <a:buNone/>
            </a:pPr>
            <a:r>
              <a:rPr lang="en-US" sz="1200" dirty="0">
                <a:latin typeface="Times New Roman" pitchFamily="18" charset="0"/>
                <a:cs typeface="Times New Roman" pitchFamily="18" charset="0"/>
              </a:rPr>
              <a:t>9. Describe the mechanism of </a:t>
            </a:r>
            <a:r>
              <a:rPr lang="en-US" sz="1200" dirty="0" err="1">
                <a:latin typeface="Times New Roman" pitchFamily="18" charset="0"/>
                <a:cs typeface="Times New Roman" pitchFamily="18" charset="0"/>
              </a:rPr>
              <a:t>hydropic</a:t>
            </a:r>
            <a:r>
              <a:rPr lang="en-US" sz="1200" dirty="0">
                <a:latin typeface="Times New Roman" pitchFamily="18" charset="0"/>
                <a:cs typeface="Times New Roman" pitchFamily="18" charset="0"/>
              </a:rPr>
              <a:t> swelling, an indicator of reversible cell injury.</a:t>
            </a:r>
          </a:p>
          <a:p>
            <a:pPr marL="0" indent="0">
              <a:buNone/>
            </a:pPr>
            <a:r>
              <a:rPr lang="en-US" sz="1200" dirty="0">
                <a:solidFill>
                  <a:srgbClr val="0070C0"/>
                </a:solidFill>
                <a:latin typeface="Times New Roman" pitchFamily="18" charset="0"/>
                <a:cs typeface="Times New Roman" pitchFamily="18" charset="0"/>
              </a:rPr>
              <a:t>Reduction in Adenosine triphosphate leads to a dysfunctional sodium and potassium pump, thus, the increased concentration of sodium within the cells that causes osmosis thus swelling</a:t>
            </a:r>
          </a:p>
          <a:p>
            <a:pPr marL="0" indent="0">
              <a:buNone/>
            </a:pPr>
            <a:r>
              <a:rPr lang="en-US" sz="1200" dirty="0">
                <a:latin typeface="Times New Roman" pitchFamily="18" charset="0"/>
                <a:cs typeface="Times New Roman" pitchFamily="18" charset="0"/>
              </a:rPr>
              <a:t>10. Contrast the four mechanisms of producing intracellular accumulations, indicators of reversible cellular injury.</a:t>
            </a:r>
          </a:p>
          <a:p>
            <a:pPr marL="0" indent="0">
              <a:buNone/>
            </a:pPr>
            <a:r>
              <a:rPr lang="en-US" sz="1200" dirty="0">
                <a:solidFill>
                  <a:srgbClr val="0070C0"/>
                </a:solidFill>
                <a:latin typeface="Times New Roman" pitchFamily="18" charset="0"/>
                <a:cs typeface="Times New Roman" pitchFamily="18" charset="0"/>
              </a:rPr>
              <a:t>First, when a person consumes indigestible substances, they accumulate within cells. The second mechanism results from the accumulation of the substrate of an enzyme due to its absence in the biochemical pathway. Thirdly, excessive substances caused by irregular metabolism leads to accumulation of these substances in cells. Finally, a dysfunctional ubiquitin-proteasome system hinders elimination of dead proteins, which accumulate in cells</a:t>
            </a:r>
          </a:p>
        </p:txBody>
      </p:sp>
    </p:spTree>
    <p:extLst>
      <p:ext uri="{BB962C8B-B14F-4D97-AF65-F5344CB8AC3E}">
        <p14:creationId xmlns:p14="http://schemas.microsoft.com/office/powerpoint/2010/main" val="107025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Autofit/>
          </a:bodyPr>
          <a:lstStyle/>
          <a:p>
            <a:pPr marL="0" indent="0">
              <a:buNone/>
            </a:pPr>
            <a:r>
              <a:rPr lang="en-US" sz="1200" dirty="0">
                <a:latin typeface="Times New Roman" pitchFamily="18" charset="0"/>
                <a:cs typeface="Times New Roman" pitchFamily="18" charset="0"/>
              </a:rPr>
              <a:t>Lecture 1B</a:t>
            </a:r>
          </a:p>
          <a:p>
            <a:pPr marL="0" indent="0">
              <a:buNone/>
            </a:pPr>
            <a:r>
              <a:rPr lang="en-US" sz="1200" dirty="0">
                <a:latin typeface="Times New Roman" pitchFamily="18" charset="0"/>
                <a:cs typeface="Times New Roman" pitchFamily="18" charset="0"/>
              </a:rPr>
              <a:t>11. Define the five ways injured cells change in number, size and/or structure in an attempt to adapt to injury.</a:t>
            </a:r>
          </a:p>
          <a:p>
            <a:pPr marL="0" indent="0">
              <a:buNone/>
            </a:pPr>
            <a:r>
              <a:rPr lang="en-US" sz="1200" dirty="0">
                <a:solidFill>
                  <a:srgbClr val="FF0000"/>
                </a:solidFill>
                <a:latin typeface="Times New Roman" pitchFamily="18" charset="0"/>
                <a:cs typeface="Times New Roman" pitchFamily="18" charset="0"/>
              </a:rPr>
              <a:t>Atrophy-</a:t>
            </a:r>
            <a:r>
              <a:rPr lang="en-US" sz="1200" dirty="0">
                <a:solidFill>
                  <a:srgbClr val="0070C0"/>
                </a:solidFill>
                <a:latin typeface="Times New Roman" pitchFamily="18" charset="0"/>
                <a:cs typeface="Times New Roman" pitchFamily="18" charset="0"/>
              </a:rPr>
              <a:t>cells decrease in size, and have reduced functions</a:t>
            </a:r>
          </a:p>
          <a:p>
            <a:pPr marL="0" indent="0">
              <a:buNone/>
            </a:pPr>
            <a:r>
              <a:rPr lang="en-US" sz="1200" dirty="0">
                <a:solidFill>
                  <a:srgbClr val="FF0000"/>
                </a:solidFill>
                <a:latin typeface="Times New Roman" pitchFamily="18" charset="0"/>
                <a:cs typeface="Times New Roman" pitchFamily="18" charset="0"/>
              </a:rPr>
              <a:t>Hypertrophy</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cells increase in size, and have increased or excessive activity</a:t>
            </a:r>
          </a:p>
          <a:p>
            <a:pPr marL="0" indent="0">
              <a:buNone/>
            </a:pPr>
            <a:r>
              <a:rPr lang="en-US" sz="1200" dirty="0">
                <a:solidFill>
                  <a:srgbClr val="FF0000"/>
                </a:solidFill>
                <a:latin typeface="Times New Roman" pitchFamily="18" charset="0"/>
                <a:cs typeface="Times New Roman" pitchFamily="18" charset="0"/>
              </a:rPr>
              <a:t>Hyperplasia</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results in an increased quantity in cells due to frequent cell division</a:t>
            </a:r>
          </a:p>
          <a:p>
            <a:pPr marL="0" indent="0">
              <a:buNone/>
            </a:pPr>
            <a:r>
              <a:rPr lang="en-US" sz="1200" dirty="0">
                <a:solidFill>
                  <a:srgbClr val="FF0000"/>
                </a:solidFill>
                <a:latin typeface="Times New Roman" pitchFamily="18" charset="0"/>
                <a:cs typeface="Times New Roman" pitchFamily="18" charset="0"/>
              </a:rPr>
              <a:t>Metaplasia</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this is when cells change in structure, resulting in the formation of a different but functional cell</a:t>
            </a:r>
          </a:p>
          <a:p>
            <a:pPr marL="0" indent="0">
              <a:buNone/>
            </a:pPr>
            <a:r>
              <a:rPr lang="en-US" sz="1200" dirty="0">
                <a:solidFill>
                  <a:srgbClr val="FF0000"/>
                </a:solidFill>
                <a:latin typeface="Times New Roman" pitchFamily="18" charset="0"/>
                <a:cs typeface="Times New Roman" pitchFamily="18" charset="0"/>
              </a:rPr>
              <a:t>Dysplasia</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this is when functional cells are altered in structure to irregularly structured cells</a:t>
            </a:r>
          </a:p>
          <a:p>
            <a:pPr marL="0" indent="0">
              <a:buNone/>
            </a:pPr>
            <a:r>
              <a:rPr lang="en-US" sz="1200" dirty="0">
                <a:latin typeface="Times New Roman" pitchFamily="18" charset="0"/>
                <a:cs typeface="Times New Roman" pitchFamily="18" charset="0"/>
              </a:rPr>
              <a:t>12. Identify the factor that determines whether cell injury is irreversible.</a:t>
            </a:r>
          </a:p>
          <a:p>
            <a:pPr marL="0" indent="0">
              <a:buNone/>
            </a:pPr>
            <a:r>
              <a:rPr lang="en-US" sz="1200" dirty="0">
                <a:solidFill>
                  <a:srgbClr val="0070C0"/>
                </a:solidFill>
                <a:latin typeface="Times New Roman" pitchFamily="18" charset="0"/>
                <a:cs typeface="Times New Roman" pitchFamily="18" charset="0"/>
              </a:rPr>
              <a:t>When the nucleus’ and cell membrane are exposed to injury, a cell cannot recover</a:t>
            </a:r>
          </a:p>
          <a:p>
            <a:pPr marL="0" indent="0">
              <a:buNone/>
            </a:pPr>
            <a:r>
              <a:rPr lang="en-US" sz="1200" dirty="0">
                <a:latin typeface="Times New Roman" pitchFamily="18" charset="0"/>
                <a:cs typeface="Times New Roman" pitchFamily="18" charset="0"/>
              </a:rPr>
              <a:t>13. Define necrosis and apoptosis, and state which process leads to inflammation.</a:t>
            </a:r>
          </a:p>
          <a:p>
            <a:pPr marL="0" indent="0">
              <a:buNone/>
            </a:pPr>
            <a:r>
              <a:rPr lang="en-US" sz="1200" dirty="0">
                <a:solidFill>
                  <a:srgbClr val="FF0000"/>
                </a:solidFill>
                <a:latin typeface="Times New Roman" pitchFamily="18" charset="0"/>
                <a:cs typeface="Times New Roman" pitchFamily="18" charset="0"/>
              </a:rPr>
              <a:t>Necrosis</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is the death of cells due to autolysis that results in the bursting of cells, while apoptosis is the organic death of cells after wearing out. Necrosis causes inflammation</a:t>
            </a:r>
          </a:p>
          <a:p>
            <a:pPr marL="0" indent="0">
              <a:buNone/>
            </a:pPr>
            <a:r>
              <a:rPr lang="en-US" sz="1200" dirty="0">
                <a:latin typeface="Times New Roman" pitchFamily="18" charset="0"/>
                <a:cs typeface="Times New Roman" pitchFamily="18" charset="0"/>
              </a:rPr>
              <a:t>14. List the local and systemic effects of inflammation.</a:t>
            </a:r>
          </a:p>
          <a:p>
            <a:pPr marL="0" indent="0">
              <a:buNone/>
            </a:pPr>
            <a:r>
              <a:rPr lang="en-US" sz="1200" dirty="0">
                <a:solidFill>
                  <a:srgbClr val="FF0000"/>
                </a:solidFill>
                <a:latin typeface="Times New Roman" pitchFamily="18" charset="0"/>
                <a:cs typeface="Times New Roman" pitchFamily="18" charset="0"/>
              </a:rPr>
              <a:t>Local effects</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swelling, pain, appearing red in affected areas</a:t>
            </a:r>
          </a:p>
          <a:p>
            <a:pPr marL="0" indent="0">
              <a:buNone/>
            </a:pPr>
            <a:r>
              <a:rPr lang="en-US" sz="1200" dirty="0">
                <a:solidFill>
                  <a:srgbClr val="FF0000"/>
                </a:solidFill>
                <a:latin typeface="Times New Roman" pitchFamily="18" charset="0"/>
                <a:cs typeface="Times New Roman" pitchFamily="18" charset="0"/>
              </a:rPr>
              <a:t>Systemic effects</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leukocytosis, excessive production of one type of protein, and fever</a:t>
            </a:r>
          </a:p>
          <a:p>
            <a:pPr marL="0" indent="0">
              <a:buNone/>
            </a:pPr>
            <a:r>
              <a:rPr lang="en-US" sz="1200" dirty="0">
                <a:latin typeface="Times New Roman" pitchFamily="18" charset="0"/>
                <a:cs typeface="Times New Roman" pitchFamily="18" charset="0"/>
              </a:rPr>
              <a:t>15. Contrast the four types of necrosis: </a:t>
            </a:r>
            <a:r>
              <a:rPr lang="en-US" sz="1200" dirty="0" err="1">
                <a:latin typeface="Times New Roman" pitchFamily="18" charset="0"/>
                <a:cs typeface="Times New Roman" pitchFamily="18" charset="0"/>
              </a:rPr>
              <a:t>coagulative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liquefactive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caseous</a:t>
            </a:r>
            <a:r>
              <a:rPr lang="en-US" sz="1200" dirty="0">
                <a:latin typeface="Times New Roman" pitchFamily="18" charset="0"/>
                <a:cs typeface="Times New Roman" pitchFamily="18" charset="0"/>
              </a:rPr>
              <a:t> and fat with respect to the types of tissues involved and a description of the necrotic tissue.</a:t>
            </a:r>
          </a:p>
          <a:p>
            <a:pPr marL="0" indent="0">
              <a:buNone/>
            </a:pPr>
            <a:r>
              <a:rPr lang="en-US" sz="1200" dirty="0" err="1">
                <a:solidFill>
                  <a:srgbClr val="FF0000"/>
                </a:solidFill>
                <a:latin typeface="Times New Roman" pitchFamily="18" charset="0"/>
                <a:cs typeface="Times New Roman" pitchFamily="18" charset="0"/>
              </a:rPr>
              <a:t>Coagulative</a:t>
            </a:r>
            <a:r>
              <a:rPr lang="en-US" sz="1200" dirty="0">
                <a:solidFill>
                  <a:srgbClr val="FF0000"/>
                </a:solidFill>
                <a:latin typeface="Times New Roman" pitchFamily="18" charset="0"/>
                <a:cs typeface="Times New Roman" pitchFamily="18" charset="0"/>
              </a:rPr>
              <a:t> necrosis</a:t>
            </a:r>
            <a:r>
              <a:rPr lang="en-US" sz="1200" dirty="0">
                <a:solidFill>
                  <a:srgbClr val="0070C0"/>
                </a:solidFill>
                <a:latin typeface="Times New Roman" pitchFamily="18" charset="0"/>
                <a:cs typeface="Times New Roman" pitchFamily="18" charset="0"/>
              </a:rPr>
              <a:t> involves necrotic tissues that are composed of dead proteins that are digested by the </a:t>
            </a:r>
            <a:r>
              <a:rPr lang="en-US" sz="1200" dirty="0" err="1">
                <a:solidFill>
                  <a:srgbClr val="0070C0"/>
                </a:solidFill>
                <a:latin typeface="Times New Roman" pitchFamily="18" charset="0"/>
                <a:cs typeface="Times New Roman" pitchFamily="18" charset="0"/>
              </a:rPr>
              <a:t>proteolytic</a:t>
            </a:r>
            <a:r>
              <a:rPr lang="en-US" sz="1200" dirty="0">
                <a:solidFill>
                  <a:srgbClr val="0070C0"/>
                </a:solidFill>
                <a:latin typeface="Times New Roman" pitchFamily="18" charset="0"/>
                <a:cs typeface="Times New Roman" pitchFamily="18" charset="0"/>
              </a:rPr>
              <a:t> enzymes. </a:t>
            </a:r>
            <a:r>
              <a:rPr lang="en-US" sz="1200" dirty="0" err="1">
                <a:solidFill>
                  <a:srgbClr val="FF0000"/>
                </a:solidFill>
                <a:latin typeface="Times New Roman" pitchFamily="18" charset="0"/>
                <a:cs typeface="Times New Roman" pitchFamily="18" charset="0"/>
              </a:rPr>
              <a:t>Liquefactive</a:t>
            </a:r>
            <a:r>
              <a:rPr lang="en-US" sz="1200" dirty="0">
                <a:solidFill>
                  <a:srgbClr val="FF0000"/>
                </a:solidFill>
                <a:latin typeface="Times New Roman" pitchFamily="18" charset="0"/>
                <a:cs typeface="Times New Roman" pitchFamily="18" charset="0"/>
              </a:rPr>
              <a:t> necrosis</a:t>
            </a:r>
            <a:r>
              <a:rPr lang="en-US" sz="1200" dirty="0">
                <a:solidFill>
                  <a:srgbClr val="0070C0"/>
                </a:solidFill>
                <a:latin typeface="Times New Roman" pitchFamily="18" charset="0"/>
                <a:cs typeface="Times New Roman" pitchFamily="18" charset="0"/>
              </a:rPr>
              <a:t> happens within the brain tissue where phagocytes have enzymes that speed the breaking down of the necrotic tissue. Thirdly, </a:t>
            </a:r>
            <a:r>
              <a:rPr lang="en-US" sz="1200" dirty="0" err="1">
                <a:solidFill>
                  <a:srgbClr val="FF0000"/>
                </a:solidFill>
                <a:latin typeface="Times New Roman" pitchFamily="18" charset="0"/>
                <a:cs typeface="Times New Roman" pitchFamily="18" charset="0"/>
              </a:rPr>
              <a:t>caseous</a:t>
            </a:r>
            <a:r>
              <a:rPr lang="en-US" sz="1200" dirty="0">
                <a:solidFill>
                  <a:srgbClr val="FF0000"/>
                </a:solidFill>
                <a:latin typeface="Times New Roman" pitchFamily="18" charset="0"/>
                <a:cs typeface="Times New Roman" pitchFamily="18" charset="0"/>
              </a:rPr>
              <a:t> necrosis</a:t>
            </a:r>
            <a:r>
              <a:rPr lang="en-US" sz="1200" dirty="0">
                <a:solidFill>
                  <a:srgbClr val="0070C0"/>
                </a:solidFill>
                <a:latin typeface="Times New Roman" pitchFamily="18" charset="0"/>
                <a:cs typeface="Times New Roman" pitchFamily="18" charset="0"/>
              </a:rPr>
              <a:t> happens in the lung tissue where the necrotic tissue is susceptible to injury. Finally, </a:t>
            </a:r>
            <a:r>
              <a:rPr lang="en-US" sz="1200" dirty="0">
                <a:solidFill>
                  <a:srgbClr val="FF0000"/>
                </a:solidFill>
                <a:latin typeface="Times New Roman" pitchFamily="18" charset="0"/>
                <a:cs typeface="Times New Roman" pitchFamily="18" charset="0"/>
              </a:rPr>
              <a:t>fat necrosis</a:t>
            </a:r>
            <a:r>
              <a:rPr lang="en-US" sz="1200" dirty="0">
                <a:solidFill>
                  <a:srgbClr val="0070C0"/>
                </a:solidFill>
                <a:latin typeface="Times New Roman" pitchFamily="18" charset="0"/>
                <a:cs typeface="Times New Roman" pitchFamily="18" charset="0"/>
              </a:rPr>
              <a:t> occurs in the necrotic adipose tissue, whereby the necrotic tissue is white in color</a:t>
            </a:r>
          </a:p>
          <a:p>
            <a:pPr marL="0" indent="0">
              <a:buNone/>
            </a:pPr>
            <a:r>
              <a:rPr lang="en-US" sz="1200" dirty="0">
                <a:latin typeface="Times New Roman" pitchFamily="18" charset="0"/>
                <a:cs typeface="Times New Roman" pitchFamily="18" charset="0"/>
              </a:rPr>
              <a:t>16. Distinguish among the three forms of gangrene: dry, wet and gas.</a:t>
            </a:r>
          </a:p>
          <a:p>
            <a:pPr marL="0" indent="0">
              <a:buNone/>
            </a:pPr>
            <a:r>
              <a:rPr lang="en-US" sz="1200" dirty="0">
                <a:solidFill>
                  <a:srgbClr val="FF0000"/>
                </a:solidFill>
                <a:latin typeface="Times New Roman" pitchFamily="18" charset="0"/>
                <a:cs typeface="Times New Roman" pitchFamily="18" charset="0"/>
              </a:rPr>
              <a:t>Dry gangrene</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happens when there is excess necrosis that results in the separation of healthy tissue from dead tissue by a visible boundary</a:t>
            </a:r>
          </a:p>
          <a:p>
            <a:pPr marL="0" indent="0">
              <a:buNone/>
            </a:pPr>
            <a:r>
              <a:rPr lang="en-US" sz="1200" dirty="0">
                <a:solidFill>
                  <a:srgbClr val="FF0000"/>
                </a:solidFill>
                <a:latin typeface="Times New Roman" pitchFamily="18" charset="0"/>
                <a:cs typeface="Times New Roman" pitchFamily="18" charset="0"/>
              </a:rPr>
              <a:t>Wet gangrene</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involves releasing toxic substances into the blood that are formed from necrosis that liquidates cells</a:t>
            </a:r>
          </a:p>
          <a:p>
            <a:pPr marL="0" indent="0">
              <a:buNone/>
            </a:pPr>
            <a:r>
              <a:rPr lang="en-US" sz="1200" dirty="0">
                <a:solidFill>
                  <a:srgbClr val="FF0000"/>
                </a:solidFill>
                <a:latin typeface="Times New Roman" pitchFamily="18" charset="0"/>
                <a:cs typeface="Times New Roman" pitchFamily="18" charset="0"/>
              </a:rPr>
              <a:t>Gas gangrene</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occurs when bacteria that produce gases cause necrosis</a:t>
            </a:r>
          </a:p>
          <a:p>
            <a:pPr marL="0" indent="0">
              <a:buNone/>
            </a:pPr>
            <a:r>
              <a:rPr lang="en-US" sz="1200" dirty="0">
                <a:latin typeface="Times New Roman" pitchFamily="18" charset="0"/>
                <a:cs typeface="Times New Roman" pitchFamily="18" charset="0"/>
              </a:rPr>
              <a:t>17. Describe extrinsic initiation of apoptosis.</a:t>
            </a:r>
          </a:p>
          <a:p>
            <a:pPr marL="0" indent="0">
              <a:buNone/>
            </a:pPr>
            <a:r>
              <a:rPr lang="en-US" sz="1200" dirty="0">
                <a:solidFill>
                  <a:srgbClr val="0070C0"/>
                </a:solidFill>
                <a:latin typeface="Times New Roman" pitchFamily="18" charset="0"/>
                <a:cs typeface="Times New Roman" pitchFamily="18" charset="0"/>
              </a:rPr>
              <a:t>Extrinsic start of apoptosis is caused when surrounding cells stop transmitting survival signals to the cell facing apoptosis, and when the Fas Ligand of a cytotoxic T cell merge with the Fas receptor of a healthy cell</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483373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Autofit/>
          </a:bodyPr>
          <a:lstStyle/>
          <a:p>
            <a:pPr marL="0" indent="0">
              <a:buNone/>
            </a:pPr>
            <a:r>
              <a:rPr lang="en-US" sz="1200" dirty="0">
                <a:latin typeface="Times New Roman" pitchFamily="18" charset="0"/>
                <a:cs typeface="Times New Roman" pitchFamily="18" charset="0"/>
              </a:rPr>
              <a:t>18. Describe intrinsic initiation of apoptosis.</a:t>
            </a:r>
          </a:p>
          <a:p>
            <a:pPr marL="0" indent="0">
              <a:buNone/>
            </a:pPr>
            <a:r>
              <a:rPr lang="en-US" sz="1200" dirty="0">
                <a:solidFill>
                  <a:srgbClr val="0070C0"/>
                </a:solidFill>
                <a:latin typeface="Times New Roman" pitchFamily="18" charset="0"/>
                <a:cs typeface="Times New Roman" pitchFamily="18" charset="0"/>
              </a:rPr>
              <a:t>Intrinsic initiation of apoptosis occurs when a cell evaluates its internal environment for issues I structure or the DNA strand. p53 is a protein whose purpose to repair DNA, and if the operation is impossible, excessive p53 onsets natural cell death</a:t>
            </a:r>
          </a:p>
          <a:p>
            <a:pPr marL="0" indent="0">
              <a:buNone/>
            </a:pPr>
            <a:r>
              <a:rPr lang="en-US" sz="1200" dirty="0">
                <a:latin typeface="Times New Roman" pitchFamily="18" charset="0"/>
                <a:cs typeface="Times New Roman" pitchFamily="18" charset="0"/>
              </a:rPr>
              <a:t>19. List the steps in apoptosis once it has been initiated. </a:t>
            </a:r>
          </a:p>
          <a:p>
            <a:pPr marL="0" indent="0">
              <a:buNone/>
            </a:pPr>
            <a:r>
              <a:rPr lang="en-US" sz="1200" dirty="0">
                <a:latin typeface="Times New Roman" pitchFamily="18" charset="0"/>
                <a:cs typeface="Times New Roman" pitchFamily="18" charset="0"/>
              </a:rPr>
              <a:t>S</a:t>
            </a:r>
            <a:r>
              <a:rPr lang="en-US" sz="1200" dirty="0">
                <a:solidFill>
                  <a:srgbClr val="0070C0"/>
                </a:solidFill>
                <a:latin typeface="Times New Roman" pitchFamily="18" charset="0"/>
                <a:cs typeface="Times New Roman" pitchFamily="18" charset="0"/>
              </a:rPr>
              <a:t>timulation of </a:t>
            </a:r>
            <a:r>
              <a:rPr lang="en-US" sz="1200" dirty="0" err="1">
                <a:solidFill>
                  <a:srgbClr val="0070C0"/>
                </a:solidFill>
                <a:latin typeface="Times New Roman" pitchFamily="18" charset="0"/>
                <a:cs typeface="Times New Roman" pitchFamily="18" charset="0"/>
              </a:rPr>
              <a:t>capsase</a:t>
            </a:r>
            <a:r>
              <a:rPr lang="en-US" sz="1200" dirty="0">
                <a:solidFill>
                  <a:srgbClr val="0070C0"/>
                </a:solidFill>
                <a:latin typeface="Times New Roman" pitchFamily="18" charset="0"/>
                <a:cs typeface="Times New Roman" pitchFamily="18" charset="0"/>
              </a:rPr>
              <a:t> enzymes</a:t>
            </a:r>
          </a:p>
          <a:p>
            <a:pPr marL="0" indent="0">
              <a:buNone/>
            </a:pPr>
            <a:r>
              <a:rPr lang="en-US" sz="1200" dirty="0">
                <a:solidFill>
                  <a:srgbClr val="0070C0"/>
                </a:solidFill>
                <a:latin typeface="Times New Roman" pitchFamily="18" charset="0"/>
                <a:cs typeface="Times New Roman" pitchFamily="18" charset="0"/>
              </a:rPr>
              <a:t>With the exception of the plasma membrane, the </a:t>
            </a:r>
            <a:r>
              <a:rPr lang="en-US" sz="1200" dirty="0" err="1">
                <a:solidFill>
                  <a:srgbClr val="0070C0"/>
                </a:solidFill>
                <a:latin typeface="Times New Roman" pitchFamily="18" charset="0"/>
                <a:cs typeface="Times New Roman" pitchFamily="18" charset="0"/>
              </a:rPr>
              <a:t>capsase</a:t>
            </a:r>
            <a:r>
              <a:rPr lang="en-US" sz="1200" dirty="0">
                <a:solidFill>
                  <a:srgbClr val="0070C0"/>
                </a:solidFill>
                <a:latin typeface="Times New Roman" pitchFamily="18" charset="0"/>
                <a:cs typeface="Times New Roman" pitchFamily="18" charset="0"/>
              </a:rPr>
              <a:t> enzymes catalyze the disintegration of cell components</a:t>
            </a:r>
          </a:p>
          <a:p>
            <a:pPr marL="0" indent="0">
              <a:buNone/>
            </a:pPr>
            <a:r>
              <a:rPr lang="en-US" sz="1200" dirty="0">
                <a:solidFill>
                  <a:srgbClr val="0070C0"/>
                </a:solidFill>
                <a:latin typeface="Times New Roman" pitchFamily="18" charset="0"/>
                <a:cs typeface="Times New Roman" pitchFamily="18" charset="0"/>
              </a:rPr>
              <a:t>Membrane blebs are created, and deposited on the cell surface</a:t>
            </a:r>
          </a:p>
          <a:p>
            <a:pPr marL="0" indent="0">
              <a:buNone/>
            </a:pPr>
            <a:r>
              <a:rPr lang="en-US" sz="1200" dirty="0">
                <a:solidFill>
                  <a:srgbClr val="0070C0"/>
                </a:solidFill>
                <a:latin typeface="Times New Roman" pitchFamily="18" charset="0"/>
                <a:cs typeface="Times New Roman" pitchFamily="18" charset="0"/>
              </a:rPr>
              <a:t>Phagocytes disintegrate apoptotic bodies</a:t>
            </a:r>
          </a:p>
          <a:p>
            <a:pPr marL="0" indent="0">
              <a:buNone/>
            </a:pPr>
            <a:r>
              <a:rPr lang="en-US" sz="1200" dirty="0">
                <a:latin typeface="Times New Roman" pitchFamily="18" charset="0"/>
                <a:cs typeface="Times New Roman" pitchFamily="18" charset="0"/>
              </a:rPr>
              <a:t>20. Define ischemia and hypoxia.</a:t>
            </a:r>
          </a:p>
          <a:p>
            <a:pPr marL="0" indent="0">
              <a:buNone/>
            </a:pPr>
            <a:r>
              <a:rPr lang="en-US" sz="1200" dirty="0">
                <a:solidFill>
                  <a:srgbClr val="FF0000"/>
                </a:solidFill>
                <a:latin typeface="Times New Roman" pitchFamily="18" charset="0"/>
                <a:cs typeface="Times New Roman" pitchFamily="18" charset="0"/>
              </a:rPr>
              <a:t>Ischemia</a:t>
            </a:r>
            <a:r>
              <a:rPr lang="en-US" sz="1200" dirty="0">
                <a:solidFill>
                  <a:srgbClr val="0070C0"/>
                </a:solidFill>
                <a:latin typeface="Times New Roman" pitchFamily="18" charset="0"/>
                <a:cs typeface="Times New Roman" pitchFamily="18" charset="0"/>
              </a:rPr>
              <a:t> is the hindrance of blood flow to tissues, while </a:t>
            </a:r>
            <a:r>
              <a:rPr lang="en-US" sz="1200" dirty="0">
                <a:solidFill>
                  <a:srgbClr val="FF0000"/>
                </a:solidFill>
                <a:latin typeface="Times New Roman" pitchFamily="18" charset="0"/>
                <a:cs typeface="Times New Roman" pitchFamily="18" charset="0"/>
              </a:rPr>
              <a:t>hypoxia</a:t>
            </a:r>
            <a:r>
              <a:rPr lang="en-US" sz="1200" dirty="0">
                <a:solidFill>
                  <a:srgbClr val="0070C0"/>
                </a:solidFill>
                <a:latin typeface="Times New Roman" pitchFamily="18" charset="0"/>
                <a:cs typeface="Times New Roman" pitchFamily="18" charset="0"/>
              </a:rPr>
              <a:t> results from insufficient oxygen in tissues due to ischemia</a:t>
            </a:r>
          </a:p>
          <a:p>
            <a:pPr marL="0" indent="0">
              <a:buNone/>
            </a:pPr>
            <a:r>
              <a:rPr lang="en-US" sz="1200" dirty="0">
                <a:latin typeface="Times New Roman" pitchFamily="18" charset="0"/>
                <a:cs typeface="Times New Roman" pitchFamily="18" charset="0"/>
              </a:rPr>
              <a:t>21. List the steps in the process of ischemic injury at the cellular level.</a:t>
            </a:r>
          </a:p>
          <a:p>
            <a:pPr marL="0" indent="0">
              <a:buNone/>
            </a:pPr>
            <a:r>
              <a:rPr lang="en-US" sz="1200" dirty="0">
                <a:solidFill>
                  <a:srgbClr val="0070C0"/>
                </a:solidFill>
                <a:latin typeface="Times New Roman" pitchFamily="18" charset="0"/>
                <a:cs typeface="Times New Roman" pitchFamily="18" charset="0"/>
              </a:rPr>
              <a:t>Reduced blood transmission results in decreased ATP production</a:t>
            </a:r>
          </a:p>
          <a:p>
            <a:pPr marL="0" indent="0">
              <a:buNone/>
            </a:pPr>
            <a:r>
              <a:rPr lang="en-US" sz="1200" dirty="0">
                <a:solidFill>
                  <a:srgbClr val="0070C0"/>
                </a:solidFill>
                <a:latin typeface="Times New Roman" pitchFamily="18" charset="0"/>
                <a:cs typeface="Times New Roman" pitchFamily="18" charset="0"/>
              </a:rPr>
              <a:t>When ATP is low, so is are the operations of the sodium-potassium pump</a:t>
            </a:r>
          </a:p>
          <a:p>
            <a:pPr marL="0" indent="0">
              <a:buNone/>
            </a:pPr>
            <a:r>
              <a:rPr lang="en-US" sz="1200" dirty="0" err="1">
                <a:solidFill>
                  <a:srgbClr val="0070C0"/>
                </a:solidFill>
                <a:latin typeface="Times New Roman" pitchFamily="18" charset="0"/>
                <a:cs typeface="Times New Roman" pitchFamily="18" charset="0"/>
              </a:rPr>
              <a:t>Hydropic</a:t>
            </a:r>
            <a:r>
              <a:rPr lang="en-US" sz="1200" dirty="0">
                <a:solidFill>
                  <a:srgbClr val="0070C0"/>
                </a:solidFill>
                <a:latin typeface="Times New Roman" pitchFamily="18" charset="0"/>
                <a:cs typeface="Times New Roman" pitchFamily="18" charset="0"/>
              </a:rPr>
              <a:t> swelling results from oversaturation of sodium ions that causes osmosis</a:t>
            </a:r>
          </a:p>
          <a:p>
            <a:pPr marL="0" indent="0">
              <a:buNone/>
            </a:pPr>
            <a:r>
              <a:rPr lang="en-US" sz="1200" dirty="0">
                <a:solidFill>
                  <a:srgbClr val="0070C0"/>
                </a:solidFill>
                <a:latin typeface="Times New Roman" pitchFamily="18" charset="0"/>
                <a:cs typeface="Times New Roman" pitchFamily="18" charset="0"/>
              </a:rPr>
              <a:t>Cells start anaerobic respiration that creates lactic acid, thus, acidity that hinders enzyme functionality</a:t>
            </a:r>
          </a:p>
          <a:p>
            <a:pPr marL="0" indent="0">
              <a:buNone/>
            </a:pPr>
            <a:r>
              <a:rPr lang="en-US" sz="1200" dirty="0">
                <a:solidFill>
                  <a:srgbClr val="0070C0"/>
                </a:solidFill>
                <a:latin typeface="Times New Roman" pitchFamily="18" charset="0"/>
                <a:cs typeface="Times New Roman" pitchFamily="18" charset="0"/>
              </a:rPr>
              <a:t>Glycogen, fat, and protein are exhausted respectively for glycolysis</a:t>
            </a:r>
          </a:p>
          <a:p>
            <a:pPr marL="0" indent="0">
              <a:buNone/>
            </a:pPr>
            <a:r>
              <a:rPr lang="en-US" sz="1200" dirty="0">
                <a:solidFill>
                  <a:srgbClr val="0070C0"/>
                </a:solidFill>
                <a:latin typeface="Times New Roman" pitchFamily="18" charset="0"/>
                <a:cs typeface="Times New Roman" pitchFamily="18" charset="0"/>
              </a:rPr>
              <a:t>Excess calcium ions in the plasma membrane, due to destruction of the calcium ion pump, leads to stimulation of destructive enzymes</a:t>
            </a:r>
          </a:p>
          <a:p>
            <a:pPr marL="0" indent="0">
              <a:buNone/>
            </a:pPr>
            <a:r>
              <a:rPr lang="en-US" sz="1200" dirty="0">
                <a:latin typeface="Times New Roman" pitchFamily="18" charset="0"/>
                <a:cs typeface="Times New Roman" pitchFamily="18" charset="0"/>
              </a:rPr>
              <a:t>22. Describe the event that causes ischemic injury to become irreversible.</a:t>
            </a:r>
          </a:p>
          <a:p>
            <a:pPr marL="0" indent="0">
              <a:buNone/>
            </a:pPr>
            <a:r>
              <a:rPr lang="en-US" sz="1200" dirty="0">
                <a:solidFill>
                  <a:srgbClr val="0070C0"/>
                </a:solidFill>
                <a:latin typeface="Times New Roman" pitchFamily="18" charset="0"/>
                <a:cs typeface="Times New Roman" pitchFamily="18" charset="0"/>
              </a:rPr>
              <a:t>The semi permeability of the cell membrane increases due to insufficient proteins, and oversaturation of calcium ions</a:t>
            </a:r>
          </a:p>
          <a:p>
            <a:pPr marL="0" indent="0">
              <a:buNone/>
            </a:pPr>
            <a:r>
              <a:rPr lang="en-US" sz="1200" dirty="0">
                <a:solidFill>
                  <a:srgbClr val="0070C0"/>
                </a:solidFill>
                <a:latin typeface="Times New Roman" pitchFamily="18" charset="0"/>
                <a:cs typeface="Times New Roman" pitchFamily="18" charset="0"/>
              </a:rPr>
              <a:t>The mitochondria is unable to hold hydrogen ions, and antioxidants, thus, increased concentration of reactive oxygen species inside the mitochondria that are released into the cytoplasm, from where they destroy the cell membrane permanently</a:t>
            </a:r>
          </a:p>
          <a:p>
            <a:pPr marL="0" indent="0">
              <a:buNone/>
            </a:pPr>
            <a:r>
              <a:rPr lang="en-US" sz="1200" dirty="0">
                <a:latin typeface="Times New Roman" pitchFamily="18" charset="0"/>
                <a:cs typeface="Times New Roman" pitchFamily="18" charset="0"/>
              </a:rPr>
              <a:t>23. Define these terms: free radical, antioxidant, oxidative stress.</a:t>
            </a:r>
          </a:p>
          <a:p>
            <a:pPr marL="0" indent="0">
              <a:buNone/>
            </a:pPr>
            <a:r>
              <a:rPr lang="en-US" sz="1200" dirty="0">
                <a:solidFill>
                  <a:srgbClr val="FF0000"/>
                </a:solidFill>
                <a:latin typeface="Times New Roman" pitchFamily="18" charset="0"/>
                <a:cs typeface="Times New Roman" pitchFamily="18" charset="0"/>
              </a:rPr>
              <a:t>Free radical</a:t>
            </a:r>
            <a:r>
              <a:rPr lang="en-US" sz="1200" dirty="0">
                <a:latin typeface="Times New Roman" pitchFamily="18" charset="0"/>
                <a:cs typeface="Times New Roman" pitchFamily="18" charset="0"/>
              </a:rPr>
              <a:t>- </a:t>
            </a:r>
            <a:r>
              <a:rPr lang="en-US" sz="1200" dirty="0">
                <a:solidFill>
                  <a:srgbClr val="0070C0"/>
                </a:solidFill>
                <a:latin typeface="Times New Roman" pitchFamily="18" charset="0"/>
                <a:cs typeface="Times New Roman" pitchFamily="18" charset="0"/>
              </a:rPr>
              <a:t>a reactive species of oxygen that lacks a charge but contain a free electron in the most exterior field</a:t>
            </a:r>
          </a:p>
          <a:p>
            <a:pPr marL="0" indent="0">
              <a:buNone/>
            </a:pPr>
            <a:r>
              <a:rPr lang="en-US" sz="1200" dirty="0">
                <a:solidFill>
                  <a:srgbClr val="FF0000"/>
                </a:solidFill>
                <a:latin typeface="Times New Roman" pitchFamily="18" charset="0"/>
                <a:cs typeface="Times New Roman" pitchFamily="18" charset="0"/>
              </a:rPr>
              <a:t>Antioxidant</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these are oxygen species that produce electrons to pair with the free electron in free radicals as a way of neutralizing them</a:t>
            </a:r>
          </a:p>
          <a:p>
            <a:pPr marL="0" indent="0">
              <a:buNone/>
            </a:pPr>
            <a:r>
              <a:rPr lang="en-US" sz="1200" dirty="0">
                <a:solidFill>
                  <a:srgbClr val="FF0000"/>
                </a:solidFill>
                <a:latin typeface="Times New Roman" pitchFamily="18" charset="0"/>
                <a:cs typeface="Times New Roman" pitchFamily="18" charset="0"/>
              </a:rPr>
              <a:t>Oxidative stress</a:t>
            </a:r>
            <a:r>
              <a:rPr lang="en-US" sz="1200" dirty="0">
                <a:latin typeface="Times New Roman" pitchFamily="18" charset="0"/>
                <a:cs typeface="Times New Roman" pitchFamily="18" charset="0"/>
              </a:rPr>
              <a:t>-</a:t>
            </a:r>
            <a:r>
              <a:rPr lang="en-US" sz="1200" dirty="0">
                <a:solidFill>
                  <a:srgbClr val="0070C0"/>
                </a:solidFill>
                <a:latin typeface="Times New Roman" pitchFamily="18" charset="0"/>
                <a:cs typeface="Times New Roman" pitchFamily="18" charset="0"/>
              </a:rPr>
              <a:t>the process through which other molecules are destroyed by free radicals after taking their electrons</a:t>
            </a:r>
          </a:p>
        </p:txBody>
      </p:sp>
    </p:spTree>
    <p:extLst>
      <p:ext uri="{BB962C8B-B14F-4D97-AF65-F5344CB8AC3E}">
        <p14:creationId xmlns:p14="http://schemas.microsoft.com/office/powerpoint/2010/main" val="4184491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a:bodyPr>
          <a:lstStyle/>
          <a:p>
            <a:pPr marL="0" indent="0">
              <a:buNone/>
            </a:pPr>
            <a:r>
              <a:rPr lang="en-US" sz="1200" dirty="0">
                <a:latin typeface="Times New Roman" pitchFamily="18" charset="0"/>
                <a:cs typeface="Times New Roman" pitchFamily="18" charset="0"/>
              </a:rPr>
              <a:t>25. Define reperfusion injury and state its three components.</a:t>
            </a:r>
          </a:p>
          <a:p>
            <a:pPr marL="0" indent="0">
              <a:buNone/>
            </a:pPr>
            <a:r>
              <a:rPr lang="en-US" sz="1200" dirty="0">
                <a:solidFill>
                  <a:srgbClr val="FF0000"/>
                </a:solidFill>
                <a:latin typeface="Times New Roman" pitchFamily="18" charset="0"/>
                <a:cs typeface="Times New Roman" pitchFamily="18" charset="0"/>
              </a:rPr>
              <a:t>Reperfusion injury</a:t>
            </a:r>
            <a:r>
              <a:rPr lang="en-US" sz="1200" dirty="0">
                <a:solidFill>
                  <a:srgbClr val="0070C0"/>
                </a:solidFill>
                <a:latin typeface="Times New Roman" pitchFamily="18" charset="0"/>
                <a:cs typeface="Times New Roman" pitchFamily="18" charset="0"/>
              </a:rPr>
              <a:t> is when cells survive hypoxia, and later destroyed when normal blood flow is regained</a:t>
            </a:r>
          </a:p>
          <a:p>
            <a:pPr marL="0" indent="0">
              <a:buNone/>
            </a:pPr>
            <a:r>
              <a:rPr lang="en-US" sz="1200" dirty="0">
                <a:solidFill>
                  <a:srgbClr val="0070C0"/>
                </a:solidFill>
                <a:latin typeface="Times New Roman" pitchFamily="18" charset="0"/>
                <a:cs typeface="Times New Roman" pitchFamily="18" charset="0"/>
              </a:rPr>
              <a:t>Excess calcium</a:t>
            </a:r>
          </a:p>
          <a:p>
            <a:pPr marL="0" indent="0">
              <a:buNone/>
            </a:pPr>
            <a:r>
              <a:rPr lang="en-US" sz="1200" dirty="0">
                <a:solidFill>
                  <a:srgbClr val="0070C0"/>
                </a:solidFill>
                <a:latin typeface="Times New Roman" pitchFamily="18" charset="0"/>
                <a:cs typeface="Times New Roman" pitchFamily="18" charset="0"/>
              </a:rPr>
              <a:t>Creation of free radicals</a:t>
            </a:r>
          </a:p>
          <a:p>
            <a:pPr marL="0" indent="0">
              <a:buNone/>
            </a:pPr>
            <a:r>
              <a:rPr lang="en-US" sz="1200" dirty="0">
                <a:solidFill>
                  <a:srgbClr val="0070C0"/>
                </a:solidFill>
                <a:latin typeface="Times New Roman" pitchFamily="18" charset="0"/>
                <a:cs typeface="Times New Roman" pitchFamily="18" charset="0"/>
              </a:rPr>
              <a:t>Inflammation</a:t>
            </a:r>
          </a:p>
          <a:p>
            <a:pPr marL="0" indent="0">
              <a:buNone/>
            </a:pPr>
            <a:r>
              <a:rPr lang="en-US" sz="1200" dirty="0">
                <a:latin typeface="Times New Roman" pitchFamily="18" charset="0"/>
                <a:cs typeface="Times New Roman" pitchFamily="18" charset="0"/>
              </a:rPr>
              <a:t>26. List the three causes of membrane injury due to ischemia or reperfusion injury.</a:t>
            </a:r>
          </a:p>
          <a:p>
            <a:pPr marL="0" indent="0">
              <a:buNone/>
            </a:pPr>
            <a:r>
              <a:rPr lang="en-US" sz="1200" dirty="0">
                <a:solidFill>
                  <a:srgbClr val="0070C0"/>
                </a:solidFill>
                <a:latin typeface="Times New Roman" pitchFamily="18" charset="0"/>
                <a:cs typeface="Times New Roman" pitchFamily="18" charset="0"/>
              </a:rPr>
              <a:t>Insufficient Adenosine triphosphate</a:t>
            </a:r>
          </a:p>
          <a:p>
            <a:pPr marL="0" indent="0">
              <a:buNone/>
            </a:pPr>
            <a:r>
              <a:rPr lang="en-US" sz="1200" dirty="0">
                <a:solidFill>
                  <a:srgbClr val="0070C0"/>
                </a:solidFill>
                <a:latin typeface="Times New Roman" pitchFamily="18" charset="0"/>
                <a:cs typeface="Times New Roman" pitchFamily="18" charset="0"/>
              </a:rPr>
              <a:t>Excess calcium</a:t>
            </a:r>
          </a:p>
          <a:p>
            <a:pPr marL="0" indent="0">
              <a:buNone/>
            </a:pPr>
            <a:r>
              <a:rPr lang="en-US" sz="1200" dirty="0">
                <a:solidFill>
                  <a:srgbClr val="0070C0"/>
                </a:solidFill>
                <a:latin typeface="Times New Roman" pitchFamily="18" charset="0"/>
                <a:cs typeface="Times New Roman" pitchFamily="18" charset="0"/>
              </a:rPr>
              <a:t>Presence of free radicals</a:t>
            </a:r>
          </a:p>
          <a:p>
            <a:pPr marL="0" indent="0">
              <a:buNone/>
            </a:pPr>
            <a:r>
              <a:rPr lang="en-US" sz="1200" dirty="0">
                <a:latin typeface="Times New Roman" pitchFamily="18" charset="0"/>
                <a:cs typeface="Times New Roman" pitchFamily="18" charset="0"/>
              </a:rPr>
              <a:t>27. List the three major theories of aging.</a:t>
            </a:r>
          </a:p>
          <a:p>
            <a:pPr marL="0" indent="0">
              <a:buNone/>
            </a:pPr>
            <a:r>
              <a:rPr lang="en-US" sz="1200" dirty="0">
                <a:solidFill>
                  <a:srgbClr val="0070C0"/>
                </a:solidFill>
                <a:latin typeface="Times New Roman" pitchFamily="18" charset="0"/>
                <a:cs typeface="Times New Roman" pitchFamily="18" charset="0"/>
              </a:rPr>
              <a:t>DNA destruction</a:t>
            </a:r>
          </a:p>
          <a:p>
            <a:pPr marL="0" indent="0">
              <a:buNone/>
            </a:pPr>
            <a:r>
              <a:rPr lang="en-US" sz="1200" dirty="0">
                <a:solidFill>
                  <a:srgbClr val="0070C0"/>
                </a:solidFill>
                <a:latin typeface="Times New Roman" pitchFamily="18" charset="0"/>
                <a:cs typeface="Times New Roman" pitchFamily="18" charset="0"/>
              </a:rPr>
              <a:t>Gradual wearing out of cells due to accumulated free radical damage</a:t>
            </a:r>
          </a:p>
          <a:p>
            <a:pPr marL="0" indent="0">
              <a:buNone/>
            </a:pPr>
            <a:r>
              <a:rPr lang="en-US" sz="1200" dirty="0">
                <a:solidFill>
                  <a:srgbClr val="0070C0"/>
                </a:solidFill>
                <a:latin typeface="Times New Roman" pitchFamily="18" charset="0"/>
                <a:cs typeface="Times New Roman" pitchFamily="18" charset="0"/>
              </a:rPr>
              <a:t>Reaching maximum cell division limit</a:t>
            </a:r>
          </a:p>
          <a:p>
            <a:pPr marL="0" indent="0">
              <a:buNone/>
            </a:pPr>
            <a:r>
              <a:rPr lang="en-US" sz="1200" dirty="0">
                <a:latin typeface="Times New Roman" pitchFamily="18" charset="0"/>
                <a:cs typeface="Times New Roman" pitchFamily="18" charset="0"/>
              </a:rPr>
              <a:t>28. Describe the process of somatic death.</a:t>
            </a:r>
          </a:p>
          <a:p>
            <a:pPr marL="0" indent="0">
              <a:buNone/>
            </a:pPr>
            <a:r>
              <a:rPr lang="en-US" sz="1200" dirty="0">
                <a:solidFill>
                  <a:srgbClr val="0070C0"/>
                </a:solidFill>
                <a:latin typeface="Times New Roman" pitchFamily="18" charset="0"/>
                <a:cs typeface="Times New Roman" pitchFamily="18" charset="0"/>
              </a:rPr>
              <a:t>Pupils become wider, there is temperature decrease, and body fluids accumulate in some areas. Low ATP levels result in extended cross bridge formation after six hours. After 24 hours, lytic enzymes are produced in large amounts, thus, self digestion.</a:t>
            </a:r>
          </a:p>
          <a:p>
            <a:pPr marL="0" indent="0">
              <a:buNone/>
            </a:pP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500615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2113</Words>
  <Application>Microsoft Office PowerPoint</Application>
  <PresentationFormat>On-screen Show (4:3)</PresentationFormat>
  <Paragraphs>108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BIOL 2510 Learning Objectives 1AB Lecture 1A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 2510 Learning Objectives 1AB Lecture 1A</dc:title>
  <dc:creator>CLIFF</dc:creator>
  <cp:lastModifiedBy>Amanda Aragon</cp:lastModifiedBy>
  <cp:revision>3</cp:revision>
  <dcterms:created xsi:type="dcterms:W3CDTF">2021-05-21T20:58:21Z</dcterms:created>
  <dcterms:modified xsi:type="dcterms:W3CDTF">2021-05-28T20:48:55Z</dcterms:modified>
</cp:coreProperties>
</file>