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377" r:id="rId2"/>
    <p:sldId id="378" r:id="rId3"/>
    <p:sldId id="380" r:id="rId4"/>
    <p:sldId id="379" r:id="rId5"/>
    <p:sldId id="381" r:id="rId6"/>
    <p:sldId id="382" r:id="rId7"/>
    <p:sldId id="383" r:id="rId8"/>
    <p:sldId id="384" r:id="rId9"/>
    <p:sldId id="385" r:id="rId10"/>
    <p:sldId id="386" r:id="rId11"/>
    <p:sldId id="387" r:id="rId12"/>
    <p:sldId id="388" r:id="rId13"/>
    <p:sldId id="389" r:id="rId14"/>
    <p:sldId id="390" r:id="rId15"/>
    <p:sldId id="391" r:id="rId16"/>
    <p:sldId id="393" r:id="rId17"/>
    <p:sldId id="392" r:id="rId18"/>
    <p:sldId id="394" r:id="rId19"/>
    <p:sldId id="418" r:id="rId20"/>
    <p:sldId id="396" r:id="rId21"/>
    <p:sldId id="397" r:id="rId22"/>
    <p:sldId id="398" r:id="rId23"/>
    <p:sldId id="399" r:id="rId24"/>
    <p:sldId id="400" r:id="rId25"/>
    <p:sldId id="401" r:id="rId26"/>
    <p:sldId id="402" r:id="rId27"/>
    <p:sldId id="403" r:id="rId28"/>
    <p:sldId id="404" r:id="rId29"/>
    <p:sldId id="419" r:id="rId30"/>
    <p:sldId id="406" r:id="rId31"/>
    <p:sldId id="407" r:id="rId32"/>
    <p:sldId id="408" r:id="rId33"/>
    <p:sldId id="409" r:id="rId34"/>
    <p:sldId id="410" r:id="rId35"/>
    <p:sldId id="411" r:id="rId36"/>
    <p:sldId id="412" r:id="rId37"/>
    <p:sldId id="413" r:id="rId38"/>
    <p:sldId id="414" r:id="rId39"/>
    <p:sldId id="415" r:id="rId40"/>
    <p:sldId id="416" r:id="rId41"/>
    <p:sldId id="41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FDB940"/>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4" autoAdjust="0"/>
    <p:restoredTop sz="96187" autoAdjust="0"/>
  </p:normalViewPr>
  <p:slideViewPr>
    <p:cSldViewPr>
      <p:cViewPr varScale="1">
        <p:scale>
          <a:sx n="70" d="100"/>
          <a:sy n="70" d="100"/>
        </p:scale>
        <p:origin x="744" y="72"/>
      </p:cViewPr>
      <p:guideLst>
        <p:guide orient="horz" pos="2160"/>
        <p:guide pos="2880"/>
      </p:guideLst>
    </p:cSldViewPr>
  </p:slideViewPr>
  <p:outlineViewPr>
    <p:cViewPr>
      <p:scale>
        <a:sx n="33" d="100"/>
        <a:sy n="33" d="100"/>
      </p:scale>
      <p:origin x="0" y="-20796"/>
    </p:cViewPr>
  </p:outlineViewPr>
  <p:notesTextViewPr>
    <p:cViewPr>
      <p:scale>
        <a:sx n="1" d="1"/>
        <a:sy n="1" d="1"/>
      </p:scale>
      <p:origin x="0" y="0"/>
    </p:cViewPr>
  </p:notesText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8/16/2017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8/16/2017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1</a:t>
            </a:fld>
            <a:endParaRPr lang="en-US" dirty="0"/>
          </a:p>
        </p:txBody>
      </p:sp>
    </p:spTree>
    <p:extLst>
      <p:ext uri="{BB962C8B-B14F-4D97-AF65-F5344CB8AC3E}">
        <p14:creationId xmlns:p14="http://schemas.microsoft.com/office/powerpoint/2010/main" val="1279581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tx1">
                  <a:lumMod val="75000"/>
                  <a:lumOff val="25000"/>
                </a:schemeClr>
              </a:solidFill>
              <a:ea typeface="ＭＳ Ｐゴシック" pitchFamily="34" charset="-128"/>
              <a:cs typeface="Lucida Sans Unicode"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a:t>
            </a:fld>
            <a:endParaRPr lang="en-US" dirty="0"/>
          </a:p>
        </p:txBody>
      </p:sp>
    </p:spTree>
    <p:extLst>
      <p:ext uri="{BB962C8B-B14F-4D97-AF65-F5344CB8AC3E}">
        <p14:creationId xmlns:p14="http://schemas.microsoft.com/office/powerpoint/2010/main" val="3122573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tx1">
                  <a:lumMod val="75000"/>
                  <a:lumOff val="25000"/>
                </a:schemeClr>
              </a:solidFill>
              <a:ea typeface="ＭＳ Ｐゴシック" pitchFamily="34" charset="-128"/>
              <a:cs typeface="Lucida Sans Unicode"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3</a:t>
            </a:fld>
            <a:endParaRPr lang="en-US" dirty="0"/>
          </a:p>
        </p:txBody>
      </p:sp>
    </p:spTree>
    <p:extLst>
      <p:ext uri="{BB962C8B-B14F-4D97-AF65-F5344CB8AC3E}">
        <p14:creationId xmlns:p14="http://schemas.microsoft.com/office/powerpoint/2010/main" val="3254714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73D6722-9B4D-4E29-B226-C325925A8118}" type="slidenum">
              <a:rPr lang="en-US" smtClean="0"/>
              <a:t>4</a:t>
            </a:fld>
            <a:endParaRPr lang="en-US" dirty="0"/>
          </a:p>
        </p:txBody>
      </p:sp>
    </p:spTree>
    <p:extLst>
      <p:ext uri="{BB962C8B-B14F-4D97-AF65-F5344CB8AC3E}">
        <p14:creationId xmlns:p14="http://schemas.microsoft.com/office/powerpoint/2010/main" val="4220971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Businesses produce most of the </a:t>
            </a:r>
            <a:r>
              <a:rPr lang="en-US" altLang="en-US" dirty="0" smtClean="0">
                <a:solidFill>
                  <a:srgbClr val="558ED5"/>
                </a:solidFill>
              </a:rPr>
              <a:t>goods </a:t>
            </a:r>
            <a:r>
              <a:rPr lang="en-US" altLang="en-US" dirty="0" smtClean="0"/>
              <a:t>and</a:t>
            </a:r>
            <a:r>
              <a:rPr lang="en-US" altLang="en-US" dirty="0" smtClean="0">
                <a:solidFill>
                  <a:srgbClr val="558ED5"/>
                </a:solidFill>
              </a:rPr>
              <a:t> services</a:t>
            </a:r>
            <a:r>
              <a:rPr lang="en-US" altLang="en-US" dirty="0" smtClean="0"/>
              <a:t> we consume.</a:t>
            </a:r>
          </a:p>
          <a:p>
            <a:pPr eaLnBrk="1" hangingPunct="1"/>
            <a:r>
              <a:rPr lang="en-US" altLang="en-US" dirty="0" smtClean="0"/>
              <a:t>They employ most working people. </a:t>
            </a:r>
          </a:p>
          <a:p>
            <a:pPr eaLnBrk="1" hangingPunct="1"/>
            <a:r>
              <a:rPr lang="en-US" altLang="en-US" dirty="0" smtClean="0"/>
              <a:t>They create most new </a:t>
            </a:r>
            <a:r>
              <a:rPr lang="en-US" altLang="en-US" dirty="0" smtClean="0">
                <a:solidFill>
                  <a:srgbClr val="558ED5"/>
                </a:solidFill>
              </a:rPr>
              <a:t>innovations</a:t>
            </a:r>
            <a:r>
              <a:rPr lang="en-US" altLang="en-US" dirty="0" smtClean="0"/>
              <a:t> and provide a vast range of </a:t>
            </a:r>
            <a:r>
              <a:rPr lang="en-US" altLang="en-US" dirty="0" smtClean="0">
                <a:solidFill>
                  <a:srgbClr val="558ED5"/>
                </a:solidFill>
              </a:rPr>
              <a:t>opportunities</a:t>
            </a:r>
            <a:r>
              <a:rPr lang="en-US" altLang="en-US" dirty="0" smtClean="0"/>
              <a:t> for new businesses.</a:t>
            </a:r>
          </a:p>
          <a:p>
            <a:pPr eaLnBrk="1" hangingPunct="1"/>
            <a:r>
              <a:rPr lang="en-US" altLang="en-US" dirty="0" smtClean="0"/>
              <a:t>Many businesses support charities and provide community leadership.</a:t>
            </a:r>
          </a:p>
        </p:txBody>
      </p:sp>
      <p:sp>
        <p:nvSpPr>
          <p:cNvPr id="4" name="Slide Number Placeholder 3"/>
          <p:cNvSpPr>
            <a:spLocks noGrp="1"/>
          </p:cNvSpPr>
          <p:nvPr>
            <p:ph type="sldNum" sz="quarter" idx="10"/>
          </p:nvPr>
        </p:nvSpPr>
        <p:spPr/>
        <p:txBody>
          <a:bodyPr/>
          <a:lstStyle/>
          <a:p>
            <a:fld id="{A73D6722-9B4D-4E29-B226-C325925A8118}" type="slidenum">
              <a:rPr lang="en-US" smtClean="0"/>
              <a:t>5</a:t>
            </a:fld>
            <a:endParaRPr lang="en-US" dirty="0"/>
          </a:p>
        </p:txBody>
      </p:sp>
    </p:spTree>
    <p:extLst>
      <p:ext uri="{BB962C8B-B14F-4D97-AF65-F5344CB8AC3E}">
        <p14:creationId xmlns:p14="http://schemas.microsoft.com/office/powerpoint/2010/main" val="2866959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All businesses regardless of their size, location, or mission operate within a larger external environment. This external environment consists of everything outside an organization’s boundaries that might affect it. (Businesses also have an internal environment, more commonly called corporate culture; we discuss this in Chapter 5.) </a:t>
            </a:r>
          </a:p>
          <a:p>
            <a:pPr eaLnBrk="1" hangingPunct="1"/>
            <a:endParaRPr lang="en-US" dirty="0" smtClean="0"/>
          </a:p>
          <a:p>
            <a:pPr eaLnBrk="1" hangingPunct="1"/>
            <a:r>
              <a:rPr lang="en-US" dirty="0" smtClean="0"/>
              <a:t>Not surprisingly, the external environment plays a major role in determining the success or failure of any organization. Managers must, therefore, have a complete and accurate understanding of their environment and then strive to operate and compete within it. Businesses can also influence their environments.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6</a:t>
            </a:fld>
            <a:endParaRPr lang="en-US" dirty="0"/>
          </a:p>
        </p:txBody>
      </p:sp>
    </p:spTree>
    <p:extLst>
      <p:ext uri="{BB962C8B-B14F-4D97-AF65-F5344CB8AC3E}">
        <p14:creationId xmlns:p14="http://schemas.microsoft.com/office/powerpoint/2010/main" val="3671122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altLang="en-US" dirty="0" smtClean="0"/>
              <a:t>Figure 1.1 shows the major dimensions and elements of the external environment as it affects businesses today. </a:t>
            </a:r>
          </a:p>
          <a:p>
            <a:pPr eaLnBrk="1" hangingPunct="1">
              <a:defRPr/>
            </a:pPr>
            <a:r>
              <a:rPr lang="en-US" altLang="en-US" dirty="0" smtClean="0"/>
              <a:t>As you can see, these include the domestic business environment, the global business environment, the technological environment, the political-legal environment, the socio-cultural environment, and the economic environment.</a:t>
            </a:r>
          </a:p>
          <a:p>
            <a:pPr eaLnBrk="1" hangingPunct="1">
              <a:defRPr/>
            </a:pPr>
            <a:endParaRPr lang="en-US" altLang="en-US" dirty="0" smtClean="0"/>
          </a:p>
          <a:p>
            <a:pPr eaLnBrk="1" hangingPunct="1">
              <a:defRPr/>
            </a:pPr>
            <a:r>
              <a:rPr lang="en-US" altLang="en-US" dirty="0" smtClean="0"/>
              <a:t>The</a:t>
            </a:r>
            <a:r>
              <a:rPr lang="en-US" altLang="en-US" b="1" dirty="0" smtClean="0"/>
              <a:t> Domestic Business Environment </a:t>
            </a:r>
            <a:r>
              <a:rPr lang="en-US" altLang="en-US" dirty="0" smtClean="0"/>
              <a:t>is</a:t>
            </a:r>
            <a:r>
              <a:rPr lang="en-US" altLang="en-US" b="1" dirty="0" smtClean="0"/>
              <a:t> </a:t>
            </a:r>
            <a:r>
              <a:rPr lang="en-US" altLang="en-US" dirty="0" smtClean="0"/>
              <a:t>the environment in which a firm conducts its operations and derives its revenues.</a:t>
            </a:r>
          </a:p>
          <a:p>
            <a:pPr eaLnBrk="1" hangingPunct="1">
              <a:defRPr/>
            </a:pPr>
            <a:r>
              <a:rPr lang="en-US" altLang="en-US" dirty="0" smtClean="0"/>
              <a:t>The </a:t>
            </a:r>
            <a:r>
              <a:rPr lang="en-US" altLang="en-US" b="1" dirty="0" smtClean="0"/>
              <a:t>Global Business Environment </a:t>
            </a:r>
            <a:r>
              <a:rPr lang="en-US" altLang="en-US" dirty="0" smtClean="0"/>
              <a:t>encompasses the international forces that affect a business and includes international trade agreements, international economic conditions, and political unrest.</a:t>
            </a:r>
          </a:p>
          <a:p>
            <a:pPr eaLnBrk="1" hangingPunct="1">
              <a:defRPr/>
            </a:pPr>
            <a:r>
              <a:rPr lang="en-US" altLang="en-US" dirty="0" smtClean="0"/>
              <a:t>The </a:t>
            </a:r>
            <a:r>
              <a:rPr lang="en-US" altLang="en-US" b="1" dirty="0" smtClean="0"/>
              <a:t>Technological Environment </a:t>
            </a:r>
            <a:r>
              <a:rPr lang="en-US" altLang="en-US" dirty="0" smtClean="0"/>
              <a:t>encompasses all the ways by which firms create value for their constituents and includes human knowledge, work methods, physical equipment, electronics, and telecommunications.</a:t>
            </a:r>
          </a:p>
          <a:p>
            <a:pPr eaLnBrk="1" hangingPunct="1">
              <a:defRPr/>
            </a:pPr>
            <a:r>
              <a:rPr lang="en-US" altLang="en-US" dirty="0" smtClean="0"/>
              <a:t>The </a:t>
            </a:r>
            <a:r>
              <a:rPr lang="en-US" altLang="en-US" b="1" dirty="0" smtClean="0"/>
              <a:t>Political-Legal Environment </a:t>
            </a:r>
            <a:r>
              <a:rPr lang="en-US" altLang="en-US" dirty="0" smtClean="0"/>
              <a:t>is the relationship between business and government.</a:t>
            </a:r>
          </a:p>
          <a:p>
            <a:pPr eaLnBrk="1" hangingPunct="1">
              <a:defRPr/>
            </a:pPr>
            <a:r>
              <a:rPr lang="en-US" altLang="en-US" dirty="0" smtClean="0"/>
              <a:t>The </a:t>
            </a:r>
            <a:r>
              <a:rPr lang="en-US" altLang="en-US" b="1" dirty="0" smtClean="0"/>
              <a:t>Sociocultural Environment </a:t>
            </a:r>
            <a:r>
              <a:rPr lang="en-US" altLang="en-US" dirty="0" smtClean="0"/>
              <a:t>includes the customs, mores, values, and demographic characteristics of the society in which an organization functions and determines the goods and services, as well as the standards of business conduct, that a society is likely to value and accept.</a:t>
            </a:r>
          </a:p>
          <a:p>
            <a:pPr eaLnBrk="1" hangingPunct="1">
              <a:defRPr/>
            </a:pPr>
            <a:r>
              <a:rPr lang="en-US" altLang="en-US" dirty="0" smtClean="0"/>
              <a:t>The </a:t>
            </a:r>
            <a:r>
              <a:rPr lang="en-US" altLang="en-US" b="1" dirty="0" smtClean="0"/>
              <a:t>Economic Environment </a:t>
            </a:r>
            <a:r>
              <a:rPr lang="en-US" altLang="en-US" dirty="0" smtClean="0"/>
              <a:t>includes relevant conditions that exist in the economic system in which a company operates.</a:t>
            </a:r>
          </a:p>
        </p:txBody>
      </p:sp>
      <p:sp>
        <p:nvSpPr>
          <p:cNvPr id="4" name="Slide Number Placeholder 3"/>
          <p:cNvSpPr>
            <a:spLocks noGrp="1"/>
          </p:cNvSpPr>
          <p:nvPr>
            <p:ph type="sldNum" sz="quarter" idx="10"/>
          </p:nvPr>
        </p:nvSpPr>
        <p:spPr/>
        <p:txBody>
          <a:bodyPr/>
          <a:lstStyle/>
          <a:p>
            <a:fld id="{A73D6722-9B4D-4E29-B226-C325925A8118}" type="slidenum">
              <a:rPr lang="en-US" smtClean="0"/>
              <a:t>7</a:t>
            </a:fld>
            <a:endParaRPr lang="en-US" dirty="0"/>
          </a:p>
        </p:txBody>
      </p:sp>
    </p:spTree>
    <p:extLst>
      <p:ext uri="{BB962C8B-B14F-4D97-AF65-F5344CB8AC3E}">
        <p14:creationId xmlns:p14="http://schemas.microsoft.com/office/powerpoint/2010/main" val="4292273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A U.S. business operates differently from a business in France or in the People’s Republic of China.</a:t>
            </a:r>
            <a:r>
              <a:rPr lang="en-US" baseline="0" dirty="0" smtClean="0"/>
              <a:t> B</a:t>
            </a:r>
            <a:r>
              <a:rPr lang="en-US" dirty="0" smtClean="0"/>
              <a:t>usinesses in these countries similarly differ from those in Japan or Brazil. A key factor in these differences is the economic system of a firm’s home country, the nation in which it does most of its business.</a:t>
            </a:r>
          </a:p>
          <a:p>
            <a:pPr eaLnBrk="1" hangingPunct="1"/>
            <a:r>
              <a:rPr lang="en-US" dirty="0" smtClean="0"/>
              <a:t>An economic system is a nation’s system for allocating its resources among its citizens, both individuals and organizations.</a:t>
            </a:r>
          </a:p>
        </p:txBody>
      </p:sp>
      <p:sp>
        <p:nvSpPr>
          <p:cNvPr id="4" name="Slide Number Placeholder 3"/>
          <p:cNvSpPr>
            <a:spLocks noGrp="1"/>
          </p:cNvSpPr>
          <p:nvPr>
            <p:ph type="sldNum" sz="quarter" idx="10"/>
          </p:nvPr>
        </p:nvSpPr>
        <p:spPr/>
        <p:txBody>
          <a:bodyPr/>
          <a:lstStyle/>
          <a:p>
            <a:fld id="{A73D6722-9B4D-4E29-B226-C325925A8118}" type="slidenum">
              <a:rPr lang="en-US" smtClean="0"/>
              <a:t>8</a:t>
            </a:fld>
            <a:endParaRPr lang="en-US" dirty="0"/>
          </a:p>
        </p:txBody>
      </p:sp>
    </p:spTree>
    <p:extLst>
      <p:ext uri="{BB962C8B-B14F-4D97-AF65-F5344CB8AC3E}">
        <p14:creationId xmlns:p14="http://schemas.microsoft.com/office/powerpoint/2010/main" val="3507839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smtClean="0"/>
              <a:t>Labor </a:t>
            </a:r>
            <a:r>
              <a:rPr lang="en-US" altLang="en-US" dirty="0" smtClean="0"/>
              <a:t>includes the physical and intellectual contributions people make while engaged in economic production and is also called human resources.</a:t>
            </a:r>
          </a:p>
          <a:p>
            <a:pPr eaLnBrk="1" hangingPunct="1"/>
            <a:endParaRPr lang="en-US" altLang="en-US" b="1" dirty="0" smtClean="0"/>
          </a:p>
          <a:p>
            <a:pPr eaLnBrk="1" hangingPunct="1"/>
            <a:r>
              <a:rPr lang="en-US" altLang="en-US" b="1" dirty="0" smtClean="0"/>
              <a:t>Capital</a:t>
            </a:r>
            <a:r>
              <a:rPr lang="en-US" altLang="en-US" dirty="0" smtClean="0"/>
              <a:t> is the term used to describe the financial resources needed to operate a business.</a:t>
            </a:r>
          </a:p>
          <a:p>
            <a:pPr eaLnBrk="1" hangingPunct="1"/>
            <a:endParaRPr lang="en-US" altLang="en-US" dirty="0" smtClean="0"/>
          </a:p>
          <a:p>
            <a:pPr eaLnBrk="1" hangingPunct="1"/>
            <a:r>
              <a:rPr lang="en-US" altLang="en-US" dirty="0" smtClean="0"/>
              <a:t>An </a:t>
            </a:r>
            <a:r>
              <a:rPr lang="en-US" altLang="en-US" b="1" dirty="0" smtClean="0"/>
              <a:t>Entrepreneur</a:t>
            </a:r>
            <a:r>
              <a:rPr lang="en-US" altLang="en-US" dirty="0" smtClean="0"/>
              <a:t> is a person who accepts the risks and opportunities entailed in creating and operating a new business venture.</a:t>
            </a:r>
          </a:p>
          <a:p>
            <a:pPr eaLnBrk="1" hangingPunct="1"/>
            <a:endParaRPr lang="en-US" altLang="en-US" b="1" dirty="0" smtClean="0"/>
          </a:p>
          <a:p>
            <a:pPr eaLnBrk="1" hangingPunct="1"/>
            <a:r>
              <a:rPr lang="en-US" altLang="en-US" b="1" dirty="0" smtClean="0"/>
              <a:t>Physical resources </a:t>
            </a:r>
            <a:r>
              <a:rPr lang="en-US" altLang="en-US" dirty="0" smtClean="0"/>
              <a:t>are tangible things that organizations use to conduct their business and include natural resources and raw materials, offices, storage and production facilities, parts and supplies, computers, and peripherals.</a:t>
            </a:r>
          </a:p>
          <a:p>
            <a:pPr eaLnBrk="1" hangingPunct="1"/>
            <a:endParaRPr lang="en-US" altLang="en-US" b="1" dirty="0" smtClean="0"/>
          </a:p>
          <a:p>
            <a:pPr eaLnBrk="1" hangingPunct="1"/>
            <a:r>
              <a:rPr lang="en-US" altLang="en-US" b="1" dirty="0" smtClean="0"/>
              <a:t>Information resources</a:t>
            </a:r>
            <a:r>
              <a:rPr lang="en-US" altLang="en-US" dirty="0" smtClean="0"/>
              <a:t> are data and other information used by businesses and include market forecasts, the specialized knowledge of people, and economic data.</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9</a:t>
            </a:fld>
            <a:endParaRPr lang="en-US" dirty="0"/>
          </a:p>
        </p:txBody>
      </p:sp>
    </p:spTree>
    <p:extLst>
      <p:ext uri="{BB962C8B-B14F-4D97-AF65-F5344CB8AC3E}">
        <p14:creationId xmlns:p14="http://schemas.microsoft.com/office/powerpoint/2010/main" val="1734208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Different types of economic systems view these factors of production differently. In some systems, for example (and in theory), the ownership of both the factors of production and businesses themselves is private. That is, ownership is held  by entrepreneurs, individual investors, and other businesses.</a:t>
            </a:r>
          </a:p>
          <a:p>
            <a:pPr eaLnBrk="1" hangingPunct="1"/>
            <a:r>
              <a:rPr lang="en-US" dirty="0" smtClean="0"/>
              <a:t>As discussed next, these are market economies. In other systems, though (and also in theory), the factors of production and all businesses are owned or controlled by the government. </a:t>
            </a:r>
          </a:p>
          <a:p>
            <a:pPr eaLnBrk="1" hangingPunct="1"/>
            <a:r>
              <a:rPr lang="en-US" dirty="0" smtClean="0"/>
              <a:t>These are called planned economies. Note that we described these kinds of systems as being “in theory.” Why? Because in reality, most systems fall between these extremes.</a:t>
            </a:r>
          </a:p>
          <a:p>
            <a:pPr eaLnBrk="1" hangingPunct="1"/>
            <a:endParaRPr lang="en-US" altLang="en-US" b="1" dirty="0" smtClean="0"/>
          </a:p>
          <a:p>
            <a:pPr eaLnBrk="1" hangingPunct="1"/>
            <a:r>
              <a:rPr lang="en-US" altLang="en-US" b="1" dirty="0" smtClean="0"/>
              <a:t>Communism</a:t>
            </a:r>
            <a:r>
              <a:rPr lang="en-US" altLang="en-US" dirty="0" smtClean="0"/>
              <a:t> is a system in which the government owns and operates all factors of production. </a:t>
            </a:r>
          </a:p>
          <a:p>
            <a:pPr eaLnBrk="1" hangingPunct="1"/>
            <a:endParaRPr lang="en-US" altLang="en-US" dirty="0" smtClean="0"/>
          </a:p>
          <a:p>
            <a:pPr eaLnBrk="1" hangingPunct="1"/>
            <a:r>
              <a:rPr lang="en-US" altLang="en-US" dirty="0" smtClean="0"/>
              <a:t>With </a:t>
            </a:r>
            <a:r>
              <a:rPr lang="en-US" altLang="en-US" b="1" dirty="0" smtClean="0"/>
              <a:t>socialism</a:t>
            </a:r>
            <a:r>
              <a:rPr lang="en-US" altLang="en-US" dirty="0" smtClean="0"/>
              <a:t>, the government owns and operates selected major industries.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10</a:t>
            </a:fld>
            <a:endParaRPr lang="en-US" dirty="0"/>
          </a:p>
        </p:txBody>
      </p:sp>
    </p:spTree>
    <p:extLst>
      <p:ext uri="{BB962C8B-B14F-4D97-AF65-F5344CB8AC3E}">
        <p14:creationId xmlns:p14="http://schemas.microsoft.com/office/powerpoint/2010/main" val="3130361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b="1" dirty="0" smtClean="0"/>
              <a:t>Market</a:t>
            </a:r>
            <a:r>
              <a:rPr lang="en-US" dirty="0" smtClean="0"/>
              <a:t> is a mechanism for exchange between the buyers and sellers of a particular good or service. Market economies rely on </a:t>
            </a:r>
            <a:r>
              <a:rPr lang="en-US" dirty="0" smtClean="0">
                <a:solidFill>
                  <a:schemeClr val="tx2">
                    <a:lumMod val="60000"/>
                    <a:lumOff val="40000"/>
                  </a:schemeClr>
                </a:solidFill>
              </a:rPr>
              <a:t>capitalism</a:t>
            </a:r>
            <a:r>
              <a:rPr lang="en-US" dirty="0" smtClean="0"/>
              <a:t> and free </a:t>
            </a:r>
            <a:r>
              <a:rPr lang="en-US" dirty="0" smtClean="0">
                <a:solidFill>
                  <a:schemeClr val="tx2">
                    <a:lumMod val="60000"/>
                    <a:lumOff val="40000"/>
                  </a:schemeClr>
                </a:solidFill>
              </a:rPr>
              <a:t>enterprise</a:t>
            </a:r>
            <a:r>
              <a:rPr lang="en-US" dirty="0" smtClean="0"/>
              <a:t> to create an environment in which producers and consumers are free to sell and buy what they choose.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11</a:t>
            </a:fld>
            <a:endParaRPr lang="en-US" dirty="0"/>
          </a:p>
        </p:txBody>
      </p:sp>
    </p:spTree>
    <p:extLst>
      <p:ext uri="{BB962C8B-B14F-4D97-AF65-F5344CB8AC3E}">
        <p14:creationId xmlns:p14="http://schemas.microsoft.com/office/powerpoint/2010/main" val="3925155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t>In reality, there are really no “pure” planned or “pure” market economies. Most countries rely on some form of mixed market economy that features characteristics of both planned and market economies. Even a market economy that strives to be as free and open as possible, such as the U.S. economy, restricts certain activities. Some products can’t be sold legally, others can be sold only to people of a certain age, advertising must be truthful, and so forth.</a:t>
            </a:r>
          </a:p>
          <a:p>
            <a:pPr eaLnBrk="1" hangingPunct="1">
              <a:defRPr/>
            </a:pPr>
            <a:endParaRPr lang="en-US" dirty="0" smtClean="0"/>
          </a:p>
          <a:p>
            <a:pPr eaLnBrk="1" hangingPunct="1">
              <a:defRPr/>
            </a:pPr>
            <a:r>
              <a:rPr lang="en-US" dirty="0" smtClean="0"/>
              <a:t>When a government is making a change from a planned economy to a market economy, it usually begins to adopt market mechanisms through privatization, the process of converting government enterprises into privately owned companies. In Poland, for example, the national airline was sold to a group of private investors. </a:t>
            </a:r>
          </a:p>
          <a:p>
            <a:pPr eaLnBrk="1" hangingPunct="1">
              <a:defRPr/>
            </a:pPr>
            <a:endParaRPr lang="en-US" dirty="0" smtClean="0"/>
          </a:p>
          <a:p>
            <a:pPr eaLnBrk="1" hangingPunct="1">
              <a:defRPr/>
            </a:pPr>
            <a:r>
              <a:rPr lang="en-US" dirty="0" smtClean="0"/>
              <a:t>In recent years, this practice has spread to many other countries as well. For example, the postal system in many countries is government-owned and government-managed. The Netherlands, however, privatized its TNT Post Group N.V., and it is already among the world’s most efficient post-office operations. Canada has also privatized its air traffic control system. In each case, the new enterprise reduced its  payroll, boosted efficiency and productivity, and quickly became profitable.</a:t>
            </a:r>
          </a:p>
          <a:p>
            <a:pPr eaLnBrk="1" hangingPunct="1">
              <a:defRPr/>
            </a:pPr>
            <a:endParaRPr lang="en-US" dirty="0" smtClean="0"/>
          </a:p>
          <a:p>
            <a:pPr eaLnBrk="1" hangingPunct="1">
              <a:defRPr/>
            </a:pPr>
            <a:r>
              <a:rPr lang="en-US" dirty="0" smtClean="0"/>
              <a:t>More recently the government of Iran has privatized numerous oil refineries and petro-chemical plants that were previously state owned (although they have not revealed their productivity data).</a:t>
            </a:r>
          </a:p>
        </p:txBody>
      </p:sp>
      <p:sp>
        <p:nvSpPr>
          <p:cNvPr id="4" name="Slide Number Placeholder 3"/>
          <p:cNvSpPr>
            <a:spLocks noGrp="1"/>
          </p:cNvSpPr>
          <p:nvPr>
            <p:ph type="sldNum" sz="quarter" idx="10"/>
          </p:nvPr>
        </p:nvSpPr>
        <p:spPr/>
        <p:txBody>
          <a:bodyPr/>
          <a:lstStyle/>
          <a:p>
            <a:fld id="{A73D6722-9B4D-4E29-B226-C325925A8118}" type="slidenum">
              <a:rPr lang="en-US" smtClean="0"/>
              <a:t>12</a:t>
            </a:fld>
            <a:endParaRPr lang="en-US" dirty="0"/>
          </a:p>
        </p:txBody>
      </p:sp>
    </p:spTree>
    <p:extLst>
      <p:ext uri="{BB962C8B-B14F-4D97-AF65-F5344CB8AC3E}">
        <p14:creationId xmlns:p14="http://schemas.microsoft.com/office/powerpoint/2010/main" val="1355120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dirty="0" smtClean="0"/>
              <a:t>The law of demand</a:t>
            </a:r>
            <a:r>
              <a:rPr lang="en-US" altLang="en-US" dirty="0" smtClean="0"/>
              <a:t>: Buyers will purchase (demand) </a:t>
            </a:r>
            <a:r>
              <a:rPr lang="en-US" altLang="en-US" i="1" dirty="0" smtClean="0"/>
              <a:t>more </a:t>
            </a:r>
            <a:r>
              <a:rPr lang="en-US" altLang="en-US" dirty="0" smtClean="0"/>
              <a:t>of a product as its price </a:t>
            </a:r>
            <a:r>
              <a:rPr lang="en-US" altLang="en-US" i="1" dirty="0" smtClean="0"/>
              <a:t>drops </a:t>
            </a:r>
            <a:r>
              <a:rPr lang="en-US" altLang="en-US" dirty="0" smtClean="0"/>
              <a:t>and </a:t>
            </a:r>
            <a:r>
              <a:rPr lang="en-US" altLang="en-US" i="1" dirty="0" smtClean="0"/>
              <a:t>less </a:t>
            </a:r>
            <a:r>
              <a:rPr lang="en-US" altLang="en-US" dirty="0" smtClean="0"/>
              <a:t>of a product as its price </a:t>
            </a:r>
            <a:r>
              <a:rPr lang="en-US" altLang="en-US" i="1" dirty="0" smtClean="0"/>
              <a:t>increases</a:t>
            </a:r>
            <a:r>
              <a:rPr lang="en-US" altLang="en-US" dirty="0" smtClean="0"/>
              <a:t>.</a:t>
            </a:r>
          </a:p>
          <a:p>
            <a:pPr eaLnBrk="1" hangingPunct="1"/>
            <a:endParaRPr lang="en-US" altLang="en-US" b="1" dirty="0" smtClean="0"/>
          </a:p>
          <a:p>
            <a:pPr eaLnBrk="1" hangingPunct="1"/>
            <a:r>
              <a:rPr lang="en-US" altLang="en-US" b="1" dirty="0" smtClean="0"/>
              <a:t>The law of supply</a:t>
            </a:r>
            <a:r>
              <a:rPr lang="en-US" altLang="en-US" dirty="0" smtClean="0"/>
              <a:t>: Producers will offer (supply) </a:t>
            </a:r>
            <a:r>
              <a:rPr lang="en-US" altLang="en-US" i="1" dirty="0" smtClean="0"/>
              <a:t>more </a:t>
            </a:r>
            <a:r>
              <a:rPr lang="en-US" altLang="en-US" dirty="0" smtClean="0"/>
              <a:t>of a product for sale as its price </a:t>
            </a:r>
            <a:r>
              <a:rPr lang="en-US" altLang="en-US" i="1" dirty="0" smtClean="0"/>
              <a:t>rises </a:t>
            </a:r>
            <a:r>
              <a:rPr lang="en-US" altLang="en-US" dirty="0" smtClean="0"/>
              <a:t>and </a:t>
            </a:r>
            <a:r>
              <a:rPr lang="en-US" altLang="en-US" i="1" dirty="0" smtClean="0"/>
              <a:t>less </a:t>
            </a:r>
            <a:r>
              <a:rPr lang="en-US" altLang="en-US" dirty="0" smtClean="0"/>
              <a:t>of a product as its price </a:t>
            </a:r>
            <a:r>
              <a:rPr lang="en-US" altLang="en-US" i="1" dirty="0" smtClean="0"/>
              <a:t>drops</a:t>
            </a:r>
            <a:r>
              <a:rPr lang="en-US" altLang="en-US" dirty="0" smtClean="0"/>
              <a:t>.</a:t>
            </a:r>
          </a:p>
          <a:p>
            <a:pPr eaLnBrk="1" hangingPunct="1"/>
            <a:endParaRPr lang="en-US" altLang="en-US" dirty="0" smtClean="0"/>
          </a:p>
          <a:p>
            <a:pPr eaLnBrk="1" hangingPunct="1"/>
            <a:r>
              <a:rPr lang="en-US" altLang="en-US" dirty="0" smtClean="0"/>
              <a:t>A </a:t>
            </a:r>
            <a:r>
              <a:rPr lang="en-US" altLang="en-US" b="1" dirty="0" smtClean="0"/>
              <a:t>Demand and Supply Schedule </a:t>
            </a:r>
            <a:r>
              <a:rPr lang="en-US" altLang="en-US" dirty="0" smtClean="0"/>
              <a:t>is an assessment of the relationships among different levels of demand and supply at different price levels.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13</a:t>
            </a:fld>
            <a:endParaRPr lang="en-US" dirty="0"/>
          </a:p>
        </p:txBody>
      </p:sp>
    </p:spTree>
    <p:extLst>
      <p:ext uri="{BB962C8B-B14F-4D97-AF65-F5344CB8AC3E}">
        <p14:creationId xmlns:p14="http://schemas.microsoft.com/office/powerpoint/2010/main" val="1409953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Figure 1.2 shows demand and supply curves for pizzas. As you can see, demand increases as price decreases; supply increases as price increases. When demand and supply curves are plotted on the same graph, the point at which they intersect is the market price (also called the equilibrium price)—the price at which the quantity of goods demanded and the quantity of goods supplied are equal. In Figure 1.2, the equilibrium price for pizzas in our example is $10. At this point, the quantity of pizzas demanded and the quantity of pizzas supplied are the same: 1,000 pizzas per week.</a:t>
            </a:r>
          </a:p>
          <a:p>
            <a:pPr eaLnBrk="1" hangingPunct="1"/>
            <a:endParaRPr lang="en-US" altLang="en-US" dirty="0" smtClean="0"/>
          </a:p>
          <a:p>
            <a:pPr eaLnBrk="1" hangingPunct="1"/>
            <a:r>
              <a:rPr lang="en-US" altLang="en-US" dirty="0" smtClean="0"/>
              <a:t>A </a:t>
            </a:r>
            <a:r>
              <a:rPr lang="en-US" altLang="en-US" b="1" dirty="0" smtClean="0"/>
              <a:t>Demand Curve </a:t>
            </a:r>
            <a:r>
              <a:rPr lang="en-US" altLang="en-US" dirty="0" smtClean="0"/>
              <a:t>is a graph showing how many units of a product will be demanded (bought) at different prices.</a:t>
            </a:r>
          </a:p>
          <a:p>
            <a:pPr eaLnBrk="1" hangingPunct="1"/>
            <a:endParaRPr lang="en-US" altLang="en-US" dirty="0" smtClean="0"/>
          </a:p>
          <a:p>
            <a:pPr eaLnBrk="1" hangingPunct="1"/>
            <a:r>
              <a:rPr lang="en-US" altLang="en-US" dirty="0" smtClean="0"/>
              <a:t>A </a:t>
            </a:r>
            <a:r>
              <a:rPr lang="en-US" altLang="en-US" b="1" dirty="0" smtClean="0"/>
              <a:t>Supply Curve </a:t>
            </a:r>
            <a:r>
              <a:rPr lang="en-US" altLang="en-US" dirty="0" smtClean="0"/>
              <a:t>is a graph showing how many units of a product will be supplied (offered for sale) at different prices.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14</a:t>
            </a:fld>
            <a:endParaRPr lang="en-US" dirty="0"/>
          </a:p>
        </p:txBody>
      </p:sp>
    </p:spTree>
    <p:extLst>
      <p:ext uri="{BB962C8B-B14F-4D97-AF65-F5344CB8AC3E}">
        <p14:creationId xmlns:p14="http://schemas.microsoft.com/office/powerpoint/2010/main" val="634907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What if the pizzeria decides to make some other number of pizzas? For example, what would happen if the owner tried to increase profits by making more pizzas to sell? Or what if the owner wanted to lower overhead, cut back on store hours, and reduce the number of pizzas offered for sale? In either case, the result would be an inefficient use of resources and lower profits. For instance, if the pizzeria supplies 1,200 pizzas and tries to sell them for $10 each, 200 pizzas will not be bought. Our demand schedule shows that only 1,000 pizzas will be demanded at this price. </a:t>
            </a:r>
          </a:p>
          <a:p>
            <a:pPr eaLnBrk="1" hangingPunct="1"/>
            <a:endParaRPr lang="en-US" altLang="en-US" dirty="0" smtClean="0"/>
          </a:p>
          <a:p>
            <a:pPr eaLnBrk="1" hangingPunct="1"/>
            <a:r>
              <a:rPr lang="en-US" altLang="en-US" dirty="0" smtClean="0"/>
              <a:t>The Market Price (or Equilibrium Price) is the profit-maximizing price at which the quantity of goods demanded and the quantity of goods supplied are equal. Surplus is a situation in which quantity supplied exceeds quantity demanded. A shortage is a situation in which quantity demanded exceeds quantity supplied.</a:t>
            </a:r>
          </a:p>
        </p:txBody>
      </p:sp>
      <p:sp>
        <p:nvSpPr>
          <p:cNvPr id="4" name="Slide Number Placeholder 3"/>
          <p:cNvSpPr>
            <a:spLocks noGrp="1"/>
          </p:cNvSpPr>
          <p:nvPr>
            <p:ph type="sldNum" sz="quarter" idx="10"/>
          </p:nvPr>
        </p:nvSpPr>
        <p:spPr/>
        <p:txBody>
          <a:bodyPr/>
          <a:lstStyle/>
          <a:p>
            <a:fld id="{A73D6722-9B4D-4E29-B226-C325925A8118}" type="slidenum">
              <a:rPr lang="en-US" smtClean="0"/>
              <a:t>15</a:t>
            </a:fld>
            <a:endParaRPr lang="en-US" dirty="0"/>
          </a:p>
        </p:txBody>
      </p:sp>
    </p:spTree>
    <p:extLst>
      <p:ext uri="{BB962C8B-B14F-4D97-AF65-F5344CB8AC3E}">
        <p14:creationId xmlns:p14="http://schemas.microsoft.com/office/powerpoint/2010/main" val="2483587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Market economies rely on a private enterprise system—one that allows individuals to pursue their own interests with minimal government restriction. In turn, private enterprise requires the presence of four elements: private property rights, freedom of choice, profits, and competition.</a:t>
            </a:r>
          </a:p>
        </p:txBody>
      </p:sp>
      <p:sp>
        <p:nvSpPr>
          <p:cNvPr id="4" name="Slide Number Placeholder 3"/>
          <p:cNvSpPr>
            <a:spLocks noGrp="1"/>
          </p:cNvSpPr>
          <p:nvPr>
            <p:ph type="sldNum" sz="quarter" idx="10"/>
          </p:nvPr>
        </p:nvSpPr>
        <p:spPr/>
        <p:txBody>
          <a:bodyPr/>
          <a:lstStyle/>
          <a:p>
            <a:fld id="{A73D6722-9B4D-4E29-B226-C325925A8118}" type="slidenum">
              <a:rPr lang="en-US" smtClean="0"/>
              <a:t>16</a:t>
            </a:fld>
            <a:endParaRPr lang="en-US" dirty="0"/>
          </a:p>
        </p:txBody>
      </p:sp>
    </p:spTree>
    <p:extLst>
      <p:ext uri="{BB962C8B-B14F-4D97-AF65-F5344CB8AC3E}">
        <p14:creationId xmlns:p14="http://schemas.microsoft.com/office/powerpoint/2010/main" val="2827501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17</a:t>
            </a:fld>
            <a:endParaRPr lang="en-US" dirty="0"/>
          </a:p>
        </p:txBody>
      </p:sp>
    </p:spTree>
    <p:extLst>
      <p:ext uri="{BB962C8B-B14F-4D97-AF65-F5344CB8AC3E}">
        <p14:creationId xmlns:p14="http://schemas.microsoft.com/office/powerpoint/2010/main" val="2835966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18</a:t>
            </a:fld>
            <a:endParaRPr lang="en-US" dirty="0"/>
          </a:p>
        </p:txBody>
      </p:sp>
    </p:spTree>
    <p:extLst>
      <p:ext uri="{BB962C8B-B14F-4D97-AF65-F5344CB8AC3E}">
        <p14:creationId xmlns:p14="http://schemas.microsoft.com/office/powerpoint/2010/main" val="2262118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perfect competition to exist, two conditions must prevail: (1) all firms in an industry must be small, and (2) the number of firms in the industry must be large. Under these conditions, no single firm is powerful enough to influence the price of its product. Prices are, therefore, determined by such market forces as supply and demand.</a:t>
            </a:r>
          </a:p>
        </p:txBody>
      </p:sp>
      <p:sp>
        <p:nvSpPr>
          <p:cNvPr id="4" name="Slide Number Placeholder 3"/>
          <p:cNvSpPr>
            <a:spLocks noGrp="1"/>
          </p:cNvSpPr>
          <p:nvPr>
            <p:ph type="sldNum" sz="quarter" idx="10"/>
          </p:nvPr>
        </p:nvSpPr>
        <p:spPr/>
        <p:txBody>
          <a:bodyPr/>
          <a:lstStyle/>
          <a:p>
            <a:fld id="{A73D6722-9B4D-4E29-B226-C325925A8118}" type="slidenum">
              <a:rPr lang="en-US" smtClean="0"/>
              <a:t>20</a:t>
            </a:fld>
            <a:endParaRPr lang="en-US" dirty="0"/>
          </a:p>
        </p:txBody>
      </p:sp>
    </p:spTree>
    <p:extLst>
      <p:ext uri="{BB962C8B-B14F-4D97-AF65-F5344CB8AC3E}">
        <p14:creationId xmlns:p14="http://schemas.microsoft.com/office/powerpoint/2010/main" val="340059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t>In addition, these two conditions also reflect four principles:</a:t>
            </a:r>
          </a:p>
          <a:p>
            <a:pPr eaLnBrk="1" hangingPunct="1">
              <a:defRPr/>
            </a:pPr>
            <a:endParaRPr lang="en-US" dirty="0" smtClean="0"/>
          </a:p>
          <a:p>
            <a:pPr marL="228600" indent="-228600" eaLnBrk="1" hangingPunct="1">
              <a:buAutoNum type="arabicPeriod"/>
              <a:defRPr/>
            </a:pPr>
            <a:r>
              <a:rPr lang="en-US" dirty="0" smtClean="0"/>
              <a:t>The products of each firm are so similar that buyers view them as identical to those of other firms.</a:t>
            </a:r>
          </a:p>
          <a:p>
            <a:pPr marL="228600" indent="-228600" eaLnBrk="1" hangingPunct="1">
              <a:buAutoNum type="arabicPeriod"/>
              <a:defRPr/>
            </a:pPr>
            <a:r>
              <a:rPr lang="en-US" dirty="0" smtClean="0"/>
              <a:t>Both buyers and sellers know the prices that others are paying and receiving in the marketplace.</a:t>
            </a:r>
          </a:p>
          <a:p>
            <a:pPr eaLnBrk="1" hangingPunct="1">
              <a:defRPr/>
            </a:pPr>
            <a:r>
              <a:rPr lang="en-US" dirty="0" smtClean="0"/>
              <a:t>3.   Because each firm is small, it is easy for firms to enter or leave the market.</a:t>
            </a:r>
          </a:p>
          <a:p>
            <a:pPr eaLnBrk="1" hangingPunct="1">
              <a:defRPr/>
            </a:pPr>
            <a:r>
              <a:rPr lang="en-US" dirty="0" smtClean="0"/>
              <a:t>4.   Going prices are set exclusively by supply and demand and accepted by both sellers and buyers.</a:t>
            </a:r>
          </a:p>
        </p:txBody>
      </p:sp>
      <p:sp>
        <p:nvSpPr>
          <p:cNvPr id="4" name="Slide Number Placeholder 3"/>
          <p:cNvSpPr>
            <a:spLocks noGrp="1"/>
          </p:cNvSpPr>
          <p:nvPr>
            <p:ph type="sldNum" sz="quarter" idx="10"/>
          </p:nvPr>
        </p:nvSpPr>
        <p:spPr/>
        <p:txBody>
          <a:bodyPr/>
          <a:lstStyle/>
          <a:p>
            <a:fld id="{A73D6722-9B4D-4E29-B226-C325925A8118}" type="slidenum">
              <a:rPr lang="en-US" smtClean="0"/>
              <a:t>21</a:t>
            </a:fld>
            <a:endParaRPr lang="en-US" dirty="0"/>
          </a:p>
        </p:txBody>
      </p:sp>
    </p:spTree>
    <p:extLst>
      <p:ext uri="{BB962C8B-B14F-4D97-AF65-F5344CB8AC3E}">
        <p14:creationId xmlns:p14="http://schemas.microsoft.com/office/powerpoint/2010/main" val="2373683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monopolistic competition, there are numerous sellers trying to make their products at least seem to be different from those of competitors. Although there are many sellers involved in a monopolistic competition, they</a:t>
            </a:r>
            <a:r>
              <a:rPr lang="en-US" baseline="0" dirty="0" smtClean="0"/>
              <a:t> </a:t>
            </a:r>
            <a:r>
              <a:rPr lang="en-US" dirty="0" smtClean="0"/>
              <a:t>tend to be fewer than in pure competition. Differentiating strategies include brand names (Tide versus Cheer versus in-store house brands), design or styling (Diesel versus Lucky versus True Religion jeans), and advertising (Coke versus Pepsi versus Dr. Pepper). For example, in an effort to attract health-conscious consumers, Kraft Foods promotes such differentiated products as low-fat Cool Whip, low-calorie Jell-O, and sugar-free Kool-Aid.</a:t>
            </a:r>
          </a:p>
        </p:txBody>
      </p:sp>
      <p:sp>
        <p:nvSpPr>
          <p:cNvPr id="4" name="Slide Number Placeholder 3"/>
          <p:cNvSpPr>
            <a:spLocks noGrp="1"/>
          </p:cNvSpPr>
          <p:nvPr>
            <p:ph type="sldNum" sz="quarter" idx="10"/>
          </p:nvPr>
        </p:nvSpPr>
        <p:spPr/>
        <p:txBody>
          <a:bodyPr/>
          <a:lstStyle/>
          <a:p>
            <a:fld id="{A73D6722-9B4D-4E29-B226-C325925A8118}" type="slidenum">
              <a:rPr lang="en-US" smtClean="0"/>
              <a:t>22</a:t>
            </a:fld>
            <a:endParaRPr lang="en-US" dirty="0"/>
          </a:p>
        </p:txBody>
      </p:sp>
    </p:spTree>
    <p:extLst>
      <p:ext uri="{BB962C8B-B14F-4D97-AF65-F5344CB8AC3E}">
        <p14:creationId xmlns:p14="http://schemas.microsoft.com/office/powerpoint/2010/main" val="15160559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When an industry has only a handful of sellers, an oligopoly exists. As a general rule, these sellers are quite large. The entry of new competitors is hard because large capital investment is needed. Thus, oligopolistic industries (the automobile, airline, and steel industries) tend to stay that way. Only two companies make large commercial aircraft: Boeing (a U.S. company) and Airbus (a European consortium). Furthermore, as the trend toward globalization continues, most experts believe that oligopolies will become increasingly prevalent.</a:t>
            </a:r>
          </a:p>
        </p:txBody>
      </p:sp>
      <p:sp>
        <p:nvSpPr>
          <p:cNvPr id="4" name="Slide Number Placeholder 3"/>
          <p:cNvSpPr>
            <a:spLocks noGrp="1"/>
          </p:cNvSpPr>
          <p:nvPr>
            <p:ph type="sldNum" sz="quarter" idx="10"/>
          </p:nvPr>
        </p:nvSpPr>
        <p:spPr/>
        <p:txBody>
          <a:bodyPr/>
          <a:lstStyle/>
          <a:p>
            <a:fld id="{A73D6722-9B4D-4E29-B226-C325925A8118}" type="slidenum">
              <a:rPr lang="en-US" smtClean="0"/>
              <a:t>23</a:t>
            </a:fld>
            <a:endParaRPr lang="en-US" dirty="0"/>
          </a:p>
        </p:txBody>
      </p:sp>
    </p:spTree>
    <p:extLst>
      <p:ext uri="{BB962C8B-B14F-4D97-AF65-F5344CB8AC3E}">
        <p14:creationId xmlns:p14="http://schemas.microsoft.com/office/powerpoint/2010/main" val="708292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monopoly exists when an industry or market has only one producer (or else is so dominated by one producer that other firms cannot compete with it). A sole supplier enjoys complete control over the prices of its products. Its only constraint is a decrease in consumer demand as a result of increased prices. In the United States, laws, such as the Sherman Antitrust Act (1890) and the Clayton Act (1914), forbid many monopolies and regulate prices charged by natural monopolies</a:t>
            </a:r>
            <a:r>
              <a:rPr lang="en-US" baseline="0" dirty="0" smtClean="0"/>
              <a:t> -</a:t>
            </a:r>
            <a:r>
              <a:rPr lang="en-US" dirty="0" smtClean="0"/>
              <a:t> industries in which one company can most efficiently supply all needed goods or services. Many electric companies are natural monopolies because they can supply all the power needed in a local area. Duplicate facilities—such as two power plants and two sets of power lines—would be wasteful.</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24</a:t>
            </a:fld>
            <a:endParaRPr lang="en-US" dirty="0"/>
          </a:p>
        </p:txBody>
      </p:sp>
    </p:spTree>
    <p:extLst>
      <p:ext uri="{BB962C8B-B14F-4D97-AF65-F5344CB8AC3E}">
        <p14:creationId xmlns:p14="http://schemas.microsoft.com/office/powerpoint/2010/main" val="2359489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economic forces are so volatile and can be affected by so many things, the performance of a country’s economic system varies over time. Sometimes it gains strength and brings new prosperity to its members (this describes the U.S. economy during the early years of the twenty-first century); other times it weakens and damages their fortunes (as was the case in the years 2009–2010). Clearly then, knowing how an economy is performing is useful for both, business owners and investors alike.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25</a:t>
            </a:fld>
            <a:endParaRPr lang="en-US" dirty="0"/>
          </a:p>
        </p:txBody>
      </p:sp>
    </p:spTree>
    <p:extLst>
      <p:ext uri="{BB962C8B-B14F-4D97-AF65-F5344CB8AC3E}">
        <p14:creationId xmlns:p14="http://schemas.microsoft.com/office/powerpoint/2010/main" val="34663704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Fundamentally, how do we know whether an economic system is growing or not? Experts call the pattern of short-term ups and downs (or, better, expansions and contractions) in an economy the business cycle. The primary measure of growth in the business cycle is aggregate output</a:t>
            </a:r>
            <a:r>
              <a:rPr lang="en-US" baseline="0" dirty="0" smtClean="0"/>
              <a:t> or </a:t>
            </a:r>
            <a:r>
              <a:rPr lang="en-US" dirty="0" smtClean="0"/>
              <a:t>the total quantity of goods and services produced by an economic system during a given period.</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26</a:t>
            </a:fld>
            <a:endParaRPr lang="en-US" dirty="0"/>
          </a:p>
        </p:txBody>
      </p:sp>
    </p:spTree>
    <p:extLst>
      <p:ext uri="{BB962C8B-B14F-4D97-AF65-F5344CB8AC3E}">
        <p14:creationId xmlns:p14="http://schemas.microsoft.com/office/powerpoint/2010/main" val="28137947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t>To put it simply, an increase in aggregate output is growth (or economic growth). When output grows more quickly than the population, two things usually follow:</a:t>
            </a:r>
          </a:p>
          <a:p>
            <a:pPr eaLnBrk="1" hangingPunct="1">
              <a:defRPr/>
            </a:pPr>
            <a:r>
              <a:rPr lang="en-US" dirty="0" smtClean="0"/>
              <a:t>• Output per capita—the quantity of goods and services per person—goes up.</a:t>
            </a:r>
          </a:p>
          <a:p>
            <a:pPr eaLnBrk="1" hangingPunct="1">
              <a:defRPr/>
            </a:pPr>
            <a:r>
              <a:rPr lang="en-US" dirty="0" smtClean="0"/>
              <a:t>• The system provides more of the goods and services that people want.</a:t>
            </a:r>
          </a:p>
          <a:p>
            <a:pPr eaLnBrk="1" hangingPunct="1">
              <a:defRPr/>
            </a:pPr>
            <a:endParaRPr lang="en-US" dirty="0" smtClean="0"/>
          </a:p>
          <a:p>
            <a:pPr eaLnBrk="1" hangingPunct="1">
              <a:defRPr/>
            </a:pPr>
            <a:r>
              <a:rPr lang="en-US" dirty="0" smtClean="0"/>
              <a:t>When these two things occur, people living in an economic system benefit from a higher standard of living, which refers to the total quantity and quality of goods and services that they can purchase with the currency used in their economic system.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27</a:t>
            </a:fld>
            <a:endParaRPr lang="en-US" dirty="0"/>
          </a:p>
        </p:txBody>
      </p:sp>
    </p:spTree>
    <p:extLst>
      <p:ext uri="{BB962C8B-B14F-4D97-AF65-F5344CB8AC3E}">
        <p14:creationId xmlns:p14="http://schemas.microsoft.com/office/powerpoint/2010/main" val="1715923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Gross domestic product (GDP) refers to the total value of all goods and services produced within a given period by a national economy through domestic factors of production. GDP is a measure of the aggregate output. Generally speaking, if the GDP is going up, aggregate output is going up; or</a:t>
            </a:r>
            <a:r>
              <a:rPr lang="en-US" baseline="0" dirty="0" smtClean="0"/>
              <a:t> in other words, </a:t>
            </a:r>
            <a:r>
              <a:rPr lang="en-US" dirty="0" smtClean="0"/>
              <a:t>if the aggregate output is going up, the nation is experiencing economic growth.</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28</a:t>
            </a:fld>
            <a:endParaRPr lang="en-US" dirty="0"/>
          </a:p>
        </p:txBody>
      </p:sp>
    </p:spTree>
    <p:extLst>
      <p:ext uri="{BB962C8B-B14F-4D97-AF65-F5344CB8AC3E}">
        <p14:creationId xmlns:p14="http://schemas.microsoft.com/office/powerpoint/2010/main" val="11881756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Sometimes, economists also use the term gross national product (GNP), which refers to the total value of all goods and services produced by a national economy within a given period of</a:t>
            </a:r>
            <a:r>
              <a:rPr lang="en-US" baseline="0" dirty="0" smtClean="0"/>
              <a:t> time,</a:t>
            </a:r>
            <a:r>
              <a:rPr lang="en-US" dirty="0" smtClean="0"/>
              <a:t> regardless of where the factors of production are located. What, precisely, is the difference between GDP and GNP? </a:t>
            </a:r>
          </a:p>
          <a:p>
            <a:pPr eaLnBrk="1" hangingPunct="1"/>
            <a:r>
              <a:rPr lang="en-US" dirty="0" smtClean="0"/>
              <a:t>Consider a General Motors automobile plant in Brazil. The profits earned by the factory are included in U.S. GNP—but not in GDP—because its output is not produced domestically (that is, in the United States). Conversely, those profits are included in Brazil’s GDP—but not GNP—because they are produced domestically (that is, in Brazil).</a:t>
            </a:r>
          </a:p>
          <a:p>
            <a:pPr eaLnBrk="1" hangingPunct="1"/>
            <a:r>
              <a:rPr lang="en-US" dirty="0" smtClean="0"/>
              <a:t>Calculations quickly become complex because of the</a:t>
            </a:r>
            <a:r>
              <a:rPr lang="en-US" baseline="0" dirty="0" smtClean="0"/>
              <a:t> </a:t>
            </a:r>
            <a:r>
              <a:rPr lang="en-US" dirty="0" smtClean="0"/>
              <a:t>different factors of production. The labor, for example, will be mostly Brazilian but the capital will be mostly American. Thus, the wages paid to Brazilian workers are part of Brazil’s GNP even though the profits are not.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30</a:t>
            </a:fld>
            <a:endParaRPr lang="en-US" dirty="0"/>
          </a:p>
        </p:txBody>
      </p:sp>
    </p:spTree>
    <p:extLst>
      <p:ext uri="{BB962C8B-B14F-4D97-AF65-F5344CB8AC3E}">
        <p14:creationId xmlns:p14="http://schemas.microsoft.com/office/powerpoint/2010/main" val="1175371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calculate real GDP when we adjust GDP to account for changes in currency values and price changes. When we make this adjustment, we account for both GDP and purchasing power parity, or the principle that exchange rates are set so that the prices of similar products in different countries are about the same. Purchasing power parity gives us a much better idea of what people can actually buy with the financial resources allocated to them by their respective economic systems. In other words, it gives us a better sense of standards of living across the globe.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32</a:t>
            </a:fld>
            <a:endParaRPr lang="en-US" dirty="0"/>
          </a:p>
        </p:txBody>
      </p:sp>
    </p:spTree>
    <p:extLst>
      <p:ext uri="{BB962C8B-B14F-4D97-AF65-F5344CB8AC3E}">
        <p14:creationId xmlns:p14="http://schemas.microsoft.com/office/powerpoint/2010/main" val="19782004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major factor in the growth of an economic system is productivity, which is a measure of economic growth that compares how much a system produces with the resources needed to produce it. Let’s say that it takes 1 U.S. worker and 1 U.S. dollar to make 10 soccer balls in an 8-hour workday. Let’s also say that it takes 1.2 Saudi workers and the equivalent of 1.5 dollars in Riyals, the currency of Saudi Arabia, to make 10 soccer balls in the same 8-hour workday. We can say that the U.S. soccer-ball industry is more productive than the Saudi soccer-ball industry. The two factors of production in this extremely simple case are labor and capital.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34</a:t>
            </a:fld>
            <a:endParaRPr lang="en-US" dirty="0"/>
          </a:p>
        </p:txBody>
      </p:sp>
    </p:spTree>
    <p:extLst>
      <p:ext uri="{BB962C8B-B14F-4D97-AF65-F5344CB8AC3E}">
        <p14:creationId xmlns:p14="http://schemas.microsoft.com/office/powerpoint/2010/main" val="3588609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A </a:t>
            </a:r>
            <a:r>
              <a:rPr lang="en-US" altLang="en-US" i="1" dirty="0" smtClean="0"/>
              <a:t>positive </a:t>
            </a:r>
            <a:r>
              <a:rPr lang="en-US" altLang="en-US" dirty="0" smtClean="0"/>
              <a:t>balance of trade results when a country exports (sells to other countries) more than it imports (buys from other countries).</a:t>
            </a:r>
          </a:p>
          <a:p>
            <a:pPr eaLnBrk="1" hangingPunct="1"/>
            <a:r>
              <a:rPr lang="en-US" altLang="en-US" dirty="0" smtClean="0"/>
              <a:t>A </a:t>
            </a:r>
            <a:r>
              <a:rPr lang="en-US" altLang="en-US" i="1" dirty="0" smtClean="0"/>
              <a:t>negative </a:t>
            </a:r>
            <a:r>
              <a:rPr lang="en-US" altLang="en-US" dirty="0" smtClean="0"/>
              <a:t>balance of trade results when a country imports more than it exports.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35</a:t>
            </a:fld>
            <a:endParaRPr lang="en-US" dirty="0"/>
          </a:p>
        </p:txBody>
      </p:sp>
    </p:spTree>
    <p:extLst>
      <p:ext uri="{BB962C8B-B14F-4D97-AF65-F5344CB8AC3E}">
        <p14:creationId xmlns:p14="http://schemas.microsoft.com/office/powerpoint/2010/main" val="10404712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Stability is a condition in which the amount of money available in an economic system and the quantity of goods and services produced in it are growing at about the same rate. A chief goal of an economic system, stability can be threatened by certain factors.</a:t>
            </a:r>
          </a:p>
          <a:p>
            <a:pPr eaLnBrk="1" hangingPunct="1"/>
            <a:endParaRPr lang="en-US" dirty="0" smtClean="0"/>
          </a:p>
          <a:p>
            <a:pPr eaLnBrk="1" hangingPunct="1"/>
            <a:r>
              <a:rPr lang="en-US" dirty="0" smtClean="0"/>
              <a:t>Inflation occurs when an economic system experiences widespread price increases. Instability results when the amount of money injected into an economy exceeds the increase in actual output, so people have more money to spend but the same quantity of products available to buy. As supply and demand principles tell us, as people compete with one another to buy available products, prices go up. </a:t>
            </a:r>
          </a:p>
          <a:p>
            <a:pPr eaLnBrk="1" hangingPunct="1"/>
            <a:endParaRPr lang="en-US" dirty="0" smtClean="0"/>
          </a:p>
          <a:p>
            <a:pPr eaLnBrk="1" hangingPunct="1"/>
            <a:r>
              <a:rPr lang="en-US" dirty="0" smtClean="0"/>
              <a:t>These high prices will eventually bring the amount of money in the economy back down. However, these processes are imperfect—the additional money will not be distributed proportionately to all people, and price increases often continue beyond what is really necessary. As a result, purchasing power for many people declines.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36</a:t>
            </a:fld>
            <a:endParaRPr lang="en-US" dirty="0"/>
          </a:p>
        </p:txBody>
      </p:sp>
    </p:spTree>
    <p:extLst>
      <p:ext uri="{BB962C8B-B14F-4D97-AF65-F5344CB8AC3E}">
        <p14:creationId xmlns:p14="http://schemas.microsoft.com/office/powerpoint/2010/main" val="315179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t>Finally, we need to consider the effect of unemployment on economic stability. Unemployment is the level of joblessness among people actively seeking work in an economic system. When unemployment is low, there is a shortage of labor available for businesses to hire. As businesses compete with one another for the available supply of labor, they raise the wages they are willing to pay. Then, because higher labor costs eat into profit margins, they raise the prices of their products. Although consumers have more money to inject into the economy, this increase is soon undone by higher prices, so purchasing power declines.</a:t>
            </a:r>
          </a:p>
          <a:p>
            <a:pPr eaLnBrk="1" hangingPunct="1">
              <a:defRPr/>
            </a:pPr>
            <a:endParaRPr lang="en-US" dirty="0" smtClean="0"/>
          </a:p>
          <a:p>
            <a:pPr eaLnBrk="1" hangingPunct="1">
              <a:defRPr/>
            </a:pPr>
            <a:r>
              <a:rPr lang="en-US" dirty="0" smtClean="0"/>
              <a:t>When we go through a period during which aggregate output declines, we have a recession. During a recession, producers need fewer employees—less labor—to produce products. Unemployment, therefore, goes up. To determine whether an economy is going through a recession, we start by measuring aggregate output. Recall that this is the function of real GDP, which we find by making necessary adjustments to the total value of all goods and services produced within a given period by a national economy through domestic factors of production. A recession is more precisely defined as a period during which aggregate output, as measured by real GDP, declines. </a:t>
            </a:r>
          </a:p>
          <a:p>
            <a:pPr eaLnBrk="1" hangingPunct="1">
              <a:defRPr/>
            </a:pPr>
            <a:endParaRPr lang="en-US" dirty="0" smtClean="0"/>
          </a:p>
          <a:p>
            <a:pPr eaLnBrk="1" hangingPunct="1">
              <a:defRPr/>
            </a:pPr>
            <a:r>
              <a:rPr lang="en-US" dirty="0" smtClean="0"/>
              <a:t>A prolonged and deep recession is called a depression. The last major depression in the United States started in 1929 and lasted more than 10 years. Most economists believe that the 2008–2011 recession, although the worst in decades, was not really a depression.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37</a:t>
            </a:fld>
            <a:endParaRPr lang="en-US" dirty="0"/>
          </a:p>
        </p:txBody>
      </p:sp>
    </p:spTree>
    <p:extLst>
      <p:ext uri="{BB962C8B-B14F-4D97-AF65-F5344CB8AC3E}">
        <p14:creationId xmlns:p14="http://schemas.microsoft.com/office/powerpoint/2010/main" val="9976964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dirty="0" smtClean="0"/>
              <a:t>The government acts to manage the U.S. economic system through two sets of policies: fiscal and monetary. It manages the collection and spending of its revenues through fiscal policies. Tax rates, for example, can play an important role in fiscal policies helping to manage the economy. One key element of President Obama’s presidential platform was an overhaul of the U.S. tax system. Among other things, he proposed cutting taxes for the middle class while simultaneously raising taxes for both higher-income people and businesses.</a:t>
            </a:r>
          </a:p>
          <a:p>
            <a:pPr eaLnBrk="1" hangingPunct="1">
              <a:defRPr/>
            </a:pPr>
            <a:endParaRPr lang="en-US" dirty="0" smtClean="0"/>
          </a:p>
          <a:p>
            <a:pPr eaLnBrk="1" hangingPunct="1">
              <a:defRPr/>
            </a:pPr>
            <a:r>
              <a:rPr lang="en-US" dirty="0" smtClean="0"/>
              <a:t>Monetary policies focus on controlling the size of the nation’s money supply. Working primarily through the Federal Reserve System (the nation’s central bank, often referred to simply as “the Fed”), the government can influence the ability and  willingness of banks throughout the country to lend money. For example, to help offset the 2008 recession, the government injected more money into the economy through various stimulus packages. On the one hand, officials hoped that these funds would stimulate business growth and the creation of new jobs. On the other hand, though, some experts feared that increasing the money supply might also lead to inflation.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38</a:t>
            </a:fld>
            <a:endParaRPr lang="en-US" dirty="0"/>
          </a:p>
        </p:txBody>
      </p:sp>
    </p:spTree>
    <p:extLst>
      <p:ext uri="{BB962C8B-B14F-4D97-AF65-F5344CB8AC3E}">
        <p14:creationId xmlns:p14="http://schemas.microsoft.com/office/powerpoint/2010/main" val="6009029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Taken together, fiscal policy and monetary policy make up the</a:t>
            </a:r>
            <a:r>
              <a:rPr lang="en-US" baseline="0" dirty="0" smtClean="0"/>
              <a:t> </a:t>
            </a:r>
            <a:r>
              <a:rPr lang="en-US" dirty="0" smtClean="0"/>
              <a:t>stabilization policy, defined as the government economic policy in which the goal is to smooth out fluctuations in output and unemployment and to stabilize prices. In effect, the economic recession that started in 2008 was a significant departure from stabilization as business valuations dropped and jobs were eliminated. The various government interventions, such as financial bailouts, represented strategies to restore economic stability.</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39</a:t>
            </a:fld>
            <a:endParaRPr lang="en-US" dirty="0"/>
          </a:p>
        </p:txBody>
      </p:sp>
    </p:spTree>
    <p:extLst>
      <p:ext uri="{BB962C8B-B14F-4D97-AF65-F5344CB8AC3E}">
        <p14:creationId xmlns:p14="http://schemas.microsoft.com/office/powerpoint/2010/main" val="19272891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40</a:t>
            </a:fld>
            <a:endParaRPr lang="en-US" dirty="0"/>
          </a:p>
        </p:txBody>
      </p:sp>
    </p:spTree>
    <p:extLst>
      <p:ext uri="{BB962C8B-B14F-4D97-AF65-F5344CB8AC3E}">
        <p14:creationId xmlns:p14="http://schemas.microsoft.com/office/powerpoint/2010/main" val="31328498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41</a:t>
            </a:fld>
            <a:endParaRPr lang="en-US" dirty="0"/>
          </a:p>
        </p:txBody>
      </p:sp>
    </p:spTree>
    <p:extLst>
      <p:ext uri="{BB962C8B-B14F-4D97-AF65-F5344CB8AC3E}">
        <p14:creationId xmlns:p14="http://schemas.microsoft.com/office/powerpoint/2010/main" val="31282240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8/16/2017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pic>
        <p:nvPicPr>
          <p:cNvPr id="8" name="Picture 7"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7400" y="6434394"/>
            <a:ext cx="918000" cy="279915"/>
          </a:xfrm>
          <a:prstGeom prst="rect">
            <a:avLst/>
          </a:prstGeom>
        </p:spPr>
      </p:pic>
      <p:sp>
        <p:nvSpPr>
          <p:cNvPr id="9" name="TextBox 8"/>
          <p:cNvSpPr txBox="1"/>
          <p:nvPr userDrawn="1"/>
        </p:nvSpPr>
        <p:spPr>
          <a:xfrm>
            <a:off x="95799" y="6438054"/>
            <a:ext cx="71628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2017, 2015, 2013 Pearson Education, Inc. All Rights Reserved</a:t>
            </a:r>
          </a:p>
        </p:txBody>
      </p:sp>
    </p:spTree>
    <p:extLst>
      <p:ext uri="{BB962C8B-B14F-4D97-AF65-F5344CB8AC3E}">
        <p14:creationId xmlns:p14="http://schemas.microsoft.com/office/powerpoint/2010/main" val="88798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8/16/2017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grpSp>
        <p:nvGrpSpPr>
          <p:cNvPr id="2" name="Group 4"/>
          <p:cNvGrpSpPr>
            <a:grpSpLocks noChangeAspect="1"/>
          </p:cNvGrpSpPr>
          <p:nvPr userDrawn="1"/>
        </p:nvGrpSpPr>
        <p:grpSpPr bwMode="auto">
          <a:xfrm>
            <a:off x="57755" y="6407126"/>
            <a:ext cx="1611690" cy="417560"/>
            <a:chOff x="21" y="4059"/>
            <a:chExt cx="1046" cy="271"/>
          </a:xfrm>
        </p:grpSpPr>
        <p:sp>
          <p:nvSpPr>
            <p:cNvPr id="3" name="AutoShape 3"/>
            <p:cNvSpPr>
              <a:spLocks noChangeAspect="1" noChangeArrowheads="1" noTextEdit="1"/>
            </p:cNvSpPr>
            <p:nvPr userDrawn="1"/>
          </p:nvSpPr>
          <p:spPr bwMode="auto">
            <a:xfrm>
              <a:off x="21" y="4059"/>
              <a:ext cx="1046" cy="27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dirty="0">
                <a:solidFill>
                  <a:schemeClr val="tx1">
                    <a:alpha val="0"/>
                  </a:schemeClr>
                </a:solidFill>
              </a:endParaRPr>
            </a:p>
          </p:txBody>
        </p:sp>
        <p:sp>
          <p:nvSpPr>
            <p:cNvPr id="6" name="Freeform 5"/>
            <p:cNvSpPr>
              <a:spLocks noEditPoints="1"/>
            </p:cNvSpPr>
            <p:nvPr userDrawn="1"/>
          </p:nvSpPr>
          <p:spPr bwMode="auto">
            <a:xfrm>
              <a:off x="125" y="4168"/>
              <a:ext cx="838" cy="51"/>
            </a:xfrm>
            <a:custGeom>
              <a:avLst/>
              <a:gdLst>
                <a:gd name="T0" fmla="*/ 1055 w 21137"/>
                <a:gd name="T1" fmla="*/ 1285 h 1300"/>
                <a:gd name="T2" fmla="*/ 0 w 21137"/>
                <a:gd name="T3" fmla="*/ 1285 h 1300"/>
                <a:gd name="T4" fmla="*/ 417 w 21137"/>
                <a:gd name="T5" fmla="*/ 748 h 1300"/>
                <a:gd name="T6" fmla="*/ 1860 w 21137"/>
                <a:gd name="T7" fmla="*/ 1119 h 1300"/>
                <a:gd name="T8" fmla="*/ 1678 w 21137"/>
                <a:gd name="T9" fmla="*/ 16 h 1300"/>
                <a:gd name="T10" fmla="*/ 4021 w 21137"/>
                <a:gd name="T11" fmla="*/ 1290 h 1300"/>
                <a:gd name="T12" fmla="*/ 2636 w 21137"/>
                <a:gd name="T13" fmla="*/ 16 h 1300"/>
                <a:gd name="T14" fmla="*/ 3693 w 21137"/>
                <a:gd name="T15" fmla="*/ 16 h 1300"/>
                <a:gd name="T16" fmla="*/ 5470 w 21137"/>
                <a:gd name="T17" fmla="*/ 9 h 1300"/>
                <a:gd name="T18" fmla="*/ 5143 w 21137"/>
                <a:gd name="T19" fmla="*/ 909 h 1300"/>
                <a:gd name="T20" fmla="*/ 5610 w 21137"/>
                <a:gd name="T21" fmla="*/ 748 h 1300"/>
                <a:gd name="T22" fmla="*/ 7109 w 21137"/>
                <a:gd name="T23" fmla="*/ 16 h 1300"/>
                <a:gd name="T24" fmla="*/ 6675 w 21137"/>
                <a:gd name="T25" fmla="*/ 1285 h 1300"/>
                <a:gd name="T26" fmla="*/ 6765 w 21137"/>
                <a:gd name="T27" fmla="*/ 453 h 1300"/>
                <a:gd name="T28" fmla="*/ 7796 w 21137"/>
                <a:gd name="T29" fmla="*/ 514 h 1300"/>
                <a:gd name="T30" fmla="*/ 8407 w 21137"/>
                <a:gd name="T31" fmla="*/ 89 h 1300"/>
                <a:gd name="T32" fmla="*/ 7908 w 21137"/>
                <a:gd name="T33" fmla="*/ 309 h 1300"/>
                <a:gd name="T34" fmla="*/ 8457 w 21137"/>
                <a:gd name="T35" fmla="*/ 956 h 1300"/>
                <a:gd name="T36" fmla="*/ 7746 w 21137"/>
                <a:gd name="T37" fmla="*/ 953 h 1300"/>
                <a:gd name="T38" fmla="*/ 8119 w 21137"/>
                <a:gd name="T39" fmla="*/ 754 h 1300"/>
                <a:gd name="T40" fmla="*/ 10671 w 21137"/>
                <a:gd name="T41" fmla="*/ 1119 h 1300"/>
                <a:gd name="T42" fmla="*/ 11202 w 21137"/>
                <a:gd name="T43" fmla="*/ 16 h 1300"/>
                <a:gd name="T44" fmla="*/ 11383 w 21137"/>
                <a:gd name="T45" fmla="*/ 565 h 1300"/>
                <a:gd name="T46" fmla="*/ 11383 w 21137"/>
                <a:gd name="T47" fmla="*/ 1122 h 1300"/>
                <a:gd name="T48" fmla="*/ 11202 w 21137"/>
                <a:gd name="T49" fmla="*/ 16 h 1300"/>
                <a:gd name="T50" fmla="*/ 13458 w 21137"/>
                <a:gd name="T51" fmla="*/ 1285 h 1300"/>
                <a:gd name="T52" fmla="*/ 12402 w 21137"/>
                <a:gd name="T53" fmla="*/ 1285 h 1300"/>
                <a:gd name="T54" fmla="*/ 12819 w 21137"/>
                <a:gd name="T55" fmla="*/ 748 h 1300"/>
                <a:gd name="T56" fmla="*/ 14478 w 21137"/>
                <a:gd name="T57" fmla="*/ 16 h 1300"/>
                <a:gd name="T58" fmla="*/ 14682 w 21137"/>
                <a:gd name="T59" fmla="*/ 682 h 1300"/>
                <a:gd name="T60" fmla="*/ 15138 w 21137"/>
                <a:gd name="T61" fmla="*/ 1285 h 1300"/>
                <a:gd name="T62" fmla="*/ 14820 w 21137"/>
                <a:gd name="T63" fmla="*/ 1136 h 1300"/>
                <a:gd name="T64" fmla="*/ 14516 w 21137"/>
                <a:gd name="T65" fmla="*/ 754 h 1300"/>
                <a:gd name="T66" fmla="*/ 14160 w 21137"/>
                <a:gd name="T67" fmla="*/ 1285 h 1300"/>
                <a:gd name="T68" fmla="*/ 14411 w 21137"/>
                <a:gd name="T69" fmla="*/ 572 h 1300"/>
                <a:gd name="T70" fmla="*/ 14677 w 21137"/>
                <a:gd name="T71" fmla="*/ 260 h 1300"/>
                <a:gd name="T72" fmla="*/ 16830 w 21137"/>
                <a:gd name="T73" fmla="*/ 16 h 1300"/>
                <a:gd name="T74" fmla="*/ 15827 w 21137"/>
                <a:gd name="T75" fmla="*/ 1285 h 1300"/>
                <a:gd name="T76" fmla="*/ 16658 w 21137"/>
                <a:gd name="T77" fmla="*/ 1002 h 1300"/>
                <a:gd name="T78" fmla="*/ 17658 w 21137"/>
                <a:gd name="T79" fmla="*/ 1285 h 1300"/>
                <a:gd name="T80" fmla="*/ 19493 w 21137"/>
                <a:gd name="T81" fmla="*/ 16 h 1300"/>
                <a:gd name="T82" fmla="*/ 18488 w 21137"/>
                <a:gd name="T83" fmla="*/ 1285 h 1300"/>
                <a:gd name="T84" fmla="*/ 19320 w 21137"/>
                <a:gd name="T85" fmla="*/ 1002 h 1300"/>
                <a:gd name="T86" fmla="*/ 21137 w 21137"/>
                <a:gd name="T87" fmla="*/ 1198 h 1300"/>
                <a:gd name="T88" fmla="*/ 20176 w 21137"/>
                <a:gd name="T89" fmla="*/ 189 h 1300"/>
                <a:gd name="T90" fmla="*/ 21112 w 21137"/>
                <a:gd name="T91" fmla="*/ 293 h 1300"/>
                <a:gd name="T92" fmla="*/ 20311 w 21137"/>
                <a:gd name="T93" fmla="*/ 1004 h 1300"/>
                <a:gd name="T94" fmla="*/ 20956 w 21137"/>
                <a:gd name="T95" fmla="*/ 821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137" h="1300">
                  <a:moveTo>
                    <a:pt x="545" y="9"/>
                  </a:moveTo>
                  <a:cubicBezTo>
                    <a:pt x="672" y="9"/>
                    <a:pt x="672" y="9"/>
                    <a:pt x="672" y="9"/>
                  </a:cubicBezTo>
                  <a:cubicBezTo>
                    <a:pt x="1241" y="1285"/>
                    <a:pt x="1241" y="1285"/>
                    <a:pt x="1241" y="1285"/>
                  </a:cubicBezTo>
                  <a:cubicBezTo>
                    <a:pt x="1055" y="1285"/>
                    <a:pt x="1055" y="1285"/>
                    <a:pt x="1055" y="1285"/>
                  </a:cubicBezTo>
                  <a:cubicBezTo>
                    <a:pt x="886" y="909"/>
                    <a:pt x="886" y="909"/>
                    <a:pt x="886" y="909"/>
                  </a:cubicBezTo>
                  <a:cubicBezTo>
                    <a:pt x="345" y="909"/>
                    <a:pt x="345" y="909"/>
                    <a:pt x="345" y="909"/>
                  </a:cubicBezTo>
                  <a:cubicBezTo>
                    <a:pt x="186" y="1285"/>
                    <a:pt x="186" y="1285"/>
                    <a:pt x="186" y="1285"/>
                  </a:cubicBezTo>
                  <a:cubicBezTo>
                    <a:pt x="0" y="1285"/>
                    <a:pt x="0" y="1285"/>
                    <a:pt x="0" y="1285"/>
                  </a:cubicBezTo>
                  <a:lnTo>
                    <a:pt x="545" y="9"/>
                  </a:lnTo>
                  <a:close/>
                  <a:moveTo>
                    <a:pt x="812" y="748"/>
                  </a:moveTo>
                  <a:cubicBezTo>
                    <a:pt x="607" y="287"/>
                    <a:pt x="607" y="287"/>
                    <a:pt x="607" y="287"/>
                  </a:cubicBezTo>
                  <a:cubicBezTo>
                    <a:pt x="417" y="748"/>
                    <a:pt x="417" y="748"/>
                    <a:pt x="417" y="748"/>
                  </a:cubicBezTo>
                  <a:lnTo>
                    <a:pt x="812" y="748"/>
                  </a:lnTo>
                  <a:close/>
                  <a:moveTo>
                    <a:pt x="1678" y="16"/>
                  </a:moveTo>
                  <a:cubicBezTo>
                    <a:pt x="1860" y="16"/>
                    <a:pt x="1860" y="16"/>
                    <a:pt x="1860" y="16"/>
                  </a:cubicBezTo>
                  <a:cubicBezTo>
                    <a:pt x="1860" y="1119"/>
                    <a:pt x="1860" y="1119"/>
                    <a:pt x="1860" y="1119"/>
                  </a:cubicBezTo>
                  <a:cubicBezTo>
                    <a:pt x="2431" y="1119"/>
                    <a:pt x="2431" y="1119"/>
                    <a:pt x="2431" y="1119"/>
                  </a:cubicBezTo>
                  <a:cubicBezTo>
                    <a:pt x="2431" y="1285"/>
                    <a:pt x="2431" y="1285"/>
                    <a:pt x="2431" y="1285"/>
                  </a:cubicBezTo>
                  <a:cubicBezTo>
                    <a:pt x="1678" y="1285"/>
                    <a:pt x="1678" y="1285"/>
                    <a:pt x="1678" y="1285"/>
                  </a:cubicBezTo>
                  <a:lnTo>
                    <a:pt x="1678" y="16"/>
                  </a:lnTo>
                  <a:close/>
                  <a:moveTo>
                    <a:pt x="4392" y="16"/>
                  </a:moveTo>
                  <a:cubicBezTo>
                    <a:pt x="4573" y="16"/>
                    <a:pt x="4573" y="16"/>
                    <a:pt x="4573" y="16"/>
                  </a:cubicBezTo>
                  <a:cubicBezTo>
                    <a:pt x="4061" y="1290"/>
                    <a:pt x="4061" y="1290"/>
                    <a:pt x="4061" y="1290"/>
                  </a:cubicBezTo>
                  <a:cubicBezTo>
                    <a:pt x="4021" y="1290"/>
                    <a:pt x="4021" y="1290"/>
                    <a:pt x="4021" y="1290"/>
                  </a:cubicBezTo>
                  <a:cubicBezTo>
                    <a:pt x="3606" y="258"/>
                    <a:pt x="3606" y="258"/>
                    <a:pt x="3606" y="258"/>
                  </a:cubicBezTo>
                  <a:cubicBezTo>
                    <a:pt x="3187" y="1290"/>
                    <a:pt x="3187" y="1290"/>
                    <a:pt x="3187" y="1290"/>
                  </a:cubicBezTo>
                  <a:cubicBezTo>
                    <a:pt x="3147" y="1290"/>
                    <a:pt x="3147" y="1290"/>
                    <a:pt x="3147" y="1290"/>
                  </a:cubicBezTo>
                  <a:cubicBezTo>
                    <a:pt x="2636" y="16"/>
                    <a:pt x="2636" y="16"/>
                    <a:pt x="2636" y="16"/>
                  </a:cubicBezTo>
                  <a:cubicBezTo>
                    <a:pt x="2819" y="16"/>
                    <a:pt x="2819" y="16"/>
                    <a:pt x="2819" y="16"/>
                  </a:cubicBezTo>
                  <a:cubicBezTo>
                    <a:pt x="3168" y="891"/>
                    <a:pt x="3168" y="891"/>
                    <a:pt x="3168" y="891"/>
                  </a:cubicBezTo>
                  <a:cubicBezTo>
                    <a:pt x="3521" y="16"/>
                    <a:pt x="3521" y="16"/>
                    <a:pt x="3521" y="16"/>
                  </a:cubicBezTo>
                  <a:cubicBezTo>
                    <a:pt x="3693" y="16"/>
                    <a:pt x="3693" y="16"/>
                    <a:pt x="3693" y="16"/>
                  </a:cubicBezTo>
                  <a:cubicBezTo>
                    <a:pt x="4047" y="891"/>
                    <a:pt x="4047" y="891"/>
                    <a:pt x="4047" y="891"/>
                  </a:cubicBezTo>
                  <a:lnTo>
                    <a:pt x="4392" y="16"/>
                  </a:lnTo>
                  <a:close/>
                  <a:moveTo>
                    <a:pt x="5343" y="9"/>
                  </a:moveTo>
                  <a:cubicBezTo>
                    <a:pt x="5470" y="9"/>
                    <a:pt x="5470" y="9"/>
                    <a:pt x="5470" y="9"/>
                  </a:cubicBezTo>
                  <a:cubicBezTo>
                    <a:pt x="6039" y="1285"/>
                    <a:pt x="6039" y="1285"/>
                    <a:pt x="6039" y="1285"/>
                  </a:cubicBezTo>
                  <a:cubicBezTo>
                    <a:pt x="5853" y="1285"/>
                    <a:pt x="5853" y="1285"/>
                    <a:pt x="5853" y="1285"/>
                  </a:cubicBezTo>
                  <a:cubicBezTo>
                    <a:pt x="5685" y="909"/>
                    <a:pt x="5685" y="909"/>
                    <a:pt x="5685" y="909"/>
                  </a:cubicBezTo>
                  <a:cubicBezTo>
                    <a:pt x="5143" y="909"/>
                    <a:pt x="5143" y="909"/>
                    <a:pt x="5143" y="909"/>
                  </a:cubicBezTo>
                  <a:cubicBezTo>
                    <a:pt x="4984" y="1285"/>
                    <a:pt x="4984" y="1285"/>
                    <a:pt x="4984" y="1285"/>
                  </a:cubicBezTo>
                  <a:cubicBezTo>
                    <a:pt x="4798" y="1285"/>
                    <a:pt x="4798" y="1285"/>
                    <a:pt x="4798" y="1285"/>
                  </a:cubicBezTo>
                  <a:lnTo>
                    <a:pt x="5343" y="9"/>
                  </a:lnTo>
                  <a:close/>
                  <a:moveTo>
                    <a:pt x="5610" y="748"/>
                  </a:moveTo>
                  <a:cubicBezTo>
                    <a:pt x="5405" y="287"/>
                    <a:pt x="5405" y="287"/>
                    <a:pt x="5405" y="287"/>
                  </a:cubicBezTo>
                  <a:cubicBezTo>
                    <a:pt x="5215" y="748"/>
                    <a:pt x="5215" y="748"/>
                    <a:pt x="5215" y="748"/>
                  </a:cubicBezTo>
                  <a:lnTo>
                    <a:pt x="5610" y="748"/>
                  </a:lnTo>
                  <a:close/>
                  <a:moveTo>
                    <a:pt x="7109" y="16"/>
                  </a:moveTo>
                  <a:cubicBezTo>
                    <a:pt x="7330" y="16"/>
                    <a:pt x="7330" y="16"/>
                    <a:pt x="7330" y="16"/>
                  </a:cubicBezTo>
                  <a:cubicBezTo>
                    <a:pt x="6861" y="614"/>
                    <a:pt x="6861" y="614"/>
                    <a:pt x="6861" y="614"/>
                  </a:cubicBezTo>
                  <a:cubicBezTo>
                    <a:pt x="6861" y="1285"/>
                    <a:pt x="6861" y="1285"/>
                    <a:pt x="6861" y="1285"/>
                  </a:cubicBezTo>
                  <a:cubicBezTo>
                    <a:pt x="6675" y="1285"/>
                    <a:pt x="6675" y="1285"/>
                    <a:pt x="6675" y="1285"/>
                  </a:cubicBezTo>
                  <a:cubicBezTo>
                    <a:pt x="6675" y="614"/>
                    <a:pt x="6675" y="614"/>
                    <a:pt x="6675" y="614"/>
                  </a:cubicBezTo>
                  <a:cubicBezTo>
                    <a:pt x="6206" y="16"/>
                    <a:pt x="6206" y="16"/>
                    <a:pt x="6206" y="16"/>
                  </a:cubicBezTo>
                  <a:cubicBezTo>
                    <a:pt x="6426" y="16"/>
                    <a:pt x="6426" y="16"/>
                    <a:pt x="6426" y="16"/>
                  </a:cubicBezTo>
                  <a:cubicBezTo>
                    <a:pt x="6765" y="453"/>
                    <a:pt x="6765" y="453"/>
                    <a:pt x="6765" y="453"/>
                  </a:cubicBezTo>
                  <a:lnTo>
                    <a:pt x="7109" y="16"/>
                  </a:lnTo>
                  <a:close/>
                  <a:moveTo>
                    <a:pt x="8119" y="754"/>
                  </a:moveTo>
                  <a:cubicBezTo>
                    <a:pt x="7981" y="670"/>
                    <a:pt x="7981" y="670"/>
                    <a:pt x="7981" y="670"/>
                  </a:cubicBezTo>
                  <a:cubicBezTo>
                    <a:pt x="7894" y="617"/>
                    <a:pt x="7833" y="565"/>
                    <a:pt x="7796" y="514"/>
                  </a:cubicBezTo>
                  <a:cubicBezTo>
                    <a:pt x="7759" y="463"/>
                    <a:pt x="7741" y="404"/>
                    <a:pt x="7741" y="337"/>
                  </a:cubicBezTo>
                  <a:cubicBezTo>
                    <a:pt x="7741" y="236"/>
                    <a:pt x="7776" y="157"/>
                    <a:pt x="7845" y="93"/>
                  </a:cubicBezTo>
                  <a:cubicBezTo>
                    <a:pt x="7914" y="31"/>
                    <a:pt x="8005" y="0"/>
                    <a:pt x="8115" y="0"/>
                  </a:cubicBezTo>
                  <a:cubicBezTo>
                    <a:pt x="8221" y="0"/>
                    <a:pt x="8318" y="30"/>
                    <a:pt x="8407" y="89"/>
                  </a:cubicBezTo>
                  <a:cubicBezTo>
                    <a:pt x="8407" y="295"/>
                    <a:pt x="8407" y="295"/>
                    <a:pt x="8407" y="295"/>
                  </a:cubicBezTo>
                  <a:cubicBezTo>
                    <a:pt x="8315" y="208"/>
                    <a:pt x="8217" y="164"/>
                    <a:pt x="8112" y="164"/>
                  </a:cubicBezTo>
                  <a:cubicBezTo>
                    <a:pt x="8052" y="164"/>
                    <a:pt x="8004" y="177"/>
                    <a:pt x="7965" y="204"/>
                  </a:cubicBezTo>
                  <a:cubicBezTo>
                    <a:pt x="7927" y="232"/>
                    <a:pt x="7908" y="267"/>
                    <a:pt x="7908" y="309"/>
                  </a:cubicBezTo>
                  <a:cubicBezTo>
                    <a:pt x="7908" y="348"/>
                    <a:pt x="7922" y="384"/>
                    <a:pt x="7950" y="416"/>
                  </a:cubicBezTo>
                  <a:cubicBezTo>
                    <a:pt x="7979" y="450"/>
                    <a:pt x="8023" y="485"/>
                    <a:pt x="8086" y="521"/>
                  </a:cubicBezTo>
                  <a:cubicBezTo>
                    <a:pt x="8224" y="603"/>
                    <a:pt x="8224" y="603"/>
                    <a:pt x="8224" y="603"/>
                  </a:cubicBezTo>
                  <a:cubicBezTo>
                    <a:pt x="8379" y="696"/>
                    <a:pt x="8457" y="813"/>
                    <a:pt x="8457" y="956"/>
                  </a:cubicBezTo>
                  <a:cubicBezTo>
                    <a:pt x="8457" y="1057"/>
                    <a:pt x="8423" y="1141"/>
                    <a:pt x="8355" y="1204"/>
                  </a:cubicBezTo>
                  <a:cubicBezTo>
                    <a:pt x="8287" y="1268"/>
                    <a:pt x="8198" y="1300"/>
                    <a:pt x="8089" y="1300"/>
                  </a:cubicBezTo>
                  <a:cubicBezTo>
                    <a:pt x="7964" y="1300"/>
                    <a:pt x="7849" y="1261"/>
                    <a:pt x="7746" y="1185"/>
                  </a:cubicBezTo>
                  <a:cubicBezTo>
                    <a:pt x="7746" y="953"/>
                    <a:pt x="7746" y="953"/>
                    <a:pt x="7746" y="953"/>
                  </a:cubicBezTo>
                  <a:cubicBezTo>
                    <a:pt x="7845" y="1077"/>
                    <a:pt x="7958" y="1140"/>
                    <a:pt x="8087" y="1140"/>
                  </a:cubicBezTo>
                  <a:cubicBezTo>
                    <a:pt x="8144" y="1140"/>
                    <a:pt x="8192" y="1124"/>
                    <a:pt x="8229" y="1092"/>
                  </a:cubicBezTo>
                  <a:cubicBezTo>
                    <a:pt x="8267" y="1061"/>
                    <a:pt x="8286" y="1021"/>
                    <a:pt x="8286" y="973"/>
                  </a:cubicBezTo>
                  <a:cubicBezTo>
                    <a:pt x="8286" y="896"/>
                    <a:pt x="8230" y="823"/>
                    <a:pt x="8119" y="754"/>
                  </a:cubicBezTo>
                  <a:moveTo>
                    <a:pt x="9917" y="16"/>
                  </a:moveTo>
                  <a:cubicBezTo>
                    <a:pt x="10099" y="16"/>
                    <a:pt x="10099" y="16"/>
                    <a:pt x="10099" y="16"/>
                  </a:cubicBezTo>
                  <a:cubicBezTo>
                    <a:pt x="10099" y="1119"/>
                    <a:pt x="10099" y="1119"/>
                    <a:pt x="10099" y="1119"/>
                  </a:cubicBezTo>
                  <a:cubicBezTo>
                    <a:pt x="10671" y="1119"/>
                    <a:pt x="10671" y="1119"/>
                    <a:pt x="10671" y="1119"/>
                  </a:cubicBezTo>
                  <a:cubicBezTo>
                    <a:pt x="10671" y="1285"/>
                    <a:pt x="10671" y="1285"/>
                    <a:pt x="10671" y="1285"/>
                  </a:cubicBezTo>
                  <a:cubicBezTo>
                    <a:pt x="9917" y="1285"/>
                    <a:pt x="9917" y="1285"/>
                    <a:pt x="9917" y="1285"/>
                  </a:cubicBezTo>
                  <a:lnTo>
                    <a:pt x="9917" y="16"/>
                  </a:lnTo>
                  <a:close/>
                  <a:moveTo>
                    <a:pt x="11202" y="16"/>
                  </a:moveTo>
                  <a:cubicBezTo>
                    <a:pt x="11921" y="16"/>
                    <a:pt x="11921" y="16"/>
                    <a:pt x="11921" y="16"/>
                  </a:cubicBezTo>
                  <a:cubicBezTo>
                    <a:pt x="11921" y="177"/>
                    <a:pt x="11921" y="177"/>
                    <a:pt x="11921" y="177"/>
                  </a:cubicBezTo>
                  <a:cubicBezTo>
                    <a:pt x="11383" y="177"/>
                    <a:pt x="11383" y="177"/>
                    <a:pt x="11383" y="177"/>
                  </a:cubicBezTo>
                  <a:cubicBezTo>
                    <a:pt x="11383" y="565"/>
                    <a:pt x="11383" y="565"/>
                    <a:pt x="11383" y="565"/>
                  </a:cubicBezTo>
                  <a:cubicBezTo>
                    <a:pt x="11903" y="565"/>
                    <a:pt x="11903" y="565"/>
                    <a:pt x="11903" y="565"/>
                  </a:cubicBezTo>
                  <a:cubicBezTo>
                    <a:pt x="11903" y="727"/>
                    <a:pt x="11903" y="727"/>
                    <a:pt x="11903" y="727"/>
                  </a:cubicBezTo>
                  <a:cubicBezTo>
                    <a:pt x="11383" y="727"/>
                    <a:pt x="11383" y="727"/>
                    <a:pt x="11383" y="727"/>
                  </a:cubicBezTo>
                  <a:cubicBezTo>
                    <a:pt x="11383" y="1122"/>
                    <a:pt x="11383" y="1122"/>
                    <a:pt x="11383" y="1122"/>
                  </a:cubicBezTo>
                  <a:cubicBezTo>
                    <a:pt x="11939" y="1122"/>
                    <a:pt x="11939" y="1122"/>
                    <a:pt x="11939" y="1122"/>
                  </a:cubicBezTo>
                  <a:cubicBezTo>
                    <a:pt x="11939" y="1283"/>
                    <a:pt x="11939" y="1283"/>
                    <a:pt x="11939" y="1283"/>
                  </a:cubicBezTo>
                  <a:cubicBezTo>
                    <a:pt x="11202" y="1283"/>
                    <a:pt x="11202" y="1283"/>
                    <a:pt x="11202" y="1283"/>
                  </a:cubicBezTo>
                  <a:lnTo>
                    <a:pt x="11202" y="16"/>
                  </a:lnTo>
                  <a:close/>
                  <a:moveTo>
                    <a:pt x="12946" y="9"/>
                  </a:moveTo>
                  <a:cubicBezTo>
                    <a:pt x="13075" y="9"/>
                    <a:pt x="13075" y="9"/>
                    <a:pt x="13075" y="9"/>
                  </a:cubicBezTo>
                  <a:cubicBezTo>
                    <a:pt x="13643" y="1285"/>
                    <a:pt x="13643" y="1285"/>
                    <a:pt x="13643" y="1285"/>
                  </a:cubicBezTo>
                  <a:cubicBezTo>
                    <a:pt x="13458" y="1285"/>
                    <a:pt x="13458" y="1285"/>
                    <a:pt x="13458" y="1285"/>
                  </a:cubicBezTo>
                  <a:cubicBezTo>
                    <a:pt x="13288" y="909"/>
                    <a:pt x="13288" y="909"/>
                    <a:pt x="13288" y="909"/>
                  </a:cubicBezTo>
                  <a:cubicBezTo>
                    <a:pt x="12746" y="909"/>
                    <a:pt x="12746" y="909"/>
                    <a:pt x="12746" y="909"/>
                  </a:cubicBezTo>
                  <a:cubicBezTo>
                    <a:pt x="12588" y="1285"/>
                    <a:pt x="12588" y="1285"/>
                    <a:pt x="12588" y="1285"/>
                  </a:cubicBezTo>
                  <a:cubicBezTo>
                    <a:pt x="12402" y="1285"/>
                    <a:pt x="12402" y="1285"/>
                    <a:pt x="12402" y="1285"/>
                  </a:cubicBezTo>
                  <a:lnTo>
                    <a:pt x="12946" y="9"/>
                  </a:lnTo>
                  <a:close/>
                  <a:moveTo>
                    <a:pt x="13214" y="748"/>
                  </a:moveTo>
                  <a:cubicBezTo>
                    <a:pt x="13009" y="287"/>
                    <a:pt x="13009" y="287"/>
                    <a:pt x="13009" y="287"/>
                  </a:cubicBezTo>
                  <a:cubicBezTo>
                    <a:pt x="12819" y="748"/>
                    <a:pt x="12819" y="748"/>
                    <a:pt x="12819" y="748"/>
                  </a:cubicBezTo>
                  <a:lnTo>
                    <a:pt x="13214" y="748"/>
                  </a:lnTo>
                  <a:close/>
                  <a:moveTo>
                    <a:pt x="14160" y="1285"/>
                  </a:moveTo>
                  <a:cubicBezTo>
                    <a:pt x="14160" y="16"/>
                    <a:pt x="14160" y="16"/>
                    <a:pt x="14160" y="16"/>
                  </a:cubicBezTo>
                  <a:cubicBezTo>
                    <a:pt x="14478" y="16"/>
                    <a:pt x="14478" y="16"/>
                    <a:pt x="14478" y="16"/>
                  </a:cubicBezTo>
                  <a:cubicBezTo>
                    <a:pt x="14606" y="16"/>
                    <a:pt x="14708" y="48"/>
                    <a:pt x="14784" y="112"/>
                  </a:cubicBezTo>
                  <a:cubicBezTo>
                    <a:pt x="14859" y="175"/>
                    <a:pt x="14896" y="261"/>
                    <a:pt x="14896" y="369"/>
                  </a:cubicBezTo>
                  <a:cubicBezTo>
                    <a:pt x="14896" y="444"/>
                    <a:pt x="14878" y="507"/>
                    <a:pt x="14841" y="560"/>
                  </a:cubicBezTo>
                  <a:cubicBezTo>
                    <a:pt x="14804" y="616"/>
                    <a:pt x="14751" y="655"/>
                    <a:pt x="14682" y="682"/>
                  </a:cubicBezTo>
                  <a:cubicBezTo>
                    <a:pt x="14723" y="708"/>
                    <a:pt x="14762" y="745"/>
                    <a:pt x="14801" y="791"/>
                  </a:cubicBezTo>
                  <a:cubicBezTo>
                    <a:pt x="14840" y="837"/>
                    <a:pt x="14895" y="917"/>
                    <a:pt x="14964" y="1031"/>
                  </a:cubicBezTo>
                  <a:cubicBezTo>
                    <a:pt x="15008" y="1103"/>
                    <a:pt x="15045" y="1158"/>
                    <a:pt x="15071" y="1195"/>
                  </a:cubicBezTo>
                  <a:cubicBezTo>
                    <a:pt x="15138" y="1285"/>
                    <a:pt x="15138" y="1285"/>
                    <a:pt x="15138" y="1285"/>
                  </a:cubicBezTo>
                  <a:cubicBezTo>
                    <a:pt x="14922" y="1285"/>
                    <a:pt x="14922" y="1285"/>
                    <a:pt x="14922" y="1285"/>
                  </a:cubicBezTo>
                  <a:cubicBezTo>
                    <a:pt x="14867" y="1201"/>
                    <a:pt x="14867" y="1201"/>
                    <a:pt x="14867" y="1201"/>
                  </a:cubicBezTo>
                  <a:cubicBezTo>
                    <a:pt x="14865" y="1199"/>
                    <a:pt x="14861" y="1193"/>
                    <a:pt x="14856" y="1186"/>
                  </a:cubicBezTo>
                  <a:cubicBezTo>
                    <a:pt x="14820" y="1136"/>
                    <a:pt x="14820" y="1136"/>
                    <a:pt x="14820" y="1136"/>
                  </a:cubicBezTo>
                  <a:cubicBezTo>
                    <a:pt x="14764" y="1043"/>
                    <a:pt x="14764" y="1043"/>
                    <a:pt x="14764" y="1043"/>
                  </a:cubicBezTo>
                  <a:cubicBezTo>
                    <a:pt x="14704" y="944"/>
                    <a:pt x="14704" y="944"/>
                    <a:pt x="14704" y="944"/>
                  </a:cubicBezTo>
                  <a:cubicBezTo>
                    <a:pt x="14666" y="893"/>
                    <a:pt x="14631" y="851"/>
                    <a:pt x="14600" y="820"/>
                  </a:cubicBezTo>
                  <a:cubicBezTo>
                    <a:pt x="14569" y="788"/>
                    <a:pt x="14541" y="767"/>
                    <a:pt x="14516" y="754"/>
                  </a:cubicBezTo>
                  <a:cubicBezTo>
                    <a:pt x="14490" y="740"/>
                    <a:pt x="14449" y="733"/>
                    <a:pt x="14389" y="733"/>
                  </a:cubicBezTo>
                  <a:cubicBezTo>
                    <a:pt x="14342" y="733"/>
                    <a:pt x="14342" y="733"/>
                    <a:pt x="14342" y="733"/>
                  </a:cubicBezTo>
                  <a:cubicBezTo>
                    <a:pt x="14342" y="1285"/>
                    <a:pt x="14342" y="1285"/>
                    <a:pt x="14342" y="1285"/>
                  </a:cubicBezTo>
                  <a:lnTo>
                    <a:pt x="14160" y="1285"/>
                  </a:lnTo>
                  <a:close/>
                  <a:moveTo>
                    <a:pt x="14396" y="170"/>
                  </a:moveTo>
                  <a:cubicBezTo>
                    <a:pt x="14342" y="170"/>
                    <a:pt x="14342" y="170"/>
                    <a:pt x="14342" y="170"/>
                  </a:cubicBezTo>
                  <a:cubicBezTo>
                    <a:pt x="14342" y="572"/>
                    <a:pt x="14342" y="572"/>
                    <a:pt x="14342" y="572"/>
                  </a:cubicBezTo>
                  <a:cubicBezTo>
                    <a:pt x="14411" y="572"/>
                    <a:pt x="14411" y="572"/>
                    <a:pt x="14411" y="572"/>
                  </a:cubicBezTo>
                  <a:cubicBezTo>
                    <a:pt x="14503" y="572"/>
                    <a:pt x="14566" y="564"/>
                    <a:pt x="14600" y="548"/>
                  </a:cubicBezTo>
                  <a:cubicBezTo>
                    <a:pt x="14634" y="531"/>
                    <a:pt x="14661" y="508"/>
                    <a:pt x="14680" y="476"/>
                  </a:cubicBezTo>
                  <a:cubicBezTo>
                    <a:pt x="14699" y="445"/>
                    <a:pt x="14709" y="408"/>
                    <a:pt x="14709" y="368"/>
                  </a:cubicBezTo>
                  <a:cubicBezTo>
                    <a:pt x="14709" y="327"/>
                    <a:pt x="14698" y="292"/>
                    <a:pt x="14677" y="260"/>
                  </a:cubicBezTo>
                  <a:cubicBezTo>
                    <a:pt x="14655" y="227"/>
                    <a:pt x="14626" y="204"/>
                    <a:pt x="14587" y="191"/>
                  </a:cubicBezTo>
                  <a:cubicBezTo>
                    <a:pt x="14548" y="177"/>
                    <a:pt x="14485" y="170"/>
                    <a:pt x="14396" y="170"/>
                  </a:cubicBezTo>
                  <a:moveTo>
                    <a:pt x="16658" y="16"/>
                  </a:moveTo>
                  <a:cubicBezTo>
                    <a:pt x="16830" y="16"/>
                    <a:pt x="16830" y="16"/>
                    <a:pt x="16830" y="16"/>
                  </a:cubicBezTo>
                  <a:cubicBezTo>
                    <a:pt x="16830" y="1285"/>
                    <a:pt x="16830" y="1285"/>
                    <a:pt x="16830" y="1285"/>
                  </a:cubicBezTo>
                  <a:cubicBezTo>
                    <a:pt x="16675" y="1285"/>
                    <a:pt x="16675" y="1285"/>
                    <a:pt x="16675" y="1285"/>
                  </a:cubicBezTo>
                  <a:cubicBezTo>
                    <a:pt x="15827" y="308"/>
                    <a:pt x="15827" y="308"/>
                    <a:pt x="15827" y="308"/>
                  </a:cubicBezTo>
                  <a:cubicBezTo>
                    <a:pt x="15827" y="1285"/>
                    <a:pt x="15827" y="1285"/>
                    <a:pt x="15827" y="1285"/>
                  </a:cubicBezTo>
                  <a:cubicBezTo>
                    <a:pt x="15656" y="1285"/>
                    <a:pt x="15656" y="1285"/>
                    <a:pt x="15656" y="1285"/>
                  </a:cubicBezTo>
                  <a:cubicBezTo>
                    <a:pt x="15656" y="16"/>
                    <a:pt x="15656" y="16"/>
                    <a:pt x="15656" y="16"/>
                  </a:cubicBezTo>
                  <a:cubicBezTo>
                    <a:pt x="15803" y="16"/>
                    <a:pt x="15803" y="16"/>
                    <a:pt x="15803" y="16"/>
                  </a:cubicBezTo>
                  <a:cubicBezTo>
                    <a:pt x="16658" y="1002"/>
                    <a:pt x="16658" y="1002"/>
                    <a:pt x="16658" y="1002"/>
                  </a:cubicBezTo>
                  <a:lnTo>
                    <a:pt x="16658" y="16"/>
                  </a:lnTo>
                  <a:close/>
                  <a:moveTo>
                    <a:pt x="17477" y="16"/>
                  </a:moveTo>
                  <a:cubicBezTo>
                    <a:pt x="17658" y="16"/>
                    <a:pt x="17658" y="16"/>
                    <a:pt x="17658" y="16"/>
                  </a:cubicBezTo>
                  <a:cubicBezTo>
                    <a:pt x="17658" y="1285"/>
                    <a:pt x="17658" y="1285"/>
                    <a:pt x="17658" y="1285"/>
                  </a:cubicBezTo>
                  <a:cubicBezTo>
                    <a:pt x="17477" y="1285"/>
                    <a:pt x="17477" y="1285"/>
                    <a:pt x="17477" y="1285"/>
                  </a:cubicBezTo>
                  <a:lnTo>
                    <a:pt x="17477" y="16"/>
                  </a:lnTo>
                  <a:close/>
                  <a:moveTo>
                    <a:pt x="19320" y="16"/>
                  </a:moveTo>
                  <a:cubicBezTo>
                    <a:pt x="19493" y="16"/>
                    <a:pt x="19493" y="16"/>
                    <a:pt x="19493" y="16"/>
                  </a:cubicBezTo>
                  <a:cubicBezTo>
                    <a:pt x="19493" y="1285"/>
                    <a:pt x="19493" y="1285"/>
                    <a:pt x="19493" y="1285"/>
                  </a:cubicBezTo>
                  <a:cubicBezTo>
                    <a:pt x="19337" y="1285"/>
                    <a:pt x="19337" y="1285"/>
                    <a:pt x="19337" y="1285"/>
                  </a:cubicBezTo>
                  <a:cubicBezTo>
                    <a:pt x="18488" y="308"/>
                    <a:pt x="18488" y="308"/>
                    <a:pt x="18488" y="308"/>
                  </a:cubicBezTo>
                  <a:cubicBezTo>
                    <a:pt x="18488" y="1285"/>
                    <a:pt x="18488" y="1285"/>
                    <a:pt x="18488" y="1285"/>
                  </a:cubicBezTo>
                  <a:cubicBezTo>
                    <a:pt x="18317" y="1285"/>
                    <a:pt x="18317" y="1285"/>
                    <a:pt x="18317" y="1285"/>
                  </a:cubicBezTo>
                  <a:cubicBezTo>
                    <a:pt x="18317" y="16"/>
                    <a:pt x="18317" y="16"/>
                    <a:pt x="18317" y="16"/>
                  </a:cubicBezTo>
                  <a:cubicBezTo>
                    <a:pt x="18464" y="16"/>
                    <a:pt x="18464" y="16"/>
                    <a:pt x="18464" y="16"/>
                  </a:cubicBezTo>
                  <a:cubicBezTo>
                    <a:pt x="19320" y="1002"/>
                    <a:pt x="19320" y="1002"/>
                    <a:pt x="19320" y="1002"/>
                  </a:cubicBezTo>
                  <a:lnTo>
                    <a:pt x="19320" y="16"/>
                  </a:lnTo>
                  <a:close/>
                  <a:moveTo>
                    <a:pt x="20712" y="659"/>
                  </a:moveTo>
                  <a:cubicBezTo>
                    <a:pt x="21137" y="659"/>
                    <a:pt x="21137" y="659"/>
                    <a:pt x="21137" y="659"/>
                  </a:cubicBezTo>
                  <a:cubicBezTo>
                    <a:pt x="21137" y="1198"/>
                    <a:pt x="21137" y="1198"/>
                    <a:pt x="21137" y="1198"/>
                  </a:cubicBezTo>
                  <a:cubicBezTo>
                    <a:pt x="20981" y="1266"/>
                    <a:pt x="20826" y="1300"/>
                    <a:pt x="20673" y="1300"/>
                  </a:cubicBezTo>
                  <a:cubicBezTo>
                    <a:pt x="20463" y="1300"/>
                    <a:pt x="20294" y="1239"/>
                    <a:pt x="20169" y="1115"/>
                  </a:cubicBezTo>
                  <a:cubicBezTo>
                    <a:pt x="20043" y="994"/>
                    <a:pt x="19980" y="842"/>
                    <a:pt x="19980" y="662"/>
                  </a:cubicBezTo>
                  <a:cubicBezTo>
                    <a:pt x="19980" y="473"/>
                    <a:pt x="20045" y="314"/>
                    <a:pt x="20176" y="189"/>
                  </a:cubicBezTo>
                  <a:cubicBezTo>
                    <a:pt x="20306" y="63"/>
                    <a:pt x="20469" y="0"/>
                    <a:pt x="20666" y="0"/>
                  </a:cubicBezTo>
                  <a:cubicBezTo>
                    <a:pt x="20736" y="0"/>
                    <a:pt x="20804" y="8"/>
                    <a:pt x="20869" y="22"/>
                  </a:cubicBezTo>
                  <a:cubicBezTo>
                    <a:pt x="20933" y="39"/>
                    <a:pt x="21014" y="66"/>
                    <a:pt x="21112" y="109"/>
                  </a:cubicBezTo>
                  <a:cubicBezTo>
                    <a:pt x="21112" y="293"/>
                    <a:pt x="21112" y="293"/>
                    <a:pt x="21112" y="293"/>
                  </a:cubicBezTo>
                  <a:cubicBezTo>
                    <a:pt x="20961" y="205"/>
                    <a:pt x="20811" y="161"/>
                    <a:pt x="20661" y="161"/>
                  </a:cubicBezTo>
                  <a:cubicBezTo>
                    <a:pt x="20523" y="161"/>
                    <a:pt x="20407" y="209"/>
                    <a:pt x="20311" y="303"/>
                  </a:cubicBezTo>
                  <a:cubicBezTo>
                    <a:pt x="20215" y="397"/>
                    <a:pt x="20169" y="514"/>
                    <a:pt x="20169" y="651"/>
                  </a:cubicBezTo>
                  <a:cubicBezTo>
                    <a:pt x="20169" y="795"/>
                    <a:pt x="20215" y="913"/>
                    <a:pt x="20311" y="1004"/>
                  </a:cubicBezTo>
                  <a:cubicBezTo>
                    <a:pt x="20407" y="1096"/>
                    <a:pt x="20528" y="1142"/>
                    <a:pt x="20678" y="1142"/>
                  </a:cubicBezTo>
                  <a:cubicBezTo>
                    <a:pt x="20750" y="1142"/>
                    <a:pt x="20838" y="1125"/>
                    <a:pt x="20939" y="1092"/>
                  </a:cubicBezTo>
                  <a:cubicBezTo>
                    <a:pt x="20956" y="1087"/>
                    <a:pt x="20956" y="1087"/>
                    <a:pt x="20956" y="1087"/>
                  </a:cubicBezTo>
                  <a:cubicBezTo>
                    <a:pt x="20956" y="821"/>
                    <a:pt x="20956" y="821"/>
                    <a:pt x="20956" y="821"/>
                  </a:cubicBezTo>
                  <a:cubicBezTo>
                    <a:pt x="20712" y="821"/>
                    <a:pt x="20712" y="821"/>
                    <a:pt x="20712" y="821"/>
                  </a:cubicBezTo>
                  <a:lnTo>
                    <a:pt x="20712" y="65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dirty="0">
                <a:solidFill>
                  <a:schemeClr val="tx1">
                    <a:alpha val="0"/>
                  </a:schemeClr>
                </a:solidFill>
              </a:endParaRPr>
            </a:p>
          </p:txBody>
        </p:sp>
      </p:grpSp>
      <p:sp>
        <p:nvSpPr>
          <p:cNvPr id="18" name="Text Placeholder 17"/>
          <p:cNvSpPr>
            <a:spLocks noGrp="1"/>
          </p:cNvSpPr>
          <p:nvPr>
            <p:ph type="body" sz="quarter" idx="16" hasCustomPrompt="1"/>
          </p:nvPr>
        </p:nvSpPr>
        <p:spPr>
          <a:xfrm>
            <a:off x="1752600" y="6529254"/>
            <a:ext cx="5867400" cy="187537"/>
          </a:xfrm>
        </p:spPr>
        <p:txBody>
          <a:bodyPr/>
          <a:lstStyle>
            <a:lvl1pPr marL="0" indent="0">
              <a:buNone/>
              <a:defRPr sz="1200" baseline="0"/>
            </a:lvl1pPr>
          </a:lstStyle>
          <a:p>
            <a:pPr lvl="0"/>
            <a:r>
              <a:rPr lang="en-US" dirty="0" smtClean="0"/>
              <a:t>Click to add copyright line</a:t>
            </a:r>
            <a:endParaRPr lang="en-IN" dirty="0"/>
          </a:p>
        </p:txBody>
      </p:sp>
      <p:pic>
        <p:nvPicPr>
          <p:cNvPr id="15" name="Picture 14"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7400" y="6434394"/>
            <a:ext cx="918000" cy="279915"/>
          </a:xfrm>
          <a:prstGeom prst="rect">
            <a:avLst/>
          </a:prstGeom>
        </p:spPr>
      </p:pic>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8/16/2017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8/16/2017</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8/16/2017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8/16/2017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7400" y="6434394"/>
            <a:ext cx="918000" cy="279915"/>
          </a:xfrm>
          <a:prstGeom prst="rect">
            <a:avLst/>
          </a:prstGeom>
        </p:spPr>
      </p:pic>
      <p:sp>
        <p:nvSpPr>
          <p:cNvPr id="13" name="TextBox 12"/>
          <p:cNvSpPr txBox="1"/>
          <p:nvPr userDrawn="1"/>
        </p:nvSpPr>
        <p:spPr>
          <a:xfrm>
            <a:off x="95799" y="6438054"/>
            <a:ext cx="71628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2017, 2015, 2013 Pearson Education, Inc. All Rights Reserved</a:t>
            </a:r>
          </a:p>
        </p:txBody>
      </p:sp>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8/16/2017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8/16/2017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754704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Click to edit Master title style</a:t>
            </a:r>
            <a:endParaRPr lang="en-US" dirty="0"/>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8/16/2017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8/16/2017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7400" y="6434394"/>
            <a:ext cx="918000" cy="279915"/>
          </a:xfrm>
          <a:prstGeom prst="rect">
            <a:avLst/>
          </a:prstGeom>
        </p:spPr>
      </p:pic>
      <p:sp>
        <p:nvSpPr>
          <p:cNvPr id="11" name="TextBox 10"/>
          <p:cNvSpPr txBox="1"/>
          <p:nvPr userDrawn="1"/>
        </p:nvSpPr>
        <p:spPr>
          <a:xfrm>
            <a:off x="95799" y="6438054"/>
            <a:ext cx="71628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2017, 2015, 2013 Pearson Education, Inc. All Rights Reserved</a:t>
            </a:r>
          </a:p>
        </p:txBody>
      </p:sp>
    </p:spTree>
    <p:extLst>
      <p:ext uri="{BB962C8B-B14F-4D97-AF65-F5344CB8AC3E}">
        <p14:creationId xmlns:p14="http://schemas.microsoft.com/office/powerpoint/2010/main" val="371113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8/16/2017</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7997400" y="6434394"/>
            <a:ext cx="918000" cy="279915"/>
          </a:xfrm>
          <a:prstGeom prst="rect">
            <a:avLst/>
          </a:prstGeom>
        </p:spPr>
      </p:pic>
      <p:sp>
        <p:nvSpPr>
          <p:cNvPr id="8" name="TextBox 7"/>
          <p:cNvSpPr txBox="1"/>
          <p:nvPr userDrawn="1"/>
        </p:nvSpPr>
        <p:spPr>
          <a:xfrm>
            <a:off x="95799" y="6438054"/>
            <a:ext cx="71628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2017, 2015, 2013 Pearson Education, Inc. 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772"/>
            <a:ext cx="8229600" cy="623455"/>
          </a:xfrm>
        </p:spPr>
        <p:txBody>
          <a:bodyPr/>
          <a:lstStyle/>
          <a:p>
            <a:r>
              <a:rPr lang="en-US" sz="4200" dirty="0" smtClean="0">
                <a:latin typeface="+mj-lt"/>
              </a:rPr>
              <a:t>Business Essentials</a:t>
            </a:r>
            <a:endParaRPr lang="en-IN" sz="4200" dirty="0">
              <a:latin typeface="+mj-lt"/>
            </a:endParaRPr>
          </a:p>
        </p:txBody>
      </p:sp>
      <p:sp>
        <p:nvSpPr>
          <p:cNvPr id="3" name="Text Placeholder 2"/>
          <p:cNvSpPr>
            <a:spLocks noGrp="1"/>
          </p:cNvSpPr>
          <p:nvPr>
            <p:ph type="body" sz="quarter" idx="13"/>
          </p:nvPr>
        </p:nvSpPr>
        <p:spPr>
          <a:xfrm>
            <a:off x="457200" y="933729"/>
            <a:ext cx="8229600" cy="386606"/>
          </a:xfrm>
        </p:spPr>
        <p:txBody>
          <a:bodyPr/>
          <a:lstStyle/>
          <a:p>
            <a:r>
              <a:rPr lang="en-IN" sz="3000" dirty="0" smtClean="0">
                <a:latin typeface="+mj-lt"/>
              </a:rPr>
              <a:t>Eleventh Edition</a:t>
            </a:r>
          </a:p>
        </p:txBody>
      </p:sp>
      <p:sp>
        <p:nvSpPr>
          <p:cNvPr id="4" name="Text Placeholder 3"/>
          <p:cNvSpPr>
            <a:spLocks noGrp="1"/>
          </p:cNvSpPr>
          <p:nvPr>
            <p:ph type="body" sz="quarter" idx="14"/>
          </p:nvPr>
        </p:nvSpPr>
        <p:spPr/>
        <p:txBody>
          <a:bodyPr/>
          <a:lstStyle/>
          <a:p>
            <a:pPr algn="ctr"/>
            <a:r>
              <a:rPr lang="en-IN" sz="4000" b="1" dirty="0"/>
              <a:t>Chapter </a:t>
            </a:r>
            <a:r>
              <a:rPr lang="en-IN" sz="4000" b="1" dirty="0" smtClean="0"/>
              <a:t>1</a:t>
            </a:r>
            <a:endParaRPr lang="en-IN" sz="4000" dirty="0"/>
          </a:p>
        </p:txBody>
      </p:sp>
      <p:sp>
        <p:nvSpPr>
          <p:cNvPr id="5" name="Text Placeholder 4"/>
          <p:cNvSpPr>
            <a:spLocks noGrp="1"/>
          </p:cNvSpPr>
          <p:nvPr>
            <p:ph type="body" sz="quarter" idx="15"/>
          </p:nvPr>
        </p:nvSpPr>
        <p:spPr>
          <a:xfrm>
            <a:off x="5029200" y="3322637"/>
            <a:ext cx="3657600" cy="2925763"/>
          </a:xfrm>
        </p:spPr>
        <p:txBody>
          <a:bodyPr/>
          <a:lstStyle/>
          <a:p>
            <a:pPr algn="ctr"/>
            <a:r>
              <a:rPr lang="en-US" sz="3600" dirty="0" smtClean="0">
                <a:latin typeface="Arial" panose="020B0604020202020204" pitchFamily="34" charset="0"/>
                <a:cs typeface="Arial" panose="020B0604020202020204" pitchFamily="34" charset="0"/>
              </a:rPr>
              <a:t>The U.S. Business Environment</a:t>
            </a:r>
            <a:endParaRPr lang="en-US" sz="3600" dirty="0">
              <a:latin typeface="Arial" panose="020B0604020202020204" pitchFamily="34" charset="0"/>
              <a:cs typeface="Arial" panose="020B0604020202020204" pitchFamily="34" charset="0"/>
            </a:endParaRPr>
          </a:p>
        </p:txBody>
      </p:sp>
      <p:pic>
        <p:nvPicPr>
          <p:cNvPr id="7" name="Picture 6" descr="Front Cover: Business Essentials Eleventh Edition by Ebert and Griffin"/>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685800" y="1718268"/>
            <a:ext cx="3369600" cy="4564800"/>
          </a:xfrm>
          <a:prstGeom prst="rect">
            <a:avLst/>
          </a:prstGeom>
        </p:spPr>
      </p:pic>
      <p:sp>
        <p:nvSpPr>
          <p:cNvPr id="6" name="Text Placeholder 5"/>
          <p:cNvSpPr>
            <a:spLocks noGrp="1"/>
          </p:cNvSpPr>
          <p:nvPr>
            <p:ph type="body" sz="quarter" idx="16"/>
          </p:nvPr>
        </p:nvSpPr>
        <p:spPr>
          <a:xfrm>
            <a:off x="1828800" y="6508934"/>
            <a:ext cx="5867400" cy="187537"/>
          </a:xfrm>
        </p:spPr>
        <p:txBody>
          <a:bodyPr/>
          <a:lstStyle/>
          <a:p>
            <a:pPr>
              <a:spcBef>
                <a:spcPts val="0"/>
              </a:spcBef>
              <a:buClrTx/>
              <a:defRPr/>
            </a:pPr>
            <a:r>
              <a:rPr lang="en-US" altLang="en-US" dirty="0">
                <a:latin typeface="Verdana" panose="020B0604030504040204" pitchFamily="34" charset="0"/>
                <a:ea typeface="Verdana" panose="020B0604030504040204" pitchFamily="34" charset="0"/>
                <a:cs typeface="Verdana" panose="020B0604030504040204" pitchFamily="34" charset="0"/>
              </a:rPr>
              <a:t>Copyright © </a:t>
            </a:r>
            <a:r>
              <a:rPr lang="en-US" altLang="en-US" dirty="0" smtClean="0">
                <a:latin typeface="Verdana" panose="020B0604030504040204" pitchFamily="34" charset="0"/>
                <a:ea typeface="Verdana" panose="020B0604030504040204" pitchFamily="34" charset="0"/>
                <a:cs typeface="Verdana" panose="020B0604030504040204" pitchFamily="34" charset="0"/>
              </a:rPr>
              <a:t>2017, 2015, 2013 </a:t>
            </a:r>
            <a:r>
              <a:rPr lang="en-US" altLang="en-US" dirty="0">
                <a:latin typeface="Verdana" panose="020B0604030504040204" pitchFamily="34" charset="0"/>
                <a:ea typeface="Verdana" panose="020B0604030504040204" pitchFamily="34" charset="0"/>
                <a:cs typeface="Verdana" panose="020B0604030504040204" pitchFamily="34" charset="0"/>
              </a:rPr>
              <a:t>Pearson Education, Inc. All Rights Reserved</a:t>
            </a:r>
          </a:p>
        </p:txBody>
      </p:sp>
    </p:spTree>
    <p:extLst>
      <p:ext uri="{BB962C8B-B14F-4D97-AF65-F5344CB8AC3E}">
        <p14:creationId xmlns:p14="http://schemas.microsoft.com/office/powerpoint/2010/main" val="2645556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smtClean="0">
                <a:latin typeface="+mj-lt"/>
              </a:rPr>
              <a:t>Introduction</a:t>
            </a:r>
            <a:endParaRPr lang="en-IN" sz="2000" b="0" dirty="0">
              <a:latin typeface="+mj-lt"/>
            </a:endParaRPr>
          </a:p>
        </p:txBody>
      </p:sp>
      <p:sp>
        <p:nvSpPr>
          <p:cNvPr id="3" name="Content Placeholder 2"/>
          <p:cNvSpPr>
            <a:spLocks noGrp="1"/>
          </p:cNvSpPr>
          <p:nvPr>
            <p:ph idx="1"/>
          </p:nvPr>
        </p:nvSpPr>
        <p:spPr>
          <a:xfrm>
            <a:off x="457200" y="1600200"/>
            <a:ext cx="8153400" cy="4525963"/>
          </a:xfrm>
        </p:spPr>
        <p:txBody>
          <a:bodyPr/>
          <a:lstStyle/>
          <a:p>
            <a:pPr marL="256032" indent="-256032">
              <a:buSzPct val="100000"/>
            </a:pPr>
            <a:r>
              <a:rPr lang="en-US" sz="2800" dirty="0" smtClean="0">
                <a:solidFill>
                  <a:prstClr val="black"/>
                </a:solidFill>
              </a:rPr>
              <a:t>Why have gasoline prices gone up and down so dramatically and why do prices change from one day to the next?</a:t>
            </a:r>
          </a:p>
          <a:p>
            <a:pPr marL="935673" lvl="1" indent="-393192">
              <a:buSzPct val="100000"/>
            </a:pPr>
            <a:r>
              <a:rPr lang="en-US" sz="2400" dirty="0" smtClean="0">
                <a:solidFill>
                  <a:prstClr val="black"/>
                </a:solidFill>
              </a:rPr>
              <a:t>In general, gas prices fluctuate as a result of four forces: supply, demand, global trends, and uncertainty.</a:t>
            </a:r>
          </a:p>
          <a:p>
            <a:pPr marL="935673" lvl="1" indent="-393192">
              <a:buSzPct val="100000"/>
            </a:pPr>
            <a:r>
              <a:rPr lang="en-US" sz="2400" dirty="0" smtClean="0">
                <a:solidFill>
                  <a:prstClr val="black"/>
                </a:solidFill>
              </a:rPr>
              <a:t>After studying this chapter, you should be able to answer the learning objectives listed on the next slides.</a:t>
            </a:r>
            <a:endParaRPr lang="en-IN" sz="2400" dirty="0"/>
          </a:p>
        </p:txBody>
      </p:sp>
    </p:spTree>
    <p:extLst>
      <p:ext uri="{BB962C8B-B14F-4D97-AF65-F5344CB8AC3E}">
        <p14:creationId xmlns:p14="http://schemas.microsoft.com/office/powerpoint/2010/main" val="2747538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Learning </a:t>
            </a:r>
            <a:r>
              <a:rPr lang="en-US" sz="3600" dirty="0" smtClean="0">
                <a:latin typeface="+mj-lt"/>
              </a:rPr>
              <a:t>Objectives </a:t>
            </a:r>
            <a:r>
              <a:rPr lang="en-US" sz="2000" b="0" dirty="0" smtClean="0">
                <a:latin typeface="+mj-lt"/>
              </a:rPr>
              <a:t>(1 of 2)</a:t>
            </a:r>
            <a:endParaRPr lang="en-IN" sz="2000" b="0" dirty="0">
              <a:latin typeface="+mj-lt"/>
            </a:endParaRPr>
          </a:p>
        </p:txBody>
      </p:sp>
      <p:sp>
        <p:nvSpPr>
          <p:cNvPr id="3" name="Content Placeholder 2"/>
          <p:cNvSpPr>
            <a:spLocks noGrp="1"/>
          </p:cNvSpPr>
          <p:nvPr>
            <p:ph idx="1"/>
          </p:nvPr>
        </p:nvSpPr>
        <p:spPr>
          <a:xfrm>
            <a:off x="457200" y="1600200"/>
            <a:ext cx="8153400" cy="4525963"/>
          </a:xfrm>
        </p:spPr>
        <p:txBody>
          <a:bodyPr/>
          <a:lstStyle/>
          <a:p>
            <a:pPr marL="514350" indent="-514350">
              <a:buSzPct val="100000"/>
              <a:buFont typeface="+mj-lt"/>
              <a:buAutoNum type="arabicPeriod"/>
            </a:pPr>
            <a:r>
              <a:rPr lang="en-US" sz="2800" b="1" dirty="0">
                <a:solidFill>
                  <a:srgbClr val="000000"/>
                </a:solidFill>
              </a:rPr>
              <a:t>Define</a:t>
            </a:r>
            <a:r>
              <a:rPr lang="en-US" sz="2800" dirty="0">
                <a:solidFill>
                  <a:srgbClr val="000000"/>
                </a:solidFill>
              </a:rPr>
              <a:t> the nature of U.S. business, describe the external environments of business, and discuss how these environments affect the success or failure of organizations</a:t>
            </a:r>
            <a:r>
              <a:rPr lang="en-US" sz="2800" dirty="0" smtClean="0">
                <a:solidFill>
                  <a:srgbClr val="000000"/>
                </a:solidFill>
              </a:rPr>
              <a:t>.</a:t>
            </a:r>
          </a:p>
          <a:p>
            <a:pPr marL="514350" lvl="0" indent="-514350">
              <a:buSzPct val="100000"/>
              <a:buFont typeface="+mj-lt"/>
              <a:buAutoNum type="arabicPeriod"/>
            </a:pPr>
            <a:r>
              <a:rPr lang="en-US" sz="2800" b="1" dirty="0">
                <a:solidFill>
                  <a:srgbClr val="000000"/>
                </a:solidFill>
              </a:rPr>
              <a:t>Describe</a:t>
            </a:r>
            <a:r>
              <a:rPr lang="en-US" sz="2800" dirty="0">
                <a:solidFill>
                  <a:srgbClr val="000000"/>
                </a:solidFill>
              </a:rPr>
              <a:t> the different types of global economic systems according to the means by which they control the factors of production</a:t>
            </a:r>
            <a:r>
              <a:rPr lang="en-US" sz="2800" dirty="0" smtClean="0">
                <a:solidFill>
                  <a:srgbClr val="000000"/>
                </a:solidFill>
              </a:rPr>
              <a:t>.</a:t>
            </a:r>
            <a:endParaRPr lang="en-US" sz="2800" dirty="0">
              <a:solidFill>
                <a:srgbClr val="000000"/>
              </a:solidFill>
            </a:endParaRPr>
          </a:p>
        </p:txBody>
      </p:sp>
    </p:spTree>
    <p:extLst>
      <p:ext uri="{BB962C8B-B14F-4D97-AF65-F5344CB8AC3E}">
        <p14:creationId xmlns:p14="http://schemas.microsoft.com/office/powerpoint/2010/main" val="392597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Learning </a:t>
            </a:r>
            <a:r>
              <a:rPr lang="en-US" sz="3600" dirty="0" smtClean="0">
                <a:latin typeface="+mj-lt"/>
              </a:rPr>
              <a:t>Objectives </a:t>
            </a:r>
            <a:r>
              <a:rPr lang="en-US" sz="2000" b="0" dirty="0" smtClean="0">
                <a:latin typeface="+mj-lt"/>
              </a:rPr>
              <a:t>(2 of 2)</a:t>
            </a:r>
            <a:endParaRPr lang="en-IN" sz="2000" b="0" dirty="0">
              <a:latin typeface="+mj-lt"/>
            </a:endParaRPr>
          </a:p>
        </p:txBody>
      </p:sp>
      <p:sp>
        <p:nvSpPr>
          <p:cNvPr id="3" name="Content Placeholder 2"/>
          <p:cNvSpPr>
            <a:spLocks noGrp="1"/>
          </p:cNvSpPr>
          <p:nvPr>
            <p:ph idx="1"/>
          </p:nvPr>
        </p:nvSpPr>
        <p:spPr>
          <a:xfrm>
            <a:off x="457200" y="1600200"/>
            <a:ext cx="8153400" cy="4525963"/>
          </a:xfrm>
        </p:spPr>
        <p:txBody>
          <a:bodyPr/>
          <a:lstStyle/>
          <a:p>
            <a:pPr marL="514350" indent="-514350">
              <a:buSzPct val="100000"/>
              <a:buFont typeface="+mj-lt"/>
              <a:buAutoNum type="arabicPeriod" startAt="3"/>
            </a:pPr>
            <a:r>
              <a:rPr lang="en-US" sz="2800" b="1" dirty="0"/>
              <a:t>Show</a:t>
            </a:r>
            <a:r>
              <a:rPr lang="en-US" sz="2800" dirty="0"/>
              <a:t> how markets, demand, and supply affect resource distribution in the United States, identify the elements of private enterprise, and explain the various degrees of competition in the U.S. economic system</a:t>
            </a:r>
            <a:r>
              <a:rPr lang="en-US" sz="2800" dirty="0" smtClean="0"/>
              <a:t>.</a:t>
            </a:r>
          </a:p>
          <a:p>
            <a:pPr marL="514350" indent="-514350">
              <a:buSzPct val="100000"/>
              <a:buFont typeface="+mj-lt"/>
              <a:buAutoNum type="arabicPeriod" startAt="3"/>
            </a:pPr>
            <a:r>
              <a:rPr lang="en-US" sz="2800" b="1" dirty="0"/>
              <a:t>Explain</a:t>
            </a:r>
            <a:r>
              <a:rPr lang="en-US" sz="2800" dirty="0"/>
              <a:t> the importance of the economic environment to business and identify the factors used to evaluate the performance of an economic system.</a:t>
            </a:r>
            <a:endParaRPr lang="en-IN" sz="2800" dirty="0"/>
          </a:p>
        </p:txBody>
      </p:sp>
    </p:spTree>
    <p:extLst>
      <p:ext uri="{BB962C8B-B14F-4D97-AF65-F5344CB8AC3E}">
        <p14:creationId xmlns:p14="http://schemas.microsoft.com/office/powerpoint/2010/main" val="2903144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dirty="0">
                <a:latin typeface="+mj-lt"/>
              </a:rPr>
              <a:t>The Concept of Business and Profit</a:t>
            </a:r>
          </a:p>
        </p:txBody>
      </p:sp>
      <p:sp>
        <p:nvSpPr>
          <p:cNvPr id="3" name="Content Placeholder 2"/>
          <p:cNvSpPr>
            <a:spLocks noGrp="1"/>
          </p:cNvSpPr>
          <p:nvPr>
            <p:ph idx="1"/>
          </p:nvPr>
        </p:nvSpPr>
        <p:spPr/>
        <p:txBody>
          <a:bodyPr/>
          <a:lstStyle/>
          <a:p>
            <a:r>
              <a:rPr lang="en-US" sz="2800" b="1" dirty="0" smtClean="0"/>
              <a:t>Business</a:t>
            </a:r>
          </a:p>
          <a:p>
            <a:pPr lvl="1"/>
            <a:r>
              <a:rPr lang="en-US" sz="2400" dirty="0"/>
              <a:t>organization that provides goods or services to earn </a:t>
            </a:r>
            <a:r>
              <a:rPr lang="en-US" sz="2400" dirty="0" smtClean="0"/>
              <a:t>profits</a:t>
            </a:r>
          </a:p>
          <a:p>
            <a:r>
              <a:rPr lang="en-US" sz="2800" b="1" dirty="0" smtClean="0"/>
              <a:t>Profits</a:t>
            </a:r>
          </a:p>
          <a:p>
            <a:pPr lvl="1"/>
            <a:r>
              <a:rPr lang="en-US" sz="2400" dirty="0"/>
              <a:t>difference between a business’s revenues and its expenses</a:t>
            </a:r>
          </a:p>
        </p:txBody>
      </p:sp>
    </p:spTree>
    <p:extLst>
      <p:ext uri="{BB962C8B-B14F-4D97-AF65-F5344CB8AC3E}">
        <p14:creationId xmlns:p14="http://schemas.microsoft.com/office/powerpoint/2010/main" val="2172890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458200" cy="997527"/>
          </a:xfrm>
        </p:spPr>
        <p:txBody>
          <a:bodyPr/>
          <a:lstStyle/>
          <a:p>
            <a:r>
              <a:rPr lang="en-US" altLang="en-US" sz="3600" dirty="0">
                <a:latin typeface="+mj-lt"/>
              </a:rPr>
              <a:t>The External Environment of Business</a:t>
            </a:r>
            <a:endParaRPr lang="en-US" dirty="0">
              <a:latin typeface="+mj-lt"/>
            </a:endParaRPr>
          </a:p>
        </p:txBody>
      </p:sp>
      <p:sp>
        <p:nvSpPr>
          <p:cNvPr id="3" name="Content Placeholder 2"/>
          <p:cNvSpPr>
            <a:spLocks noGrp="1"/>
          </p:cNvSpPr>
          <p:nvPr>
            <p:ph idx="1"/>
          </p:nvPr>
        </p:nvSpPr>
        <p:spPr/>
        <p:txBody>
          <a:bodyPr/>
          <a:lstStyle/>
          <a:p>
            <a:r>
              <a:rPr lang="en-US" sz="2800" b="1" dirty="0"/>
              <a:t>External Environment</a:t>
            </a:r>
            <a:endParaRPr lang="en-US" sz="2800" b="1" dirty="0" smtClean="0"/>
          </a:p>
          <a:p>
            <a:pPr lvl="1"/>
            <a:r>
              <a:rPr lang="en-US" sz="2400" dirty="0"/>
              <a:t>everything outside an organization’s boundaries that might affect </a:t>
            </a:r>
            <a:r>
              <a:rPr lang="en-US" sz="2400" dirty="0" smtClean="0"/>
              <a:t>it</a:t>
            </a:r>
            <a:endParaRPr lang="en-US" sz="2400" dirty="0"/>
          </a:p>
        </p:txBody>
      </p:sp>
    </p:spTree>
    <p:extLst>
      <p:ext uri="{BB962C8B-B14F-4D97-AF65-F5344CB8AC3E}">
        <p14:creationId xmlns:p14="http://schemas.microsoft.com/office/powerpoint/2010/main" val="1916368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sz="3200" dirty="0">
                <a:latin typeface="+mj-lt"/>
              </a:rPr>
              <a:t>Dimensions of the External Environment</a:t>
            </a:r>
            <a:endParaRPr lang="en-US" dirty="0">
              <a:latin typeface="+mj-lt"/>
            </a:endParaRPr>
          </a:p>
        </p:txBody>
      </p:sp>
      <p:pic>
        <p:nvPicPr>
          <p:cNvPr id="4" name="Picture 3" descr="Figure 1.1: dimensions of the external environment. &#10;The business organization is influenced by the economic, technological, sociocultural, domestic business, global business, and political-legal environmen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066800"/>
            <a:ext cx="5386723" cy="5152516"/>
          </a:xfrm>
          <a:prstGeom prst="rect">
            <a:avLst/>
          </a:prstGeom>
        </p:spPr>
      </p:pic>
    </p:spTree>
    <p:extLst>
      <p:ext uri="{BB962C8B-B14F-4D97-AF65-F5344CB8AC3E}">
        <p14:creationId xmlns:p14="http://schemas.microsoft.com/office/powerpoint/2010/main" val="2097300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Economic Systems</a:t>
            </a:r>
            <a:endParaRPr lang="en-US" dirty="0">
              <a:latin typeface="+mj-lt"/>
            </a:endParaRPr>
          </a:p>
        </p:txBody>
      </p:sp>
      <p:sp>
        <p:nvSpPr>
          <p:cNvPr id="3" name="Content Placeholder 2"/>
          <p:cNvSpPr>
            <a:spLocks noGrp="1"/>
          </p:cNvSpPr>
          <p:nvPr>
            <p:ph idx="1"/>
          </p:nvPr>
        </p:nvSpPr>
        <p:spPr/>
        <p:txBody>
          <a:bodyPr/>
          <a:lstStyle/>
          <a:p>
            <a:r>
              <a:rPr lang="en-US" sz="2800" b="1" dirty="0"/>
              <a:t>Economic system</a:t>
            </a:r>
            <a:endParaRPr lang="en-US" sz="2800" b="1" dirty="0" smtClean="0"/>
          </a:p>
          <a:p>
            <a:pPr lvl="1"/>
            <a:r>
              <a:rPr lang="en-US" sz="2400" dirty="0"/>
              <a:t>a nation’s system for allocating its resources among its citizens, both individuals and organizations</a:t>
            </a:r>
          </a:p>
        </p:txBody>
      </p:sp>
    </p:spTree>
    <p:extLst>
      <p:ext uri="{BB962C8B-B14F-4D97-AF65-F5344CB8AC3E}">
        <p14:creationId xmlns:p14="http://schemas.microsoft.com/office/powerpoint/2010/main" val="61213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Factors of Production</a:t>
            </a:r>
            <a:endParaRPr lang="en-US" dirty="0">
              <a:latin typeface="+mj-lt"/>
            </a:endParaRPr>
          </a:p>
        </p:txBody>
      </p:sp>
      <p:sp>
        <p:nvSpPr>
          <p:cNvPr id="3" name="Content Placeholder 2"/>
          <p:cNvSpPr>
            <a:spLocks noGrp="1"/>
          </p:cNvSpPr>
          <p:nvPr>
            <p:ph idx="1"/>
          </p:nvPr>
        </p:nvSpPr>
        <p:spPr>
          <a:xfrm>
            <a:off x="457200" y="1600200"/>
            <a:ext cx="8229600" cy="4571999"/>
          </a:xfrm>
        </p:spPr>
        <p:txBody>
          <a:bodyPr/>
          <a:lstStyle/>
          <a:p>
            <a:r>
              <a:rPr lang="en-US" sz="2800" b="1" dirty="0"/>
              <a:t>Factors of production</a:t>
            </a:r>
            <a:endParaRPr lang="en-US" sz="2800" b="1" dirty="0" smtClean="0"/>
          </a:p>
          <a:p>
            <a:pPr lvl="1"/>
            <a:r>
              <a:rPr lang="en-US" sz="2400" dirty="0"/>
              <a:t>the resources that a country’s businesses use to produce goods and </a:t>
            </a:r>
            <a:r>
              <a:rPr lang="en-US" sz="2400" dirty="0" smtClean="0"/>
              <a:t>services</a:t>
            </a:r>
          </a:p>
          <a:p>
            <a:pPr lvl="2"/>
            <a:r>
              <a:rPr lang="en-US" sz="2200" dirty="0" smtClean="0"/>
              <a:t>Labor</a:t>
            </a:r>
          </a:p>
          <a:p>
            <a:pPr lvl="2"/>
            <a:r>
              <a:rPr lang="en-US" sz="2200" dirty="0" smtClean="0"/>
              <a:t>Capital</a:t>
            </a:r>
          </a:p>
          <a:p>
            <a:pPr lvl="2"/>
            <a:r>
              <a:rPr lang="en-US" sz="2200" dirty="0" smtClean="0"/>
              <a:t>Entrepreneurs</a:t>
            </a:r>
          </a:p>
          <a:p>
            <a:pPr lvl="2"/>
            <a:r>
              <a:rPr lang="en-US" sz="2200" dirty="0" smtClean="0"/>
              <a:t>Physical resources</a:t>
            </a:r>
          </a:p>
          <a:p>
            <a:pPr lvl="2"/>
            <a:r>
              <a:rPr lang="en-US" sz="2200" dirty="0" smtClean="0"/>
              <a:t>Information resources</a:t>
            </a:r>
            <a:endParaRPr lang="en-US" sz="2200" dirty="0"/>
          </a:p>
        </p:txBody>
      </p:sp>
    </p:spTree>
    <p:extLst>
      <p:ext uri="{BB962C8B-B14F-4D97-AF65-F5344CB8AC3E}">
        <p14:creationId xmlns:p14="http://schemas.microsoft.com/office/powerpoint/2010/main" val="1307790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Types of Economic </a:t>
            </a:r>
            <a:r>
              <a:rPr lang="en-US" sz="3600" dirty="0" smtClean="0">
                <a:latin typeface="+mj-lt"/>
              </a:rPr>
              <a:t>Systems </a:t>
            </a:r>
            <a:r>
              <a:rPr lang="en-US" sz="2000" b="0" dirty="0" smtClean="0">
                <a:latin typeface="+mj-lt"/>
              </a:rPr>
              <a:t>(1 of 3)</a:t>
            </a:r>
            <a:endParaRPr lang="en-US" sz="2000" b="0" dirty="0">
              <a:latin typeface="+mj-lt"/>
            </a:endParaRPr>
          </a:p>
        </p:txBody>
      </p:sp>
      <p:sp>
        <p:nvSpPr>
          <p:cNvPr id="3" name="Content Placeholder 2"/>
          <p:cNvSpPr>
            <a:spLocks noGrp="1"/>
          </p:cNvSpPr>
          <p:nvPr>
            <p:ph idx="1"/>
          </p:nvPr>
        </p:nvSpPr>
        <p:spPr/>
        <p:txBody>
          <a:bodyPr/>
          <a:lstStyle/>
          <a:p>
            <a:r>
              <a:rPr lang="en-US" sz="2800" b="1" dirty="0"/>
              <a:t>Planned Economy</a:t>
            </a:r>
            <a:endParaRPr lang="en-US" sz="2800" b="1" dirty="0" smtClean="0"/>
          </a:p>
          <a:p>
            <a:pPr lvl="1"/>
            <a:r>
              <a:rPr lang="en-US" sz="2400" dirty="0"/>
              <a:t>economy that relies on a centralized government to control all or most factors of production and to make all or most production and allocation </a:t>
            </a:r>
            <a:r>
              <a:rPr lang="en-US" sz="2400" dirty="0" smtClean="0"/>
              <a:t>decisions</a:t>
            </a:r>
          </a:p>
          <a:p>
            <a:pPr lvl="1"/>
            <a:r>
              <a:rPr lang="en-US" sz="2400" dirty="0"/>
              <a:t>Communism, socialism</a:t>
            </a:r>
          </a:p>
        </p:txBody>
      </p:sp>
    </p:spTree>
    <p:extLst>
      <p:ext uri="{BB962C8B-B14F-4D97-AF65-F5344CB8AC3E}">
        <p14:creationId xmlns:p14="http://schemas.microsoft.com/office/powerpoint/2010/main" val="2804899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Types of Economic </a:t>
            </a:r>
            <a:r>
              <a:rPr lang="en-US" sz="3600" dirty="0" smtClean="0">
                <a:latin typeface="+mj-lt"/>
              </a:rPr>
              <a:t>Systems </a:t>
            </a:r>
            <a:r>
              <a:rPr lang="en-US" sz="2000" b="0" dirty="0" smtClean="0">
                <a:latin typeface="+mj-lt"/>
              </a:rPr>
              <a:t>(2 of 3)</a:t>
            </a:r>
            <a:endParaRPr lang="en-US" sz="2000" b="0" dirty="0">
              <a:latin typeface="+mj-lt"/>
            </a:endParaRPr>
          </a:p>
        </p:txBody>
      </p:sp>
      <p:sp>
        <p:nvSpPr>
          <p:cNvPr id="3" name="Content Placeholder 2"/>
          <p:cNvSpPr>
            <a:spLocks noGrp="1"/>
          </p:cNvSpPr>
          <p:nvPr>
            <p:ph idx="1"/>
          </p:nvPr>
        </p:nvSpPr>
        <p:spPr/>
        <p:txBody>
          <a:bodyPr/>
          <a:lstStyle/>
          <a:p>
            <a:r>
              <a:rPr lang="en-US" sz="2800" b="1" dirty="0"/>
              <a:t>Market economy</a:t>
            </a:r>
            <a:endParaRPr lang="en-US" sz="2800" b="1" dirty="0" smtClean="0"/>
          </a:p>
          <a:p>
            <a:pPr lvl="1"/>
            <a:r>
              <a:rPr lang="en-US" sz="2400" dirty="0"/>
              <a:t>individual producers and consumers control production and allocation by creating combinations of supply and demand</a:t>
            </a:r>
          </a:p>
        </p:txBody>
      </p:sp>
    </p:spTree>
    <p:extLst>
      <p:ext uri="{BB962C8B-B14F-4D97-AF65-F5344CB8AC3E}">
        <p14:creationId xmlns:p14="http://schemas.microsoft.com/office/powerpoint/2010/main" val="3200298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Types of Economic </a:t>
            </a:r>
            <a:r>
              <a:rPr lang="en-US" sz="3600" dirty="0" smtClean="0">
                <a:latin typeface="+mj-lt"/>
              </a:rPr>
              <a:t>Systems </a:t>
            </a:r>
            <a:r>
              <a:rPr lang="en-US" sz="2000" b="0" dirty="0" smtClean="0">
                <a:latin typeface="+mj-lt"/>
              </a:rPr>
              <a:t>(3 of 3)</a:t>
            </a:r>
            <a:endParaRPr lang="en-US" sz="2000" b="0" dirty="0">
              <a:latin typeface="+mj-lt"/>
            </a:endParaRPr>
          </a:p>
        </p:txBody>
      </p:sp>
      <p:sp>
        <p:nvSpPr>
          <p:cNvPr id="3" name="Content Placeholder 2"/>
          <p:cNvSpPr>
            <a:spLocks noGrp="1"/>
          </p:cNvSpPr>
          <p:nvPr>
            <p:ph idx="1"/>
          </p:nvPr>
        </p:nvSpPr>
        <p:spPr/>
        <p:txBody>
          <a:bodyPr/>
          <a:lstStyle/>
          <a:p>
            <a:r>
              <a:rPr lang="en-US" altLang="en-US" sz="2800" b="1" dirty="0" smtClean="0"/>
              <a:t>Mixed market economy</a:t>
            </a:r>
            <a:endParaRPr lang="en-US" sz="2800" b="1" dirty="0" smtClean="0"/>
          </a:p>
          <a:p>
            <a:pPr lvl="1"/>
            <a:r>
              <a:rPr lang="en-US" altLang="en-US" sz="2400" dirty="0" smtClean="0"/>
              <a:t>features characteristics of both planned and market economies</a:t>
            </a:r>
          </a:p>
          <a:p>
            <a:r>
              <a:rPr lang="en-US" altLang="en-US" sz="2800" b="1" dirty="0"/>
              <a:t>Privatization</a:t>
            </a:r>
            <a:endParaRPr lang="en-US" sz="2800" b="1" dirty="0"/>
          </a:p>
          <a:p>
            <a:pPr lvl="1"/>
            <a:r>
              <a:rPr lang="en-US" altLang="en-US" sz="2400" dirty="0"/>
              <a:t>process of converting government enterprises into privately owned companies</a:t>
            </a:r>
            <a:endParaRPr lang="en-US" sz="2400" dirty="0"/>
          </a:p>
        </p:txBody>
      </p:sp>
    </p:spTree>
    <p:extLst>
      <p:ext uri="{BB962C8B-B14F-4D97-AF65-F5344CB8AC3E}">
        <p14:creationId xmlns:p14="http://schemas.microsoft.com/office/powerpoint/2010/main" val="2979891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Demand and Supply in a Market Economy</a:t>
            </a:r>
            <a:endParaRPr lang="en-US" sz="2000" b="0" dirty="0">
              <a:latin typeface="+mj-lt"/>
            </a:endParaRPr>
          </a:p>
        </p:txBody>
      </p:sp>
      <p:sp>
        <p:nvSpPr>
          <p:cNvPr id="3" name="Content Placeholder 2"/>
          <p:cNvSpPr>
            <a:spLocks noGrp="1"/>
          </p:cNvSpPr>
          <p:nvPr>
            <p:ph idx="1"/>
          </p:nvPr>
        </p:nvSpPr>
        <p:spPr/>
        <p:txBody>
          <a:bodyPr/>
          <a:lstStyle/>
          <a:p>
            <a:r>
              <a:rPr lang="en-US" altLang="en-US" sz="2800" b="1" dirty="0"/>
              <a:t>Demand</a:t>
            </a:r>
            <a:endParaRPr lang="en-US" sz="2800" b="1" dirty="0" smtClean="0"/>
          </a:p>
          <a:p>
            <a:pPr lvl="1"/>
            <a:r>
              <a:rPr lang="en-US" altLang="en-US" sz="2400" dirty="0"/>
              <a:t>the willingness and ability of buyers to purchase a product </a:t>
            </a:r>
            <a:r>
              <a:rPr lang="en-US" altLang="en-US" sz="2400" dirty="0" smtClean="0"/>
              <a:t>(</a:t>
            </a:r>
            <a:r>
              <a:rPr lang="en-US" altLang="en-US" sz="2400" dirty="0"/>
              <a:t>a good or a service)</a:t>
            </a:r>
            <a:endParaRPr lang="en-US" altLang="en-US" sz="2400" dirty="0" smtClean="0"/>
          </a:p>
          <a:p>
            <a:r>
              <a:rPr lang="en-US" altLang="en-US" sz="2800" b="1" dirty="0"/>
              <a:t>Supply</a:t>
            </a:r>
            <a:endParaRPr lang="en-US" sz="2800" b="1" dirty="0"/>
          </a:p>
          <a:p>
            <a:pPr lvl="1"/>
            <a:r>
              <a:rPr lang="en-US" altLang="en-US" sz="2400" dirty="0"/>
              <a:t>the willingness and ability of producers to offer a good or service for sale</a:t>
            </a:r>
            <a:endParaRPr lang="en-US" sz="2400" dirty="0"/>
          </a:p>
        </p:txBody>
      </p:sp>
    </p:spTree>
    <p:extLst>
      <p:ext uri="{BB962C8B-B14F-4D97-AF65-F5344CB8AC3E}">
        <p14:creationId xmlns:p14="http://schemas.microsoft.com/office/powerpoint/2010/main" val="2299781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sz="3600" dirty="0">
                <a:latin typeface="+mj-lt"/>
              </a:rPr>
              <a:t>Demand and </a:t>
            </a:r>
            <a:r>
              <a:rPr lang="en-US" sz="3600" dirty="0" smtClean="0">
                <a:latin typeface="+mj-lt"/>
              </a:rPr>
              <a:t>Supply</a:t>
            </a:r>
            <a:r>
              <a:rPr lang="en-US" sz="3200" dirty="0" smtClean="0">
                <a:latin typeface="+mj-lt"/>
              </a:rPr>
              <a:t> </a:t>
            </a:r>
            <a:r>
              <a:rPr lang="en-US" sz="2000" b="0" dirty="0" smtClean="0">
                <a:latin typeface="+mj-lt"/>
              </a:rPr>
              <a:t>(1 of 2)</a:t>
            </a:r>
            <a:endParaRPr lang="en-US" sz="2000" b="0" dirty="0">
              <a:latin typeface="+mj-lt"/>
            </a:endParaRPr>
          </a:p>
        </p:txBody>
      </p:sp>
      <p:pic>
        <p:nvPicPr>
          <p:cNvPr id="5" name="Picture 4" descr="The table provides data for demand and supply schedules. From left to right, each row contains, the price, the quantity of pizzas demanded, and the quantity of pizzas supplied, as follows: row 1, $2, 2000, 100; row 2, $4, 1900, 400; row 3, $6, 1600, 600; row 4, $8, 1200, 800; row 5, $10, 1000, 1000; row 6, $12, 800, 1200; row 7, $14, 600, 1300; row 8, $16, 400, 1600; row 9, $18, 200, 1800; row 10, $20, 100, 2000. The corresponding graph plots price of pizzas versus quantity of pizzas demanded. The demand curve falls through (100, 20), (1000, 10) and (2000, 2). As shown in the graph, when the price of pizza is high, fewer people are willing to pay for it. But when the price goes down, more people are willing to buy pizza. In other words, at the lower price, more people demand pizza. All values estimated."/>
          <p:cNvPicPr>
            <a:picLocks noChangeAspect="1" noChangeArrowheads="1"/>
          </p:cNvPicPr>
          <p:nvPr/>
        </p:nvPicPr>
        <p:blipFill>
          <a:blip r:embed="rId3"/>
          <a:srcRect/>
          <a:stretch>
            <a:fillRect/>
          </a:stretch>
        </p:blipFill>
        <p:spPr bwMode="auto">
          <a:xfrm>
            <a:off x="433137" y="1447800"/>
            <a:ext cx="7699552" cy="4495800"/>
          </a:xfrm>
          <a:prstGeom prst="rect">
            <a:avLst/>
          </a:prstGeom>
          <a:noFill/>
          <a:ln w="9525">
            <a:noFill/>
            <a:miter lim="800000"/>
            <a:headEnd/>
            <a:tailEnd/>
          </a:ln>
        </p:spPr>
      </p:pic>
    </p:spTree>
    <p:extLst>
      <p:ext uri="{BB962C8B-B14F-4D97-AF65-F5344CB8AC3E}">
        <p14:creationId xmlns:p14="http://schemas.microsoft.com/office/powerpoint/2010/main" val="3386057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sz="3600" dirty="0">
                <a:latin typeface="+mj-lt"/>
              </a:rPr>
              <a:t>Demand and </a:t>
            </a:r>
            <a:r>
              <a:rPr lang="en-US" sz="3600" dirty="0" smtClean="0">
                <a:latin typeface="+mj-lt"/>
              </a:rPr>
              <a:t>Supply</a:t>
            </a:r>
            <a:r>
              <a:rPr lang="en-US" sz="3200" dirty="0" smtClean="0">
                <a:latin typeface="+mj-lt"/>
              </a:rPr>
              <a:t> </a:t>
            </a:r>
            <a:r>
              <a:rPr lang="en-US" sz="2000" b="0" dirty="0" smtClean="0">
                <a:latin typeface="+mj-lt"/>
              </a:rPr>
              <a:t>(2 of 2)</a:t>
            </a:r>
            <a:endParaRPr lang="en-US" sz="2000" b="0" dirty="0">
              <a:latin typeface="+mj-lt"/>
            </a:endParaRPr>
          </a:p>
        </p:txBody>
      </p:sp>
      <p:pic>
        <p:nvPicPr>
          <p:cNvPr id="4" name="Picture 3" descr="Figure 1.2 Demand and Supply. &#10;Two graphs provide data on demand and supply of pizza. The first graph plots the supply curve for the price of pizza versus quantity of pizzas supplied. The supply curve rises through (100, 2), (1000, 10) and (2000, 20). As shown in the graph, when the price of pizza is low, more people are willing to buy pizza. Pizza makers, however, do not have the money to invest in making pizzas and so they make fewer. Supply, therefore, is limited, and only when the price of pizza goes up will pizza makers be willing and able to increase supply. The second graph plots the demand curve for the price of pizzas versus the quantity of pizzas over the supply curve. The demand curve falls through (100, 20), (1000, 10) and (2000, 2).  The curves intersect at (1000, 10), which is the profit maximizing quantity. As shown in the graph, when the pizza makers increase supply to satisfy demand, there will be a point at which the price that suppliers can charge is the same as the price that a maximum number of customers is willing to pay. That point is the market, or equilibrium price. All values estimated."/>
          <p:cNvPicPr>
            <a:picLocks noChangeAspect="1" noChangeArrowheads="1"/>
          </p:cNvPicPr>
          <p:nvPr/>
        </p:nvPicPr>
        <p:blipFill>
          <a:blip r:embed="rId3"/>
          <a:srcRect/>
          <a:stretch>
            <a:fillRect/>
          </a:stretch>
        </p:blipFill>
        <p:spPr bwMode="auto">
          <a:xfrm>
            <a:off x="914400" y="1295400"/>
            <a:ext cx="6629399" cy="4873879"/>
          </a:xfrm>
          <a:prstGeom prst="rect">
            <a:avLst/>
          </a:prstGeom>
          <a:noFill/>
          <a:ln w="9525">
            <a:noFill/>
            <a:miter lim="800000"/>
            <a:headEnd/>
            <a:tailEnd/>
          </a:ln>
        </p:spPr>
      </p:pic>
    </p:spTree>
    <p:extLst>
      <p:ext uri="{BB962C8B-B14F-4D97-AF65-F5344CB8AC3E}">
        <p14:creationId xmlns:p14="http://schemas.microsoft.com/office/powerpoint/2010/main" val="581135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Private Enterprise and </a:t>
            </a:r>
            <a:r>
              <a:rPr lang="en-US" sz="3600" dirty="0" smtClean="0">
                <a:latin typeface="+mj-lt"/>
              </a:rPr>
              <a:t>Competition in </a:t>
            </a:r>
            <a:r>
              <a:rPr lang="en-US" sz="3600" dirty="0">
                <a:latin typeface="+mj-lt"/>
              </a:rPr>
              <a:t>a Market Economy</a:t>
            </a:r>
            <a:r>
              <a:rPr lang="en-US" sz="3600" dirty="0" smtClean="0">
                <a:latin typeface="+mj-lt"/>
              </a:rPr>
              <a:t> </a:t>
            </a:r>
            <a:r>
              <a:rPr lang="en-US" sz="2000" b="0" dirty="0" smtClean="0">
                <a:latin typeface="+mj-lt"/>
              </a:rPr>
              <a:t>(1 of 3)</a:t>
            </a:r>
            <a:endParaRPr lang="en-US" sz="2000" b="0" dirty="0">
              <a:latin typeface="+mj-lt"/>
            </a:endParaRPr>
          </a:p>
        </p:txBody>
      </p:sp>
      <p:sp>
        <p:nvSpPr>
          <p:cNvPr id="3" name="Content Placeholder 2"/>
          <p:cNvSpPr>
            <a:spLocks noGrp="1"/>
          </p:cNvSpPr>
          <p:nvPr>
            <p:ph idx="1"/>
          </p:nvPr>
        </p:nvSpPr>
        <p:spPr/>
        <p:txBody>
          <a:bodyPr/>
          <a:lstStyle/>
          <a:p>
            <a:r>
              <a:rPr lang="en-US" altLang="en-US" sz="2800" b="1" dirty="0"/>
              <a:t>Private property rights</a:t>
            </a:r>
            <a:endParaRPr lang="en-US" sz="2800" b="1" dirty="0" smtClean="0"/>
          </a:p>
          <a:p>
            <a:pPr lvl="1"/>
            <a:r>
              <a:rPr lang="en-US" sz="2400" dirty="0"/>
              <a:t>one that allows individuals to pursue their own interests with minimal government restriction</a:t>
            </a:r>
            <a:endParaRPr lang="en-US" sz="2400" dirty="0" smtClean="0"/>
          </a:p>
          <a:p>
            <a:pPr lvl="1"/>
            <a:r>
              <a:rPr lang="en-US" sz="2400" dirty="0"/>
              <a:t>private property rights, freedom of choice, profits, and competition</a:t>
            </a:r>
          </a:p>
        </p:txBody>
      </p:sp>
    </p:spTree>
    <p:extLst>
      <p:ext uri="{BB962C8B-B14F-4D97-AF65-F5344CB8AC3E}">
        <p14:creationId xmlns:p14="http://schemas.microsoft.com/office/powerpoint/2010/main" val="1992881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Private Enterprise and </a:t>
            </a:r>
            <a:r>
              <a:rPr lang="en-US" sz="3600" dirty="0" smtClean="0">
                <a:latin typeface="+mj-lt"/>
              </a:rPr>
              <a:t>Competition in </a:t>
            </a:r>
            <a:r>
              <a:rPr lang="en-US" sz="3600" dirty="0">
                <a:latin typeface="+mj-lt"/>
              </a:rPr>
              <a:t>a Market Economy</a:t>
            </a:r>
            <a:r>
              <a:rPr lang="en-US" sz="3600" dirty="0" smtClean="0">
                <a:latin typeface="+mj-lt"/>
              </a:rPr>
              <a:t> </a:t>
            </a:r>
            <a:r>
              <a:rPr lang="en-US" sz="2000" b="0" dirty="0" smtClean="0">
                <a:latin typeface="+mj-lt"/>
              </a:rPr>
              <a:t>(2 of 3)</a:t>
            </a:r>
            <a:endParaRPr lang="en-US" sz="2000" b="0" dirty="0">
              <a:latin typeface="+mj-lt"/>
            </a:endParaRPr>
          </a:p>
        </p:txBody>
      </p:sp>
      <p:sp>
        <p:nvSpPr>
          <p:cNvPr id="3" name="Content Placeholder 2"/>
          <p:cNvSpPr>
            <a:spLocks noGrp="1"/>
          </p:cNvSpPr>
          <p:nvPr>
            <p:ph idx="1"/>
          </p:nvPr>
        </p:nvSpPr>
        <p:spPr/>
        <p:txBody>
          <a:bodyPr/>
          <a:lstStyle/>
          <a:p>
            <a:pPr marL="514350" indent="-514350">
              <a:buFont typeface="+mj-lt"/>
              <a:buAutoNum type="arabicPeriod"/>
            </a:pPr>
            <a:r>
              <a:rPr lang="en-US" sz="2800" b="1" dirty="0"/>
              <a:t>Private enterprise system</a:t>
            </a:r>
            <a:endParaRPr lang="en-US" sz="2800" b="1" dirty="0" smtClean="0"/>
          </a:p>
          <a:p>
            <a:pPr lvl="1"/>
            <a:r>
              <a:rPr lang="en-US" altLang="en-US" sz="2400" dirty="0"/>
              <a:t>ownership of the resources used to create wealth is in the hands of </a:t>
            </a:r>
            <a:r>
              <a:rPr lang="en-US" altLang="en-US" sz="2400" dirty="0" smtClean="0"/>
              <a:t>individuals</a:t>
            </a:r>
          </a:p>
          <a:p>
            <a:pPr marL="514350" indent="-514350">
              <a:buFont typeface="+mj-lt"/>
              <a:buAutoNum type="arabicPeriod"/>
            </a:pPr>
            <a:r>
              <a:rPr lang="en-US" altLang="en-US" sz="2800" b="1" dirty="0"/>
              <a:t>Freedom of choice</a:t>
            </a:r>
            <a:endParaRPr lang="en-US" sz="2800" b="1" dirty="0"/>
          </a:p>
          <a:p>
            <a:pPr lvl="1"/>
            <a:r>
              <a:rPr lang="en-US" altLang="en-US" sz="2400" dirty="0"/>
              <a:t>you can sell your labor to any employer you choose</a:t>
            </a:r>
            <a:endParaRPr lang="en-US" sz="2400" dirty="0"/>
          </a:p>
        </p:txBody>
      </p:sp>
    </p:spTree>
    <p:extLst>
      <p:ext uri="{BB962C8B-B14F-4D97-AF65-F5344CB8AC3E}">
        <p14:creationId xmlns:p14="http://schemas.microsoft.com/office/powerpoint/2010/main" val="4219487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Private Enterprise and </a:t>
            </a:r>
            <a:r>
              <a:rPr lang="en-US" sz="3600" dirty="0" smtClean="0">
                <a:latin typeface="+mj-lt"/>
              </a:rPr>
              <a:t>Competition in </a:t>
            </a:r>
            <a:r>
              <a:rPr lang="en-US" sz="3600" dirty="0">
                <a:latin typeface="+mj-lt"/>
              </a:rPr>
              <a:t>a Market Economy</a:t>
            </a:r>
            <a:r>
              <a:rPr lang="en-US" sz="3600" dirty="0" smtClean="0">
                <a:latin typeface="+mj-lt"/>
              </a:rPr>
              <a:t> </a:t>
            </a:r>
            <a:r>
              <a:rPr lang="en-US" sz="2000" b="0" dirty="0" smtClean="0">
                <a:latin typeface="+mj-lt"/>
              </a:rPr>
              <a:t>(3 of 3)</a:t>
            </a:r>
            <a:endParaRPr lang="en-US" sz="2000" b="0" dirty="0">
              <a:latin typeface="+mj-lt"/>
            </a:endParaRPr>
          </a:p>
        </p:txBody>
      </p:sp>
      <p:sp>
        <p:nvSpPr>
          <p:cNvPr id="3" name="Content Placeholder 2"/>
          <p:cNvSpPr>
            <a:spLocks noGrp="1"/>
          </p:cNvSpPr>
          <p:nvPr>
            <p:ph idx="1"/>
          </p:nvPr>
        </p:nvSpPr>
        <p:spPr/>
        <p:txBody>
          <a:bodyPr/>
          <a:lstStyle/>
          <a:p>
            <a:pPr marL="514350" indent="-514350">
              <a:buFont typeface="+mj-lt"/>
              <a:buAutoNum type="arabicPeriod" startAt="3"/>
            </a:pPr>
            <a:r>
              <a:rPr lang="en-US" altLang="en-US" sz="2800" b="1" dirty="0"/>
              <a:t>Profits</a:t>
            </a:r>
            <a:endParaRPr lang="en-US" sz="2800" b="1" dirty="0" smtClean="0"/>
          </a:p>
          <a:p>
            <a:pPr lvl="1"/>
            <a:r>
              <a:rPr lang="en-US" altLang="en-US" sz="2400" dirty="0"/>
              <a:t>the lure of profits leads some people to abandon the security of working for someone else and assume the risks of entrepreneurship</a:t>
            </a:r>
            <a:endParaRPr lang="en-US" altLang="en-US" sz="2400" dirty="0" smtClean="0"/>
          </a:p>
          <a:p>
            <a:pPr marL="514350" indent="-514350">
              <a:buFont typeface="+mj-lt"/>
              <a:buAutoNum type="arabicPeriod" startAt="3"/>
            </a:pPr>
            <a:r>
              <a:rPr lang="en-US" altLang="en-US" sz="2800" b="1" dirty="0"/>
              <a:t>Competition</a:t>
            </a:r>
            <a:endParaRPr lang="en-US" sz="2800" b="1" dirty="0"/>
          </a:p>
          <a:p>
            <a:pPr lvl="1"/>
            <a:r>
              <a:rPr lang="en-US" altLang="en-US" sz="2400" dirty="0"/>
              <a:t>occurs when two or more businesses vie for the same resources or customers</a:t>
            </a:r>
            <a:endParaRPr lang="en-US" sz="2400" dirty="0"/>
          </a:p>
        </p:txBody>
      </p:sp>
    </p:spTree>
    <p:extLst>
      <p:ext uri="{BB962C8B-B14F-4D97-AF65-F5344CB8AC3E}">
        <p14:creationId xmlns:p14="http://schemas.microsoft.com/office/powerpoint/2010/main" val="2811633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65249"/>
            <a:ext cx="8229600" cy="997527"/>
          </a:xfrm>
        </p:spPr>
        <p:txBody>
          <a:bodyPr/>
          <a:lstStyle/>
          <a:p>
            <a:r>
              <a:rPr lang="en-US" sz="3600" dirty="0">
                <a:latin typeface="+mj-lt"/>
              </a:rPr>
              <a:t>Degrees of Competition </a:t>
            </a:r>
            <a:r>
              <a:rPr lang="en-US" sz="2000" b="0" dirty="0" smtClean="0">
                <a:latin typeface="+mj-lt"/>
              </a:rPr>
              <a:t>(1 </a:t>
            </a:r>
            <a:r>
              <a:rPr lang="en-US" sz="2000" b="0" dirty="0">
                <a:latin typeface="+mj-lt"/>
              </a:rPr>
              <a:t>of </a:t>
            </a:r>
            <a:r>
              <a:rPr lang="en-US" sz="2000" b="0" dirty="0" smtClean="0">
                <a:latin typeface="+mj-lt"/>
              </a:rPr>
              <a:t>5)</a:t>
            </a:r>
            <a:endParaRPr lang="en-US" sz="2000" b="0" dirty="0">
              <a:latin typeface="+mj-lt"/>
            </a:endParaRPr>
          </a:p>
        </p:txBody>
      </p:sp>
      <p:sp>
        <p:nvSpPr>
          <p:cNvPr id="3" name="Content Placeholder 2"/>
          <p:cNvSpPr>
            <a:spLocks noGrp="1"/>
          </p:cNvSpPr>
          <p:nvPr>
            <p:ph idx="1"/>
          </p:nvPr>
        </p:nvSpPr>
        <p:spPr>
          <a:xfrm>
            <a:off x="457200" y="1565398"/>
            <a:ext cx="7924800" cy="339602"/>
          </a:xfrm>
        </p:spPr>
        <p:txBody>
          <a:bodyPr/>
          <a:lstStyle/>
          <a:p>
            <a:pPr marL="0" indent="0">
              <a:buNone/>
            </a:pPr>
            <a:r>
              <a:rPr lang="en-US" sz="2000" b="1" dirty="0" smtClean="0"/>
              <a:t>Table </a:t>
            </a:r>
            <a:r>
              <a:rPr lang="en-US" sz="2000" b="1" dirty="0"/>
              <a:t>1.1 Degrees of </a:t>
            </a:r>
            <a:r>
              <a:rPr lang="en-US" sz="2000" b="1" dirty="0" smtClean="0"/>
              <a:t>Competition</a:t>
            </a:r>
            <a:endParaRPr lang="en-US" sz="2000" b="1" dirty="0"/>
          </a:p>
        </p:txBody>
      </p:sp>
      <p:graphicFrame>
        <p:nvGraphicFramePr>
          <p:cNvPr id="4" name="Table 3"/>
          <p:cNvGraphicFramePr>
            <a:graphicFrameLocks noGrp="1"/>
          </p:cNvGraphicFramePr>
          <p:nvPr>
            <p:extLst>
              <p:ext uri="{D42A27DB-BD31-4B8C-83A1-F6EECF244321}">
                <p14:modId xmlns:p14="http://schemas.microsoft.com/office/powerpoint/2010/main" val="1039528348"/>
              </p:ext>
            </p:extLst>
          </p:nvPr>
        </p:nvGraphicFramePr>
        <p:xfrm>
          <a:off x="457200" y="1908628"/>
          <a:ext cx="7924800" cy="4187372"/>
        </p:xfrm>
        <a:graphic>
          <a:graphicData uri="http://schemas.openxmlformats.org/drawingml/2006/table">
            <a:tbl>
              <a:tblPr firstRow="1" bandRow="1">
                <a:tableStyleId>{3B4B98B0-60AC-42C2-AFA5-B58CD77FA1E5}</a:tableStyleId>
              </a:tblPr>
              <a:tblGrid>
                <a:gridCol w="2057400"/>
                <a:gridCol w="1295400"/>
                <a:gridCol w="1402080"/>
                <a:gridCol w="1584960"/>
                <a:gridCol w="1584960"/>
              </a:tblGrid>
              <a:tr h="627743">
                <a:tc>
                  <a:txBody>
                    <a:bodyPr/>
                    <a:lstStyle/>
                    <a:p>
                      <a:r>
                        <a:rPr lang="en-US" sz="1500" b="1" i="0" u="none" strike="noStrike" kern="1200" baseline="0" dirty="0" smtClean="0">
                          <a:solidFill>
                            <a:schemeClr val="tx1"/>
                          </a:solidFill>
                          <a:latin typeface="+mn-lt"/>
                          <a:ea typeface="+mn-ea"/>
                          <a:cs typeface="+mn-cs"/>
                        </a:rPr>
                        <a:t>Characteristic</a:t>
                      </a:r>
                      <a:endParaRPr lang="en-US" sz="15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i="0" u="none" strike="noStrike" kern="1200" baseline="0" dirty="0" smtClean="0">
                          <a:solidFill>
                            <a:schemeClr val="tx1"/>
                          </a:solidFill>
                          <a:latin typeface="+mn-lt"/>
                          <a:ea typeface="+mn-ea"/>
                          <a:cs typeface="+mn-cs"/>
                        </a:rPr>
                        <a:t>Perfect</a:t>
                      </a:r>
                    </a:p>
                    <a:p>
                      <a:r>
                        <a:rPr lang="en-US" sz="1500" b="1" i="0" u="none" strike="noStrike" kern="1200" baseline="0" dirty="0" smtClean="0">
                          <a:solidFill>
                            <a:schemeClr val="tx1"/>
                          </a:solidFill>
                          <a:latin typeface="+mn-lt"/>
                          <a:ea typeface="+mn-ea"/>
                          <a:cs typeface="+mn-cs"/>
                        </a:rPr>
                        <a:t>Competition</a:t>
                      </a:r>
                      <a:endParaRPr lang="en-US" sz="15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i="0" u="none" strike="noStrike" kern="1200" baseline="0" dirty="0" smtClean="0">
                          <a:solidFill>
                            <a:schemeClr val="tx1"/>
                          </a:solidFill>
                          <a:latin typeface="+mn-lt"/>
                          <a:ea typeface="+mn-ea"/>
                          <a:cs typeface="+mn-cs"/>
                        </a:rPr>
                        <a:t>Monopolistic</a:t>
                      </a:r>
                    </a:p>
                    <a:p>
                      <a:r>
                        <a:rPr lang="en-US" sz="1500" b="1" i="0" u="none" strike="noStrike" kern="1200" baseline="0" dirty="0" smtClean="0">
                          <a:solidFill>
                            <a:schemeClr val="tx1"/>
                          </a:solidFill>
                          <a:latin typeface="+mn-lt"/>
                          <a:ea typeface="+mn-ea"/>
                          <a:cs typeface="+mn-cs"/>
                        </a:rPr>
                        <a:t>Competition</a:t>
                      </a:r>
                      <a:endParaRPr lang="en-US" sz="15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i="0" u="none" strike="noStrike" kern="1200" baseline="0" dirty="0" smtClean="0">
                          <a:solidFill>
                            <a:schemeClr val="tx1"/>
                          </a:solidFill>
                          <a:latin typeface="+mn-lt"/>
                          <a:ea typeface="+mn-ea"/>
                          <a:cs typeface="+mn-cs"/>
                        </a:rPr>
                        <a:t>Oligopoly</a:t>
                      </a:r>
                      <a:endParaRPr lang="en-US" sz="15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i="0" u="none" strike="noStrike" kern="1200" baseline="0" dirty="0" smtClean="0">
                          <a:solidFill>
                            <a:schemeClr val="tx1"/>
                          </a:solidFill>
                          <a:latin typeface="+mn-lt"/>
                          <a:ea typeface="+mn-ea"/>
                          <a:cs typeface="+mn-cs"/>
                        </a:rPr>
                        <a:t>Monopoly</a:t>
                      </a:r>
                      <a:endParaRPr lang="en-US" sz="15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627743">
                <a:tc>
                  <a:txBody>
                    <a:bodyPr/>
                    <a:lstStyle/>
                    <a:p>
                      <a:r>
                        <a:rPr lang="en-US" sz="1400" b="0" i="0" u="none" strike="noStrike" kern="1200" baseline="0" dirty="0" smtClean="0">
                          <a:solidFill>
                            <a:schemeClr val="tx1"/>
                          </a:solidFill>
                          <a:latin typeface="+mn-lt"/>
                          <a:ea typeface="+mn-ea"/>
                          <a:cs typeface="+mn-cs"/>
                        </a:rPr>
                        <a:t>Example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Local farmer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Stationery store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Steel industry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Public utility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27743">
                <a:tc>
                  <a:txBody>
                    <a:bodyPr/>
                    <a:lstStyle/>
                    <a:p>
                      <a:r>
                        <a:rPr lang="en-US" sz="1400" b="0" i="0" u="none" strike="noStrike" kern="1200" baseline="0" dirty="0" smtClean="0">
                          <a:solidFill>
                            <a:schemeClr val="tx1"/>
                          </a:solidFill>
                          <a:latin typeface="+mn-lt"/>
                          <a:ea typeface="+mn-ea"/>
                          <a:cs typeface="+mn-cs"/>
                        </a:rPr>
                        <a:t>Number of competitors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Many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Many, but fewer than in perfect competition</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Few</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None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27743">
                <a:tc>
                  <a:txBody>
                    <a:bodyPr/>
                    <a:lstStyle/>
                    <a:p>
                      <a:r>
                        <a:rPr lang="en-US" sz="1400" b="0" i="0" u="none" strike="noStrike" kern="1200" baseline="0" dirty="0" smtClean="0">
                          <a:solidFill>
                            <a:schemeClr val="tx1"/>
                          </a:solidFill>
                          <a:latin typeface="+mn-lt"/>
                          <a:ea typeface="+mn-ea"/>
                          <a:cs typeface="+mn-cs"/>
                        </a:rPr>
                        <a:t>Ease of entry into industry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Relatively</a:t>
                      </a:r>
                    </a:p>
                    <a:p>
                      <a:r>
                        <a:rPr lang="en-US" sz="1400" b="0" i="0" u="none" strike="noStrike" kern="1200" baseline="0" dirty="0" smtClean="0">
                          <a:solidFill>
                            <a:schemeClr val="tx1"/>
                          </a:solidFill>
                          <a:latin typeface="+mn-lt"/>
                          <a:ea typeface="+mn-ea"/>
                          <a:cs typeface="+mn-cs"/>
                        </a:rPr>
                        <a:t>easy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Fairly easy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Difficult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Regulated by government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27743">
                <a:tc>
                  <a:txBody>
                    <a:bodyPr/>
                    <a:lstStyle/>
                    <a:p>
                      <a:r>
                        <a:rPr lang="en-US" sz="1400" b="0" i="0" u="none" strike="noStrike" kern="1200" baseline="0" dirty="0" smtClean="0">
                          <a:solidFill>
                            <a:schemeClr val="tx1"/>
                          </a:solidFill>
                          <a:latin typeface="+mn-lt"/>
                          <a:ea typeface="+mn-ea"/>
                          <a:cs typeface="+mn-cs"/>
                        </a:rPr>
                        <a:t>Similarity of goods or services offered by competing firms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Identical</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Identical Similar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Can be similar or different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No directly competing</a:t>
                      </a:r>
                    </a:p>
                    <a:p>
                      <a:r>
                        <a:rPr lang="en-US" sz="1400" b="0" i="0" u="none" strike="noStrike" kern="1200" baseline="0" dirty="0" smtClean="0">
                          <a:solidFill>
                            <a:schemeClr val="tx1"/>
                          </a:solidFill>
                          <a:latin typeface="+mn-lt"/>
                          <a:ea typeface="+mn-ea"/>
                          <a:cs typeface="+mn-cs"/>
                        </a:rPr>
                        <a:t>goods or services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627743">
                <a:tc>
                  <a:txBody>
                    <a:bodyPr/>
                    <a:lstStyle/>
                    <a:p>
                      <a:r>
                        <a:rPr lang="en-US" sz="1400" b="0" i="0" u="none" strike="noStrike" kern="1200" baseline="0" dirty="0" smtClean="0">
                          <a:solidFill>
                            <a:schemeClr val="tx1"/>
                          </a:solidFill>
                          <a:latin typeface="+mn-lt"/>
                          <a:ea typeface="+mn-ea"/>
                          <a:cs typeface="+mn-cs"/>
                        </a:rPr>
                        <a:t>Level of control over price by individual firms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None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Some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Some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u="none" strike="noStrike" kern="1200" baseline="0" dirty="0" smtClean="0">
                          <a:solidFill>
                            <a:schemeClr val="tx1"/>
                          </a:solidFill>
                          <a:latin typeface="+mn-lt"/>
                          <a:ea typeface="+mn-ea"/>
                          <a:cs typeface="+mn-cs"/>
                        </a:rPr>
                        <a:t>Considerable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623411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Degrees of Competition </a:t>
            </a:r>
            <a:r>
              <a:rPr lang="en-US" sz="2000" b="0" dirty="0" smtClean="0">
                <a:latin typeface="+mj-lt"/>
              </a:rPr>
              <a:t>(2 </a:t>
            </a:r>
            <a:r>
              <a:rPr lang="en-US" sz="2000" b="0" dirty="0">
                <a:latin typeface="+mj-lt"/>
              </a:rPr>
              <a:t>of </a:t>
            </a:r>
            <a:r>
              <a:rPr lang="en-US" sz="2000" b="0" dirty="0" smtClean="0">
                <a:latin typeface="+mj-lt"/>
              </a:rPr>
              <a:t>5)</a:t>
            </a:r>
            <a:endParaRPr lang="en-US" sz="2000" b="0" dirty="0">
              <a:latin typeface="+mj-lt"/>
            </a:endParaRPr>
          </a:p>
        </p:txBody>
      </p:sp>
      <p:sp>
        <p:nvSpPr>
          <p:cNvPr id="3" name="Content Placeholder 2"/>
          <p:cNvSpPr>
            <a:spLocks noGrp="1"/>
          </p:cNvSpPr>
          <p:nvPr>
            <p:ph idx="1"/>
          </p:nvPr>
        </p:nvSpPr>
        <p:spPr/>
        <p:txBody>
          <a:bodyPr/>
          <a:lstStyle/>
          <a:p>
            <a:pPr marL="0" indent="0">
              <a:buNone/>
            </a:pPr>
            <a:r>
              <a:rPr lang="en-US" altLang="en-US" sz="2800" dirty="0"/>
              <a:t>For </a:t>
            </a:r>
            <a:r>
              <a:rPr lang="en-US" altLang="en-US" sz="2800" b="1" dirty="0"/>
              <a:t>perfect competition </a:t>
            </a:r>
            <a:r>
              <a:rPr lang="en-US" altLang="en-US" sz="2800" dirty="0"/>
              <a:t>to exist, two conditions must prevail</a:t>
            </a:r>
            <a:r>
              <a:rPr lang="en-US" altLang="en-US" sz="2800" dirty="0" smtClean="0"/>
              <a:t>:</a:t>
            </a:r>
          </a:p>
          <a:p>
            <a:pPr marL="457200" indent="-457200">
              <a:buFont typeface="+mj-lt"/>
              <a:buAutoNum type="arabicPeriod"/>
            </a:pPr>
            <a:r>
              <a:rPr lang="en-US" altLang="en-US" sz="2400" dirty="0"/>
              <a:t>all firms in an industry must be small, and </a:t>
            </a:r>
          </a:p>
          <a:p>
            <a:pPr marL="457200" indent="-457200">
              <a:buFont typeface="+mj-lt"/>
              <a:buAutoNum type="arabicPeriod"/>
            </a:pPr>
            <a:r>
              <a:rPr lang="en-US" altLang="en-US" sz="2400" dirty="0"/>
              <a:t>the number of firms in the industry must be </a:t>
            </a:r>
            <a:r>
              <a:rPr lang="en-US" altLang="en-US" sz="2400" dirty="0" smtClean="0"/>
              <a:t>large</a:t>
            </a:r>
            <a:endParaRPr lang="en-US" altLang="en-US" sz="2400" dirty="0"/>
          </a:p>
        </p:txBody>
      </p:sp>
    </p:spTree>
    <p:extLst>
      <p:ext uri="{BB962C8B-B14F-4D97-AF65-F5344CB8AC3E}">
        <p14:creationId xmlns:p14="http://schemas.microsoft.com/office/powerpoint/2010/main" val="3610063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Perfect Competition</a:t>
            </a:r>
            <a:endParaRPr lang="en-US" sz="2000" b="0" dirty="0">
              <a:latin typeface="+mj-lt"/>
            </a:endParaRPr>
          </a:p>
        </p:txBody>
      </p:sp>
      <p:sp>
        <p:nvSpPr>
          <p:cNvPr id="3" name="Content Placeholder 2"/>
          <p:cNvSpPr>
            <a:spLocks noGrp="1"/>
          </p:cNvSpPr>
          <p:nvPr>
            <p:ph idx="1"/>
          </p:nvPr>
        </p:nvSpPr>
        <p:spPr/>
        <p:txBody>
          <a:bodyPr/>
          <a:lstStyle/>
          <a:p>
            <a:pPr marL="514350" indent="-514350">
              <a:buFont typeface="+mj-lt"/>
              <a:buAutoNum type="arabicPeriod"/>
              <a:defRPr/>
            </a:pPr>
            <a:r>
              <a:rPr lang="en-US" sz="2600" dirty="0"/>
              <a:t>The products of each firm are so similar that buyers view them as identical to those of other firms.</a:t>
            </a:r>
          </a:p>
          <a:p>
            <a:pPr marL="514350" indent="-514350">
              <a:buFont typeface="+mj-lt"/>
              <a:buAutoNum type="arabicPeriod"/>
              <a:defRPr/>
            </a:pPr>
            <a:r>
              <a:rPr lang="en-US" sz="2600" dirty="0"/>
              <a:t>Both buyers and sellers know the prices that others are paying and receiving in the marketplace.</a:t>
            </a:r>
          </a:p>
          <a:p>
            <a:pPr marL="514350" indent="-514350">
              <a:buFont typeface="+mj-lt"/>
              <a:buAutoNum type="arabicPeriod"/>
              <a:defRPr/>
            </a:pPr>
            <a:r>
              <a:rPr lang="en-US" sz="2600" dirty="0"/>
              <a:t>Because each firm is small, it is easy for firms to enter or leave the market.</a:t>
            </a:r>
          </a:p>
          <a:p>
            <a:pPr marL="514350" indent="-514350">
              <a:buFont typeface="+mj-lt"/>
              <a:buAutoNum type="arabicPeriod"/>
              <a:defRPr/>
            </a:pPr>
            <a:r>
              <a:rPr lang="en-US" sz="2600" dirty="0"/>
              <a:t>Going prices are set exclusively by supply and demand and accepted by both sellers and buyers.</a:t>
            </a:r>
            <a:endParaRPr lang="en-US" altLang="en-US" sz="2600" dirty="0"/>
          </a:p>
        </p:txBody>
      </p:sp>
    </p:spTree>
    <p:extLst>
      <p:ext uri="{BB962C8B-B14F-4D97-AF65-F5344CB8AC3E}">
        <p14:creationId xmlns:p14="http://schemas.microsoft.com/office/powerpoint/2010/main" val="1763588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Degrees of Competition </a:t>
            </a:r>
            <a:r>
              <a:rPr lang="en-US" sz="2000" b="0" dirty="0" smtClean="0">
                <a:latin typeface="+mj-lt"/>
              </a:rPr>
              <a:t>(3 </a:t>
            </a:r>
            <a:r>
              <a:rPr lang="en-US" sz="2000" b="0" dirty="0">
                <a:latin typeface="+mj-lt"/>
              </a:rPr>
              <a:t>of </a:t>
            </a:r>
            <a:r>
              <a:rPr lang="en-US" sz="2000" b="0" dirty="0" smtClean="0">
                <a:latin typeface="+mj-lt"/>
              </a:rPr>
              <a:t>5)</a:t>
            </a:r>
            <a:endParaRPr lang="en-US" sz="2000" b="0" dirty="0">
              <a:latin typeface="+mj-lt"/>
            </a:endParaRPr>
          </a:p>
        </p:txBody>
      </p:sp>
      <p:sp>
        <p:nvSpPr>
          <p:cNvPr id="3" name="Content Placeholder 2"/>
          <p:cNvSpPr>
            <a:spLocks noGrp="1"/>
          </p:cNvSpPr>
          <p:nvPr>
            <p:ph idx="1"/>
          </p:nvPr>
        </p:nvSpPr>
        <p:spPr/>
        <p:txBody>
          <a:bodyPr/>
          <a:lstStyle/>
          <a:p>
            <a:r>
              <a:rPr lang="en-US" sz="2800" b="1" dirty="0"/>
              <a:t>Monopolistic </a:t>
            </a:r>
            <a:r>
              <a:rPr lang="en-US" sz="2800" b="1" dirty="0" smtClean="0"/>
              <a:t>Competition</a:t>
            </a:r>
          </a:p>
          <a:p>
            <a:pPr lvl="1"/>
            <a:r>
              <a:rPr lang="en-US" sz="2400" dirty="0"/>
              <a:t>market or industry characterized by numerous buyers and relatively numerous sellers trying to differentiate their products from those of competitors</a:t>
            </a:r>
            <a:endParaRPr lang="en-US" altLang="en-US" sz="2400" dirty="0"/>
          </a:p>
        </p:txBody>
      </p:sp>
    </p:spTree>
    <p:extLst>
      <p:ext uri="{BB962C8B-B14F-4D97-AF65-F5344CB8AC3E}">
        <p14:creationId xmlns:p14="http://schemas.microsoft.com/office/powerpoint/2010/main" val="523192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Degrees of Competition </a:t>
            </a:r>
            <a:r>
              <a:rPr lang="en-US" sz="2000" b="0" dirty="0" smtClean="0">
                <a:latin typeface="+mj-lt"/>
              </a:rPr>
              <a:t>(4 </a:t>
            </a:r>
            <a:r>
              <a:rPr lang="en-US" sz="2000" b="0" dirty="0">
                <a:latin typeface="+mj-lt"/>
              </a:rPr>
              <a:t>of </a:t>
            </a:r>
            <a:r>
              <a:rPr lang="en-US" sz="2000" b="0" dirty="0" smtClean="0">
                <a:latin typeface="+mj-lt"/>
              </a:rPr>
              <a:t>5)</a:t>
            </a:r>
            <a:endParaRPr lang="en-US" sz="2000" b="0" dirty="0">
              <a:latin typeface="+mj-lt"/>
            </a:endParaRPr>
          </a:p>
        </p:txBody>
      </p:sp>
      <p:sp>
        <p:nvSpPr>
          <p:cNvPr id="3" name="Content Placeholder 2"/>
          <p:cNvSpPr>
            <a:spLocks noGrp="1"/>
          </p:cNvSpPr>
          <p:nvPr>
            <p:ph idx="1"/>
          </p:nvPr>
        </p:nvSpPr>
        <p:spPr/>
        <p:txBody>
          <a:bodyPr/>
          <a:lstStyle/>
          <a:p>
            <a:r>
              <a:rPr lang="en-US" sz="2800" b="1" dirty="0" smtClean="0"/>
              <a:t>Oligopoly</a:t>
            </a:r>
          </a:p>
          <a:p>
            <a:pPr lvl="1"/>
            <a:r>
              <a:rPr lang="en-US" sz="2400" dirty="0"/>
              <a:t>market or industry characterized by a handful of (generally large) sellers with the power to influence the prices of their </a:t>
            </a:r>
            <a:r>
              <a:rPr lang="en-US" sz="2400" dirty="0" smtClean="0"/>
              <a:t>products</a:t>
            </a:r>
            <a:endParaRPr lang="en-US" altLang="en-US" sz="2400" dirty="0"/>
          </a:p>
        </p:txBody>
      </p:sp>
    </p:spTree>
    <p:extLst>
      <p:ext uri="{BB962C8B-B14F-4D97-AF65-F5344CB8AC3E}">
        <p14:creationId xmlns:p14="http://schemas.microsoft.com/office/powerpoint/2010/main" val="2056316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Degrees of Competition </a:t>
            </a:r>
            <a:r>
              <a:rPr lang="en-US" sz="2000" b="0" dirty="0" smtClean="0">
                <a:latin typeface="+mj-lt"/>
              </a:rPr>
              <a:t>(5 </a:t>
            </a:r>
            <a:r>
              <a:rPr lang="en-US" sz="2000" b="0" dirty="0">
                <a:latin typeface="+mj-lt"/>
              </a:rPr>
              <a:t>of </a:t>
            </a:r>
            <a:r>
              <a:rPr lang="en-US" sz="2000" b="0" dirty="0" smtClean="0">
                <a:latin typeface="+mj-lt"/>
              </a:rPr>
              <a:t>5)</a:t>
            </a:r>
            <a:endParaRPr lang="en-US" sz="2000" b="0" dirty="0">
              <a:latin typeface="+mj-lt"/>
            </a:endParaRPr>
          </a:p>
        </p:txBody>
      </p:sp>
      <p:sp>
        <p:nvSpPr>
          <p:cNvPr id="3" name="Content Placeholder 2"/>
          <p:cNvSpPr>
            <a:spLocks noGrp="1"/>
          </p:cNvSpPr>
          <p:nvPr>
            <p:ph idx="1"/>
          </p:nvPr>
        </p:nvSpPr>
        <p:spPr/>
        <p:txBody>
          <a:bodyPr/>
          <a:lstStyle/>
          <a:p>
            <a:r>
              <a:rPr lang="en-US" sz="2800" b="1" dirty="0"/>
              <a:t>Monopoly</a:t>
            </a:r>
            <a:endParaRPr lang="en-US" sz="2800" b="1" dirty="0" smtClean="0"/>
          </a:p>
          <a:p>
            <a:pPr lvl="1"/>
            <a:r>
              <a:rPr lang="en-US" sz="2400" dirty="0"/>
              <a:t>market or industry in which there is only one producer that can therefore set the prices of its </a:t>
            </a:r>
            <a:r>
              <a:rPr lang="en-US" sz="2400" dirty="0" smtClean="0"/>
              <a:t>products</a:t>
            </a:r>
          </a:p>
          <a:p>
            <a:r>
              <a:rPr lang="en-US" sz="2800" b="1" dirty="0"/>
              <a:t>Natural Monopoly</a:t>
            </a:r>
          </a:p>
          <a:p>
            <a:pPr lvl="1"/>
            <a:r>
              <a:rPr lang="en-US" sz="2400" dirty="0" smtClean="0"/>
              <a:t>industry in which one company can most efficiently supply all needed goods or services</a:t>
            </a:r>
            <a:endParaRPr lang="en-US" sz="2400" dirty="0"/>
          </a:p>
        </p:txBody>
      </p:sp>
    </p:spTree>
    <p:extLst>
      <p:ext uri="{BB962C8B-B14F-4D97-AF65-F5344CB8AC3E}">
        <p14:creationId xmlns:p14="http://schemas.microsoft.com/office/powerpoint/2010/main" val="18690657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Economic Indicators</a:t>
            </a:r>
            <a:endParaRPr lang="en-US" sz="2000" b="0" dirty="0">
              <a:latin typeface="+mj-lt"/>
            </a:endParaRPr>
          </a:p>
        </p:txBody>
      </p:sp>
      <p:sp>
        <p:nvSpPr>
          <p:cNvPr id="3" name="Content Placeholder 2"/>
          <p:cNvSpPr>
            <a:spLocks noGrp="1"/>
          </p:cNvSpPr>
          <p:nvPr>
            <p:ph idx="1"/>
          </p:nvPr>
        </p:nvSpPr>
        <p:spPr/>
        <p:txBody>
          <a:bodyPr/>
          <a:lstStyle/>
          <a:p>
            <a:r>
              <a:rPr lang="en-US" altLang="en-US" sz="2800" b="1" dirty="0"/>
              <a:t>Economic indicators</a:t>
            </a:r>
            <a:endParaRPr lang="en-US" sz="2800" b="1" dirty="0" smtClean="0"/>
          </a:p>
          <a:p>
            <a:pPr lvl="1"/>
            <a:r>
              <a:rPr lang="en-US" altLang="en-US" sz="2400" dirty="0"/>
              <a:t>statistics that show whether an economic system is strengthening, weakening, or remaining </a:t>
            </a:r>
            <a:r>
              <a:rPr lang="en-US" altLang="en-US" sz="2400" dirty="0" smtClean="0"/>
              <a:t>stable</a:t>
            </a:r>
          </a:p>
          <a:p>
            <a:pPr lvl="1"/>
            <a:r>
              <a:rPr lang="en-US" altLang="en-US" sz="2400" dirty="0"/>
              <a:t>help assess the performance of an </a:t>
            </a:r>
            <a:r>
              <a:rPr lang="en-US" altLang="en-US" sz="2400" dirty="0" smtClean="0"/>
              <a:t>economy</a:t>
            </a:r>
          </a:p>
        </p:txBody>
      </p:sp>
    </p:spTree>
    <p:extLst>
      <p:ext uri="{BB962C8B-B14F-4D97-AF65-F5344CB8AC3E}">
        <p14:creationId xmlns:p14="http://schemas.microsoft.com/office/powerpoint/2010/main" val="2825328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Economic Growth, Aggregate Output, and Standard of Living</a:t>
            </a:r>
            <a:r>
              <a:rPr lang="en-US" sz="3600" dirty="0" smtClean="0">
                <a:latin typeface="+mj-lt"/>
              </a:rPr>
              <a:t> </a:t>
            </a:r>
            <a:r>
              <a:rPr lang="en-US" sz="2000" b="0" dirty="0" smtClean="0">
                <a:latin typeface="+mj-lt"/>
              </a:rPr>
              <a:t>(1 </a:t>
            </a:r>
            <a:r>
              <a:rPr lang="en-US" sz="2000" b="0" dirty="0">
                <a:latin typeface="+mj-lt"/>
              </a:rPr>
              <a:t>of </a:t>
            </a:r>
            <a:r>
              <a:rPr lang="en-US" sz="2000" b="0" dirty="0" smtClean="0">
                <a:latin typeface="+mj-lt"/>
              </a:rPr>
              <a:t>2)</a:t>
            </a:r>
            <a:endParaRPr lang="en-US" sz="2000" b="0" dirty="0">
              <a:latin typeface="+mj-lt"/>
            </a:endParaRPr>
          </a:p>
        </p:txBody>
      </p:sp>
      <p:sp>
        <p:nvSpPr>
          <p:cNvPr id="3" name="Content Placeholder 2"/>
          <p:cNvSpPr>
            <a:spLocks noGrp="1"/>
          </p:cNvSpPr>
          <p:nvPr>
            <p:ph idx="1"/>
          </p:nvPr>
        </p:nvSpPr>
        <p:spPr/>
        <p:txBody>
          <a:bodyPr/>
          <a:lstStyle/>
          <a:p>
            <a:r>
              <a:rPr lang="en-US" sz="2800" b="1" dirty="0"/>
              <a:t>Business cycle</a:t>
            </a:r>
            <a:endParaRPr lang="en-US" sz="2800" b="1" dirty="0" smtClean="0"/>
          </a:p>
          <a:p>
            <a:pPr lvl="1"/>
            <a:r>
              <a:rPr lang="en-US" sz="2400" dirty="0"/>
              <a:t>the pattern of short-term ups and downs (or expansions and contractions) in an economy</a:t>
            </a:r>
            <a:endParaRPr lang="en-US" sz="2400" dirty="0" smtClean="0"/>
          </a:p>
          <a:p>
            <a:r>
              <a:rPr lang="en-US" sz="2800" b="1" dirty="0"/>
              <a:t>Aggregate output</a:t>
            </a:r>
          </a:p>
          <a:p>
            <a:pPr lvl="1"/>
            <a:r>
              <a:rPr lang="en-US" sz="2400" dirty="0"/>
              <a:t>the total quantity of goods and services produced by an economic system during a given period</a:t>
            </a:r>
          </a:p>
          <a:p>
            <a:pPr lvl="1"/>
            <a:r>
              <a:rPr lang="en-US" sz="2400" dirty="0"/>
              <a:t>primary measure of growth in the business cycle</a:t>
            </a:r>
          </a:p>
        </p:txBody>
      </p:sp>
    </p:spTree>
    <p:extLst>
      <p:ext uri="{BB962C8B-B14F-4D97-AF65-F5344CB8AC3E}">
        <p14:creationId xmlns:p14="http://schemas.microsoft.com/office/powerpoint/2010/main" val="2009682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Economic Growth, Aggregate Output, and Standard of Living</a:t>
            </a:r>
            <a:r>
              <a:rPr lang="en-US" sz="3600" dirty="0" smtClean="0">
                <a:latin typeface="+mj-lt"/>
              </a:rPr>
              <a:t> </a:t>
            </a:r>
            <a:r>
              <a:rPr lang="en-US" sz="2000" b="0" dirty="0" smtClean="0">
                <a:latin typeface="+mj-lt"/>
              </a:rPr>
              <a:t>(2 </a:t>
            </a:r>
            <a:r>
              <a:rPr lang="en-US" sz="2000" b="0" dirty="0">
                <a:latin typeface="+mj-lt"/>
              </a:rPr>
              <a:t>of </a:t>
            </a:r>
            <a:r>
              <a:rPr lang="en-US" sz="2000" b="0" dirty="0" smtClean="0">
                <a:latin typeface="+mj-lt"/>
              </a:rPr>
              <a:t>2)</a:t>
            </a:r>
            <a:endParaRPr lang="en-US" sz="2000" b="0" dirty="0">
              <a:latin typeface="+mj-lt"/>
            </a:endParaRPr>
          </a:p>
        </p:txBody>
      </p:sp>
      <p:sp>
        <p:nvSpPr>
          <p:cNvPr id="3" name="Content Placeholder 2"/>
          <p:cNvSpPr>
            <a:spLocks noGrp="1"/>
          </p:cNvSpPr>
          <p:nvPr>
            <p:ph idx="1"/>
          </p:nvPr>
        </p:nvSpPr>
        <p:spPr/>
        <p:txBody>
          <a:bodyPr/>
          <a:lstStyle/>
          <a:p>
            <a:r>
              <a:rPr lang="en-US" sz="2800" b="1" dirty="0"/>
              <a:t>Standard of living</a:t>
            </a:r>
            <a:endParaRPr lang="en-US" sz="2800" b="1" dirty="0" smtClean="0"/>
          </a:p>
          <a:p>
            <a:pPr lvl="1"/>
            <a:r>
              <a:rPr lang="en-US" sz="2400" dirty="0"/>
              <a:t>the total quantity and quality of goods and services that they can purchase with the currency used in their economic system</a:t>
            </a:r>
          </a:p>
        </p:txBody>
      </p:sp>
    </p:spTree>
    <p:extLst>
      <p:ext uri="{BB962C8B-B14F-4D97-AF65-F5344CB8AC3E}">
        <p14:creationId xmlns:p14="http://schemas.microsoft.com/office/powerpoint/2010/main" val="4192496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Gross Domestic Product</a:t>
            </a:r>
            <a:r>
              <a:rPr lang="en-US" sz="3600" dirty="0" smtClean="0">
                <a:latin typeface="+mj-lt"/>
              </a:rPr>
              <a:t> </a:t>
            </a:r>
            <a:r>
              <a:rPr lang="en-US" sz="2000" b="0" dirty="0" smtClean="0">
                <a:latin typeface="+mj-lt"/>
              </a:rPr>
              <a:t>(1 </a:t>
            </a:r>
            <a:r>
              <a:rPr lang="en-US" sz="2000" b="0" dirty="0">
                <a:latin typeface="+mj-lt"/>
              </a:rPr>
              <a:t>of </a:t>
            </a:r>
            <a:r>
              <a:rPr lang="en-US" sz="2000" b="0" dirty="0" smtClean="0">
                <a:latin typeface="+mj-lt"/>
              </a:rPr>
              <a:t>3)</a:t>
            </a:r>
            <a:endParaRPr lang="en-US" sz="2000" b="0" dirty="0">
              <a:latin typeface="+mj-lt"/>
            </a:endParaRPr>
          </a:p>
        </p:txBody>
      </p:sp>
      <p:sp>
        <p:nvSpPr>
          <p:cNvPr id="3" name="Content Placeholder 2"/>
          <p:cNvSpPr>
            <a:spLocks noGrp="1"/>
          </p:cNvSpPr>
          <p:nvPr>
            <p:ph idx="1"/>
          </p:nvPr>
        </p:nvSpPr>
        <p:spPr/>
        <p:txBody>
          <a:bodyPr/>
          <a:lstStyle/>
          <a:p>
            <a:r>
              <a:rPr lang="en-US" altLang="en-US" sz="2800" b="1" dirty="0"/>
              <a:t>Gross domestic product (GDP)</a:t>
            </a:r>
            <a:endParaRPr lang="en-US" sz="2800" b="1" dirty="0" smtClean="0"/>
          </a:p>
          <a:p>
            <a:pPr lvl="1"/>
            <a:r>
              <a:rPr lang="en-US" altLang="en-US" sz="2400" dirty="0"/>
              <a:t>refers to the total value of all goods and services produced within a given period by a national economy through domestic factors of </a:t>
            </a:r>
            <a:r>
              <a:rPr lang="en-US" altLang="en-US" sz="2400" dirty="0" smtClean="0"/>
              <a:t>production</a:t>
            </a:r>
          </a:p>
          <a:p>
            <a:pPr lvl="1"/>
            <a:r>
              <a:rPr lang="en-US" altLang="en-US" sz="2400" dirty="0"/>
              <a:t>measure of aggregate </a:t>
            </a:r>
            <a:r>
              <a:rPr lang="en-US" altLang="en-US" sz="2400" dirty="0" smtClean="0"/>
              <a:t>output</a:t>
            </a:r>
            <a:endParaRPr lang="en-US" altLang="en-US" sz="2400" dirty="0"/>
          </a:p>
        </p:txBody>
      </p:sp>
    </p:spTree>
    <p:extLst>
      <p:ext uri="{BB962C8B-B14F-4D97-AF65-F5344CB8AC3E}">
        <p14:creationId xmlns:p14="http://schemas.microsoft.com/office/powerpoint/2010/main" val="2403274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65249"/>
            <a:ext cx="8229600" cy="997527"/>
          </a:xfrm>
        </p:spPr>
        <p:txBody>
          <a:bodyPr/>
          <a:lstStyle/>
          <a:p>
            <a:r>
              <a:rPr lang="en-US" sz="3600" dirty="0">
                <a:latin typeface="+mj-lt"/>
              </a:rPr>
              <a:t>Gross Domestic Product</a:t>
            </a:r>
            <a:r>
              <a:rPr lang="en-US" sz="3600" dirty="0" smtClean="0">
                <a:latin typeface="+mj-lt"/>
              </a:rPr>
              <a:t> </a:t>
            </a:r>
            <a:r>
              <a:rPr lang="en-US" sz="2000" b="0" dirty="0" smtClean="0">
                <a:latin typeface="+mj-lt"/>
              </a:rPr>
              <a:t>(2 </a:t>
            </a:r>
            <a:r>
              <a:rPr lang="en-US" sz="2000" b="0" dirty="0">
                <a:latin typeface="+mj-lt"/>
              </a:rPr>
              <a:t>of </a:t>
            </a:r>
            <a:r>
              <a:rPr lang="en-US" sz="2000" b="0" dirty="0" smtClean="0">
                <a:latin typeface="+mj-lt"/>
              </a:rPr>
              <a:t>3)</a:t>
            </a:r>
            <a:endParaRPr lang="en-US" sz="2000" b="0" dirty="0">
              <a:latin typeface="+mj-lt"/>
            </a:endParaRPr>
          </a:p>
        </p:txBody>
      </p:sp>
      <p:sp>
        <p:nvSpPr>
          <p:cNvPr id="3" name="Content Placeholder 2"/>
          <p:cNvSpPr>
            <a:spLocks noGrp="1"/>
          </p:cNvSpPr>
          <p:nvPr>
            <p:ph idx="1"/>
          </p:nvPr>
        </p:nvSpPr>
        <p:spPr>
          <a:xfrm>
            <a:off x="457200" y="1614941"/>
            <a:ext cx="7315200" cy="304800"/>
          </a:xfrm>
        </p:spPr>
        <p:txBody>
          <a:bodyPr/>
          <a:lstStyle/>
          <a:p>
            <a:pPr marL="0" indent="0">
              <a:buNone/>
            </a:pPr>
            <a:r>
              <a:rPr lang="en-US" sz="2000" b="1" dirty="0" smtClean="0"/>
              <a:t>Table </a:t>
            </a:r>
            <a:r>
              <a:rPr lang="en-US" sz="2000" b="1" dirty="0"/>
              <a:t>1.2 U.S. GDP and GDP per </a:t>
            </a:r>
            <a:r>
              <a:rPr lang="en-US" sz="2000" b="1" dirty="0" smtClean="0"/>
              <a:t>Capita</a:t>
            </a:r>
            <a:endParaRPr lang="en-US" sz="2000" b="1" dirty="0"/>
          </a:p>
        </p:txBody>
      </p:sp>
      <p:graphicFrame>
        <p:nvGraphicFramePr>
          <p:cNvPr id="5" name="Table 4"/>
          <p:cNvGraphicFramePr>
            <a:graphicFrameLocks noGrp="1"/>
          </p:cNvGraphicFramePr>
          <p:nvPr>
            <p:extLst>
              <p:ext uri="{D42A27DB-BD31-4B8C-83A1-F6EECF244321}">
                <p14:modId xmlns:p14="http://schemas.microsoft.com/office/powerpoint/2010/main" val="1195238798"/>
              </p:ext>
            </p:extLst>
          </p:nvPr>
        </p:nvGraphicFramePr>
        <p:xfrm>
          <a:off x="457200" y="1981200"/>
          <a:ext cx="7315200" cy="1010920"/>
        </p:xfrm>
        <a:graphic>
          <a:graphicData uri="http://schemas.openxmlformats.org/drawingml/2006/table">
            <a:tbl>
              <a:tblPr firstRow="1" bandRow="1">
                <a:tableStyleId>{3B4B98B0-60AC-42C2-AFA5-B58CD77FA1E5}</a:tableStyleId>
              </a:tblPr>
              <a:tblGrid>
                <a:gridCol w="1524000"/>
                <a:gridCol w="2362200"/>
                <a:gridCol w="3429000"/>
              </a:tblGrid>
              <a:tr h="370840">
                <a:tc>
                  <a:txBody>
                    <a:bodyPr/>
                    <a:lstStyle/>
                    <a:p>
                      <a:r>
                        <a:rPr lang="en-US" sz="1800" b="1" i="0" u="none" strike="noStrike" kern="1200" baseline="0" dirty="0" smtClean="0">
                          <a:solidFill>
                            <a:schemeClr val="tx1"/>
                          </a:solidFill>
                          <a:latin typeface="+mn-lt"/>
                          <a:ea typeface="+mn-ea"/>
                          <a:cs typeface="+mn-cs"/>
                        </a:rPr>
                        <a:t>2013 GDP</a:t>
                      </a:r>
                    </a:p>
                    <a:p>
                      <a:r>
                        <a:rPr lang="en-US" sz="1800" b="1" i="0" u="none" strike="noStrike" kern="1200" baseline="0" dirty="0" smtClean="0">
                          <a:solidFill>
                            <a:schemeClr val="tx1"/>
                          </a:solidFill>
                          <a:latin typeface="+mn-lt"/>
                          <a:ea typeface="+mn-ea"/>
                          <a:cs typeface="+mn-cs"/>
                        </a:rPr>
                        <a:t>($ Trillion)</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1" i="0" u="none" strike="noStrike" kern="1200" baseline="0" dirty="0" smtClean="0">
                          <a:solidFill>
                            <a:schemeClr val="tx1"/>
                          </a:solidFill>
                          <a:latin typeface="+mn-lt"/>
                          <a:ea typeface="+mn-ea"/>
                          <a:cs typeface="+mn-cs"/>
                        </a:rPr>
                        <a:t>2013 GDP: Real</a:t>
                      </a:r>
                    </a:p>
                    <a:p>
                      <a:r>
                        <a:rPr lang="en-US" sz="1800" b="1" i="0" u="none" strike="noStrike" kern="1200" baseline="0" dirty="0" smtClean="0">
                          <a:solidFill>
                            <a:schemeClr val="tx1"/>
                          </a:solidFill>
                          <a:latin typeface="+mn-lt"/>
                          <a:ea typeface="+mn-ea"/>
                          <a:cs typeface="+mn-cs"/>
                        </a:rPr>
                        <a:t>Growth Rate (%)</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1" i="0" u="none" strike="noStrike" kern="1200" baseline="0" dirty="0" smtClean="0">
                          <a:solidFill>
                            <a:schemeClr val="tx1"/>
                          </a:solidFill>
                          <a:latin typeface="+mn-lt"/>
                          <a:ea typeface="+mn-ea"/>
                          <a:cs typeface="+mn-cs"/>
                        </a:rPr>
                        <a:t>2013 GDP per Capita:</a:t>
                      </a:r>
                    </a:p>
                    <a:p>
                      <a:r>
                        <a:rPr lang="en-US" sz="1800" b="1" i="0" u="none" strike="noStrike" kern="1200" baseline="0" dirty="0" smtClean="0">
                          <a:solidFill>
                            <a:schemeClr val="tx1"/>
                          </a:solidFill>
                          <a:latin typeface="+mn-lt"/>
                          <a:ea typeface="+mn-ea"/>
                          <a:cs typeface="+mn-cs"/>
                        </a:rPr>
                        <a:t>Purchasing Power Parity</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z="1800" b="0" i="0" u="none" strike="noStrike" kern="1200" baseline="0" dirty="0" smtClean="0">
                          <a:solidFill>
                            <a:schemeClr val="tx1"/>
                          </a:solidFill>
                          <a:latin typeface="+mn-lt"/>
                          <a:ea typeface="+mn-ea"/>
                          <a:cs typeface="+mn-cs"/>
                        </a:rPr>
                        <a:t>$16.77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u="none" strike="noStrike" kern="1200" baseline="0" dirty="0" smtClean="0">
                          <a:solidFill>
                            <a:schemeClr val="tx1"/>
                          </a:solidFill>
                          <a:latin typeface="+mn-lt"/>
                          <a:ea typeface="+mn-ea"/>
                          <a:cs typeface="+mn-cs"/>
                        </a:rPr>
                        <a:t>1.8%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u="none" strike="noStrike" kern="1200" baseline="0" dirty="0" smtClean="0">
                          <a:solidFill>
                            <a:schemeClr val="tx1"/>
                          </a:solidFill>
                          <a:latin typeface="+mn-lt"/>
                          <a:ea typeface="+mn-ea"/>
                          <a:cs typeface="+mn-cs"/>
                        </a:rPr>
                        <a:t>$53,042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 name="Content Placeholder 3"/>
          <p:cNvSpPr>
            <a:spLocks noGrp="1"/>
          </p:cNvSpPr>
          <p:nvPr>
            <p:ph idx="13"/>
          </p:nvPr>
        </p:nvSpPr>
        <p:spPr>
          <a:xfrm>
            <a:off x="457200" y="3021873"/>
            <a:ext cx="7315200" cy="330927"/>
          </a:xfrm>
        </p:spPr>
        <p:txBody>
          <a:bodyPr/>
          <a:lstStyle/>
          <a:p>
            <a:pPr marL="0" indent="0">
              <a:buNone/>
            </a:pPr>
            <a:r>
              <a:rPr lang="en-US" sz="1800" dirty="0" smtClean="0"/>
              <a:t>GDP </a:t>
            </a:r>
            <a:r>
              <a:rPr lang="en-US" sz="1800" dirty="0"/>
              <a:t>(gross domestic product</a:t>
            </a:r>
            <a:r>
              <a:rPr lang="en-US" sz="1800" dirty="0" smtClean="0"/>
              <a:t>)</a:t>
            </a:r>
            <a:endParaRPr lang="en-US" sz="1800" dirty="0"/>
          </a:p>
        </p:txBody>
      </p:sp>
    </p:spTree>
    <p:extLst>
      <p:ext uri="{BB962C8B-B14F-4D97-AF65-F5344CB8AC3E}">
        <p14:creationId xmlns:p14="http://schemas.microsoft.com/office/powerpoint/2010/main" val="1897371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Gross </a:t>
            </a:r>
            <a:r>
              <a:rPr lang="en-US" sz="3600" dirty="0" smtClean="0">
                <a:latin typeface="+mj-lt"/>
              </a:rPr>
              <a:t>National Product</a:t>
            </a:r>
            <a:endParaRPr lang="en-US" sz="2000" b="0" dirty="0">
              <a:latin typeface="+mj-lt"/>
            </a:endParaRPr>
          </a:p>
        </p:txBody>
      </p:sp>
      <p:sp>
        <p:nvSpPr>
          <p:cNvPr id="3" name="Content Placeholder 2"/>
          <p:cNvSpPr>
            <a:spLocks noGrp="1"/>
          </p:cNvSpPr>
          <p:nvPr>
            <p:ph idx="1"/>
          </p:nvPr>
        </p:nvSpPr>
        <p:spPr/>
        <p:txBody>
          <a:bodyPr/>
          <a:lstStyle/>
          <a:p>
            <a:r>
              <a:rPr lang="en-US" sz="2800" b="1" dirty="0"/>
              <a:t>Gross national product (GNP</a:t>
            </a:r>
            <a:r>
              <a:rPr lang="en-US" sz="2800" b="1" dirty="0" smtClean="0"/>
              <a:t>)</a:t>
            </a:r>
          </a:p>
          <a:p>
            <a:pPr lvl="1">
              <a:defRPr/>
            </a:pPr>
            <a:r>
              <a:rPr lang="en-US" sz="2400" dirty="0"/>
              <a:t>refers to the total value of all goods and services produced by a national economy within a given period regardless of where the factors of production are </a:t>
            </a:r>
            <a:r>
              <a:rPr lang="en-US" sz="2400" dirty="0" smtClean="0"/>
              <a:t>located</a:t>
            </a:r>
            <a:endParaRPr lang="en-US" sz="2400" dirty="0"/>
          </a:p>
        </p:txBody>
      </p:sp>
    </p:spTree>
    <p:extLst>
      <p:ext uri="{BB962C8B-B14F-4D97-AF65-F5344CB8AC3E}">
        <p14:creationId xmlns:p14="http://schemas.microsoft.com/office/powerpoint/2010/main" val="1097552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sz="3600" dirty="0">
                <a:latin typeface="+mj-lt"/>
              </a:rPr>
              <a:t>GDP and </a:t>
            </a:r>
            <a:r>
              <a:rPr lang="en-US" sz="3600" dirty="0" smtClean="0">
                <a:latin typeface="+mj-lt"/>
              </a:rPr>
              <a:t>GDP </a:t>
            </a:r>
            <a:r>
              <a:rPr lang="en-US" sz="3600" dirty="0">
                <a:latin typeface="+mj-lt"/>
              </a:rPr>
              <a:t>per Capita</a:t>
            </a:r>
            <a:endParaRPr lang="en-US" sz="2000" b="0" dirty="0">
              <a:latin typeface="+mj-lt"/>
            </a:endParaRPr>
          </a:p>
        </p:txBody>
      </p:sp>
      <p:pic>
        <p:nvPicPr>
          <p:cNvPr id="3" name="Picture 2" descr="Figure 1.3 GDP and GDP per capita.&#10;The graph plots G D P in billions and G D P per capita, versus year. The plot for G D P in billions rises through (1960, 500) and (1997, 10,000) to (2013, 16,600). The plot for G D P per capita rises from (1970, 0) through (2000, 7,200) to (2013, 11,000). G D P, or gross domestic product, refers to the total value of all goods and services produced within a given period by a national economy through domestic factors of production. G D P per capita means G D P per person, and it is a better measure of the economic wellbeing of the average person. The current difference between G D P and G D P per capita reflects an increase in the rate of population growth, particularly from 1947 to 1966. &#10;Sources: h t t p :  / / w w w . b e a . g  o v / i Table / index _ m i p a . c f m, and h t t p : / / w w w . census . g o v / p o p e s t / data / historical / index . h t m l; h t t p : / / b e a . g o v / national / index . h t m, pound sign, g d p; h t t p : / / data . world bank . org / indicator / N Y . G D P . P C A P . C 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001622"/>
            <a:ext cx="6552452" cy="5322978"/>
          </a:xfrm>
          <a:prstGeom prst="rect">
            <a:avLst/>
          </a:prstGeom>
        </p:spPr>
      </p:pic>
    </p:spTree>
    <p:extLst>
      <p:ext uri="{BB962C8B-B14F-4D97-AF65-F5344CB8AC3E}">
        <p14:creationId xmlns:p14="http://schemas.microsoft.com/office/powerpoint/2010/main" val="4124593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Gross Domestic Product</a:t>
            </a:r>
            <a:r>
              <a:rPr lang="en-US" sz="3600" dirty="0" smtClean="0">
                <a:latin typeface="+mj-lt"/>
              </a:rPr>
              <a:t> </a:t>
            </a:r>
            <a:r>
              <a:rPr lang="en-US" sz="2000" b="0" dirty="0" smtClean="0">
                <a:latin typeface="+mj-lt"/>
              </a:rPr>
              <a:t>(3 </a:t>
            </a:r>
            <a:r>
              <a:rPr lang="en-US" sz="2000" b="0" dirty="0">
                <a:latin typeface="+mj-lt"/>
              </a:rPr>
              <a:t>of </a:t>
            </a:r>
            <a:r>
              <a:rPr lang="en-US" sz="2000" b="0" dirty="0" smtClean="0">
                <a:latin typeface="+mj-lt"/>
              </a:rPr>
              <a:t>3)</a:t>
            </a:r>
            <a:endParaRPr lang="en-US" sz="2000" b="0" dirty="0">
              <a:latin typeface="+mj-lt"/>
            </a:endParaRPr>
          </a:p>
        </p:txBody>
      </p:sp>
      <p:sp>
        <p:nvSpPr>
          <p:cNvPr id="3" name="Content Placeholder 2"/>
          <p:cNvSpPr>
            <a:spLocks noGrp="1"/>
          </p:cNvSpPr>
          <p:nvPr>
            <p:ph idx="1"/>
          </p:nvPr>
        </p:nvSpPr>
        <p:spPr/>
        <p:txBody>
          <a:bodyPr/>
          <a:lstStyle/>
          <a:p>
            <a:r>
              <a:rPr lang="en-US" sz="2800" b="1" dirty="0"/>
              <a:t>Nominal GDP</a:t>
            </a:r>
            <a:endParaRPr lang="en-US" sz="2800" b="1" dirty="0" smtClean="0"/>
          </a:p>
          <a:p>
            <a:pPr lvl="1"/>
            <a:r>
              <a:rPr lang="en-US" sz="2400" dirty="0"/>
              <a:t>gross domestic product (GDP) measured in current dollars or with all components valued at current </a:t>
            </a:r>
            <a:r>
              <a:rPr lang="en-US" sz="2400" dirty="0" smtClean="0"/>
              <a:t>prices</a:t>
            </a:r>
          </a:p>
          <a:p>
            <a:r>
              <a:rPr lang="en-US" sz="2800" b="1" dirty="0"/>
              <a:t>Purchasing Power Parity</a:t>
            </a:r>
          </a:p>
          <a:p>
            <a:pPr lvl="1"/>
            <a:r>
              <a:rPr lang="en-US" sz="2400" dirty="0"/>
              <a:t>the principle that exchange rates are set so that the prices of similar products in different countries are about the same</a:t>
            </a:r>
            <a:endParaRPr lang="en-US" altLang="en-US" sz="2400" dirty="0"/>
          </a:p>
        </p:txBody>
      </p:sp>
    </p:spTree>
    <p:extLst>
      <p:ext uri="{BB962C8B-B14F-4D97-AF65-F5344CB8AC3E}">
        <p14:creationId xmlns:p14="http://schemas.microsoft.com/office/powerpoint/2010/main" val="1459101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sz="3600" dirty="0">
                <a:latin typeface="Calibri" pitchFamily="34" charset="0"/>
              </a:rPr>
              <a:t>World Prices of a Big Mac</a:t>
            </a:r>
            <a:endParaRPr lang="en-US" sz="2000" b="0" dirty="0">
              <a:latin typeface="+mj-lt"/>
            </a:endParaRPr>
          </a:p>
        </p:txBody>
      </p:sp>
      <p:pic>
        <p:nvPicPr>
          <p:cNvPr id="4" name="Picture 3" descr="Figure 1.4 price of a big mac in U S currency in July 2013.&#10;A map of the world pinpoints 22 countries with varying prices of a big mac. The countries are as follows: U S, $4.79; Canada, $4.64; Mexico, $3.35; Argentina, $3.25; Brazil, $5.21; Chile, $3.35; Denmark, $5.38; Norway, $6.30; Hungary, $3.17; France, $4.26; Britain, $4.37; Switzerland, $7.54; Egypt, $2.30; South Africa, $2.22; Turkey, $3.96; U A E, $3.54; Australia, $4.32; New Zealand, $4.49; China, $2.77; Japan, $3.14; India, $1.75; Russia, $1.36. &#10;Source: h t t p : / /w w w . economist . c o m / content / big – mac – index."/>
          <p:cNvPicPr>
            <a:picLocks noChangeAspect="1"/>
          </p:cNvPicPr>
          <p:nvPr/>
        </p:nvPicPr>
        <p:blipFill>
          <a:blip r:embed="rId2"/>
          <a:stretch>
            <a:fillRect/>
          </a:stretch>
        </p:blipFill>
        <p:spPr>
          <a:xfrm>
            <a:off x="441158" y="1371600"/>
            <a:ext cx="8183096" cy="4381500"/>
          </a:xfrm>
          <a:prstGeom prst="rect">
            <a:avLst/>
          </a:prstGeom>
        </p:spPr>
      </p:pic>
    </p:spTree>
    <p:extLst>
      <p:ext uri="{BB962C8B-B14F-4D97-AF65-F5344CB8AC3E}">
        <p14:creationId xmlns:p14="http://schemas.microsoft.com/office/powerpoint/2010/main" val="1768295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Productivity</a:t>
            </a:r>
            <a:r>
              <a:rPr lang="en-US" sz="3600" dirty="0" smtClean="0">
                <a:latin typeface="+mj-lt"/>
              </a:rPr>
              <a:t> </a:t>
            </a:r>
            <a:r>
              <a:rPr lang="en-US" sz="2000" b="0" dirty="0" smtClean="0">
                <a:latin typeface="+mj-lt"/>
              </a:rPr>
              <a:t>(1 </a:t>
            </a:r>
            <a:r>
              <a:rPr lang="en-US" sz="2000" b="0" dirty="0">
                <a:latin typeface="+mj-lt"/>
              </a:rPr>
              <a:t>of </a:t>
            </a:r>
            <a:r>
              <a:rPr lang="en-US" sz="2000" b="0" dirty="0" smtClean="0">
                <a:latin typeface="+mj-lt"/>
              </a:rPr>
              <a:t>2)</a:t>
            </a:r>
            <a:endParaRPr lang="en-US" sz="2000" b="0" dirty="0">
              <a:latin typeface="+mj-lt"/>
            </a:endParaRPr>
          </a:p>
        </p:txBody>
      </p:sp>
      <p:sp>
        <p:nvSpPr>
          <p:cNvPr id="3" name="Content Placeholder 2"/>
          <p:cNvSpPr>
            <a:spLocks noGrp="1"/>
          </p:cNvSpPr>
          <p:nvPr>
            <p:ph idx="1"/>
          </p:nvPr>
        </p:nvSpPr>
        <p:spPr/>
        <p:txBody>
          <a:bodyPr/>
          <a:lstStyle/>
          <a:p>
            <a:r>
              <a:rPr lang="en-US" sz="2800" b="1" dirty="0" smtClean="0"/>
              <a:t>Productivity</a:t>
            </a:r>
          </a:p>
          <a:p>
            <a:pPr lvl="1"/>
            <a:r>
              <a:rPr lang="en-US" sz="2400" dirty="0"/>
              <a:t>measure of economic growth that compares how much a system produces with the resources needed to produce it</a:t>
            </a:r>
            <a:endParaRPr lang="en-US" altLang="en-US" sz="2400" dirty="0"/>
          </a:p>
        </p:txBody>
      </p:sp>
    </p:spTree>
    <p:extLst>
      <p:ext uri="{BB962C8B-B14F-4D97-AF65-F5344CB8AC3E}">
        <p14:creationId xmlns:p14="http://schemas.microsoft.com/office/powerpoint/2010/main" val="3406484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Productivity</a:t>
            </a:r>
            <a:r>
              <a:rPr lang="en-US" sz="3600" dirty="0" smtClean="0">
                <a:latin typeface="+mj-lt"/>
              </a:rPr>
              <a:t> </a:t>
            </a:r>
            <a:r>
              <a:rPr lang="en-US" sz="2000" b="0" dirty="0" smtClean="0">
                <a:latin typeface="+mj-lt"/>
              </a:rPr>
              <a:t>(2 </a:t>
            </a:r>
            <a:r>
              <a:rPr lang="en-US" sz="2000" b="0" dirty="0">
                <a:latin typeface="+mj-lt"/>
              </a:rPr>
              <a:t>of </a:t>
            </a:r>
            <a:r>
              <a:rPr lang="en-US" sz="2000" b="0" dirty="0" smtClean="0">
                <a:latin typeface="+mj-lt"/>
              </a:rPr>
              <a:t>2)</a:t>
            </a:r>
            <a:endParaRPr lang="en-US" sz="2000" b="0" dirty="0">
              <a:latin typeface="+mj-lt"/>
            </a:endParaRPr>
          </a:p>
        </p:txBody>
      </p:sp>
      <p:sp>
        <p:nvSpPr>
          <p:cNvPr id="3" name="Content Placeholder 2"/>
          <p:cNvSpPr>
            <a:spLocks noGrp="1"/>
          </p:cNvSpPr>
          <p:nvPr>
            <p:ph idx="1"/>
          </p:nvPr>
        </p:nvSpPr>
        <p:spPr/>
        <p:txBody>
          <a:bodyPr/>
          <a:lstStyle/>
          <a:p>
            <a:r>
              <a:rPr lang="en-US" sz="2800" b="1" dirty="0"/>
              <a:t>Balance of trade</a:t>
            </a:r>
            <a:endParaRPr lang="en-US" sz="2800" b="1" dirty="0" smtClean="0"/>
          </a:p>
          <a:p>
            <a:pPr lvl="1"/>
            <a:r>
              <a:rPr lang="en-US" sz="2400" dirty="0"/>
              <a:t>the economic value of all the products that a country exports minus the economic value of its imported </a:t>
            </a:r>
            <a:r>
              <a:rPr lang="en-US" sz="2400" dirty="0" smtClean="0"/>
              <a:t>products</a:t>
            </a:r>
          </a:p>
          <a:p>
            <a:pPr lvl="1"/>
            <a:r>
              <a:rPr lang="en-US" sz="2400" dirty="0"/>
              <a:t>Positive or negative </a:t>
            </a:r>
            <a:r>
              <a:rPr lang="en-US" sz="2400" dirty="0" smtClean="0"/>
              <a:t>balance</a:t>
            </a:r>
          </a:p>
          <a:p>
            <a:r>
              <a:rPr lang="en-US" sz="2800" b="1" dirty="0"/>
              <a:t>National Debt</a:t>
            </a:r>
          </a:p>
          <a:p>
            <a:pPr lvl="1"/>
            <a:r>
              <a:rPr lang="en-US" sz="2400" dirty="0"/>
              <a:t>the amount of money the government owes its </a:t>
            </a:r>
            <a:r>
              <a:rPr lang="en-US" sz="2400" dirty="0" smtClean="0"/>
              <a:t>creditors</a:t>
            </a:r>
            <a:endParaRPr lang="en-US" sz="2400" dirty="0"/>
          </a:p>
        </p:txBody>
      </p:sp>
    </p:spTree>
    <p:extLst>
      <p:ext uri="{BB962C8B-B14F-4D97-AF65-F5344CB8AC3E}">
        <p14:creationId xmlns:p14="http://schemas.microsoft.com/office/powerpoint/2010/main" val="3513067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Economic Stability</a:t>
            </a:r>
            <a:r>
              <a:rPr lang="en-US" sz="3600" dirty="0" smtClean="0">
                <a:latin typeface="+mj-lt"/>
              </a:rPr>
              <a:t> </a:t>
            </a:r>
            <a:r>
              <a:rPr lang="en-US" sz="2000" b="0" dirty="0" smtClean="0">
                <a:latin typeface="+mj-lt"/>
              </a:rPr>
              <a:t>(1 </a:t>
            </a:r>
            <a:r>
              <a:rPr lang="en-US" sz="2000" b="0" dirty="0">
                <a:latin typeface="+mj-lt"/>
              </a:rPr>
              <a:t>of </a:t>
            </a:r>
            <a:r>
              <a:rPr lang="en-US" sz="2000" b="0" dirty="0" smtClean="0">
                <a:latin typeface="+mj-lt"/>
              </a:rPr>
              <a:t>2)</a:t>
            </a:r>
            <a:endParaRPr lang="en-US" sz="2000" b="0" dirty="0">
              <a:latin typeface="+mj-lt"/>
            </a:endParaRPr>
          </a:p>
        </p:txBody>
      </p:sp>
      <p:sp>
        <p:nvSpPr>
          <p:cNvPr id="3" name="Content Placeholder 2"/>
          <p:cNvSpPr>
            <a:spLocks noGrp="1"/>
          </p:cNvSpPr>
          <p:nvPr>
            <p:ph idx="1"/>
          </p:nvPr>
        </p:nvSpPr>
        <p:spPr/>
        <p:txBody>
          <a:bodyPr/>
          <a:lstStyle/>
          <a:p>
            <a:r>
              <a:rPr lang="en-US" sz="2800" b="1" dirty="0"/>
              <a:t>Stability</a:t>
            </a:r>
            <a:endParaRPr lang="en-US" sz="2800" b="1" dirty="0" smtClean="0"/>
          </a:p>
          <a:p>
            <a:pPr lvl="1"/>
            <a:r>
              <a:rPr lang="en-US" sz="2400" dirty="0"/>
              <a:t>condition in which the amount of money available in an economic system and the quantity of goods and services produced in it are growing at about the same rate</a:t>
            </a:r>
            <a:endParaRPr lang="en-US" sz="2400" dirty="0" smtClean="0"/>
          </a:p>
          <a:p>
            <a:r>
              <a:rPr lang="en-US" sz="2800" b="1" dirty="0"/>
              <a:t>Inflation</a:t>
            </a:r>
          </a:p>
          <a:p>
            <a:pPr lvl="1"/>
            <a:r>
              <a:rPr lang="en-US" sz="2400" dirty="0"/>
              <a:t>occurs when widespread price increases occur throughout an economic system</a:t>
            </a:r>
          </a:p>
        </p:txBody>
      </p:sp>
    </p:spTree>
    <p:extLst>
      <p:ext uri="{BB962C8B-B14F-4D97-AF65-F5344CB8AC3E}">
        <p14:creationId xmlns:p14="http://schemas.microsoft.com/office/powerpoint/2010/main" val="3418925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Economic Stability</a:t>
            </a:r>
            <a:r>
              <a:rPr lang="en-US" sz="3600" dirty="0" smtClean="0">
                <a:latin typeface="+mj-lt"/>
              </a:rPr>
              <a:t> </a:t>
            </a:r>
            <a:r>
              <a:rPr lang="en-US" sz="2000" b="0" dirty="0" smtClean="0">
                <a:latin typeface="+mj-lt"/>
              </a:rPr>
              <a:t>(2 </a:t>
            </a:r>
            <a:r>
              <a:rPr lang="en-US" sz="2000" b="0" dirty="0">
                <a:latin typeface="+mj-lt"/>
              </a:rPr>
              <a:t>of </a:t>
            </a:r>
            <a:r>
              <a:rPr lang="en-US" sz="2000" b="0" dirty="0" smtClean="0">
                <a:latin typeface="+mj-lt"/>
              </a:rPr>
              <a:t>2)</a:t>
            </a:r>
            <a:endParaRPr lang="en-US" sz="2000" b="0" dirty="0">
              <a:latin typeface="+mj-lt"/>
            </a:endParaRPr>
          </a:p>
        </p:txBody>
      </p:sp>
      <p:sp>
        <p:nvSpPr>
          <p:cNvPr id="3" name="Content Placeholder 2"/>
          <p:cNvSpPr>
            <a:spLocks noGrp="1"/>
          </p:cNvSpPr>
          <p:nvPr>
            <p:ph idx="1"/>
          </p:nvPr>
        </p:nvSpPr>
        <p:spPr/>
        <p:txBody>
          <a:bodyPr/>
          <a:lstStyle/>
          <a:p>
            <a:r>
              <a:rPr lang="en-US" sz="2800" b="1" dirty="0"/>
              <a:t>Unemployment</a:t>
            </a:r>
            <a:endParaRPr lang="en-US" sz="2800" b="1" dirty="0" smtClean="0"/>
          </a:p>
          <a:p>
            <a:pPr lvl="1"/>
            <a:r>
              <a:rPr lang="en-US" sz="2400" dirty="0"/>
              <a:t>the level of joblessness among people actively seeking work in an economic system</a:t>
            </a:r>
            <a:endParaRPr lang="en-US" sz="2400" dirty="0" smtClean="0"/>
          </a:p>
          <a:p>
            <a:r>
              <a:rPr lang="en-US" altLang="en-US" sz="2800" b="1" dirty="0"/>
              <a:t>Recession</a:t>
            </a:r>
            <a:endParaRPr lang="en-US" sz="2800" b="1" dirty="0"/>
          </a:p>
          <a:p>
            <a:pPr lvl="1"/>
            <a:r>
              <a:rPr lang="en-US" altLang="en-US" sz="2400" dirty="0"/>
              <a:t>a period during which aggregate output, as measured by GDP, </a:t>
            </a:r>
            <a:r>
              <a:rPr lang="en-US" altLang="en-US" sz="2400" dirty="0" smtClean="0"/>
              <a:t>declines</a:t>
            </a:r>
          </a:p>
          <a:p>
            <a:r>
              <a:rPr lang="en-US" altLang="en-US" sz="2800" b="1" dirty="0"/>
              <a:t>Depression</a:t>
            </a:r>
            <a:endParaRPr lang="en-US" sz="2800" b="1" dirty="0"/>
          </a:p>
          <a:p>
            <a:pPr lvl="1"/>
            <a:r>
              <a:rPr lang="en-US" altLang="en-US" sz="2400" dirty="0"/>
              <a:t>a prolonged and deep recession</a:t>
            </a:r>
            <a:endParaRPr lang="en-US" sz="2400" dirty="0"/>
          </a:p>
        </p:txBody>
      </p:sp>
    </p:spTree>
    <p:extLst>
      <p:ext uri="{BB962C8B-B14F-4D97-AF65-F5344CB8AC3E}">
        <p14:creationId xmlns:p14="http://schemas.microsoft.com/office/powerpoint/2010/main" val="3880217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Managing the U.S. Economy</a:t>
            </a:r>
            <a:r>
              <a:rPr lang="en-US" sz="3600" dirty="0" smtClean="0">
                <a:latin typeface="+mj-lt"/>
              </a:rPr>
              <a:t> </a:t>
            </a:r>
            <a:r>
              <a:rPr lang="en-US" sz="2000" b="0" dirty="0" smtClean="0">
                <a:latin typeface="+mj-lt"/>
              </a:rPr>
              <a:t>(1 </a:t>
            </a:r>
            <a:r>
              <a:rPr lang="en-US" sz="2000" b="0" dirty="0">
                <a:latin typeface="+mj-lt"/>
              </a:rPr>
              <a:t>of </a:t>
            </a:r>
            <a:r>
              <a:rPr lang="en-US" sz="2000" b="0" dirty="0" smtClean="0">
                <a:latin typeface="+mj-lt"/>
              </a:rPr>
              <a:t>2)</a:t>
            </a:r>
            <a:endParaRPr lang="en-US" sz="2000" b="0" dirty="0">
              <a:latin typeface="+mj-lt"/>
            </a:endParaRPr>
          </a:p>
        </p:txBody>
      </p:sp>
      <p:sp>
        <p:nvSpPr>
          <p:cNvPr id="3" name="Content Placeholder 2"/>
          <p:cNvSpPr>
            <a:spLocks noGrp="1"/>
          </p:cNvSpPr>
          <p:nvPr>
            <p:ph idx="1"/>
          </p:nvPr>
        </p:nvSpPr>
        <p:spPr/>
        <p:txBody>
          <a:bodyPr/>
          <a:lstStyle/>
          <a:p>
            <a:r>
              <a:rPr lang="en-US" sz="2800" b="1" dirty="0"/>
              <a:t>Fiscal Policies</a:t>
            </a:r>
            <a:endParaRPr lang="en-US" sz="2800" b="1" dirty="0" smtClean="0"/>
          </a:p>
          <a:p>
            <a:pPr lvl="1"/>
            <a:r>
              <a:rPr lang="en-US" sz="2400" dirty="0"/>
              <a:t>policies used by a government regarding how it collects and spends revenue</a:t>
            </a:r>
            <a:endParaRPr lang="en-US" sz="2400" dirty="0" smtClean="0"/>
          </a:p>
          <a:p>
            <a:r>
              <a:rPr lang="en-US" sz="2800" b="1" dirty="0"/>
              <a:t>Monetary Policies</a:t>
            </a:r>
          </a:p>
          <a:p>
            <a:pPr lvl="1"/>
            <a:r>
              <a:rPr lang="en-US" sz="2400" dirty="0"/>
              <a:t>policies used by a government to control the size of its money supply</a:t>
            </a:r>
          </a:p>
        </p:txBody>
      </p:sp>
    </p:spTree>
    <p:extLst>
      <p:ext uri="{BB962C8B-B14F-4D97-AF65-F5344CB8AC3E}">
        <p14:creationId xmlns:p14="http://schemas.microsoft.com/office/powerpoint/2010/main" val="3232565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Managing the U.S. Economy</a:t>
            </a:r>
            <a:r>
              <a:rPr lang="en-US" sz="3600" dirty="0" smtClean="0">
                <a:latin typeface="+mj-lt"/>
              </a:rPr>
              <a:t> </a:t>
            </a:r>
            <a:r>
              <a:rPr lang="en-US" sz="2000" b="0" dirty="0" smtClean="0">
                <a:latin typeface="+mj-lt"/>
              </a:rPr>
              <a:t>(2 </a:t>
            </a:r>
            <a:r>
              <a:rPr lang="en-US" sz="2000" b="0" dirty="0">
                <a:latin typeface="+mj-lt"/>
              </a:rPr>
              <a:t>of </a:t>
            </a:r>
            <a:r>
              <a:rPr lang="en-US" sz="2000" b="0" dirty="0" smtClean="0">
                <a:latin typeface="+mj-lt"/>
              </a:rPr>
              <a:t>2)</a:t>
            </a:r>
            <a:endParaRPr lang="en-US" sz="2000" b="0" dirty="0">
              <a:latin typeface="+mj-lt"/>
            </a:endParaRPr>
          </a:p>
        </p:txBody>
      </p:sp>
      <p:sp>
        <p:nvSpPr>
          <p:cNvPr id="3" name="Content Placeholder 2"/>
          <p:cNvSpPr>
            <a:spLocks noGrp="1"/>
          </p:cNvSpPr>
          <p:nvPr>
            <p:ph idx="1"/>
          </p:nvPr>
        </p:nvSpPr>
        <p:spPr/>
        <p:txBody>
          <a:bodyPr/>
          <a:lstStyle/>
          <a:p>
            <a:r>
              <a:rPr lang="en-US" sz="2800" b="1" dirty="0"/>
              <a:t>Stabilization Policy</a:t>
            </a:r>
            <a:endParaRPr lang="en-US" sz="2800" b="1" dirty="0" smtClean="0"/>
          </a:p>
          <a:p>
            <a:pPr lvl="1"/>
            <a:r>
              <a:rPr lang="en-US" sz="2400" dirty="0"/>
              <a:t>government economic policy intended to smooth out fluctuations in output and unemployment and to stabilize </a:t>
            </a:r>
            <a:r>
              <a:rPr lang="en-US" sz="2400" dirty="0" smtClean="0"/>
              <a:t>prices</a:t>
            </a:r>
          </a:p>
        </p:txBody>
      </p:sp>
    </p:spTree>
    <p:extLst>
      <p:ext uri="{BB962C8B-B14F-4D97-AF65-F5344CB8AC3E}">
        <p14:creationId xmlns:p14="http://schemas.microsoft.com/office/powerpoint/2010/main" val="1143134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Applying What You’ve </a:t>
            </a:r>
            <a:r>
              <a:rPr lang="en-US" sz="3600" dirty="0" smtClean="0">
                <a:latin typeface="+mj-lt"/>
              </a:rPr>
              <a:t>Learned </a:t>
            </a:r>
            <a:r>
              <a:rPr lang="en-US" sz="2000" b="0" dirty="0" smtClean="0">
                <a:latin typeface="+mj-lt"/>
              </a:rPr>
              <a:t>(1 of 2)</a:t>
            </a:r>
            <a:endParaRPr lang="en-US" sz="2000" b="0" dirty="0">
              <a:latin typeface="+mj-lt"/>
            </a:endParaRPr>
          </a:p>
        </p:txBody>
      </p:sp>
      <p:sp>
        <p:nvSpPr>
          <p:cNvPr id="3" name="Content Placeholder 2"/>
          <p:cNvSpPr>
            <a:spLocks noGrp="1"/>
          </p:cNvSpPr>
          <p:nvPr>
            <p:ph idx="1"/>
          </p:nvPr>
        </p:nvSpPr>
        <p:spPr/>
        <p:txBody>
          <a:bodyPr/>
          <a:lstStyle/>
          <a:p>
            <a:pPr marL="514350" indent="-514350">
              <a:buFont typeface="+mj-lt"/>
              <a:buAutoNum type="arabicPeriod"/>
            </a:pPr>
            <a:r>
              <a:rPr lang="en-US" sz="2800" dirty="0">
                <a:solidFill>
                  <a:prstClr val="black"/>
                </a:solidFill>
              </a:rPr>
              <a:t>Define the nature of U.S. business, describe the external environments of business, and discuss how these environments affect the success or failure of </a:t>
            </a:r>
            <a:r>
              <a:rPr lang="en-US" sz="2800" dirty="0" smtClean="0">
                <a:solidFill>
                  <a:prstClr val="black"/>
                </a:solidFill>
              </a:rPr>
              <a:t>organizations</a:t>
            </a:r>
          </a:p>
          <a:p>
            <a:pPr marL="512064" indent="-512064">
              <a:buFont typeface="+mj-lt"/>
              <a:buAutoNum type="arabicPeriod"/>
            </a:pPr>
            <a:r>
              <a:rPr lang="en-US" sz="2800" dirty="0">
                <a:solidFill>
                  <a:prstClr val="black"/>
                </a:solidFill>
              </a:rPr>
              <a:t>Describe the different types of global economic systems according to the means by which they control the factors of production.</a:t>
            </a:r>
            <a:endParaRPr lang="en-US" sz="2800" dirty="0" smtClean="0"/>
          </a:p>
        </p:txBody>
      </p:sp>
    </p:spTree>
    <p:extLst>
      <p:ext uri="{BB962C8B-B14F-4D97-AF65-F5344CB8AC3E}">
        <p14:creationId xmlns:p14="http://schemas.microsoft.com/office/powerpoint/2010/main" val="2086741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49"/>
            <a:ext cx="8229600" cy="997527"/>
          </a:xfrm>
        </p:spPr>
        <p:txBody>
          <a:bodyPr/>
          <a:lstStyle/>
          <a:p>
            <a:r>
              <a:rPr lang="en-US" sz="3600" dirty="0">
                <a:latin typeface="+mj-lt"/>
              </a:rPr>
              <a:t>Applying What You’ve </a:t>
            </a:r>
            <a:r>
              <a:rPr lang="en-US" sz="3600" dirty="0" smtClean="0">
                <a:latin typeface="+mj-lt"/>
              </a:rPr>
              <a:t>Learned </a:t>
            </a:r>
            <a:r>
              <a:rPr lang="en-US" sz="2000" b="0" dirty="0" smtClean="0">
                <a:latin typeface="+mj-lt"/>
              </a:rPr>
              <a:t>(2 of 2)</a:t>
            </a:r>
            <a:endParaRPr lang="en-US" sz="2000" b="0" dirty="0">
              <a:latin typeface="+mj-lt"/>
            </a:endParaRPr>
          </a:p>
        </p:txBody>
      </p:sp>
      <p:sp>
        <p:nvSpPr>
          <p:cNvPr id="3" name="Content Placeholder 2"/>
          <p:cNvSpPr>
            <a:spLocks noGrp="1"/>
          </p:cNvSpPr>
          <p:nvPr>
            <p:ph idx="1"/>
          </p:nvPr>
        </p:nvSpPr>
        <p:spPr/>
        <p:txBody>
          <a:bodyPr/>
          <a:lstStyle/>
          <a:p>
            <a:pPr marL="514350" indent="-514350">
              <a:buFont typeface="+mj-lt"/>
              <a:buAutoNum type="arabicPeriod" startAt="3"/>
            </a:pPr>
            <a:r>
              <a:rPr lang="en-US" sz="2800" dirty="0">
                <a:solidFill>
                  <a:prstClr val="black"/>
                </a:solidFill>
              </a:rPr>
              <a:t>Show how markets, demand, and supply affect resource distribution in the United States, identify the elements of private enterprise, and explain the various degrees of competition in the U.S. economic system.</a:t>
            </a:r>
            <a:endParaRPr lang="en-US" sz="2800" dirty="0" smtClean="0">
              <a:solidFill>
                <a:prstClr val="black"/>
              </a:solidFill>
            </a:endParaRPr>
          </a:p>
          <a:p>
            <a:pPr marL="512064" indent="-512064">
              <a:buFont typeface="+mj-lt"/>
              <a:buAutoNum type="arabicPeriod" startAt="3"/>
            </a:pPr>
            <a:r>
              <a:rPr lang="en-US" sz="2800" dirty="0">
                <a:solidFill>
                  <a:prstClr val="black"/>
                </a:solidFill>
              </a:rPr>
              <a:t>Explain the importance of the economic environment to business and identify the factors used to evaluate the performance of an economic system.</a:t>
            </a:r>
            <a:endParaRPr lang="en-US" sz="2800" dirty="0" smtClean="0"/>
          </a:p>
        </p:txBody>
      </p:sp>
    </p:spTree>
    <p:extLst>
      <p:ext uri="{BB962C8B-B14F-4D97-AF65-F5344CB8AC3E}">
        <p14:creationId xmlns:p14="http://schemas.microsoft.com/office/powerpoint/2010/main" val="1601401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1500</TotalTime>
  <Words>5102</Words>
  <Application>Microsoft Office PowerPoint</Application>
  <PresentationFormat>On-screen Show (4:3)</PresentationFormat>
  <Paragraphs>330</Paragraphs>
  <Slides>41</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ＭＳ Ｐゴシック</vt:lpstr>
      <vt:lpstr>Arial</vt:lpstr>
      <vt:lpstr>Calibri</vt:lpstr>
      <vt:lpstr>Lucida Sans Unicode</vt:lpstr>
      <vt:lpstr>Times New Roman</vt:lpstr>
      <vt:lpstr>Verdana</vt:lpstr>
      <vt:lpstr>Wingdings</vt:lpstr>
      <vt:lpstr>508 Lecture</vt:lpstr>
      <vt:lpstr>Business Essentials</vt:lpstr>
      <vt:lpstr>Introduction</vt:lpstr>
      <vt:lpstr>Learning Objectives (1 of 2)</vt:lpstr>
      <vt:lpstr>Learning Objectives (2 of 2)</vt:lpstr>
      <vt:lpstr>The Concept of Business and Profit</vt:lpstr>
      <vt:lpstr>The External Environment of Business</vt:lpstr>
      <vt:lpstr>Dimensions of the External Environment</vt:lpstr>
      <vt:lpstr>Economic Systems</vt:lpstr>
      <vt:lpstr>Factors of Production</vt:lpstr>
      <vt:lpstr>Types of Economic Systems (1 of 3)</vt:lpstr>
      <vt:lpstr>Types of Economic Systems (2 of 3)</vt:lpstr>
      <vt:lpstr>Types of Economic Systems (3 of 3)</vt:lpstr>
      <vt:lpstr>Demand and Supply in a Market Economy</vt:lpstr>
      <vt:lpstr>Demand and Supply (1 of 2)</vt:lpstr>
      <vt:lpstr>Demand and Supply (2 of 2)</vt:lpstr>
      <vt:lpstr>Private Enterprise and Competition in a Market Economy (1 of 3)</vt:lpstr>
      <vt:lpstr>Private Enterprise and Competition in a Market Economy (2 of 3)</vt:lpstr>
      <vt:lpstr>Private Enterprise and Competition in a Market Economy (3 of 3)</vt:lpstr>
      <vt:lpstr>Degrees of Competition (1 of 5)</vt:lpstr>
      <vt:lpstr>Degrees of Competition (2 of 5)</vt:lpstr>
      <vt:lpstr>Perfect Competition</vt:lpstr>
      <vt:lpstr>Degrees of Competition (3 of 5)</vt:lpstr>
      <vt:lpstr>Degrees of Competition (4 of 5)</vt:lpstr>
      <vt:lpstr>Degrees of Competition (5 of 5)</vt:lpstr>
      <vt:lpstr>Economic Indicators</vt:lpstr>
      <vt:lpstr>Economic Growth, Aggregate Output, and Standard of Living (1 of 2)</vt:lpstr>
      <vt:lpstr>Economic Growth, Aggregate Output, and Standard of Living (2 of 2)</vt:lpstr>
      <vt:lpstr>Gross Domestic Product (1 of 3)</vt:lpstr>
      <vt:lpstr>Gross Domestic Product (2 of 3)</vt:lpstr>
      <vt:lpstr>Gross National Product</vt:lpstr>
      <vt:lpstr>GDP and GDP per Capita</vt:lpstr>
      <vt:lpstr>Gross Domestic Product (3 of 3)</vt:lpstr>
      <vt:lpstr>World Prices of a Big Mac</vt:lpstr>
      <vt:lpstr>Productivity (1 of 2)</vt:lpstr>
      <vt:lpstr>Productivity (2 of 2)</vt:lpstr>
      <vt:lpstr>Economic Stability (1 of 2)</vt:lpstr>
      <vt:lpstr>Economic Stability (2 of 2)</vt:lpstr>
      <vt:lpstr>Managing the U.S. Economy (1 of 2)</vt:lpstr>
      <vt:lpstr>Managing the U.S. Economy (2 of 2)</vt:lpstr>
      <vt:lpstr>Applying What You’ve Learned (1 of 2)</vt:lpstr>
      <vt:lpstr>Applying What You’ve Learned (2 of 2)</vt:lpstr>
    </vt:vector>
  </TitlesOfParts>
  <Company>echosvoice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Essentials, 11e</dc:title>
  <dc:subject>Business</dc:subject>
  <dc:creator>Ebert/Griffin</dc:creator>
  <cp:lastModifiedBy>Angie</cp:lastModifiedBy>
  <cp:revision>383</cp:revision>
  <dcterms:created xsi:type="dcterms:W3CDTF">2014-07-14T20:04:21Z</dcterms:created>
  <dcterms:modified xsi:type="dcterms:W3CDTF">2017-08-16T15:45:01Z</dcterms:modified>
</cp:coreProperties>
</file>