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7"/>
  </p:notesMasterIdLst>
  <p:sldIdLst>
    <p:sldId id="287" r:id="rId2"/>
    <p:sldId id="289" r:id="rId3"/>
    <p:sldId id="309" r:id="rId4"/>
    <p:sldId id="291" r:id="rId5"/>
    <p:sldId id="302" r:id="rId6"/>
    <p:sldId id="301" r:id="rId7"/>
    <p:sldId id="310" r:id="rId8"/>
    <p:sldId id="292" r:id="rId9"/>
    <p:sldId id="311" r:id="rId10"/>
    <p:sldId id="299" r:id="rId11"/>
    <p:sldId id="298" r:id="rId12"/>
    <p:sldId id="312" r:id="rId13"/>
    <p:sldId id="304" r:id="rId14"/>
    <p:sldId id="305" r:id="rId15"/>
    <p:sldId id="31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136" autoAdjust="0"/>
    <p:restoredTop sz="81295" autoAdjust="0"/>
  </p:normalViewPr>
  <p:slideViewPr>
    <p:cSldViewPr snapToGrid="0">
      <p:cViewPr>
        <p:scale>
          <a:sx n="55" d="100"/>
          <a:sy n="55" d="100"/>
        </p:scale>
        <p:origin x="-667" y="-16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10/31/2019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xmlns=""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Painkillers are manufactured with the initial objective</a:t>
            </a:r>
            <a:r>
              <a:rPr lang="en-US" baseline="0" dirty="0" smtClean="0"/>
              <a:t> of relieving pain. However, in their action to reduce pain, they bring a feel-good effect to the consumer, which has made people to take advantage of these legal drugs and use them to get pleasure. Some of the drugs include the typical OTC ones such as </a:t>
            </a:r>
            <a:r>
              <a:rPr lang="en-US" sz="1200" dirty="0" smtClean="0">
                <a:solidFill>
                  <a:schemeClr val="tx1"/>
                </a:solidFill>
                <a:latin typeface="Constantia" pitchFamily="18" charset="0"/>
              </a:rPr>
              <a:t>aspirin, ibuprofen, and </a:t>
            </a:r>
            <a:r>
              <a:rPr lang="en-US" sz="1200" dirty="0" err="1" smtClean="0">
                <a:solidFill>
                  <a:schemeClr val="tx1"/>
                </a:solidFill>
                <a:latin typeface="Constantia" pitchFamily="18" charset="0"/>
              </a:rPr>
              <a:t>tylenol</a:t>
            </a:r>
            <a:r>
              <a:rPr lang="en-US" sz="1200" dirty="0" smtClean="0">
                <a:solidFill>
                  <a:schemeClr val="tx1"/>
                </a:solidFill>
                <a:latin typeface="Constantia" pitchFamily="18" charset="0"/>
              </a:rPr>
              <a:t>,</a:t>
            </a:r>
            <a:r>
              <a:rPr lang="en-US" sz="1200" baseline="0" dirty="0" smtClean="0">
                <a:solidFill>
                  <a:schemeClr val="tx1"/>
                </a:solidFill>
                <a:latin typeface="Constantia" pitchFamily="18" charset="0"/>
              </a:rPr>
              <a:t> and those acquired through prescription such as </a:t>
            </a:r>
            <a:r>
              <a:rPr lang="en-US" sz="1200" dirty="0" err="1" smtClean="0">
                <a:solidFill>
                  <a:schemeClr val="tx1"/>
                </a:solidFill>
                <a:latin typeface="Constantia" pitchFamily="18" charset="0"/>
              </a:rPr>
              <a:t>hydrocodone</a:t>
            </a:r>
            <a:r>
              <a:rPr lang="en-US" sz="1200" dirty="0" smtClean="0">
                <a:solidFill>
                  <a:schemeClr val="tx1"/>
                </a:solidFill>
                <a:latin typeface="Constantia" pitchFamily="18" charset="0"/>
              </a:rPr>
              <a:t>, </a:t>
            </a:r>
            <a:r>
              <a:rPr lang="en-US" sz="1200" dirty="0" err="1" smtClean="0">
                <a:solidFill>
                  <a:schemeClr val="tx1"/>
                </a:solidFill>
                <a:latin typeface="Constantia" pitchFamily="18" charset="0"/>
              </a:rPr>
              <a:t>vicodin</a:t>
            </a:r>
            <a:r>
              <a:rPr lang="en-US" sz="1200" dirty="0" smtClean="0">
                <a:solidFill>
                  <a:schemeClr val="tx1"/>
                </a:solidFill>
                <a:latin typeface="Constantia" pitchFamily="18" charset="0"/>
              </a:rPr>
              <a:t>, morphine, codeine, and </a:t>
            </a:r>
            <a:r>
              <a:rPr lang="en-US" sz="1200" dirty="0" err="1" smtClean="0">
                <a:solidFill>
                  <a:schemeClr val="tx1"/>
                </a:solidFill>
                <a:latin typeface="Constantia" pitchFamily="18" charset="0"/>
              </a:rPr>
              <a:t>oxycodone</a:t>
            </a:r>
            <a:r>
              <a:rPr lang="en-US" sz="1200" dirty="0" smtClean="0">
                <a:solidFill>
                  <a:schemeClr val="tx1"/>
                </a:solidFill>
                <a:latin typeface="Constantia" pitchFamily="18" charset="0"/>
              </a:rPr>
              <a:t>. Unfortunately, the painkillers</a:t>
            </a:r>
            <a:r>
              <a:rPr lang="en-US" sz="1200" baseline="0" dirty="0" smtClean="0">
                <a:solidFill>
                  <a:schemeClr val="tx1"/>
                </a:solidFill>
                <a:latin typeface="Constantia" pitchFamily="18" charset="0"/>
              </a:rPr>
              <a:t> are addictive  with serious and devastating effects to the brain and the body of the user. Addiction typically occurs due to long-term use where individuals have to use the substances to feel normal and avoid withdrawal symptoms. Painkillers are the second most abused drugs in the United States after marijuana (</a:t>
            </a:r>
            <a:r>
              <a:rPr lang="en-US" dirty="0" smtClean="0">
                <a:solidFill>
                  <a:schemeClr val="tx1"/>
                </a:solidFill>
                <a:latin typeface="Constantia" pitchFamily="18" charset="0"/>
              </a:rPr>
              <a:t>The Refuge,</a:t>
            </a:r>
            <a:r>
              <a:rPr lang="en-US" baseline="0" dirty="0" smtClean="0">
                <a:solidFill>
                  <a:schemeClr val="tx1"/>
                </a:solidFill>
                <a:latin typeface="Constantia" pitchFamily="18" charset="0"/>
              </a:rPr>
              <a:t> 2019)</a:t>
            </a:r>
            <a:r>
              <a:rPr lang="en-US" sz="1200" baseline="0" dirty="0" smtClean="0">
                <a:solidFill>
                  <a:schemeClr val="tx1"/>
                </a:solidFill>
                <a:latin typeface="Constantia" pitchFamily="18" charset="0"/>
              </a:rPr>
              <a: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signs that an individual</a:t>
            </a:r>
            <a:r>
              <a:rPr lang="en-US" baseline="0" dirty="0" smtClean="0"/>
              <a:t> is indulging in painkillers more than the recommended dosage. When a person begins to miss the feeling of euphoria that comes with using painkillers, then it is apparent that the addiction is setting in. one is always thinking and anxiously waiting for his/her next dosage; there is always that feeling that the dosage is not enough and there is a need to get more. Taking more than the prescription is another red flag as well as doctor shipping whereby one goes to more than one doctor to get the same prescription. When all the sources are exhausted, one finds him/herself using unconventional means to get the drug, for instance, ordering through the internet, stealing other people’s prescriptions, robbing a pharmacy shop, among others (</a:t>
            </a:r>
            <a:r>
              <a:rPr lang="en-US" dirty="0" smtClean="0">
                <a:solidFill>
                  <a:schemeClr val="tx1"/>
                </a:solidFill>
                <a:latin typeface="Constantia" pitchFamily="18" charset="0"/>
              </a:rPr>
              <a:t>Robinson, n.d.) </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symptoms exhibited by those who abuse painkillers include feelings of euphoria, drowsiness, poor coordination, slowed breathing rate, increased sensitivity to pain, and constipation, among others (</a:t>
            </a:r>
            <a:r>
              <a:rPr lang="en-US" dirty="0" smtClean="0">
                <a:solidFill>
                  <a:schemeClr val="tx1"/>
                </a:solidFill>
                <a:latin typeface="Constantia" pitchFamily="18" charset="0"/>
              </a:rPr>
              <a:t>The Refuge,</a:t>
            </a:r>
            <a:r>
              <a:rPr lang="en-US" baseline="0" dirty="0" smtClean="0">
                <a:solidFill>
                  <a:schemeClr val="tx1"/>
                </a:solidFill>
                <a:latin typeface="Constantia" pitchFamily="18" charset="0"/>
              </a:rPr>
              <a:t> 2019)</a:t>
            </a:r>
            <a:r>
              <a:rPr lang="en-US" baseline="0" dirty="0" smtClean="0"/>
              <a:t>.</a:t>
            </a:r>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https://drugabuse.com/wp-content/uploads/drugabuse_shutterstock-229365190-woman-feeling-effects-of-pain-killer-addiction.jpg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Picture depicts a woman</a:t>
            </a:r>
            <a:r>
              <a:rPr lang="en-US" baseline="0" dirty="0" smtClean="0"/>
              <a:t> feeling the effects of painkiller addiction. She is in deep pain and only painkillers can help her. The increased sensitivity to pain is due to the prolonged use of painkillers, especially opioids.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People</a:t>
            </a:r>
            <a:r>
              <a:rPr lang="en-US" baseline="0" dirty="0" smtClean="0"/>
              <a:t> have distinctive reasons why they abuse painkillers; some just want to feel good or get high; others use them to relieve stress and relax; others just want to experiment the mental effect of the drugs while others use them because they are being used in their peer groups and find it a necessity for acceptance. For those are already addicted to the drugs, they can only concentrate in their work or school upon using the drugs otherwise they would have severe withdrawal symptoms that make them sick (Mayo Clinic, 2018).</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https://www.drug-abuse-treatment.org/templates/drug-abuse-treatment-org/assets/img/articles/drug-abuse-peer-pressure.jpg</a:t>
            </a:r>
          </a:p>
          <a:p>
            <a:r>
              <a:rPr lang="en-US" dirty="0" smtClean="0"/>
              <a:t>The picture displays the various reasons that people</a:t>
            </a:r>
            <a:r>
              <a:rPr lang="en-US" baseline="0" dirty="0" smtClean="0"/>
              <a:t> use to abuse painkillers among other drugs.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1200" dirty="0" smtClean="0">
                <a:solidFill>
                  <a:schemeClr val="tx1"/>
                </a:solidFill>
                <a:latin typeface="Constantia" pitchFamily="18" charset="0"/>
              </a:rPr>
              <a:t>Painkillers work by blocking the brain’s perception of pain. They bind to opiate receptors; interferes with the signals conveyed by the CNS to the brain. Narcotic painkillers are depressants; reduce the feeling of pain while enhancing the feeling of relaxation;</a:t>
            </a:r>
            <a:r>
              <a:rPr lang="en-US" sz="1200" baseline="0" dirty="0" smtClean="0">
                <a:solidFill>
                  <a:schemeClr val="tx1"/>
                </a:solidFill>
                <a:latin typeface="Constantia" pitchFamily="18" charset="0"/>
              </a:rPr>
              <a:t> unfortunately, they lead to </a:t>
            </a:r>
            <a:r>
              <a:rPr lang="en-US" sz="1200" dirty="0" smtClean="0">
                <a:solidFill>
                  <a:schemeClr val="tx1"/>
                </a:solidFill>
                <a:latin typeface="Constantia" pitchFamily="18" charset="0"/>
              </a:rPr>
              <a:t>depression. Victims of painkillers</a:t>
            </a:r>
            <a:r>
              <a:rPr lang="en-US" sz="1200" baseline="0" dirty="0" smtClean="0">
                <a:solidFill>
                  <a:schemeClr val="tx1"/>
                </a:solidFill>
                <a:latin typeface="Constantia" pitchFamily="18" charset="0"/>
              </a:rPr>
              <a:t> abuse</a:t>
            </a:r>
            <a:r>
              <a:rPr lang="en-US" sz="1200" dirty="0" smtClean="0">
                <a:solidFill>
                  <a:schemeClr val="tx1"/>
                </a:solidFill>
                <a:latin typeface="Constantia" pitchFamily="18" charset="0"/>
              </a:rPr>
              <a:t> are unable to control feelings of pain or pleasure</a:t>
            </a:r>
            <a:r>
              <a:rPr lang="en-US" sz="1200" baseline="0" dirty="0" smtClean="0">
                <a:solidFill>
                  <a:schemeClr val="tx1"/>
                </a:solidFill>
                <a:latin typeface="Constantia" pitchFamily="18" charset="0"/>
              </a:rPr>
              <a:t> while their </a:t>
            </a:r>
            <a:r>
              <a:rPr lang="en-US" sz="1200" dirty="0" smtClean="0">
                <a:solidFill>
                  <a:schemeClr val="tx1"/>
                </a:solidFill>
                <a:latin typeface="Constantia" pitchFamily="18" charset="0"/>
              </a:rPr>
              <a:t>cognition become impaired over time (</a:t>
            </a:r>
            <a:r>
              <a:rPr lang="en-US" dirty="0" smtClean="0">
                <a:solidFill>
                  <a:schemeClr val="tx1"/>
                </a:solidFill>
                <a:latin typeface="Constantia" pitchFamily="18" charset="0"/>
              </a:rPr>
              <a:t>Maryland Addiction Recovery Center,</a:t>
            </a:r>
            <a:r>
              <a:rPr lang="en-US" baseline="0" dirty="0" smtClean="0">
                <a:solidFill>
                  <a:schemeClr val="tx1"/>
                </a:solidFill>
                <a:latin typeface="Constantia" pitchFamily="18" charset="0"/>
              </a:rPr>
              <a:t> 2014)</a:t>
            </a:r>
            <a:r>
              <a:rPr lang="en-US" sz="1200" dirty="0" smtClean="0">
                <a:solidFill>
                  <a:schemeClr val="tx1"/>
                </a:solidFill>
                <a:latin typeface="Constantia"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https://www.injuryresources.com/media/brain-injury-52.jpg</a:t>
            </a:r>
          </a:p>
          <a:p>
            <a:r>
              <a:rPr lang="en-US" dirty="0" smtClean="0"/>
              <a:t>Picture</a:t>
            </a:r>
            <a:r>
              <a:rPr lang="en-US" baseline="0" dirty="0" smtClean="0"/>
              <a:t> shows the devastation caused by painkillers in individuals with traumatic brain injury.</a:t>
            </a:r>
            <a:endParaRPr lang="en-US" dirty="0" smtClean="0"/>
          </a:p>
          <a:p>
            <a:r>
              <a:rPr lang="en-US" dirty="0" smtClean="0"/>
              <a:t>Studies have indicated that taking painkillers could aggravate the symptoms of traumatic brain</a:t>
            </a:r>
            <a:r>
              <a:rPr lang="en-US" baseline="0" dirty="0" smtClean="0"/>
              <a:t> injury</a:t>
            </a:r>
            <a:r>
              <a:rPr lang="en-US" dirty="0" smtClean="0"/>
              <a:t>. Long-term use of opioid drugs like </a:t>
            </a:r>
            <a:r>
              <a:rPr lang="en-US" dirty="0" err="1" smtClean="0"/>
              <a:t>Vicodin</a:t>
            </a:r>
            <a:r>
              <a:rPr lang="en-US" dirty="0" smtClean="0"/>
              <a:t> and </a:t>
            </a:r>
            <a:r>
              <a:rPr lang="en-US" dirty="0" err="1" smtClean="0"/>
              <a:t>Oxycontin</a:t>
            </a:r>
            <a:r>
              <a:rPr lang="en-US" dirty="0" smtClean="0"/>
              <a:t> can worsen recovery from brain injuries. Patients with brain injuries may also be more susceptible to substance abuse, which could increase their risk of developing an addiction to prescription painkillers</a:t>
            </a:r>
            <a:r>
              <a:rPr lang="en-US" baseline="0" dirty="0" smtClean="0"/>
              <a:t> (</a:t>
            </a:r>
            <a:r>
              <a:rPr lang="en-US" dirty="0" smtClean="0">
                <a:solidFill>
                  <a:schemeClr val="tx1"/>
                </a:solidFill>
                <a:latin typeface="Constantia" pitchFamily="18" charset="0"/>
              </a:rPr>
              <a:t>Trevino,</a:t>
            </a:r>
            <a:r>
              <a:rPr lang="en-US" baseline="0" dirty="0" smtClean="0">
                <a:solidFill>
                  <a:schemeClr val="tx1"/>
                </a:solidFill>
                <a:latin typeface="Constantia" pitchFamily="18" charset="0"/>
              </a:rPr>
              <a:t> </a:t>
            </a:r>
            <a:r>
              <a:rPr lang="en-US" dirty="0" err="1" smtClean="0">
                <a:solidFill>
                  <a:schemeClr val="tx1"/>
                </a:solidFill>
                <a:latin typeface="Constantia" pitchFamily="18" charset="0"/>
              </a:rPr>
              <a:t>deRoon</a:t>
            </a:r>
            <a:r>
              <a:rPr lang="en-US" dirty="0" smtClean="0">
                <a:solidFill>
                  <a:schemeClr val="tx1"/>
                </a:solidFill>
                <a:latin typeface="Constantia" pitchFamily="18" charset="0"/>
              </a:rPr>
              <a:t>-Cassini, and</a:t>
            </a:r>
            <a:r>
              <a:rPr lang="en-US" baseline="0" dirty="0" smtClean="0">
                <a:solidFill>
                  <a:schemeClr val="tx1"/>
                </a:solidFill>
                <a:latin typeface="Constantia" pitchFamily="18" charset="0"/>
              </a:rPr>
              <a:t> </a:t>
            </a:r>
            <a:r>
              <a:rPr lang="en-US" dirty="0" err="1" smtClean="0">
                <a:solidFill>
                  <a:schemeClr val="tx1"/>
                </a:solidFill>
                <a:latin typeface="Constantia" pitchFamily="18" charset="0"/>
              </a:rPr>
              <a:t>Brasel</a:t>
            </a:r>
            <a:r>
              <a:rPr lang="en-US" dirty="0" smtClean="0">
                <a:solidFill>
                  <a:schemeClr val="tx1"/>
                </a:solidFill>
                <a:latin typeface="Constantia" pitchFamily="18" charset="0"/>
              </a:rPr>
              <a:t>, 2013)</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1200" dirty="0" smtClean="0">
                <a:solidFill>
                  <a:schemeClr val="tx1"/>
                </a:solidFill>
                <a:latin typeface="Constantia" pitchFamily="18" charset="0"/>
              </a:rPr>
              <a:t>Painkillers bind to opiate receptors, which typically bind to neurotransmitters. Through long term use of the drugs, the body slows down the production of the opiate receptors; body become less effective in pain management. The painkillers fool the body that it has produced enough of the receptors thereby leaving the transmitters with nothing to bind. Consequently, neurotransmitter level significant decreases; body increases tolerance to painkillers.  Some</a:t>
            </a:r>
            <a:r>
              <a:rPr lang="en-US" sz="1200" baseline="0" dirty="0" smtClean="0">
                <a:solidFill>
                  <a:schemeClr val="tx1"/>
                </a:solidFill>
                <a:latin typeface="Constantia" pitchFamily="18" charset="0"/>
              </a:rPr>
              <a:t> of the n</a:t>
            </a:r>
            <a:r>
              <a:rPr lang="en-US" sz="1200" dirty="0" smtClean="0">
                <a:solidFill>
                  <a:schemeClr val="tx1"/>
                </a:solidFill>
                <a:latin typeface="Constantia" pitchFamily="18" charset="0"/>
              </a:rPr>
              <a:t>eurotransmitters affected by painkillers</a:t>
            </a:r>
            <a:r>
              <a:rPr lang="en-US" sz="1200" baseline="0" dirty="0" smtClean="0">
                <a:solidFill>
                  <a:schemeClr val="tx1"/>
                </a:solidFill>
                <a:latin typeface="Constantia" pitchFamily="18" charset="0"/>
              </a:rPr>
              <a:t> long-term use </a:t>
            </a:r>
            <a:r>
              <a:rPr lang="en-US" sz="1200" dirty="0" smtClean="0">
                <a:solidFill>
                  <a:schemeClr val="tx1"/>
                </a:solidFill>
                <a:latin typeface="Constantia" pitchFamily="18" charset="0"/>
              </a:rPr>
              <a:t>include the natural endorphins; a feel good substance that also alleviate pain.</a:t>
            </a:r>
          </a:p>
          <a:p>
            <a:r>
              <a:rPr lang="en-US" dirty="0" smtClean="0">
                <a:solidFill>
                  <a:schemeClr val="tx1"/>
                </a:solidFill>
                <a:latin typeface="Constantia" pitchFamily="18" charset="0"/>
              </a:rPr>
              <a:t>(Maryland Addiction Recovery Center,</a:t>
            </a:r>
            <a:r>
              <a:rPr lang="en-US" baseline="0" dirty="0" smtClean="0">
                <a:solidFill>
                  <a:schemeClr val="tx1"/>
                </a:solidFill>
                <a:latin typeface="Constantia" pitchFamily="18" charset="0"/>
              </a:rPr>
              <a:t> 2014)</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dirty="0" smtClean="0"/>
              <a:t>If you've been prescribed an opioid for chronic pain, your health care provider may order a drug test to make sure you are taking the right amount of your medicine. </a:t>
            </a:r>
            <a:r>
              <a:rPr lang="en-US" dirty="0" smtClean="0"/>
              <a:t>Opioid testing looks for the presence of opioids in urine, blood, or saliva. Opioids are powerful drugs that are used to relieve pain. </a:t>
            </a:r>
            <a:r>
              <a:rPr lang="en-US" sz="1200" dirty="0" smtClean="0">
                <a:solidFill>
                  <a:schemeClr val="tx1"/>
                </a:solidFill>
                <a:latin typeface="Constantia" pitchFamily="18" charset="0"/>
              </a:rPr>
              <a:t>Mental health screening also highlights the use of painkillers; euphoria, slow breathing rate, oversensitivity to pain. The physician also looks for</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signs and symptoms of addiction</a:t>
            </a:r>
            <a:r>
              <a:rPr lang="en-US" sz="1200" baseline="0" dirty="0" smtClean="0">
                <a:solidFill>
                  <a:schemeClr val="tx1"/>
                </a:solidFill>
                <a:latin typeface="Constantia" pitchFamily="18" charset="0"/>
              </a:rPr>
              <a:t> such as</a:t>
            </a:r>
            <a:r>
              <a:rPr lang="en-US" sz="1200" dirty="0" smtClean="0">
                <a:solidFill>
                  <a:schemeClr val="tx1"/>
                </a:solidFill>
                <a:latin typeface="Constantia" pitchFamily="18" charset="0"/>
              </a:rPr>
              <a:t> vomiting, constipation, reduced pupils of the eyes. Painkiller addiction is often hidden in plain sight, making it difficult to identify;</a:t>
            </a:r>
            <a:r>
              <a:rPr lang="en-US" sz="1200" baseline="0" dirty="0" smtClean="0">
                <a:solidFill>
                  <a:schemeClr val="tx1"/>
                </a:solidFill>
                <a:latin typeface="Constantia" pitchFamily="18" charset="0"/>
              </a:rPr>
              <a:t> it is imperative to u</a:t>
            </a:r>
            <a:r>
              <a:rPr lang="en-US" sz="1200" dirty="0" smtClean="0">
                <a:solidFill>
                  <a:schemeClr val="tx1"/>
                </a:solidFill>
                <a:latin typeface="Constantia" pitchFamily="18" charset="0"/>
              </a:rPr>
              <a:t>nderstand and recognize the signs, symptoms, and risks</a:t>
            </a:r>
            <a:r>
              <a:rPr lang="en-US" sz="1200" baseline="0" dirty="0" smtClean="0">
                <a:solidFill>
                  <a:schemeClr val="tx1"/>
                </a:solidFill>
                <a:latin typeface="Constantia" pitchFamily="18" charset="0"/>
              </a:rPr>
              <a:t>, which is </a:t>
            </a:r>
            <a:r>
              <a:rPr lang="en-US" sz="1200" dirty="0" smtClean="0">
                <a:solidFill>
                  <a:schemeClr val="tx1"/>
                </a:solidFill>
                <a:latin typeface="Constantia" pitchFamily="18" charset="0"/>
              </a:rPr>
              <a:t>the first step in the recovery journey (</a:t>
            </a:r>
            <a:r>
              <a:rPr lang="en-US" sz="1200" dirty="0" err="1" smtClean="0">
                <a:solidFill>
                  <a:schemeClr val="tx1"/>
                </a:solidFill>
                <a:latin typeface="Constantia" pitchFamily="18" charset="0"/>
              </a:rPr>
              <a:t>Blendon</a:t>
            </a:r>
            <a:r>
              <a:rPr lang="en-US" sz="1200" dirty="0" smtClean="0">
                <a:solidFill>
                  <a:schemeClr val="tx1"/>
                </a:solidFill>
                <a:latin typeface="Constantia" pitchFamily="18" charset="0"/>
              </a:rPr>
              <a:t> and Benson, 2018).</a:t>
            </a:r>
          </a:p>
          <a:p>
            <a:pPr>
              <a:lnSpc>
                <a:spcPct val="200000"/>
              </a:lnSpc>
              <a:buFont typeface="Wingdings" pitchFamily="2" charset="2"/>
              <a:buNone/>
            </a:pPr>
            <a:endParaRPr lang="en-US" sz="1200" dirty="0" smtClean="0">
              <a:solidFill>
                <a:schemeClr val="tx1"/>
              </a:solidFill>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https://www.healthyplace.com/sites/default/files/images/stories/seroquel/1-addiction-to-prescription-drugs-healthyplace.jpg</a:t>
            </a:r>
          </a:p>
          <a:p>
            <a:r>
              <a:rPr lang="en-US" dirty="0" smtClean="0"/>
              <a:t>Addiction</a:t>
            </a:r>
            <a:r>
              <a:rPr lang="en-US" baseline="0" dirty="0" smtClean="0"/>
              <a:t> to painkillers is thought to have a genetic component. Individuals with first degree relatives who struggle with addiction are more likely to develop addiction. They are therefore advised to seek physician intervention before using any painkiller.</a:t>
            </a:r>
          </a:p>
          <a:p>
            <a:r>
              <a:rPr lang="en-US" baseline="0" dirty="0" smtClean="0"/>
              <a:t>Painkillers stimulate the reward system of the brain by releasing dopamine. There are individuals with inborn deficiencies in dopamine levels and rely on external nourishment for correct these deficiencies; painkillers provide one of the external source that is readily available.</a:t>
            </a:r>
          </a:p>
          <a:p>
            <a:r>
              <a:rPr lang="en-US" baseline="0" dirty="0" smtClean="0"/>
              <a:t>People borne in chaotic homes would easily develop an addiction to anything that makes them feel goods; using morphine would bring a need of the feeling it brings thereby authenticating the urge to look for more of the drug.</a:t>
            </a:r>
          </a:p>
          <a:p>
            <a:r>
              <a:rPr lang="en-US" baseline="0" dirty="0" smtClean="0"/>
              <a:t>Painkillers work by alleviating pain and boosting the mood. Individuals with low moods or co-occurring mental health problems are at greater risk of developing dependence on painkillers upon first time use (The Refuge, 2019).</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onstantia" pitchFamily="18" charset="0"/>
              </a:rPr>
              <a:t>Inpatient detox </a:t>
            </a:r>
            <a:r>
              <a:rPr lang="en-US" dirty="0" smtClean="0"/>
              <a:t>programs help patients dig deep within themselves to uncover the root cause of their painkiller abuse. Knowing what caused them to use the</a:t>
            </a:r>
            <a:r>
              <a:rPr lang="en-US" baseline="0" dirty="0" smtClean="0"/>
              <a:t> substance </a:t>
            </a:r>
            <a:r>
              <a:rPr lang="en-US" dirty="0" smtClean="0"/>
              <a:t>in the first place will help prevent future triggers while in recovery. In group therapy, you’re more likely to be both challenged and supported by peers who are also going through drug rehab. Patients</a:t>
            </a:r>
            <a:r>
              <a:rPr lang="en-US" baseline="0" dirty="0" smtClean="0"/>
              <a:t> can also </a:t>
            </a:r>
            <a:r>
              <a:rPr lang="en-US" dirty="0" smtClean="0"/>
              <a:t>receive Suboxone, a pill that combines buprenorphine with naloxone. Buprenorphine relieves withdrawal symptoms (Weiss</a:t>
            </a:r>
            <a:r>
              <a:rPr lang="en-US" baseline="0" dirty="0" smtClean="0"/>
              <a:t> et al., 2011)</a:t>
            </a:r>
            <a:r>
              <a:rPr lang="en-US" dirty="0" smtClean="0"/>
              <a:t>.</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15DE48-CE73-421E-AED4-7CAEEBFEA489}"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89DF7E-9320-4272-A606-53027B0609B2}"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B5D0F4-DFDE-473E-90D8-CE33F00329B9}"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3EA855-D02C-4621-9F7E-2DB80F82530A}" type="datetime1">
              <a:rPr lang="en-US" smtClean="0"/>
              <a:pPr/>
              <a:t>10/31/2019</a:t>
            </a:fld>
            <a:endParaRPr lang="en-US" dirty="0"/>
          </a:p>
        </p:txBody>
      </p:sp>
      <p:sp>
        <p:nvSpPr>
          <p:cNvPr id="6" name="Footer Placeholder 5"/>
          <p:cNvSpPr>
            <a:spLocks noGrp="1"/>
          </p:cNvSpPr>
          <p:nvPr>
            <p:ph type="ftr" sz="quarter" idx="11"/>
          </p:nvPr>
        </p:nvSpPr>
        <p:spPr/>
        <p:txBody>
          <a:bodyPr/>
          <a:lstStyle/>
          <a:p>
            <a:r>
              <a:rPr lang="en-US" smtClean="0"/>
              <a:t>TB</a:t>
            </a:r>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D971A6-0386-4B0A-8BD9-2E1BBCDB42B2}" type="datetime1">
              <a:rPr lang="en-US" smtClean="0"/>
              <a:pPr/>
              <a:t>10/31/2019</a:t>
            </a:fld>
            <a:endParaRPr lang="en-US" dirty="0"/>
          </a:p>
        </p:txBody>
      </p:sp>
      <p:sp>
        <p:nvSpPr>
          <p:cNvPr id="8" name="Footer Placeholder 7"/>
          <p:cNvSpPr>
            <a:spLocks noGrp="1"/>
          </p:cNvSpPr>
          <p:nvPr>
            <p:ph type="ftr" sz="quarter" idx="11"/>
          </p:nvPr>
        </p:nvSpPr>
        <p:spPr/>
        <p:txBody>
          <a:bodyPr/>
          <a:lstStyle/>
          <a:p>
            <a:r>
              <a:rPr lang="en-US" smtClean="0"/>
              <a:t>TB</a:t>
            </a:r>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C240F29-6F5D-439C-8BC8-36AE4DD380F2}" type="datetime1">
              <a:rPr lang="en-US" smtClean="0"/>
              <a:pPr/>
              <a:t>10/31/2019</a:t>
            </a:fld>
            <a:endParaRPr lang="en-US" dirty="0"/>
          </a:p>
        </p:txBody>
      </p:sp>
      <p:sp>
        <p:nvSpPr>
          <p:cNvPr id="4" name="Footer Placeholder 3"/>
          <p:cNvSpPr>
            <a:spLocks noGrp="1"/>
          </p:cNvSpPr>
          <p:nvPr>
            <p:ph type="ftr" sz="quarter" idx="11"/>
          </p:nvPr>
        </p:nvSpPr>
        <p:spPr/>
        <p:txBody>
          <a:bodyPr/>
          <a:lstStyle/>
          <a:p>
            <a:r>
              <a:rPr lang="en-US" smtClean="0"/>
              <a:t>TB</a:t>
            </a:r>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F8FE5-3F92-4290-AA3E-DDAFD0300908}" type="datetime1">
              <a:rPr lang="en-US" smtClean="0"/>
              <a:pPr/>
              <a:t>10/31/2019</a:t>
            </a:fld>
            <a:endParaRPr lang="en-US" dirty="0"/>
          </a:p>
        </p:txBody>
      </p:sp>
      <p:sp>
        <p:nvSpPr>
          <p:cNvPr id="3" name="Footer Placeholder 2"/>
          <p:cNvSpPr>
            <a:spLocks noGrp="1"/>
          </p:cNvSpPr>
          <p:nvPr>
            <p:ph type="ftr" sz="quarter" idx="11"/>
          </p:nvPr>
        </p:nvSpPr>
        <p:spPr/>
        <p:txBody>
          <a:bodyPr/>
          <a:lstStyle/>
          <a:p>
            <a:r>
              <a:rPr lang="en-US" smtClean="0"/>
              <a:t>TB</a:t>
            </a:r>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E133B9-FCEE-4F77-BBB1-271EB71E3FAF}" type="datetime1">
              <a:rPr lang="en-US" smtClean="0"/>
              <a:pPr/>
              <a:t>10/31/2019</a:t>
            </a:fld>
            <a:endParaRPr lang="en-US" dirty="0"/>
          </a:p>
        </p:txBody>
      </p:sp>
      <p:sp>
        <p:nvSpPr>
          <p:cNvPr id="6" name="Footer Placeholder 5"/>
          <p:cNvSpPr>
            <a:spLocks noGrp="1"/>
          </p:cNvSpPr>
          <p:nvPr>
            <p:ph type="ftr" sz="quarter" idx="11"/>
          </p:nvPr>
        </p:nvSpPr>
        <p:spPr/>
        <p:txBody>
          <a:bodyPr/>
          <a:lstStyle/>
          <a:p>
            <a:r>
              <a:rPr lang="en-US" smtClean="0"/>
              <a:t>TB</a:t>
            </a:r>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6A1B99-6988-4ECA-A71B-3CE5776F04F8}" type="datetime1">
              <a:rPr lang="en-US" smtClean="0"/>
              <a:pPr/>
              <a:t>10/31/2019</a:t>
            </a:fld>
            <a:endParaRPr lang="en-US" dirty="0"/>
          </a:p>
        </p:txBody>
      </p:sp>
      <p:sp>
        <p:nvSpPr>
          <p:cNvPr id="6" name="Footer Placeholder 5"/>
          <p:cNvSpPr>
            <a:spLocks noGrp="1"/>
          </p:cNvSpPr>
          <p:nvPr>
            <p:ph type="ftr" sz="quarter" idx="11"/>
          </p:nvPr>
        </p:nvSpPr>
        <p:spPr/>
        <p:txBody>
          <a:bodyPr/>
          <a:lstStyle/>
          <a:p>
            <a:r>
              <a:rPr lang="en-US" smtClean="0"/>
              <a:t>TB</a:t>
            </a:r>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28D8B5-2308-47EB-85E8-DBB76D568C11}"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6AE2A2-B96D-45D0-B704-54F2C874209B}"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1F418E-7B6C-4849-BA34-821980B8F434}"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4BAC05-D73D-49E8-AAED-31BB728E4AB9}"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29CA38-092C-4C9A-B31A-2676CE6D81B8}"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37D047-A9DD-4475-9AD3-522BEAEAD1B5}"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4EBC0E-829C-467E-AA41-8804F28FDFED}" type="datetime1">
              <a:rPr lang="en-US" smtClean="0"/>
              <a:pPr/>
              <a:t>10/31/2019</a:t>
            </a:fld>
            <a:endParaRPr lang="en-US" dirty="0"/>
          </a:p>
        </p:txBody>
      </p:sp>
      <p:sp>
        <p:nvSpPr>
          <p:cNvPr id="5" name="Footer Placeholder 4"/>
          <p:cNvSpPr>
            <a:spLocks noGrp="1"/>
          </p:cNvSpPr>
          <p:nvPr>
            <p:ph type="ftr" sz="quarter" idx="11"/>
          </p:nvPr>
        </p:nvSpPr>
        <p:spPr/>
        <p:txBody>
          <a:bodyPr/>
          <a:lstStyle/>
          <a:p>
            <a:r>
              <a:rPr lang="en-US" smtClean="0"/>
              <a:t>TB</a:t>
            </a:r>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7D74681-B787-4228-8302-EEB984AA076D}" type="datetime1">
              <a:rPr lang="en-US" smtClean="0"/>
              <a:pPr/>
              <a:t>10/31/2019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TB</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webmd.com/pain-management/features/painkiller-addiction-warning-signs" TargetMode="External"/><Relationship Id="rId2" Type="http://schemas.openxmlformats.org/officeDocument/2006/relationships/hyperlink" Target="https://www.mayoclinic.org/diseases-conditions/prescription-drug-abuse/symptoms-causes/syc-20376813"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fontScale="90000"/>
          </a:bodyPr>
          <a:lstStyle/>
          <a:p>
            <a:pPr algn="ctr">
              <a:lnSpc>
                <a:spcPct val="150000"/>
              </a:lnSpc>
            </a:pPr>
            <a:r>
              <a:rPr lang="en-US" dirty="0" smtClean="0">
                <a:solidFill>
                  <a:srgbClr val="00B050"/>
                </a:solidFill>
              </a:rPr>
              <a:t>Effects Of Painkillers On The Human Body</a:t>
            </a:r>
            <a:br>
              <a:rPr lang="en-US" dirty="0" smtClean="0">
                <a:solidFill>
                  <a:srgbClr val="00B050"/>
                </a:solidFill>
              </a:rPr>
            </a:br>
            <a:r>
              <a:rPr lang="en-US" dirty="0" smtClean="0">
                <a:solidFill>
                  <a:srgbClr val="00B050"/>
                </a:solidFill>
              </a:rPr>
              <a:t>Name</a:t>
            </a:r>
            <a:r>
              <a:rPr lang="en-US" dirty="0" smtClean="0">
                <a:solidFill>
                  <a:srgbClr val="00B050"/>
                </a:solidFill>
              </a:rPr>
              <a:t/>
            </a:r>
            <a:br>
              <a:rPr lang="en-US" dirty="0" smtClean="0">
                <a:solidFill>
                  <a:srgbClr val="00B050"/>
                </a:solidFill>
              </a:rPr>
            </a:br>
            <a:r>
              <a:rPr lang="en-US" dirty="0" smtClean="0">
                <a:solidFill>
                  <a:srgbClr val="00B050"/>
                </a:solidFill>
              </a:rPr>
              <a:t>Professor</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Overview of </a:t>
            </a:r>
            <a:r>
              <a:rPr lang="en-US" dirty="0" smtClean="0">
                <a:solidFill>
                  <a:srgbClr val="00B050"/>
                </a:solidFill>
              </a:rPr>
              <a:t>the Problem</a:t>
            </a: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A painkiller can be any of the medications used to relieve pain.</a:t>
            </a:r>
          </a:p>
          <a:p>
            <a:pPr>
              <a:lnSpc>
                <a:spcPct val="200000"/>
              </a:lnSpc>
              <a:buFont typeface="Wingdings" pitchFamily="2" charset="2"/>
              <a:buChar char="Ø"/>
            </a:pPr>
            <a:r>
              <a:rPr lang="en-US" sz="2000" dirty="0" smtClean="0">
                <a:solidFill>
                  <a:schemeClr val="tx1"/>
                </a:solidFill>
                <a:latin typeface="Constantia" pitchFamily="18" charset="0"/>
              </a:rPr>
              <a:t>Over-the-counter  (OTC) drugs such as aspirin, ibuprofen, and </a:t>
            </a:r>
            <a:r>
              <a:rPr lang="en-US" sz="2000" dirty="0" err="1" smtClean="0">
                <a:solidFill>
                  <a:schemeClr val="tx1"/>
                </a:solidFill>
                <a:latin typeface="Constantia" pitchFamily="18" charset="0"/>
              </a:rPr>
              <a:t>tylenol</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Prescribed drugs such as </a:t>
            </a:r>
            <a:r>
              <a:rPr lang="en-US" sz="2000" dirty="0" err="1" smtClean="0">
                <a:solidFill>
                  <a:schemeClr val="tx1"/>
                </a:solidFill>
                <a:latin typeface="Constantia" pitchFamily="18" charset="0"/>
              </a:rPr>
              <a:t>hydrocodone</a:t>
            </a:r>
            <a:r>
              <a:rPr lang="en-US" sz="2000" dirty="0" smtClean="0">
                <a:solidFill>
                  <a:schemeClr val="tx1"/>
                </a:solidFill>
                <a:latin typeface="Constantia" pitchFamily="18" charset="0"/>
              </a:rPr>
              <a:t>, </a:t>
            </a:r>
            <a:r>
              <a:rPr lang="en-US" sz="2000" dirty="0" err="1" smtClean="0">
                <a:solidFill>
                  <a:schemeClr val="tx1"/>
                </a:solidFill>
                <a:latin typeface="Constantia" pitchFamily="18" charset="0"/>
              </a:rPr>
              <a:t>vicodin</a:t>
            </a:r>
            <a:r>
              <a:rPr lang="en-US" sz="2000" dirty="0" smtClean="0">
                <a:solidFill>
                  <a:schemeClr val="tx1"/>
                </a:solidFill>
                <a:latin typeface="Constantia" pitchFamily="18" charset="0"/>
              </a:rPr>
              <a:t>, morphine, codeine, and </a:t>
            </a:r>
            <a:r>
              <a:rPr lang="en-US" sz="2000" dirty="0" err="1" smtClean="0">
                <a:solidFill>
                  <a:schemeClr val="tx1"/>
                </a:solidFill>
                <a:latin typeface="Constantia" pitchFamily="18" charset="0"/>
              </a:rPr>
              <a:t>oxycodone</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Potential to be addictive leading to misuse.</a:t>
            </a:r>
          </a:p>
          <a:p>
            <a:pPr>
              <a:lnSpc>
                <a:spcPct val="200000"/>
              </a:lnSpc>
              <a:buFont typeface="Wingdings" pitchFamily="2" charset="2"/>
              <a:buChar char="Ø"/>
            </a:pPr>
            <a:r>
              <a:rPr lang="en-US" sz="2000" dirty="0" smtClean="0">
                <a:solidFill>
                  <a:schemeClr val="tx1"/>
                </a:solidFill>
                <a:latin typeface="Constantia" pitchFamily="18" charset="0"/>
              </a:rPr>
              <a:t>Cause serious and devastating changes to the brain and body of the user.</a:t>
            </a:r>
          </a:p>
          <a:p>
            <a:pPr>
              <a:lnSpc>
                <a:spcPct val="200000"/>
              </a:lnSpc>
              <a:buFont typeface="Wingdings" pitchFamily="2" charset="2"/>
              <a:buChar char="Ø"/>
            </a:pPr>
            <a:r>
              <a:rPr lang="en-US" sz="2000" dirty="0" smtClean="0">
                <a:solidFill>
                  <a:schemeClr val="tx1"/>
                </a:solidFill>
                <a:latin typeface="Constantia" pitchFamily="18" charset="0"/>
              </a:rPr>
              <a:t>Extreme and dangerous changes typically occur from long-term abuse.</a:t>
            </a:r>
          </a:p>
          <a:p>
            <a:pPr>
              <a:lnSpc>
                <a:spcPct val="200000"/>
              </a:lnSpc>
              <a:buFont typeface="Wingdings" pitchFamily="2" charset="2"/>
              <a:buChar char="Ø"/>
            </a:pPr>
            <a:r>
              <a:rPr lang="en-US" sz="2000" dirty="0" smtClean="0">
                <a:solidFill>
                  <a:schemeClr val="tx1"/>
                </a:solidFill>
                <a:latin typeface="Constantia" pitchFamily="18" charset="0"/>
              </a:rPr>
              <a:t>Users become dependent on the drugs to physically feel normal and avoid the withdrawal symptoms.</a:t>
            </a:r>
          </a:p>
          <a:p>
            <a:pPr>
              <a:lnSpc>
                <a:spcPct val="200000"/>
              </a:lnSpc>
              <a:buFont typeface="Wingdings" pitchFamily="2" charset="2"/>
              <a:buChar char="Ø"/>
            </a:pPr>
            <a:r>
              <a:rPr lang="en-US" sz="2000" dirty="0" smtClean="0">
                <a:solidFill>
                  <a:schemeClr val="tx1"/>
                </a:solidFill>
                <a:latin typeface="Constantia" pitchFamily="18" charset="0"/>
              </a:rPr>
              <a:t>Second most abused substances in the United States after marijuana</a:t>
            </a:r>
            <a:endParaRPr lang="en-US" sz="2000" dirty="0" smtClean="0">
              <a:solidFill>
                <a:schemeClr val="tx1"/>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407" y="193964"/>
            <a:ext cx="8596668" cy="623455"/>
          </a:xfrm>
        </p:spPr>
        <p:txBody>
          <a:bodyPr>
            <a:normAutofit fontScale="90000"/>
          </a:bodyPr>
          <a:lstStyle/>
          <a:p>
            <a:pPr algn="ctr"/>
            <a:r>
              <a:rPr lang="en-US" dirty="0" smtClean="0">
                <a:solidFill>
                  <a:srgbClr val="00B050"/>
                </a:solidFill>
              </a:rPr>
              <a:t>Signs &amp; Symptoms of Painkiller Abuse</a:t>
            </a:r>
            <a:endParaRPr lang="en-US" dirty="0">
              <a:solidFill>
                <a:srgbClr val="00B050"/>
              </a:solidFill>
            </a:endParaRPr>
          </a:p>
        </p:txBody>
      </p:sp>
      <p:sp>
        <p:nvSpPr>
          <p:cNvPr id="3" name="Content Placeholder 2"/>
          <p:cNvSpPr>
            <a:spLocks noGrp="1"/>
          </p:cNvSpPr>
          <p:nvPr>
            <p:ph idx="1"/>
          </p:nvPr>
        </p:nvSpPr>
        <p:spPr>
          <a:xfrm>
            <a:off x="0" y="928255"/>
            <a:ext cx="12192000" cy="5694218"/>
          </a:xfrm>
        </p:spPr>
        <p:txBody>
          <a:bodyPr>
            <a:normAutofit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Painkillers are meant to reduce sensitivity to pain; in addition, they bring aa feeling of euphoria.</a:t>
            </a:r>
          </a:p>
          <a:p>
            <a:pPr>
              <a:lnSpc>
                <a:spcPct val="200000"/>
              </a:lnSpc>
              <a:buFont typeface="Wingdings" pitchFamily="2" charset="2"/>
              <a:buChar char="Ø"/>
            </a:pPr>
            <a:r>
              <a:rPr lang="en-US" sz="2000" dirty="0" smtClean="0">
                <a:solidFill>
                  <a:schemeClr val="tx1"/>
                </a:solidFill>
                <a:latin typeface="Constantia" pitchFamily="18" charset="0"/>
              </a:rPr>
              <a:t>People crave for this feeling and get addicted to painkillers.</a:t>
            </a:r>
          </a:p>
          <a:p>
            <a:pPr>
              <a:lnSpc>
                <a:spcPct val="200000"/>
              </a:lnSpc>
              <a:buFont typeface="Wingdings" pitchFamily="2" charset="2"/>
              <a:buChar char="Ø"/>
            </a:pPr>
            <a:r>
              <a:rPr lang="en-US" sz="2000" dirty="0" smtClean="0">
                <a:solidFill>
                  <a:schemeClr val="tx1"/>
                </a:solidFill>
                <a:latin typeface="Constantia" pitchFamily="18" charset="0"/>
              </a:rPr>
              <a:t>The warning signs include:</a:t>
            </a:r>
          </a:p>
          <a:p>
            <a:pPr>
              <a:lnSpc>
                <a:spcPct val="200000"/>
              </a:lnSpc>
              <a:buFont typeface="Wingdings" pitchFamily="2" charset="2"/>
              <a:buChar char="Ø"/>
            </a:pPr>
            <a:r>
              <a:rPr lang="en-US" sz="2000" dirty="0" smtClean="0">
                <a:solidFill>
                  <a:schemeClr val="tx1"/>
                </a:solidFill>
                <a:latin typeface="Constantia" pitchFamily="18" charset="0"/>
              </a:rPr>
              <a:t>Thinking about the painkiller a lot.</a:t>
            </a:r>
          </a:p>
          <a:p>
            <a:pPr>
              <a:lnSpc>
                <a:spcPct val="200000"/>
              </a:lnSpc>
              <a:buFont typeface="Wingdings" pitchFamily="2" charset="2"/>
              <a:buChar char="Ø"/>
            </a:pPr>
            <a:r>
              <a:rPr lang="en-US" sz="2000" dirty="0" smtClean="0">
                <a:solidFill>
                  <a:schemeClr val="tx1"/>
                </a:solidFill>
                <a:latin typeface="Constantia" pitchFamily="18" charset="0"/>
              </a:rPr>
              <a:t>Taking more than the doctor prescribed.</a:t>
            </a:r>
          </a:p>
          <a:p>
            <a:pPr>
              <a:lnSpc>
                <a:spcPct val="200000"/>
              </a:lnSpc>
              <a:buFont typeface="Wingdings" pitchFamily="2" charset="2"/>
              <a:buChar char="Ø"/>
            </a:pPr>
            <a:r>
              <a:rPr lang="en-US" sz="2000" dirty="0" smtClean="0">
                <a:solidFill>
                  <a:schemeClr val="tx1"/>
                </a:solidFill>
                <a:latin typeface="Constantia" pitchFamily="18" charset="0"/>
              </a:rPr>
              <a:t>Doctor shipping i.e. going to more than one doctor for the same prescription.</a:t>
            </a:r>
          </a:p>
          <a:p>
            <a:pPr>
              <a:lnSpc>
                <a:spcPct val="200000"/>
              </a:lnSpc>
              <a:buFont typeface="Wingdings" pitchFamily="2" charset="2"/>
              <a:buChar char="Ø"/>
            </a:pPr>
            <a:r>
              <a:rPr lang="en-US" sz="2000" dirty="0" smtClean="0">
                <a:solidFill>
                  <a:schemeClr val="tx1"/>
                </a:solidFill>
                <a:latin typeface="Constantia" pitchFamily="18" charset="0"/>
              </a:rPr>
              <a:t>Sourcing painkillers from unconventional sources; stealing, internet, streets.</a:t>
            </a:r>
          </a:p>
          <a:p>
            <a:pPr>
              <a:lnSpc>
                <a:spcPct val="200000"/>
              </a:lnSpc>
              <a:buFont typeface="Wingdings" pitchFamily="2" charset="2"/>
              <a:buChar char="Ø"/>
            </a:pPr>
            <a:r>
              <a:rPr lang="en-US" sz="2000" dirty="0" smtClean="0">
                <a:solidFill>
                  <a:schemeClr val="tx1"/>
                </a:solidFill>
                <a:latin typeface="Constantia" pitchFamily="18" charset="0"/>
              </a:rPr>
              <a:t>Using the painkillers for longer periods than recommended.</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smtClean="0">
                <a:solidFill>
                  <a:srgbClr val="00B050"/>
                </a:solidFill>
              </a:rPr>
              <a:t>Signs &amp; </a:t>
            </a:r>
            <a:r>
              <a:rPr lang="en-US" dirty="0" smtClean="0">
                <a:solidFill>
                  <a:srgbClr val="00B050"/>
                </a:solidFill>
              </a:rPr>
              <a:t>Symptoms of Painkiller Abuse Cont…</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None/>
            </a:pPr>
            <a:r>
              <a:rPr lang="en-US" sz="2000" dirty="0" smtClean="0">
                <a:solidFill>
                  <a:schemeClr val="tx1"/>
                </a:solidFill>
                <a:latin typeface="Constantia" pitchFamily="18" charset="0"/>
              </a:rPr>
              <a:t>Some of the symptoms exhibited by the body due to painkillers use include:</a:t>
            </a:r>
          </a:p>
          <a:p>
            <a:pPr>
              <a:lnSpc>
                <a:spcPct val="200000"/>
              </a:lnSpc>
              <a:buFont typeface="Wingdings" pitchFamily="2" charset="2"/>
              <a:buChar char="Ø"/>
            </a:pPr>
            <a:r>
              <a:rPr lang="en-US" sz="2000" dirty="0" smtClean="0">
                <a:solidFill>
                  <a:schemeClr val="tx1"/>
                </a:solidFill>
                <a:latin typeface="Constantia" pitchFamily="18" charset="0"/>
              </a:rPr>
              <a:t>Euphoria</a:t>
            </a:r>
          </a:p>
          <a:p>
            <a:pPr>
              <a:lnSpc>
                <a:spcPct val="200000"/>
              </a:lnSpc>
              <a:buFont typeface="Wingdings" pitchFamily="2" charset="2"/>
              <a:buChar char="Ø"/>
            </a:pPr>
            <a:r>
              <a:rPr lang="en-US" sz="2000" dirty="0" smtClean="0">
                <a:solidFill>
                  <a:schemeClr val="tx1"/>
                </a:solidFill>
                <a:latin typeface="Constantia" pitchFamily="18" charset="0"/>
              </a:rPr>
              <a:t>Drowsiness</a:t>
            </a:r>
          </a:p>
          <a:p>
            <a:pPr>
              <a:lnSpc>
                <a:spcPct val="200000"/>
              </a:lnSpc>
              <a:buFont typeface="Wingdings" pitchFamily="2" charset="2"/>
              <a:buChar char="Ø"/>
            </a:pPr>
            <a:r>
              <a:rPr lang="en-US" sz="2000" dirty="0" smtClean="0">
                <a:solidFill>
                  <a:schemeClr val="tx1"/>
                </a:solidFill>
                <a:latin typeface="Constantia" pitchFamily="18" charset="0"/>
              </a:rPr>
              <a:t>Poor coordination</a:t>
            </a:r>
          </a:p>
          <a:p>
            <a:pPr>
              <a:lnSpc>
                <a:spcPct val="200000"/>
              </a:lnSpc>
              <a:buFont typeface="Wingdings" pitchFamily="2" charset="2"/>
              <a:buChar char="Ø"/>
            </a:pPr>
            <a:r>
              <a:rPr lang="en-US" sz="2000" dirty="0" smtClean="0">
                <a:solidFill>
                  <a:schemeClr val="tx1"/>
                </a:solidFill>
                <a:latin typeface="Constantia" pitchFamily="18" charset="0"/>
              </a:rPr>
              <a:t>Slowed breathing rate</a:t>
            </a:r>
          </a:p>
          <a:p>
            <a:pPr>
              <a:lnSpc>
                <a:spcPct val="200000"/>
              </a:lnSpc>
              <a:buFont typeface="Wingdings" pitchFamily="2" charset="2"/>
              <a:buChar char="Ø"/>
            </a:pPr>
            <a:r>
              <a:rPr lang="en-US" sz="2000" dirty="0" smtClean="0">
                <a:solidFill>
                  <a:schemeClr val="tx1"/>
                </a:solidFill>
                <a:latin typeface="Constantia" pitchFamily="18" charset="0"/>
              </a:rPr>
              <a:t>Increased sensitivity to pain (hyperalgesia)</a:t>
            </a:r>
          </a:p>
          <a:p>
            <a:pPr>
              <a:lnSpc>
                <a:spcPct val="200000"/>
              </a:lnSpc>
              <a:buFont typeface="Wingdings" pitchFamily="2" charset="2"/>
              <a:buChar char="Ø"/>
            </a:pPr>
            <a:r>
              <a:rPr lang="en-US" sz="2000" dirty="0" smtClean="0">
                <a:solidFill>
                  <a:schemeClr val="tx1"/>
                </a:solidFill>
                <a:latin typeface="Constantia" pitchFamily="18" charset="0"/>
              </a:rPr>
              <a:t>Constipation</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an\Documents\drugabuse_shutterstock-229365190-woman-feeling-effects-of-pain-killer-addiction.jpg"/>
          <p:cNvPicPr>
            <a:picLocks noChangeAspect="1" noChangeArrowheads="1"/>
          </p:cNvPicPr>
          <p:nvPr/>
        </p:nvPicPr>
        <p:blipFill>
          <a:blip r:embed="rId3"/>
          <a:srcRect/>
          <a:stretch>
            <a:fillRect/>
          </a:stretch>
        </p:blipFill>
        <p:spPr bwMode="auto">
          <a:xfrm>
            <a:off x="0" y="-14824"/>
            <a:ext cx="12191999" cy="6872823"/>
          </a:xfrm>
          <a:prstGeom prst="rect">
            <a:avLst/>
          </a:prstGeom>
          <a:noFill/>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smtClean="0">
                <a:solidFill>
                  <a:srgbClr val="00B050"/>
                </a:solidFill>
              </a:rPr>
              <a:t>Causes of Painkiller abuse</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To get high or feel good.</a:t>
            </a:r>
          </a:p>
          <a:p>
            <a:pPr>
              <a:lnSpc>
                <a:spcPct val="200000"/>
              </a:lnSpc>
              <a:buFont typeface="Wingdings" pitchFamily="2" charset="2"/>
              <a:buChar char="Ø"/>
            </a:pPr>
            <a:r>
              <a:rPr lang="en-US" sz="2000" dirty="0" smtClean="0">
                <a:solidFill>
                  <a:schemeClr val="tx1"/>
                </a:solidFill>
                <a:latin typeface="Constantia" pitchFamily="18" charset="0"/>
              </a:rPr>
              <a:t>To relieve stress and relax</a:t>
            </a:r>
          </a:p>
          <a:p>
            <a:pPr>
              <a:lnSpc>
                <a:spcPct val="200000"/>
              </a:lnSpc>
              <a:buFont typeface="Wingdings" pitchFamily="2" charset="2"/>
              <a:buChar char="Ø"/>
            </a:pPr>
            <a:r>
              <a:rPr lang="en-US" sz="2000" dirty="0" smtClean="0">
                <a:solidFill>
                  <a:schemeClr val="tx1"/>
                </a:solidFill>
                <a:latin typeface="Constantia" pitchFamily="18" charset="0"/>
              </a:rPr>
              <a:t>Experimenting the mental effects of the substance</a:t>
            </a:r>
          </a:p>
          <a:p>
            <a:pPr>
              <a:lnSpc>
                <a:spcPct val="200000"/>
              </a:lnSpc>
              <a:buFont typeface="Wingdings" pitchFamily="2" charset="2"/>
              <a:buChar char="Ø"/>
            </a:pPr>
            <a:r>
              <a:rPr lang="en-US" sz="2000" dirty="0" smtClean="0">
                <a:solidFill>
                  <a:schemeClr val="tx1"/>
                </a:solidFill>
                <a:latin typeface="Constantia" pitchFamily="18" charset="0"/>
              </a:rPr>
              <a:t>For acceptance and approval by peer groups</a:t>
            </a:r>
          </a:p>
          <a:p>
            <a:pPr>
              <a:lnSpc>
                <a:spcPct val="200000"/>
              </a:lnSpc>
              <a:buFont typeface="Wingdings" pitchFamily="2" charset="2"/>
              <a:buChar char="Ø"/>
            </a:pPr>
            <a:r>
              <a:rPr lang="en-US" sz="2000" dirty="0" smtClean="0">
                <a:solidFill>
                  <a:schemeClr val="tx1"/>
                </a:solidFill>
                <a:latin typeface="Constantia" pitchFamily="18" charset="0"/>
              </a:rPr>
              <a:t>To enhance concentration at work or in academics</a:t>
            </a:r>
          </a:p>
          <a:p>
            <a:pPr>
              <a:lnSpc>
                <a:spcPct val="200000"/>
              </a:lnSpc>
              <a:buFont typeface="Wingdings" pitchFamily="2" charset="2"/>
              <a:buChar char="Ø"/>
            </a:pPr>
            <a:r>
              <a:rPr lang="en-US" sz="2000" dirty="0" smtClean="0">
                <a:solidFill>
                  <a:schemeClr val="tx1"/>
                </a:solidFill>
                <a:latin typeface="Constantia" pitchFamily="18" charset="0"/>
              </a:rPr>
              <a:t>To avoid withdrawal symptoms and sustain an addiction.</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TB</a:t>
            </a:r>
            <a:endParaRPr lang="en-US" dirty="0"/>
          </a:p>
        </p:txBody>
      </p:sp>
      <p:pic>
        <p:nvPicPr>
          <p:cNvPr id="2050" name="Picture 2" descr="C:\Users\dan\Documents\drug-abuse-peer-pressure.jpg"/>
          <p:cNvPicPr>
            <a:picLocks noChangeAspect="1" noChangeArrowheads="1"/>
          </p:cNvPicPr>
          <p:nvPr/>
        </p:nvPicPr>
        <p:blipFill>
          <a:blip r:embed="rId3"/>
          <a:srcRect/>
          <a:stretch>
            <a:fillRect/>
          </a:stretch>
        </p:blipFill>
        <p:spPr bwMode="auto">
          <a:xfrm>
            <a:off x="0" y="0"/>
            <a:ext cx="12192000" cy="6858000"/>
          </a:xfrm>
          <a:prstGeom prst="rect">
            <a:avLst/>
          </a:prstGeom>
          <a:noFill/>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235527"/>
            <a:ext cx="11430000" cy="623455"/>
          </a:xfrm>
        </p:spPr>
        <p:txBody>
          <a:bodyPr>
            <a:normAutofit fontScale="90000"/>
          </a:bodyPr>
          <a:lstStyle/>
          <a:p>
            <a:pPr algn="ctr"/>
            <a:r>
              <a:rPr lang="en-US" dirty="0" smtClean="0">
                <a:solidFill>
                  <a:srgbClr val="00B050"/>
                </a:solidFill>
              </a:rPr>
              <a:t>Effect on Brain and Body</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Painkillers work by blocking the brain’s perception of </a:t>
            </a:r>
            <a:r>
              <a:rPr lang="en-US" sz="2000" dirty="0" smtClean="0">
                <a:solidFill>
                  <a:schemeClr val="tx1"/>
                </a:solidFill>
                <a:latin typeface="Constantia" pitchFamily="18" charset="0"/>
              </a:rPr>
              <a:t>pain.</a:t>
            </a:r>
          </a:p>
          <a:p>
            <a:pPr>
              <a:lnSpc>
                <a:spcPct val="200000"/>
              </a:lnSpc>
              <a:buFont typeface="Wingdings" pitchFamily="2" charset="2"/>
              <a:buChar char="Ø"/>
            </a:pPr>
            <a:r>
              <a:rPr lang="en-US" sz="2000" dirty="0" smtClean="0">
                <a:solidFill>
                  <a:schemeClr val="tx1"/>
                </a:solidFill>
                <a:latin typeface="Constantia" pitchFamily="18" charset="0"/>
              </a:rPr>
              <a:t>They bind to opiate receptors; interferes with the signals conveyed by the CNS to the brain.</a:t>
            </a:r>
          </a:p>
          <a:p>
            <a:pPr>
              <a:lnSpc>
                <a:spcPct val="200000"/>
              </a:lnSpc>
              <a:buFont typeface="Wingdings" pitchFamily="2" charset="2"/>
              <a:buChar char="Ø"/>
            </a:pPr>
            <a:r>
              <a:rPr lang="en-US" sz="2000" dirty="0" smtClean="0">
                <a:solidFill>
                  <a:schemeClr val="tx1"/>
                </a:solidFill>
                <a:latin typeface="Constantia" pitchFamily="18" charset="0"/>
              </a:rPr>
              <a:t>Narcotic painkillers are depressants; reduce the feeling of pain while enhancing the feeling of relaxation.</a:t>
            </a:r>
          </a:p>
          <a:p>
            <a:pPr>
              <a:lnSpc>
                <a:spcPct val="200000"/>
              </a:lnSpc>
              <a:buFont typeface="Wingdings" pitchFamily="2" charset="2"/>
              <a:buChar char="Ø"/>
            </a:pPr>
            <a:r>
              <a:rPr lang="en-US" sz="2000" dirty="0" smtClean="0">
                <a:solidFill>
                  <a:schemeClr val="tx1"/>
                </a:solidFill>
                <a:latin typeface="Constantia" pitchFamily="18" charset="0"/>
              </a:rPr>
              <a:t>Contributes to depression.</a:t>
            </a:r>
          </a:p>
          <a:p>
            <a:pPr>
              <a:lnSpc>
                <a:spcPct val="200000"/>
              </a:lnSpc>
              <a:buFont typeface="Wingdings" pitchFamily="2" charset="2"/>
              <a:buChar char="Ø"/>
            </a:pPr>
            <a:r>
              <a:rPr lang="en-US" sz="2000" dirty="0" smtClean="0">
                <a:solidFill>
                  <a:schemeClr val="tx1"/>
                </a:solidFill>
                <a:latin typeface="Constantia" pitchFamily="18" charset="0"/>
              </a:rPr>
              <a:t>Victims are unable to control feelings of pain or pleasure.</a:t>
            </a:r>
          </a:p>
          <a:p>
            <a:pPr>
              <a:lnSpc>
                <a:spcPct val="200000"/>
              </a:lnSpc>
              <a:buFont typeface="Wingdings" pitchFamily="2" charset="2"/>
              <a:buChar char="Ø"/>
            </a:pPr>
            <a:r>
              <a:rPr lang="en-US" sz="2000" dirty="0" smtClean="0">
                <a:solidFill>
                  <a:schemeClr val="tx1"/>
                </a:solidFill>
                <a:latin typeface="Constantia" pitchFamily="18" charset="0"/>
              </a:rPr>
              <a:t>Their cognition become impaired over time.</a:t>
            </a: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TB</a:t>
            </a:r>
            <a:endParaRPr lang="en-US" dirty="0"/>
          </a:p>
        </p:txBody>
      </p:sp>
      <p:pic>
        <p:nvPicPr>
          <p:cNvPr id="3074" name="Picture 2" descr="C:\Users\dan\Documents\brain-injury-52.jpg"/>
          <p:cNvPicPr>
            <a:picLocks noChangeAspect="1" noChangeArrowheads="1"/>
          </p:cNvPicPr>
          <p:nvPr/>
        </p:nvPicPr>
        <p:blipFill>
          <a:blip r:embed="rId3"/>
          <a:srcRect/>
          <a:stretch>
            <a:fillRect/>
          </a:stretch>
        </p:blipFill>
        <p:spPr bwMode="auto">
          <a:xfrm>
            <a:off x="1" y="6373"/>
            <a:ext cx="12025744" cy="6851627"/>
          </a:xfrm>
          <a:prstGeom prst="rect">
            <a:avLst/>
          </a:prstGeom>
          <a:noFill/>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068847" cy="692727"/>
          </a:xfrm>
        </p:spPr>
        <p:txBody>
          <a:bodyPr>
            <a:normAutofit fontScale="90000"/>
          </a:bodyPr>
          <a:lstStyle/>
          <a:p>
            <a:pPr algn="ctr"/>
            <a:r>
              <a:rPr lang="en-US" dirty="0" smtClean="0">
                <a:solidFill>
                  <a:srgbClr val="00B050"/>
                </a:solidFill>
              </a:rPr>
              <a:t>Neurotransmitter System Associated with Painkillers Effect</a:t>
            </a:r>
            <a:endParaRPr lang="en-US" dirty="0">
              <a:solidFill>
                <a:srgbClr val="00B050"/>
              </a:solidFill>
            </a:endParaRPr>
          </a:p>
        </p:txBody>
      </p:sp>
      <p:sp>
        <p:nvSpPr>
          <p:cNvPr id="3" name="Content Placeholder 2"/>
          <p:cNvSpPr>
            <a:spLocks noGrp="1"/>
          </p:cNvSpPr>
          <p:nvPr>
            <p:ph idx="1"/>
          </p:nvPr>
        </p:nvSpPr>
        <p:spPr>
          <a:xfrm>
            <a:off x="221673" y="955964"/>
            <a:ext cx="11804071" cy="5708071"/>
          </a:xfrm>
        </p:spPr>
        <p:txBody>
          <a:bodyPr>
            <a:normAutofit fontScale="92500"/>
          </a:bodyPr>
          <a:lstStyle/>
          <a:p>
            <a:pPr>
              <a:lnSpc>
                <a:spcPct val="200000"/>
              </a:lnSpc>
              <a:buFont typeface="Wingdings" pitchFamily="2" charset="2"/>
              <a:buChar char="Ø"/>
            </a:pPr>
            <a:r>
              <a:rPr lang="en-US" sz="2000" dirty="0" smtClean="0">
                <a:solidFill>
                  <a:schemeClr val="tx1"/>
                </a:solidFill>
                <a:latin typeface="Constantia" pitchFamily="18" charset="0"/>
              </a:rPr>
              <a:t>Painkillers bind </a:t>
            </a:r>
            <a:r>
              <a:rPr lang="en-US" sz="2000" dirty="0" smtClean="0">
                <a:solidFill>
                  <a:schemeClr val="tx1"/>
                </a:solidFill>
                <a:latin typeface="Constantia" pitchFamily="18" charset="0"/>
              </a:rPr>
              <a:t>to opiate </a:t>
            </a:r>
            <a:r>
              <a:rPr lang="en-US" sz="2000" dirty="0" smtClean="0">
                <a:solidFill>
                  <a:schemeClr val="tx1"/>
                </a:solidFill>
                <a:latin typeface="Constantia" pitchFamily="18" charset="0"/>
              </a:rPr>
              <a:t>receptors.</a:t>
            </a:r>
          </a:p>
          <a:p>
            <a:pPr>
              <a:lnSpc>
                <a:spcPct val="200000"/>
              </a:lnSpc>
              <a:buFont typeface="Wingdings" pitchFamily="2" charset="2"/>
              <a:buChar char="Ø"/>
            </a:pPr>
            <a:r>
              <a:rPr lang="en-US" sz="2000" dirty="0" smtClean="0">
                <a:solidFill>
                  <a:schemeClr val="tx1"/>
                </a:solidFill>
                <a:latin typeface="Constantia" pitchFamily="18" charset="0"/>
              </a:rPr>
              <a:t>These receptors typically bind to neurotransmitters.</a:t>
            </a:r>
          </a:p>
          <a:p>
            <a:pPr>
              <a:lnSpc>
                <a:spcPct val="200000"/>
              </a:lnSpc>
              <a:buFont typeface="Wingdings" pitchFamily="2" charset="2"/>
              <a:buChar char="Ø"/>
            </a:pPr>
            <a:r>
              <a:rPr lang="en-US" sz="2000" dirty="0" smtClean="0">
                <a:solidFill>
                  <a:schemeClr val="tx1"/>
                </a:solidFill>
                <a:latin typeface="Constantia" pitchFamily="18" charset="0"/>
              </a:rPr>
              <a:t>Through long term use of the drugs, the body slows down the production of the opiate receptors; body become less effective in pain management.</a:t>
            </a:r>
          </a:p>
          <a:p>
            <a:pPr>
              <a:lnSpc>
                <a:spcPct val="200000"/>
              </a:lnSpc>
              <a:buFont typeface="Wingdings" pitchFamily="2" charset="2"/>
              <a:buChar char="Ø"/>
            </a:pPr>
            <a:r>
              <a:rPr lang="en-US" sz="2000" dirty="0" smtClean="0">
                <a:solidFill>
                  <a:schemeClr val="tx1"/>
                </a:solidFill>
                <a:latin typeface="Constantia" pitchFamily="18" charset="0"/>
              </a:rPr>
              <a:t>The painkillers fool the body that it has produced enough of the receptors thereby leaving the transmitters with nothing to bind.</a:t>
            </a:r>
          </a:p>
          <a:p>
            <a:pPr>
              <a:lnSpc>
                <a:spcPct val="200000"/>
              </a:lnSpc>
              <a:buFont typeface="Wingdings" pitchFamily="2" charset="2"/>
              <a:buChar char="Ø"/>
            </a:pPr>
            <a:r>
              <a:rPr lang="en-US" sz="2000" dirty="0" smtClean="0">
                <a:solidFill>
                  <a:schemeClr val="tx1"/>
                </a:solidFill>
                <a:latin typeface="Constantia" pitchFamily="18" charset="0"/>
              </a:rPr>
              <a:t>consequently, neurotransmitter level significant decreases; body increases tolerance to painkillers.</a:t>
            </a:r>
          </a:p>
          <a:p>
            <a:pPr>
              <a:lnSpc>
                <a:spcPct val="200000"/>
              </a:lnSpc>
              <a:buFont typeface="Wingdings" pitchFamily="2" charset="2"/>
              <a:buChar char="Ø"/>
            </a:pPr>
            <a:r>
              <a:rPr lang="en-US" sz="2000" dirty="0" smtClean="0">
                <a:solidFill>
                  <a:schemeClr val="tx1"/>
                </a:solidFill>
                <a:latin typeface="Constantia" pitchFamily="18" charset="0"/>
              </a:rPr>
              <a:t>Neurotransmitter affected include the natural endorphins; a feel good substance that also alleviate pain.</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61" y="0"/>
            <a:ext cx="10641830" cy="692727"/>
          </a:xfrm>
        </p:spPr>
        <p:txBody>
          <a:bodyPr>
            <a:normAutofit/>
          </a:bodyPr>
          <a:lstStyle/>
          <a:p>
            <a:pPr algn="ctr"/>
            <a:r>
              <a:rPr lang="en-US" dirty="0" smtClean="0">
                <a:solidFill>
                  <a:srgbClr val="00B050"/>
                </a:solidFill>
              </a:rPr>
              <a:t>Diagnosis of Painkiller Abuse</a:t>
            </a:r>
            <a:endParaRPr lang="en-US" dirty="0">
              <a:solidFill>
                <a:srgbClr val="00B050"/>
              </a:solidFill>
            </a:endParaRPr>
          </a:p>
        </p:txBody>
      </p:sp>
      <p:sp>
        <p:nvSpPr>
          <p:cNvPr id="3" name="Content Placeholder 2"/>
          <p:cNvSpPr>
            <a:spLocks noGrp="1"/>
          </p:cNvSpPr>
          <p:nvPr>
            <p:ph idx="1"/>
          </p:nvPr>
        </p:nvSpPr>
        <p:spPr>
          <a:xfrm>
            <a:off x="221673" y="609601"/>
            <a:ext cx="11651671" cy="599901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Physicians can perform drug tests to establish if a patient a patient has been talking the recommended amount of a painkiller.</a:t>
            </a:r>
          </a:p>
          <a:p>
            <a:pPr>
              <a:lnSpc>
                <a:spcPct val="200000"/>
              </a:lnSpc>
              <a:buFont typeface="Wingdings" pitchFamily="2" charset="2"/>
              <a:buChar char="Ø"/>
            </a:pPr>
            <a:r>
              <a:rPr lang="en-US" sz="2000" dirty="0" smtClean="0">
                <a:solidFill>
                  <a:schemeClr val="tx1"/>
                </a:solidFill>
                <a:latin typeface="Constantia" pitchFamily="18" charset="0"/>
              </a:rPr>
              <a:t>Mental health screening also highlights the use of painkillers; euphoria, slow breathing rate, oversensitivity to pain.</a:t>
            </a:r>
          </a:p>
          <a:p>
            <a:pPr>
              <a:lnSpc>
                <a:spcPct val="200000"/>
              </a:lnSpc>
              <a:buFont typeface="Wingdings" pitchFamily="2" charset="2"/>
              <a:buChar char="Ø"/>
            </a:pPr>
            <a:r>
              <a:rPr lang="en-US" sz="2000" dirty="0" smtClean="0">
                <a:solidFill>
                  <a:schemeClr val="tx1"/>
                </a:solidFill>
                <a:latin typeface="Constantia" pitchFamily="18" charset="0"/>
              </a:rPr>
              <a:t>Opioid testing; looks for the presence of opioids on saliva, blood, urine.</a:t>
            </a:r>
          </a:p>
          <a:p>
            <a:pPr>
              <a:lnSpc>
                <a:spcPct val="200000"/>
              </a:lnSpc>
              <a:buFont typeface="Wingdings" pitchFamily="2" charset="2"/>
              <a:buChar char="Ø"/>
            </a:pPr>
            <a:r>
              <a:rPr lang="en-US" sz="2000" dirty="0" smtClean="0">
                <a:solidFill>
                  <a:schemeClr val="tx1"/>
                </a:solidFill>
                <a:latin typeface="Constantia" pitchFamily="18" charset="0"/>
              </a:rPr>
              <a:t>Looking for signs and symptoms of addiction; vomiting, constipation, reduced pupils of the eyes.</a:t>
            </a:r>
          </a:p>
          <a:p>
            <a:pPr>
              <a:lnSpc>
                <a:spcPct val="200000"/>
              </a:lnSpc>
              <a:buFont typeface="Wingdings" pitchFamily="2" charset="2"/>
              <a:buChar char="Ø"/>
            </a:pPr>
            <a:r>
              <a:rPr lang="en-US" sz="2000" dirty="0" smtClean="0">
                <a:solidFill>
                  <a:schemeClr val="tx1"/>
                </a:solidFill>
                <a:latin typeface="Constantia" pitchFamily="18" charset="0"/>
              </a:rPr>
              <a:t>Painkiller addiction </a:t>
            </a:r>
            <a:r>
              <a:rPr lang="en-US" sz="2000" dirty="0" smtClean="0">
                <a:solidFill>
                  <a:schemeClr val="tx1"/>
                </a:solidFill>
                <a:latin typeface="Constantia" pitchFamily="18" charset="0"/>
              </a:rPr>
              <a:t>is often hidden </a:t>
            </a:r>
            <a:r>
              <a:rPr lang="en-US" sz="2000" dirty="0" smtClean="0">
                <a:solidFill>
                  <a:schemeClr val="tx1"/>
                </a:solidFill>
                <a:latin typeface="Constantia" pitchFamily="18" charset="0"/>
              </a:rPr>
              <a:t>in plain sight, making it difficult to identify</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Understand </a:t>
            </a:r>
            <a:r>
              <a:rPr lang="en-US" sz="2000" dirty="0" smtClean="0">
                <a:solidFill>
                  <a:schemeClr val="tx1"/>
                </a:solidFill>
                <a:latin typeface="Constantia" pitchFamily="18" charset="0"/>
              </a:rPr>
              <a:t>and </a:t>
            </a:r>
            <a:r>
              <a:rPr lang="en-US" sz="2000" dirty="0" smtClean="0">
                <a:solidFill>
                  <a:schemeClr val="tx1"/>
                </a:solidFill>
                <a:latin typeface="Constantia" pitchFamily="18" charset="0"/>
              </a:rPr>
              <a:t>recognize </a:t>
            </a:r>
            <a:r>
              <a:rPr lang="en-US" sz="2000" dirty="0" smtClean="0">
                <a:solidFill>
                  <a:schemeClr val="tx1"/>
                </a:solidFill>
                <a:latin typeface="Constantia" pitchFamily="18" charset="0"/>
              </a:rPr>
              <a:t>the signs, symptoms, </a:t>
            </a:r>
            <a:r>
              <a:rPr lang="en-US" sz="2000" dirty="0" smtClean="0">
                <a:solidFill>
                  <a:schemeClr val="tx1"/>
                </a:solidFill>
                <a:latin typeface="Constantia" pitchFamily="18" charset="0"/>
              </a:rPr>
              <a:t>and risks; the </a:t>
            </a:r>
            <a:r>
              <a:rPr lang="en-US" sz="2000" dirty="0" smtClean="0">
                <a:solidFill>
                  <a:schemeClr val="tx1"/>
                </a:solidFill>
                <a:latin typeface="Constantia" pitchFamily="18" charset="0"/>
              </a:rPr>
              <a:t>first step in the recovery journey.</a:t>
            </a:r>
            <a:endParaRPr lang="en-US" sz="2000" dirty="0">
              <a:solidFill>
                <a:schemeClr val="tx1"/>
              </a:solidFill>
              <a:latin typeface="Constantia" pitchFamily="18"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480" y="0"/>
            <a:ext cx="8596668" cy="609600"/>
          </a:xfrm>
        </p:spPr>
        <p:txBody>
          <a:bodyPr>
            <a:normAutofit fontScale="90000"/>
          </a:bodyPr>
          <a:lstStyle/>
          <a:p>
            <a:pPr algn="ctr"/>
            <a:r>
              <a:rPr lang="en-US" dirty="0" smtClean="0">
                <a:solidFill>
                  <a:srgbClr val="00B050"/>
                </a:solidFill>
              </a:rPr>
              <a:t>Risk Factors for Painkiller Abuse</a:t>
            </a:r>
            <a:endParaRPr lang="en-US" dirty="0">
              <a:solidFill>
                <a:srgbClr val="00B050"/>
              </a:solidFill>
            </a:endParaRPr>
          </a:p>
        </p:txBody>
      </p:sp>
      <p:sp>
        <p:nvSpPr>
          <p:cNvPr id="3" name="Content Placeholder 2"/>
          <p:cNvSpPr>
            <a:spLocks noGrp="1"/>
          </p:cNvSpPr>
          <p:nvPr>
            <p:ph idx="1"/>
          </p:nvPr>
        </p:nvSpPr>
        <p:spPr>
          <a:xfrm>
            <a:off x="180109" y="734291"/>
            <a:ext cx="11831781" cy="5902036"/>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Genetic factors.</a:t>
            </a:r>
          </a:p>
          <a:p>
            <a:pPr>
              <a:lnSpc>
                <a:spcPct val="200000"/>
              </a:lnSpc>
              <a:buFont typeface="Wingdings" pitchFamily="2" charset="2"/>
              <a:buChar char="Ø"/>
            </a:pPr>
            <a:r>
              <a:rPr lang="en-US" sz="2000" dirty="0" smtClean="0">
                <a:solidFill>
                  <a:schemeClr val="tx1"/>
                </a:solidFill>
                <a:latin typeface="Constantia" pitchFamily="18" charset="0"/>
              </a:rPr>
              <a:t>Brain chemistry.</a:t>
            </a:r>
          </a:p>
          <a:p>
            <a:pPr>
              <a:lnSpc>
                <a:spcPct val="200000"/>
              </a:lnSpc>
              <a:buFont typeface="Wingdings" pitchFamily="2" charset="2"/>
              <a:buChar char="Ø"/>
            </a:pPr>
            <a:r>
              <a:rPr lang="en-US" sz="2000" dirty="0" smtClean="0">
                <a:solidFill>
                  <a:schemeClr val="tx1"/>
                </a:solidFill>
                <a:latin typeface="Constantia" pitchFamily="18" charset="0"/>
              </a:rPr>
              <a:t>Environmental factors.</a:t>
            </a:r>
          </a:p>
          <a:p>
            <a:pPr>
              <a:lnSpc>
                <a:spcPct val="200000"/>
              </a:lnSpc>
              <a:buFont typeface="Wingdings" pitchFamily="2" charset="2"/>
              <a:buChar char="Ø"/>
            </a:pPr>
            <a:r>
              <a:rPr lang="en-US" sz="2000" dirty="0" smtClean="0">
                <a:solidFill>
                  <a:schemeClr val="tx1"/>
                </a:solidFill>
                <a:latin typeface="Constantia" pitchFamily="18" charset="0"/>
              </a:rPr>
              <a:t>Psychological factors.</a:t>
            </a:r>
          </a:p>
          <a:p>
            <a:pPr>
              <a:lnSpc>
                <a:spcPct val="200000"/>
              </a:lnSpc>
              <a:buFont typeface="Wingdings" pitchFamily="2" charset="2"/>
              <a:buChar char="Ø"/>
            </a:pP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pic>
        <p:nvPicPr>
          <p:cNvPr id="7" name="Picture 2" descr="C:\Users\dan\Documents\1-addiction-to-prescription-drugs-healthyplace.jpg"/>
          <p:cNvPicPr>
            <a:picLocks noChangeAspect="1" noChangeArrowheads="1"/>
          </p:cNvPicPr>
          <p:nvPr/>
        </p:nvPicPr>
        <p:blipFill>
          <a:blip r:embed="rId3"/>
          <a:srcRect/>
          <a:stretch>
            <a:fillRect/>
          </a:stretch>
        </p:blipFill>
        <p:spPr bwMode="auto">
          <a:xfrm>
            <a:off x="3657600" y="595744"/>
            <a:ext cx="8534400" cy="6262255"/>
          </a:xfrm>
          <a:prstGeom prst="rect">
            <a:avLst/>
          </a:prstGeom>
          <a:noFill/>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989" y="166255"/>
            <a:ext cx="8596668" cy="609600"/>
          </a:xfrm>
        </p:spPr>
        <p:txBody>
          <a:bodyPr>
            <a:normAutofit fontScale="90000"/>
          </a:bodyPr>
          <a:lstStyle/>
          <a:p>
            <a:pPr algn="ctr"/>
            <a:r>
              <a:rPr lang="en-US" dirty="0" smtClean="0">
                <a:solidFill>
                  <a:srgbClr val="00B050"/>
                </a:solidFill>
              </a:rPr>
              <a:t>Painkiller Addiction Treatment</a:t>
            </a:r>
            <a:endParaRPr lang="en-US" dirty="0">
              <a:solidFill>
                <a:srgbClr val="00B050"/>
              </a:solidFill>
            </a:endParaRPr>
          </a:p>
        </p:txBody>
      </p:sp>
      <p:sp>
        <p:nvSpPr>
          <p:cNvPr id="3" name="Content Placeholder 2"/>
          <p:cNvSpPr>
            <a:spLocks noGrp="1"/>
          </p:cNvSpPr>
          <p:nvPr>
            <p:ph idx="1"/>
          </p:nvPr>
        </p:nvSpPr>
        <p:spPr>
          <a:xfrm>
            <a:off x="166255" y="914401"/>
            <a:ext cx="11804071" cy="5721926"/>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Inpatient detox </a:t>
            </a:r>
            <a:r>
              <a:rPr lang="en-US" sz="2000" dirty="0" smtClean="0">
                <a:solidFill>
                  <a:schemeClr val="tx1"/>
                </a:solidFill>
                <a:latin typeface="Constantia" pitchFamily="18" charset="0"/>
              </a:rPr>
              <a:t>followed by inpatient rehab.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Cognitive behavior thera</a:t>
            </a:r>
            <a:r>
              <a:rPr lang="en-US" sz="2000" dirty="0" smtClean="0">
                <a:solidFill>
                  <a:schemeClr val="tx1"/>
                </a:solidFill>
                <a:latin typeface="Constantia" pitchFamily="18" charset="0"/>
              </a:rPr>
              <a:t>py; helps patients become less dependent on the painkillers to manage their cognitive function.</a:t>
            </a:r>
          </a:p>
          <a:p>
            <a:pPr>
              <a:lnSpc>
                <a:spcPct val="200000"/>
              </a:lnSpc>
              <a:buFont typeface="Wingdings" pitchFamily="2" charset="2"/>
              <a:buChar char="Ø"/>
            </a:pPr>
            <a:r>
              <a:rPr lang="en-US" sz="2000" dirty="0" smtClean="0">
                <a:solidFill>
                  <a:schemeClr val="tx1"/>
                </a:solidFill>
                <a:latin typeface="Constantia" pitchFamily="18" charset="0"/>
              </a:rPr>
              <a:t>Group therapy; members motivate and encourage each other in the fight against addiction.</a:t>
            </a:r>
          </a:p>
          <a:p>
            <a:pPr>
              <a:lnSpc>
                <a:spcPct val="200000"/>
              </a:lnSpc>
              <a:buFont typeface="Wingdings" pitchFamily="2" charset="2"/>
              <a:buChar char="Ø"/>
            </a:pPr>
            <a:r>
              <a:rPr lang="en-US" sz="2000" dirty="0" smtClean="0">
                <a:solidFill>
                  <a:schemeClr val="tx1"/>
                </a:solidFill>
                <a:latin typeface="Constantia" pitchFamily="18" charset="0"/>
              </a:rPr>
              <a:t>Outpatient drug counseling; for </a:t>
            </a:r>
            <a:r>
              <a:rPr lang="en-US" sz="2000" dirty="0" smtClean="0">
                <a:solidFill>
                  <a:schemeClr val="tx1"/>
                </a:solidFill>
                <a:latin typeface="Constantia" pitchFamily="18" charset="0"/>
              </a:rPr>
              <a:t>patients who </a:t>
            </a:r>
            <a:r>
              <a:rPr lang="en-US" sz="2000" dirty="0" smtClean="0">
                <a:solidFill>
                  <a:schemeClr val="tx1"/>
                </a:solidFill>
                <a:latin typeface="Constantia" pitchFamily="18" charset="0"/>
              </a:rPr>
              <a:t>cannot take full-time </a:t>
            </a:r>
            <a:r>
              <a:rPr lang="en-US" sz="2000" dirty="0" smtClean="0">
                <a:solidFill>
                  <a:schemeClr val="tx1"/>
                </a:solidFill>
                <a:latin typeface="Constantia" pitchFamily="18" charset="0"/>
              </a:rPr>
              <a:t>inpatient </a:t>
            </a:r>
            <a:r>
              <a:rPr lang="en-US" sz="2000" dirty="0" smtClean="0">
                <a:solidFill>
                  <a:schemeClr val="tx1"/>
                </a:solidFill>
                <a:latin typeface="Constantia" pitchFamily="18" charset="0"/>
              </a:rPr>
              <a:t>therapy program</a:t>
            </a:r>
            <a:r>
              <a:rPr lang="en-US" sz="2000" dirty="0" smtClean="0">
                <a:solidFill>
                  <a:schemeClr val="tx1"/>
                </a:solidFill>
                <a:latin typeface="Constantia" pitchFamily="18" charset="0"/>
              </a:rPr>
              <a:t>.</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Medication</a:t>
            </a:r>
            <a:r>
              <a:rPr lang="en-US" sz="2000" dirty="0" smtClean="0">
                <a:solidFill>
                  <a:schemeClr val="tx1"/>
                </a:solidFill>
                <a:latin typeface="Constantia" pitchFamily="18" charset="0"/>
              </a:rPr>
              <a:t>; </a:t>
            </a:r>
            <a:r>
              <a:rPr lang="en-US" sz="2000" dirty="0" smtClean="0">
                <a:solidFill>
                  <a:schemeClr val="tx1"/>
                </a:solidFill>
                <a:latin typeface="Constantia" pitchFamily="18" charset="0"/>
              </a:rPr>
              <a:t>Suboxone; </a:t>
            </a:r>
            <a:r>
              <a:rPr lang="en-US" sz="2000" dirty="0" smtClean="0">
                <a:solidFill>
                  <a:schemeClr val="tx1"/>
                </a:solidFill>
                <a:latin typeface="Constantia" pitchFamily="18" charset="0"/>
              </a:rPr>
              <a:t>contains buprenorphine with </a:t>
            </a:r>
            <a:r>
              <a:rPr lang="en-US" sz="2000" dirty="0" smtClean="0">
                <a:solidFill>
                  <a:schemeClr val="tx1"/>
                </a:solidFill>
                <a:latin typeface="Constantia" pitchFamily="18" charset="0"/>
              </a:rPr>
              <a:t>naloxone; reduces the withdrawal symptoms.</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516" y="221674"/>
            <a:ext cx="8596668" cy="720436"/>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07819" y="983674"/>
            <a:ext cx="11817926" cy="5874326"/>
          </a:xfrm>
        </p:spPr>
        <p:txBody>
          <a:bodyPr>
            <a:noAutofit/>
          </a:bodyPr>
          <a:lstStyle/>
          <a:p>
            <a:pPr>
              <a:lnSpc>
                <a:spcPct val="200000"/>
              </a:lnSpc>
              <a:buFont typeface="Wingdings" pitchFamily="2" charset="2"/>
              <a:buChar char="Ø"/>
            </a:pPr>
            <a:r>
              <a:rPr lang="en-US" dirty="0" smtClean="0">
                <a:solidFill>
                  <a:schemeClr val="tx1"/>
                </a:solidFill>
                <a:latin typeface="Constantia" pitchFamily="18" charset="0"/>
              </a:rPr>
              <a:t>Maryland Addiction Recovery Center. (2014, July). The </a:t>
            </a:r>
            <a:r>
              <a:rPr lang="en-US" dirty="0" smtClean="0">
                <a:solidFill>
                  <a:schemeClr val="tx1"/>
                </a:solidFill>
                <a:latin typeface="Constantia" pitchFamily="18" charset="0"/>
              </a:rPr>
              <a:t>Effects of Painkillers on the Brain and </a:t>
            </a:r>
            <a:r>
              <a:rPr lang="en-US" dirty="0" smtClean="0">
                <a:solidFill>
                  <a:schemeClr val="tx1"/>
                </a:solidFill>
                <a:latin typeface="Constantia" pitchFamily="18" charset="0"/>
              </a:rPr>
              <a:t>Body. </a:t>
            </a:r>
            <a:r>
              <a:rPr lang="en-US" dirty="0" smtClean="0">
                <a:solidFill>
                  <a:schemeClr val="tx1"/>
                </a:solidFill>
                <a:latin typeface="Constantia" pitchFamily="18" charset="0"/>
              </a:rPr>
              <a:t>Retrieved from https://www.marylandaddictionrecovery.com/effects-of-painkiller-on-the-brain-and-body</a:t>
            </a:r>
            <a:endParaRPr lang="en-US" dirty="0" smtClean="0">
              <a:solidFill>
                <a:schemeClr val="tx1"/>
              </a:solidFill>
              <a:latin typeface="Constantia" pitchFamily="18" charset="0"/>
            </a:endParaRPr>
          </a:p>
          <a:p>
            <a:pPr>
              <a:lnSpc>
                <a:spcPct val="200000"/>
              </a:lnSpc>
              <a:buFont typeface="Wingdings" pitchFamily="2" charset="2"/>
              <a:buChar char="Ø"/>
            </a:pPr>
            <a:r>
              <a:rPr lang="en-US" dirty="0" smtClean="0">
                <a:solidFill>
                  <a:schemeClr val="tx1"/>
                </a:solidFill>
                <a:latin typeface="Constantia" pitchFamily="18" charset="0"/>
              </a:rPr>
              <a:t>Mayo Clinic. (2018, October). Prescription Drug Abuse. </a:t>
            </a:r>
            <a:r>
              <a:rPr lang="en-US" dirty="0" smtClean="0">
                <a:solidFill>
                  <a:schemeClr val="tx1"/>
                </a:solidFill>
                <a:latin typeface="Constantia" pitchFamily="18" charset="0"/>
              </a:rPr>
              <a:t>Retrieved from </a:t>
            </a:r>
            <a:r>
              <a:rPr lang="en-US" dirty="0" smtClean="0">
                <a:solidFill>
                  <a:schemeClr val="tx1"/>
                </a:solidFill>
                <a:latin typeface="Constantia" pitchFamily="18" charset="0"/>
                <a:hlinkClick r:id="rId2"/>
              </a:rPr>
              <a:t>https://</a:t>
            </a:r>
            <a:r>
              <a:rPr lang="en-US" dirty="0" smtClean="0">
                <a:solidFill>
                  <a:schemeClr val="tx1"/>
                </a:solidFill>
                <a:latin typeface="Constantia" pitchFamily="18" charset="0"/>
                <a:hlinkClick r:id="rId2"/>
              </a:rPr>
              <a:t>www.mayoclinic.org/diseases-conditions/prescription-drug-abuse/symptoms-causes/syc-20376813</a:t>
            </a:r>
            <a:endParaRPr lang="en-US" dirty="0" smtClean="0">
              <a:solidFill>
                <a:schemeClr val="tx1"/>
              </a:solidFill>
              <a:latin typeface="Constantia" pitchFamily="18" charset="0"/>
            </a:endParaRPr>
          </a:p>
          <a:p>
            <a:pPr>
              <a:lnSpc>
                <a:spcPct val="200000"/>
              </a:lnSpc>
              <a:buFont typeface="Wingdings" pitchFamily="2" charset="2"/>
              <a:buChar char="Ø"/>
            </a:pPr>
            <a:r>
              <a:rPr lang="en-US" dirty="0" smtClean="0">
                <a:solidFill>
                  <a:schemeClr val="tx1"/>
                </a:solidFill>
                <a:latin typeface="Constantia" pitchFamily="18" charset="0"/>
              </a:rPr>
              <a:t>Robinson, K.M. (n.d</a:t>
            </a:r>
            <a:r>
              <a:rPr lang="en-US" dirty="0" smtClean="0">
                <a:solidFill>
                  <a:schemeClr val="tx1"/>
                </a:solidFill>
                <a:latin typeface="Constantia" pitchFamily="18" charset="0"/>
              </a:rPr>
              <a:t>.). Painkillers: 7 Warning Signs of </a:t>
            </a:r>
            <a:r>
              <a:rPr lang="en-US" dirty="0" smtClean="0">
                <a:solidFill>
                  <a:schemeClr val="tx1"/>
                </a:solidFill>
                <a:latin typeface="Constantia" pitchFamily="18" charset="0"/>
              </a:rPr>
              <a:t>Addiction. WebMD. </a:t>
            </a:r>
            <a:r>
              <a:rPr lang="en-US" dirty="0" smtClean="0">
                <a:solidFill>
                  <a:schemeClr val="tx1"/>
                </a:solidFill>
                <a:latin typeface="Constantia" pitchFamily="18" charset="0"/>
              </a:rPr>
              <a:t>Retrieved from </a:t>
            </a:r>
            <a:r>
              <a:rPr lang="en-US" dirty="0" smtClean="0">
                <a:solidFill>
                  <a:schemeClr val="tx1"/>
                </a:solidFill>
                <a:latin typeface="Constantia" pitchFamily="18" charset="0"/>
                <a:hlinkClick r:id="rId3"/>
              </a:rPr>
              <a:t>https://</a:t>
            </a:r>
            <a:r>
              <a:rPr lang="en-US" dirty="0" smtClean="0">
                <a:solidFill>
                  <a:schemeClr val="tx1"/>
                </a:solidFill>
                <a:latin typeface="Constantia" pitchFamily="18" charset="0"/>
                <a:hlinkClick r:id="rId3"/>
              </a:rPr>
              <a:t>www.webmd.com/pain-management/features/painkiller-addiction-warning-signs#1</a:t>
            </a:r>
            <a:endParaRPr lang="en-US" dirty="0" smtClean="0">
              <a:solidFill>
                <a:schemeClr val="tx1"/>
              </a:solidFill>
              <a:latin typeface="Constantia" pitchFamily="18" charset="0"/>
            </a:endParaRPr>
          </a:p>
          <a:p>
            <a:pPr>
              <a:lnSpc>
                <a:spcPct val="200000"/>
              </a:lnSpc>
              <a:buFont typeface="Wingdings" pitchFamily="2" charset="2"/>
              <a:buChar char="Ø"/>
            </a:pPr>
            <a:r>
              <a:rPr lang="en-US" dirty="0" err="1" smtClean="0">
                <a:solidFill>
                  <a:schemeClr val="tx1"/>
                </a:solidFill>
                <a:latin typeface="Constantia" pitchFamily="18" charset="0"/>
              </a:rPr>
              <a:t>Blendon</a:t>
            </a:r>
            <a:r>
              <a:rPr lang="en-US" dirty="0" smtClean="0">
                <a:solidFill>
                  <a:schemeClr val="tx1"/>
                </a:solidFill>
                <a:latin typeface="Constantia" pitchFamily="18" charset="0"/>
              </a:rPr>
              <a:t>, R. J., &amp; Benson, J. M. (2018). The public and the opioid-abuse epidemic. </a:t>
            </a:r>
            <a:r>
              <a:rPr lang="en-US" i="1" dirty="0" smtClean="0">
                <a:solidFill>
                  <a:schemeClr val="tx1"/>
                </a:solidFill>
                <a:latin typeface="Constantia" pitchFamily="18" charset="0"/>
              </a:rPr>
              <a:t>New England Journal of Medicine</a:t>
            </a:r>
            <a:r>
              <a:rPr lang="en-US" dirty="0" smtClean="0">
                <a:solidFill>
                  <a:schemeClr val="tx1"/>
                </a:solidFill>
                <a:latin typeface="Constantia" pitchFamily="18" charset="0"/>
              </a:rPr>
              <a:t>, 378(5), 407-411.</a:t>
            </a:r>
            <a:endParaRPr lang="en-US" dirty="0" smtClean="0">
              <a:solidFill>
                <a:schemeClr val="tx1"/>
              </a:solidFill>
              <a:latin typeface="Constantia" pitchFamily="18" charset="0"/>
            </a:endParaRPr>
          </a:p>
          <a:p>
            <a:pPr>
              <a:lnSpc>
                <a:spcPct val="200000"/>
              </a:lnSpc>
              <a:buFont typeface="Wingdings" pitchFamily="2" charset="2"/>
              <a:buChar char="Ø"/>
            </a:pPr>
            <a:endParaRPr lang="en-US" dirty="0" smtClean="0">
              <a:solidFill>
                <a:schemeClr val="tx1"/>
              </a:solidFill>
              <a:latin typeface="Constantia" pitchFamily="18" charset="0"/>
            </a:endParaRPr>
          </a:p>
          <a:p>
            <a:pPr>
              <a:lnSpc>
                <a:spcPct val="200000"/>
              </a:lnSpc>
              <a:buFont typeface="Wingdings" pitchFamily="2" charset="2"/>
              <a:buChar char="Ø"/>
            </a:pPr>
            <a:endParaRPr lang="en-US" dirty="0" smtClean="0">
              <a:solidFill>
                <a:schemeClr val="tx1"/>
              </a:solidFill>
              <a:latin typeface="Constantia" pitchFamily="18" charset="0"/>
            </a:endParaRPr>
          </a:p>
          <a:p>
            <a:pPr>
              <a:lnSpc>
                <a:spcPct val="200000"/>
              </a:lnSpc>
              <a:buFont typeface="Wingdings" pitchFamily="2" charset="2"/>
              <a:buChar char="Ø"/>
            </a:pPr>
            <a:endParaRPr lang="en-US" dirty="0" smtClean="0">
              <a:solidFill>
                <a:schemeClr val="tx1"/>
              </a:solidFill>
              <a:latin typeface="Constantia" pitchFamily="18" charset="0"/>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34" y="0"/>
            <a:ext cx="8596668" cy="540327"/>
          </a:xfrm>
        </p:spPr>
        <p:txBody>
          <a:bodyPr>
            <a:normAutofit fontScale="90000"/>
          </a:bodyPr>
          <a:lstStyle/>
          <a:p>
            <a:pPr algn="ctr"/>
            <a:r>
              <a:rPr lang="en-US" dirty="0" smtClean="0">
                <a:solidFill>
                  <a:srgbClr val="00B050"/>
                </a:solidFill>
              </a:rPr>
              <a:t>References Cont…</a:t>
            </a:r>
            <a:endParaRPr lang="en-US" dirty="0">
              <a:solidFill>
                <a:srgbClr val="00B050"/>
              </a:solidFill>
            </a:endParaRPr>
          </a:p>
        </p:txBody>
      </p:sp>
      <p:sp>
        <p:nvSpPr>
          <p:cNvPr id="3" name="Content Placeholder 2"/>
          <p:cNvSpPr>
            <a:spLocks noGrp="1"/>
          </p:cNvSpPr>
          <p:nvPr>
            <p:ph idx="1"/>
          </p:nvPr>
        </p:nvSpPr>
        <p:spPr>
          <a:xfrm>
            <a:off x="0" y="775855"/>
            <a:ext cx="11887200" cy="6082145"/>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The Refuge. (2019). Prescription Painkiller Addiction Effects, Signs, &amp; Symptoms. Retrieved from https://www.therefuge-ahealingplace.com/substance-abuse-treatment/prescription-drugs/painkillers/symptoms-signs-effects</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Trevino</a:t>
            </a:r>
            <a:r>
              <a:rPr lang="en-US" sz="2000" dirty="0" smtClean="0">
                <a:solidFill>
                  <a:schemeClr val="tx1"/>
                </a:solidFill>
                <a:latin typeface="Constantia" pitchFamily="18" charset="0"/>
              </a:rPr>
              <a:t>, C. M., </a:t>
            </a:r>
            <a:r>
              <a:rPr lang="en-US" sz="2000" dirty="0" err="1" smtClean="0">
                <a:solidFill>
                  <a:schemeClr val="tx1"/>
                </a:solidFill>
                <a:latin typeface="Constantia" pitchFamily="18" charset="0"/>
              </a:rPr>
              <a:t>deRoon</a:t>
            </a:r>
            <a:r>
              <a:rPr lang="en-US" sz="2000" dirty="0" smtClean="0">
                <a:solidFill>
                  <a:schemeClr val="tx1"/>
                </a:solidFill>
                <a:latin typeface="Constantia" pitchFamily="18" charset="0"/>
              </a:rPr>
              <a:t>-Cassini, T., &amp; </a:t>
            </a:r>
            <a:r>
              <a:rPr lang="en-US" sz="2000" dirty="0" err="1" smtClean="0">
                <a:solidFill>
                  <a:schemeClr val="tx1"/>
                </a:solidFill>
                <a:latin typeface="Constantia" pitchFamily="18" charset="0"/>
              </a:rPr>
              <a:t>Brasel</a:t>
            </a:r>
            <a:r>
              <a:rPr lang="en-US" sz="2000" dirty="0" smtClean="0">
                <a:solidFill>
                  <a:schemeClr val="tx1"/>
                </a:solidFill>
                <a:latin typeface="Constantia" pitchFamily="18" charset="0"/>
              </a:rPr>
              <a:t>, K. (2013). Does opiate use in traumatically injured individuals worsen pain and psychological outcomes?. </a:t>
            </a:r>
            <a:r>
              <a:rPr lang="en-US" sz="2000" i="1" dirty="0" smtClean="0">
                <a:solidFill>
                  <a:schemeClr val="tx1"/>
                </a:solidFill>
                <a:latin typeface="Constantia" pitchFamily="18" charset="0"/>
              </a:rPr>
              <a:t>The Journal of Pain</a:t>
            </a:r>
            <a:r>
              <a:rPr lang="en-US" sz="2000" dirty="0" smtClean="0">
                <a:solidFill>
                  <a:schemeClr val="tx1"/>
                </a:solidFill>
                <a:latin typeface="Constantia" pitchFamily="18" charset="0"/>
              </a:rPr>
              <a:t>, 14(4), 424-430</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Weiss, R. D., Potter, J. S., </a:t>
            </a:r>
            <a:r>
              <a:rPr lang="en-US" sz="2000" dirty="0" err="1" smtClean="0">
                <a:solidFill>
                  <a:schemeClr val="tx1"/>
                </a:solidFill>
                <a:latin typeface="Constantia" pitchFamily="18" charset="0"/>
              </a:rPr>
              <a:t>Fiellin</a:t>
            </a:r>
            <a:r>
              <a:rPr lang="en-US" sz="2000" dirty="0" smtClean="0">
                <a:solidFill>
                  <a:schemeClr val="tx1"/>
                </a:solidFill>
                <a:latin typeface="Constantia" pitchFamily="18" charset="0"/>
              </a:rPr>
              <a:t>, D. A., Byrne, M., Connery, H. S., Dickinson, W., ... &amp; </a:t>
            </a:r>
            <a:r>
              <a:rPr lang="en-US" sz="2000" dirty="0" err="1" smtClean="0">
                <a:solidFill>
                  <a:schemeClr val="tx1"/>
                </a:solidFill>
                <a:latin typeface="Constantia" pitchFamily="18" charset="0"/>
              </a:rPr>
              <a:t>Hasson</a:t>
            </a:r>
            <a:r>
              <a:rPr lang="en-US" sz="2000" dirty="0" smtClean="0">
                <a:solidFill>
                  <a:schemeClr val="tx1"/>
                </a:solidFill>
                <a:latin typeface="Constantia" pitchFamily="18" charset="0"/>
              </a:rPr>
              <a:t>, A. L. (2011). Adjunctive counseling during brief and extended </a:t>
            </a:r>
            <a:r>
              <a:rPr lang="en-US" sz="2000" dirty="0" err="1" smtClean="0">
                <a:solidFill>
                  <a:schemeClr val="tx1"/>
                </a:solidFill>
                <a:latin typeface="Constantia" pitchFamily="18" charset="0"/>
              </a:rPr>
              <a:t>buprenorphine-naloxone</a:t>
            </a:r>
            <a:r>
              <a:rPr lang="en-US" sz="2000" dirty="0" smtClean="0">
                <a:solidFill>
                  <a:schemeClr val="tx1"/>
                </a:solidFill>
                <a:latin typeface="Constantia" pitchFamily="18" charset="0"/>
              </a:rPr>
              <a:t> treatment for prescription opioid dependence: a 2-phase randomized controlled trial. </a:t>
            </a:r>
            <a:r>
              <a:rPr lang="en-US" sz="2000" i="1" dirty="0" smtClean="0">
                <a:solidFill>
                  <a:schemeClr val="tx1"/>
                </a:solidFill>
                <a:latin typeface="Constantia" pitchFamily="18" charset="0"/>
              </a:rPr>
              <a:t>Archives of general psychiatry</a:t>
            </a:r>
            <a:r>
              <a:rPr lang="en-US" sz="2000" dirty="0" smtClean="0">
                <a:solidFill>
                  <a:schemeClr val="tx1"/>
                </a:solidFill>
                <a:latin typeface="Constantia" pitchFamily="18" charset="0"/>
              </a:rPr>
              <a:t>, 68(12), 1238-1246.</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5789</TotalTime>
  <Words>2065</Words>
  <Application>Microsoft Office PowerPoint</Application>
  <PresentationFormat>Custom</PresentationFormat>
  <Paragraphs>113</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Effects Of Painkillers On The Human Body Name Professor Course Title Date</vt:lpstr>
      <vt:lpstr>Overview of the Problem</vt:lpstr>
      <vt:lpstr>Signs &amp; Symptoms of Painkiller Abuse</vt:lpstr>
      <vt:lpstr>Signs &amp; Symptoms of Painkiller Abuse Cont…</vt:lpstr>
      <vt:lpstr>Slide 5</vt:lpstr>
      <vt:lpstr>Causes of Painkiller abuse</vt:lpstr>
      <vt:lpstr>Slide 7</vt:lpstr>
      <vt:lpstr>Effect on Brain and Body</vt:lpstr>
      <vt:lpstr>Slide 9</vt:lpstr>
      <vt:lpstr>Neurotransmitter System Associated with Painkillers Effect</vt:lpstr>
      <vt:lpstr>Diagnosis of Painkiller Abuse</vt:lpstr>
      <vt:lpstr>Risk Factors for Painkiller Abuse</vt:lpstr>
      <vt:lpstr>Painkiller Addiction Treatment</vt:lpstr>
      <vt:lpstr>References</vt:lpstr>
      <vt:lpstr>References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dan</cp:lastModifiedBy>
  <cp:revision>852</cp:revision>
  <dcterms:created xsi:type="dcterms:W3CDTF">2016-05-08T08:20:33Z</dcterms:created>
  <dcterms:modified xsi:type="dcterms:W3CDTF">2019-10-31T20:15:56Z</dcterms:modified>
</cp:coreProperties>
</file>