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5" r:id="rId7"/>
    <p:sldId id="264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118" autoAdjust="0"/>
  </p:normalViewPr>
  <p:slideViewPr>
    <p:cSldViewPr>
      <p:cViewPr varScale="1">
        <p:scale>
          <a:sx n="69" d="100"/>
          <a:sy n="69" d="100"/>
        </p:scale>
        <p:origin x="185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6B3FE-8AE2-49FB-AE02-70FFA1E73AEC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973FD-1860-499C-BEA8-4865BAF2B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10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The next few slides will serve as an overview is to familiarize you with creating an electronic survey instrument.  This week, you’ll create an electronic survey instrument</a:t>
            </a:r>
            <a:r>
              <a:rPr lang="en-US" altLang="en-US" b="1" baseline="0" dirty="0"/>
              <a:t> through SurveyMonkey.  Keep in mind that your view of SurveyMonkey  may look different as the websites are constantly changing.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973FD-1860-499C-BEA8-4865BAF2BB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2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4668" indent="-224668">
              <a:buFontTx/>
              <a:buAutoNum type="arabicPeriod"/>
            </a:pPr>
            <a:r>
              <a:rPr lang="en-US" altLang="en-US" b="1" dirty="0"/>
              <a:t>Once the survey is deployed, you will be able to review it at the home page by selecting My Surveys</a:t>
            </a:r>
          </a:p>
          <a:p>
            <a:pPr marL="224668" indent="-224668">
              <a:buFontTx/>
              <a:buAutoNum type="arabicPeriod"/>
            </a:pPr>
            <a:r>
              <a:rPr lang="en-US" altLang="en-US" b="1" dirty="0"/>
              <a:t>Or, review the results under Recent Survey Results</a:t>
            </a:r>
          </a:p>
          <a:p>
            <a:pPr marL="224668" indent="-224668">
              <a:buFontTx/>
              <a:buAutoNum type="arabicPeriod"/>
            </a:pPr>
            <a:r>
              <a:rPr lang="en-US" altLang="en-US" b="1" dirty="0"/>
              <a:t>When finished or at the end of each session, Log Out</a:t>
            </a:r>
          </a:p>
          <a:p>
            <a:pPr marL="224668" indent="-224668">
              <a:buFontTx/>
              <a:buAutoNum type="arabicPeriod"/>
            </a:pPr>
            <a:endParaRPr lang="en-US" altLang="en-US" b="1" dirty="0"/>
          </a:p>
          <a:p>
            <a:pPr marL="224668" indent="-224668"/>
            <a:endParaRPr lang="en-US" altLang="en-US" b="1" dirty="0"/>
          </a:p>
          <a:p>
            <a:pPr marL="224668" indent="-224668"/>
            <a:r>
              <a:rPr lang="en-US" altLang="en-US" b="1" dirty="0"/>
              <a:t>I encourage you to familiarize yourself with this process well in advance of needing to create the electronic version of your DCI.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611F32-D54F-4F17-A930-93B646B54B8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07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8501" indent="-168501"/>
            <a:r>
              <a:rPr lang="en-US" altLang="en-US" b="1" dirty="0"/>
              <a:t>1. Logon to SurveyMonkey at: www.surveymonkey.com</a:t>
            </a:r>
          </a:p>
          <a:p>
            <a:pPr marL="168501" indent="-168501"/>
            <a:r>
              <a:rPr lang="en-US" altLang="en-US" b="1" dirty="0"/>
              <a:t>2. Sign-up for a free basic account </a:t>
            </a:r>
          </a:p>
          <a:p>
            <a:pPr marL="168501" indent="-168501"/>
            <a:r>
              <a:rPr lang="en-US" altLang="en-US" b="1" dirty="0"/>
              <a:t>3. If you already have an account, Sign-In</a:t>
            </a:r>
          </a:p>
          <a:p>
            <a:pPr marL="617837" lvl="1" indent="-168501"/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AD8F1-2F68-4E1D-B7C9-8E4BB61536A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8501" indent="-168501"/>
            <a:r>
              <a:rPr lang="en-US" altLang="en-US" b="1" dirty="0"/>
              <a:t>Once you’ve created an account (or logged in), you’re ready to begin!</a:t>
            </a:r>
          </a:p>
          <a:p>
            <a:pPr marL="168501" indent="-168501"/>
            <a:endParaRPr lang="en-US" altLang="en-US" b="1" dirty="0"/>
          </a:p>
          <a:p>
            <a:pPr marL="168501" indent="-168501"/>
            <a:r>
              <a:rPr lang="en-US" altLang="en-US" b="1" dirty="0"/>
              <a:t>Now, select create a survey.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045E89-723D-40F3-BC24-C054590A103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5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baseline="0" dirty="0"/>
              <a:t>Now, you can decide what type of survey to create.  You can use a template, or start from scratch.  </a:t>
            </a:r>
          </a:p>
          <a:p>
            <a:r>
              <a:rPr lang="en-US" altLang="en-US" b="1" baseline="0" dirty="0"/>
              <a:t>I’m going to select “Start from Scratch”, but you can decide what’s best for your survey.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B9C2B-238D-4375-AD7E-C302CFF71F1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9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On this webpage, you’ll need</a:t>
            </a:r>
            <a:r>
              <a:rPr lang="en-US" altLang="en-US" b="1" baseline="0" dirty="0"/>
              <a:t> to n</a:t>
            </a:r>
            <a:r>
              <a:rPr lang="en-US" altLang="en-US" b="1" dirty="0"/>
              <a:t>ame your survey.  Be</a:t>
            </a:r>
            <a:r>
              <a:rPr lang="en-US" altLang="en-US" b="1" baseline="0" dirty="0"/>
              <a:t> sure to select a title that accurately describes your survey but isn’t overly long or difficult to understand.  </a:t>
            </a:r>
          </a:p>
          <a:p>
            <a:endParaRPr lang="en-US" altLang="en-US" b="1" baseline="0" dirty="0"/>
          </a:p>
          <a:p>
            <a:r>
              <a:rPr lang="en-US" altLang="en-US" b="1" baseline="0" dirty="0"/>
              <a:t>You’ll also need to select the category of your survey.  Be sure to mark that your questions are already written.  Then, select how your survey will be presented to your subjects .</a:t>
            </a:r>
          </a:p>
          <a:p>
            <a:endParaRPr lang="en-US" altLang="en-US" b="1" baseline="0" dirty="0"/>
          </a:p>
          <a:p>
            <a:r>
              <a:rPr lang="en-US" altLang="en-US" b="1" baseline="0" dirty="0"/>
              <a:t>Finally, click “Create Survey”.  </a:t>
            </a:r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B9C2B-238D-4375-AD7E-C302CFF71F1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4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/>
              <a:t>You’re ready to begin entering your questions!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4B9C2B-238D-4375-AD7E-C302CFF71F1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37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b="1" dirty="0"/>
              <a:t>After you’ve created and previewed your survey, you’re ready to decide how it will be distributed.  Choose “Get Web Link”.  </a:t>
            </a:r>
          </a:p>
          <a:p>
            <a:pPr marL="0" indent="0">
              <a:buFontTx/>
              <a:buNone/>
            </a:pPr>
            <a:endParaRPr lang="en-US" altLang="en-US" b="1" dirty="0"/>
          </a:p>
          <a:p>
            <a:pPr marL="0" indent="0">
              <a:buFontTx/>
              <a:buNone/>
            </a:pPr>
            <a:r>
              <a:rPr lang="en-US" altLang="en-US" b="1" dirty="0"/>
              <a:t>This will provide you with a URL for your survey.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5311E7-939E-4DED-B22C-3BFE3C972EF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2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8501" marR="0" lvl="0" indent="-16850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/>
              <a:t>Do NOT deploy your survey to your participants until you have received feedback from</a:t>
            </a:r>
            <a:r>
              <a:rPr lang="en-US" altLang="en-US" b="1" baseline="0" dirty="0"/>
              <a:t> your </a:t>
            </a:r>
            <a:r>
              <a:rPr lang="en-US" altLang="en-US" b="1" baseline="0" dirty="0" err="1"/>
              <a:t>instrutor</a:t>
            </a:r>
            <a:r>
              <a:rPr lang="en-US" altLang="en-US" b="1" baseline="0" dirty="0"/>
              <a:t>.  </a:t>
            </a:r>
            <a:endParaRPr lang="en-US" altLang="en-US" b="1" dirty="0"/>
          </a:p>
          <a:p>
            <a:pPr marL="168501" indent="-168501"/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F0D1A-26C6-4583-A618-6C487250BB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3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endParaRPr lang="en-US" altLang="en-US" b="1" dirty="0"/>
          </a:p>
          <a:p>
            <a:pPr marL="224668" indent="-224668"/>
            <a:endParaRPr lang="en-US" alt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5300ED-0C97-49F7-A9F3-4DB993AD7C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2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6" y="2130425"/>
            <a:ext cx="7323083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75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990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9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0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28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62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1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41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77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44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0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09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235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9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02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46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2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201" y="4406900"/>
            <a:ext cx="731229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6201" y="2906713"/>
            <a:ext cx="731229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07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25146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5146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57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803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53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49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219200"/>
            <a:ext cx="18669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219200"/>
            <a:ext cx="54483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55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AA77-61DF-4CA8-941B-B9C15DB85DD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7D264-4599-438B-A8A3-1CB175A3C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701925" y="-134938"/>
            <a:ext cx="6678613" cy="12192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rgbClr val="000000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-228600" y="958850"/>
            <a:ext cx="1371600" cy="6172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65000"/>
              <a:buFont typeface="Wingdings" pitchFamily="2" charset="2"/>
              <a:buChar char="n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2192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514600"/>
            <a:ext cx="746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2" name="Picture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35860" r="54156" b="45981"/>
          <a:stretch>
            <a:fillRect/>
          </a:stretch>
        </p:blipFill>
        <p:spPr bwMode="auto">
          <a:xfrm>
            <a:off x="0" y="0"/>
            <a:ext cx="26955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r="52692" b="79485"/>
          <a:stretch>
            <a:fillRect/>
          </a:stretch>
        </p:blipFill>
        <p:spPr bwMode="auto">
          <a:xfrm>
            <a:off x="0" y="0"/>
            <a:ext cx="28463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41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85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merang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elizabeth.krauss@louisville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SurveyMonkey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Electronic Data Collection Instrument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468868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NOTE:  There is NO audio with this presentation.  </a:t>
            </a:r>
          </a:p>
        </p:txBody>
      </p:sp>
    </p:spTree>
    <p:extLst>
      <p:ext uri="{BB962C8B-B14F-4D97-AF65-F5344CB8AC3E}">
        <p14:creationId xmlns:p14="http://schemas.microsoft.com/office/powerpoint/2010/main" val="4137321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848600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28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en-US" dirty="0"/>
              <a:t>Logon to </a:t>
            </a:r>
            <a:r>
              <a:rPr lang="en-US" altLang="en-US" dirty="0">
                <a:hlinkClick r:id="rId3"/>
              </a:rPr>
              <a:t>www.surveymonkey.com</a:t>
            </a:r>
            <a:endParaRPr lang="en-US" altLang="en-US" dirty="0"/>
          </a:p>
          <a:p>
            <a:pPr>
              <a:buFont typeface="Wingdings 2" pitchFamily="18" charset="2"/>
              <a:buNone/>
            </a:pPr>
            <a:endParaRPr lang="en-US" altLang="en-US" dirty="0"/>
          </a:p>
          <a:p>
            <a:pPr>
              <a:buFont typeface="Wingdings 2" pitchFamily="18" charset="2"/>
              <a:buNone/>
            </a:pPr>
            <a:endParaRPr lang="en-US" altLang="en-US" dirty="0"/>
          </a:p>
          <a:p>
            <a:pPr>
              <a:buFont typeface="Wingdings 2" pitchFamily="18" charset="2"/>
              <a:buNone/>
            </a:pPr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8C6B1-6CFA-46AC-A9C8-EFCD70D332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00" b="27500"/>
          <a:stretch/>
        </p:blipFill>
        <p:spPr>
          <a:xfrm>
            <a:off x="1524000" y="3352800"/>
            <a:ext cx="7467600" cy="2987040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792152D-604F-4151-ACBB-032D777228BA}"/>
              </a:ext>
            </a:extLst>
          </p:cNvPr>
          <p:cNvSpPr/>
          <p:nvPr/>
        </p:nvSpPr>
        <p:spPr bwMode="auto">
          <a:xfrm rot="2689462">
            <a:off x="1828800" y="3810000"/>
            <a:ext cx="1905000" cy="9144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n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63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287AB7-C4F9-4EB2-B07D-5057365B4D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0" b="5000"/>
          <a:stretch/>
        </p:blipFill>
        <p:spPr>
          <a:xfrm>
            <a:off x="1371600" y="1981200"/>
            <a:ext cx="7315200" cy="402336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19EBCE11-6C66-441B-BDC4-18806B3A443C}"/>
              </a:ext>
            </a:extLst>
          </p:cNvPr>
          <p:cNvSpPr/>
          <p:nvPr/>
        </p:nvSpPr>
        <p:spPr bwMode="auto">
          <a:xfrm rot="2689462">
            <a:off x="3169578" y="3434130"/>
            <a:ext cx="1905000" cy="9144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n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5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9720C-29C3-428A-8CD1-91971BFB96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0" b="6250"/>
          <a:stretch/>
        </p:blipFill>
        <p:spPr>
          <a:xfrm>
            <a:off x="1295400" y="1905000"/>
            <a:ext cx="7467600" cy="40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1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41BFC6-3833-4B56-943E-59CDF815DA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0" b="7500"/>
          <a:stretch/>
        </p:blipFill>
        <p:spPr>
          <a:xfrm>
            <a:off x="1295400" y="1752600"/>
            <a:ext cx="7696200" cy="41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5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5D17B-B619-4DD4-9EED-5345AAE88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00" b="5000"/>
          <a:stretch/>
        </p:blipFill>
        <p:spPr>
          <a:xfrm>
            <a:off x="1447800" y="1752600"/>
            <a:ext cx="73152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792A9-C8E6-4992-A0A7-B5FF532F2B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50" b="6250"/>
          <a:stretch/>
        </p:blipFill>
        <p:spPr>
          <a:xfrm>
            <a:off x="609600" y="1600200"/>
            <a:ext cx="8382000" cy="461010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54B0C18A-273F-4EC5-B271-A0C7C002720E}"/>
              </a:ext>
            </a:extLst>
          </p:cNvPr>
          <p:cNvSpPr/>
          <p:nvPr/>
        </p:nvSpPr>
        <p:spPr bwMode="auto">
          <a:xfrm rot="2689462">
            <a:off x="2621622" y="1529130"/>
            <a:ext cx="1905000" cy="914400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5000"/>
              <a:buFont typeface="Wingdings" pitchFamily="2" charset="2"/>
              <a:buChar char="n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4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0DE804-65A4-44EC-B145-9415CA053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67" r="8333" b="5000"/>
          <a:stretch/>
        </p:blipFill>
        <p:spPr>
          <a:xfrm>
            <a:off x="5486400" y="1524000"/>
            <a:ext cx="3505200" cy="4933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F693D3-F9E1-43A3-AA18-8EE019712984}"/>
              </a:ext>
            </a:extLst>
          </p:cNvPr>
          <p:cNvSpPr txBox="1"/>
          <p:nvPr/>
        </p:nvSpPr>
        <p:spPr>
          <a:xfrm>
            <a:off x="1295400" y="19050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Email your DCI Cover Letter (with the link to your electronic survey included) to your instructor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elizabeth.krauss@louisville.edu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REMEMBER:  The email you send to your instructor should look identical to the email you send to your subjects.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DO NOT email your survey to your subjects until you have gotten approval from your instructor.  </a:t>
            </a:r>
          </a:p>
        </p:txBody>
      </p:sp>
    </p:spTree>
    <p:extLst>
      <p:ext uri="{BB962C8B-B14F-4D97-AF65-F5344CB8AC3E}">
        <p14:creationId xmlns:p14="http://schemas.microsoft.com/office/powerpoint/2010/main" val="372342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A0E72-B486-4F7D-AFB8-CBE50B214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67" r="8333" b="5000"/>
          <a:stretch/>
        </p:blipFill>
        <p:spPr>
          <a:xfrm>
            <a:off x="5353665" y="1433142"/>
            <a:ext cx="3637935" cy="5120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9944D3-8366-446D-B6AC-5729E91A5B6E}"/>
              </a:ext>
            </a:extLst>
          </p:cNvPr>
          <p:cNvSpPr txBox="1"/>
          <p:nvPr/>
        </p:nvSpPr>
        <p:spPr>
          <a:xfrm>
            <a:off x="1295400" y="19050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 NOT email your survey to your subjects until you have gotten approval from your instructor.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AFTER receiving approval from your instructor, you’re ready to deploy your DCI to your subjects.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 sure to include your DCI Cover Letter in the body of your email.  </a:t>
            </a:r>
          </a:p>
        </p:txBody>
      </p:sp>
    </p:spTree>
    <p:extLst>
      <p:ext uri="{BB962C8B-B14F-4D97-AF65-F5344CB8AC3E}">
        <p14:creationId xmlns:p14="http://schemas.microsoft.com/office/powerpoint/2010/main" val="23936989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797&quot;&gt;&lt;object type=&quot;3&quot; unique_id=&quot;10798&quot;&gt;&lt;property id=&quot;20148&quot; value=&quot;5&quot;/&gt;&lt;property id=&quot;20300&quot; value=&quot;Slide 1 - &amp;quot;Zoomerang&amp;quot;&quot;/&gt;&lt;property id=&quot;20307&quot; value=&quot;256&quot;/&gt;&lt;/object&gt;&lt;object type=&quot;3&quot; unique_id=&quot;10799&quot;&gt;&lt;property id=&quot;20148&quot; value=&quot;5&quot;/&gt;&lt;property id=&quot;20300&quot; value=&quot;Slide 2&quot;/&gt;&lt;property id=&quot;20307&quot; value=&quot;257&quot;/&gt;&lt;/object&gt;&lt;object type=&quot;3&quot; unique_id=&quot;10800&quot;&gt;&lt;property id=&quot;20148&quot; value=&quot;5&quot;/&gt;&lt;property id=&quot;20300&quot; value=&quot;Slide 3&quot;/&gt;&lt;property id=&quot;20307&quot; value=&quot;258&quot;/&gt;&lt;/object&gt;&lt;object type=&quot;3&quot; unique_id=&quot;10801&quot;&gt;&lt;property id=&quot;20148&quot; value=&quot;5&quot;/&gt;&lt;property id=&quot;20300&quot; value=&quot;Slide 4&quot;/&gt;&lt;property id=&quot;20307&quot; value=&quot;259&quot;/&gt;&lt;/object&gt;&lt;object type=&quot;3&quot; unique_id=&quot;10802&quot;&gt;&lt;property id=&quot;20148&quot; value=&quot;5&quot;/&gt;&lt;property id=&quot;20300&quot; value=&quot;Slide 5&quot;/&gt;&lt;property id=&quot;20307&quot; value=&quot;260&quot;/&gt;&lt;/object&gt;&lt;object type=&quot;3&quot; unique_id=&quot;10803&quot;&gt;&lt;property id=&quot;20148&quot; value=&quot;5&quot;/&gt;&lt;property id=&quot;20300&quot; value=&quot;Slide 6&quot;/&gt;&lt;property id=&quot;20307&quot; value=&quot;261&quot;/&gt;&lt;/object&gt;&lt;object type=&quot;3&quot; unique_id=&quot;10804&quot;&gt;&lt;property id=&quot;20148&quot; value=&quot;5&quot;/&gt;&lt;property id=&quot;20300&quot; value=&quot;Slide 7&quot;/&gt;&lt;property id=&quot;20307&quot; value=&quot;262&quot;/&gt;&lt;/object&gt;&lt;object type=&quot;3&quot; unique_id=&quot;10805&quot;&gt;&lt;property id=&quot;20148&quot; value=&quot;5&quot;/&gt;&lt;property id=&quot;20300&quot; value=&quot;Slide 8&quot;/&gt;&lt;property id=&quot;20307&quot; value=&quot;263&quot;/&gt;&lt;/object&gt;&lt;/object&gt;&lt;object type=&quot;8&quot; unique_id=&quot;10815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F92A4E7-DF7C-45D7-8F8B-4EF63F208FD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F9A530ED-CE28-445D-BCBA-C7B850CD2699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371734E8-D876-47EF-9767-D6B7F8EA05DD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5000"/>
          <a:buFont typeface="Wingdings" pitchFamily="2" charset="2"/>
          <a:buChar char="n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5000"/>
          <a:buFont typeface="Wingdings" pitchFamily="2" charset="2"/>
          <a:buChar char="n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472</Words>
  <Application>Microsoft Office PowerPoint</Application>
  <PresentationFormat>On-screen Show (4:3)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Tahoma</vt:lpstr>
      <vt:lpstr>Wingdings</vt:lpstr>
      <vt:lpstr>Wingdings 2</vt:lpstr>
      <vt:lpstr>Wingdings 3</vt:lpstr>
      <vt:lpstr>Default Design</vt:lpstr>
      <vt:lpstr>Ion</vt:lpstr>
      <vt:lpstr>SurveyMonkey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Zoomerang</dc:title>
  <dc:creator>KEKRAUSS</dc:creator>
  <cp:lastModifiedBy>Robinson, Tamara J SSG MIL USA TRADOC USAREC</cp:lastModifiedBy>
  <cp:revision>10</cp:revision>
  <dcterms:created xsi:type="dcterms:W3CDTF">2014-01-16T00:21:32Z</dcterms:created>
  <dcterms:modified xsi:type="dcterms:W3CDTF">2021-07-01T19:05:53Z</dcterms:modified>
</cp:coreProperties>
</file>