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662" autoAdjust="0"/>
  </p:normalViewPr>
  <p:slideViewPr>
    <p:cSldViewPr>
      <p:cViewPr>
        <p:scale>
          <a:sx n="77" d="100"/>
          <a:sy n="77" d="100"/>
        </p:scale>
        <p:origin x="-117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61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7F7C45-E5FA-4115-87AB-C401ED98C0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9888D49-408A-4F37-88C1-294CBAEE9E05}">
      <dgm:prSet/>
      <dgm:spPr/>
      <dgm:t>
        <a:bodyPr/>
        <a:lstStyle/>
        <a:p>
          <a:pPr rtl="0"/>
          <a:r>
            <a:rPr lang="en-US" b="0" i="0" baseline="0" smtClean="0"/>
            <a:t>The online electrostatic sensor (OLES) works as a full flow electrostatic inducing device.</a:t>
          </a:r>
          <a:endParaRPr lang="en-US"/>
        </a:p>
      </dgm:t>
    </dgm:pt>
    <dgm:pt modelId="{4CB80708-848C-48D0-B169-54A1014505A5}" type="parTrans" cxnId="{1CBFC179-1CF4-46E9-B513-EEB98A7EF511}">
      <dgm:prSet/>
      <dgm:spPr/>
      <dgm:t>
        <a:bodyPr/>
        <a:lstStyle/>
        <a:p>
          <a:endParaRPr lang="en-US"/>
        </a:p>
      </dgm:t>
    </dgm:pt>
    <dgm:pt modelId="{1DF38ECD-1A52-40BF-B01B-2E4196511CAF}" type="sibTrans" cxnId="{1CBFC179-1CF4-46E9-B513-EEB98A7EF511}">
      <dgm:prSet/>
      <dgm:spPr/>
      <dgm:t>
        <a:bodyPr/>
        <a:lstStyle/>
        <a:p>
          <a:endParaRPr lang="en-US"/>
        </a:p>
      </dgm:t>
    </dgm:pt>
    <dgm:pt modelId="{ADC79C38-B90D-4F2D-9E6F-57C9A3BFD696}">
      <dgm:prSet/>
      <dgm:spPr/>
      <dgm:t>
        <a:bodyPr/>
        <a:lstStyle/>
        <a:p>
          <a:pPr rtl="0"/>
          <a:r>
            <a:rPr lang="en-US" b="0" i="0" baseline="0" smtClean="0"/>
            <a:t>The electrostatic sensor is mounted alongside the lubrication system.</a:t>
          </a:r>
          <a:endParaRPr lang="en-US"/>
        </a:p>
      </dgm:t>
    </dgm:pt>
    <dgm:pt modelId="{03B1BB06-7FDA-4B66-A972-A144F9C9636C}" type="parTrans" cxnId="{D1FE1115-0159-4B46-9151-78CB119E7F43}">
      <dgm:prSet/>
      <dgm:spPr/>
      <dgm:t>
        <a:bodyPr/>
        <a:lstStyle/>
        <a:p>
          <a:endParaRPr lang="en-US"/>
        </a:p>
      </dgm:t>
    </dgm:pt>
    <dgm:pt modelId="{8BDDE33B-5B6D-420C-8470-E61F62DB81E0}" type="sibTrans" cxnId="{D1FE1115-0159-4B46-9151-78CB119E7F43}">
      <dgm:prSet/>
      <dgm:spPr/>
      <dgm:t>
        <a:bodyPr/>
        <a:lstStyle/>
        <a:p>
          <a:endParaRPr lang="en-US"/>
        </a:p>
      </dgm:t>
    </dgm:pt>
    <dgm:pt modelId="{E6C3FFF9-FBB6-4535-AD4D-D86A50A28678}">
      <dgm:prSet/>
      <dgm:spPr/>
      <dgm:t>
        <a:bodyPr/>
        <a:lstStyle/>
        <a:p>
          <a:pPr rtl="0"/>
          <a:r>
            <a:rPr lang="en-US" b="0" i="0" baseline="0" smtClean="0"/>
            <a:t>The sensor comprises of; inner insulating tube, a probe and a shied.</a:t>
          </a:r>
          <a:endParaRPr lang="en-US"/>
        </a:p>
      </dgm:t>
    </dgm:pt>
    <dgm:pt modelId="{35FD5769-8612-4545-86F4-FD69936122BF}" type="parTrans" cxnId="{677126B0-FED3-43E2-AEC9-27ED5B169BEF}">
      <dgm:prSet/>
      <dgm:spPr/>
      <dgm:t>
        <a:bodyPr/>
        <a:lstStyle/>
        <a:p>
          <a:endParaRPr lang="en-US"/>
        </a:p>
      </dgm:t>
    </dgm:pt>
    <dgm:pt modelId="{5D610EBF-F71E-4CAA-B67A-3BFAE82ABEDB}" type="sibTrans" cxnId="{677126B0-FED3-43E2-AEC9-27ED5B169BEF}">
      <dgm:prSet/>
      <dgm:spPr/>
      <dgm:t>
        <a:bodyPr/>
        <a:lstStyle/>
        <a:p>
          <a:endParaRPr lang="en-US"/>
        </a:p>
      </dgm:t>
    </dgm:pt>
    <dgm:pt modelId="{0A78C9B1-773E-4DB8-A077-279146C9D9DF}">
      <dgm:prSet/>
      <dgm:spPr/>
      <dgm:t>
        <a:bodyPr/>
        <a:lstStyle/>
        <a:p>
          <a:pPr rtl="0"/>
          <a:r>
            <a:rPr lang="en-US" b="0" i="0" baseline="0" smtClean="0"/>
            <a:t>Grounding of the shield is done to guard the sensor from external electrostatic fields.</a:t>
          </a:r>
          <a:endParaRPr lang="en-US"/>
        </a:p>
      </dgm:t>
    </dgm:pt>
    <dgm:pt modelId="{F611F3BE-9BA7-48E5-8C28-D9A74D770C72}" type="parTrans" cxnId="{36F6C2F9-7621-46E8-A771-1F82C8B8AA21}">
      <dgm:prSet/>
      <dgm:spPr/>
      <dgm:t>
        <a:bodyPr/>
        <a:lstStyle/>
        <a:p>
          <a:endParaRPr lang="en-US"/>
        </a:p>
      </dgm:t>
    </dgm:pt>
    <dgm:pt modelId="{72F613CF-DCCC-431C-9997-5CE1A2EAA617}" type="sibTrans" cxnId="{36F6C2F9-7621-46E8-A771-1F82C8B8AA21}">
      <dgm:prSet/>
      <dgm:spPr/>
      <dgm:t>
        <a:bodyPr/>
        <a:lstStyle/>
        <a:p>
          <a:endParaRPr lang="en-US"/>
        </a:p>
      </dgm:t>
    </dgm:pt>
    <dgm:pt modelId="{EDA56D73-71B6-4DEA-AAC9-662A5DB5E4F3}">
      <dgm:prSet/>
      <dgm:spPr/>
      <dgm:t>
        <a:bodyPr/>
        <a:lstStyle/>
        <a:p>
          <a:pPr rtl="0"/>
          <a:r>
            <a:rPr lang="en-US" b="0" i="0" baseline="0" smtClean="0"/>
            <a:t>The probe acts as a sensor and its  attached to the signal conditioning unit knows as a charge amplification circuit turning charge into voltage signals using the principle below U out=−Q/ C f</a:t>
          </a:r>
          <a:endParaRPr lang="en-US"/>
        </a:p>
      </dgm:t>
    </dgm:pt>
    <dgm:pt modelId="{0B01D8B4-5F99-4D50-B60D-7926A2365864}" type="parTrans" cxnId="{16218C58-C311-4CAB-9B55-795EA41EDBF6}">
      <dgm:prSet/>
      <dgm:spPr/>
      <dgm:t>
        <a:bodyPr/>
        <a:lstStyle/>
        <a:p>
          <a:endParaRPr lang="en-US"/>
        </a:p>
      </dgm:t>
    </dgm:pt>
    <dgm:pt modelId="{C27BD108-762E-4675-9060-FF1A59798C65}" type="sibTrans" cxnId="{16218C58-C311-4CAB-9B55-795EA41EDBF6}">
      <dgm:prSet/>
      <dgm:spPr/>
      <dgm:t>
        <a:bodyPr/>
        <a:lstStyle/>
        <a:p>
          <a:endParaRPr lang="en-US"/>
        </a:p>
      </dgm:t>
    </dgm:pt>
    <dgm:pt modelId="{56867FC8-08F3-4D42-A026-AB609D378B19}">
      <dgm:prSet/>
      <dgm:spPr/>
      <dgm:t>
        <a:bodyPr/>
        <a:lstStyle/>
        <a:p>
          <a:pPr rtl="0"/>
          <a:endParaRPr lang="en-US"/>
        </a:p>
      </dgm:t>
    </dgm:pt>
    <dgm:pt modelId="{5514C7D4-3B52-45F4-906F-EF626283E52D}" type="parTrans" cxnId="{339CD4DE-DE75-41F8-8C68-CD73A697247B}">
      <dgm:prSet/>
      <dgm:spPr/>
      <dgm:t>
        <a:bodyPr/>
        <a:lstStyle/>
        <a:p>
          <a:endParaRPr lang="en-US"/>
        </a:p>
      </dgm:t>
    </dgm:pt>
    <dgm:pt modelId="{DA507936-D735-4A6C-8D8A-2EE558E187D5}" type="sibTrans" cxnId="{339CD4DE-DE75-41F8-8C68-CD73A697247B}">
      <dgm:prSet/>
      <dgm:spPr/>
      <dgm:t>
        <a:bodyPr/>
        <a:lstStyle/>
        <a:p>
          <a:endParaRPr lang="en-US"/>
        </a:p>
      </dgm:t>
    </dgm:pt>
    <dgm:pt modelId="{4786394D-3832-4598-84C8-9E8B2B4B91B5}" type="pres">
      <dgm:prSet presAssocID="{737F7C45-E5FA-4115-87AB-C401ED98C0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EB261D-C86C-4930-8F30-F6D49910A09D}" type="pres">
      <dgm:prSet presAssocID="{09888D49-408A-4F37-88C1-294CBAEE9E05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0894B-BAAC-49DD-91EF-2722D2B10AA3}" type="pres">
      <dgm:prSet presAssocID="{1DF38ECD-1A52-40BF-B01B-2E4196511CAF}" presName="spacer" presStyleCnt="0"/>
      <dgm:spPr/>
    </dgm:pt>
    <dgm:pt modelId="{E06AFB22-E6F7-47A1-BED7-F4EC9FBB6C1A}" type="pres">
      <dgm:prSet presAssocID="{ADC79C38-B90D-4F2D-9E6F-57C9A3BFD696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957C71-1192-4B97-879F-BF08E270B88F}" type="pres">
      <dgm:prSet presAssocID="{8BDDE33B-5B6D-420C-8470-E61F62DB81E0}" presName="spacer" presStyleCnt="0"/>
      <dgm:spPr/>
    </dgm:pt>
    <dgm:pt modelId="{2B9945A5-D281-4E9F-99F0-771DE1E9EE9B}" type="pres">
      <dgm:prSet presAssocID="{E6C3FFF9-FBB6-4535-AD4D-D86A50A2867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6BCDAA-95B0-4A2C-8557-5CE61E86581C}" type="pres">
      <dgm:prSet presAssocID="{5D610EBF-F71E-4CAA-B67A-3BFAE82ABEDB}" presName="spacer" presStyleCnt="0"/>
      <dgm:spPr/>
    </dgm:pt>
    <dgm:pt modelId="{0C0C08A5-F984-45FF-B3A3-7BBD78E9F895}" type="pres">
      <dgm:prSet presAssocID="{0A78C9B1-773E-4DB8-A077-279146C9D9DF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2E867-C729-4E55-92E7-015D1C9502A0}" type="pres">
      <dgm:prSet presAssocID="{72F613CF-DCCC-431C-9997-5CE1A2EAA617}" presName="spacer" presStyleCnt="0"/>
      <dgm:spPr/>
    </dgm:pt>
    <dgm:pt modelId="{7FFDCC8A-29C9-4BFD-954E-DC9AADE25964}" type="pres">
      <dgm:prSet presAssocID="{EDA56D73-71B6-4DEA-AAC9-662A5DB5E4F3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A73174-0CB6-4A80-BE67-33AE07571D3F}" type="pres">
      <dgm:prSet presAssocID="{C27BD108-762E-4675-9060-FF1A59798C65}" presName="spacer" presStyleCnt="0"/>
      <dgm:spPr/>
    </dgm:pt>
    <dgm:pt modelId="{3A0B060A-D303-41FF-BE95-D1C23B14BE91}" type="pres">
      <dgm:prSet presAssocID="{56867FC8-08F3-4D42-A026-AB609D378B19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F32996-D7BD-41E5-918E-A271AF20C5B6}" type="presOf" srcId="{ADC79C38-B90D-4F2D-9E6F-57C9A3BFD696}" destId="{E06AFB22-E6F7-47A1-BED7-F4EC9FBB6C1A}" srcOrd="0" destOrd="0" presId="urn:microsoft.com/office/officeart/2005/8/layout/vList2"/>
    <dgm:cxn modelId="{72C5496F-CE1D-4635-A188-01D71E77F082}" type="presOf" srcId="{E6C3FFF9-FBB6-4535-AD4D-D86A50A28678}" destId="{2B9945A5-D281-4E9F-99F0-771DE1E9EE9B}" srcOrd="0" destOrd="0" presId="urn:microsoft.com/office/officeart/2005/8/layout/vList2"/>
    <dgm:cxn modelId="{339CD4DE-DE75-41F8-8C68-CD73A697247B}" srcId="{737F7C45-E5FA-4115-87AB-C401ED98C0EC}" destId="{56867FC8-08F3-4D42-A026-AB609D378B19}" srcOrd="5" destOrd="0" parTransId="{5514C7D4-3B52-45F4-906F-EF626283E52D}" sibTransId="{DA507936-D735-4A6C-8D8A-2EE558E187D5}"/>
    <dgm:cxn modelId="{79EFD5EE-F613-4D6E-A7DF-52F1A0633584}" type="presOf" srcId="{737F7C45-E5FA-4115-87AB-C401ED98C0EC}" destId="{4786394D-3832-4598-84C8-9E8B2B4B91B5}" srcOrd="0" destOrd="0" presId="urn:microsoft.com/office/officeart/2005/8/layout/vList2"/>
    <dgm:cxn modelId="{1CBFC179-1CF4-46E9-B513-EEB98A7EF511}" srcId="{737F7C45-E5FA-4115-87AB-C401ED98C0EC}" destId="{09888D49-408A-4F37-88C1-294CBAEE9E05}" srcOrd="0" destOrd="0" parTransId="{4CB80708-848C-48D0-B169-54A1014505A5}" sibTransId="{1DF38ECD-1A52-40BF-B01B-2E4196511CAF}"/>
    <dgm:cxn modelId="{D1FE1115-0159-4B46-9151-78CB119E7F43}" srcId="{737F7C45-E5FA-4115-87AB-C401ED98C0EC}" destId="{ADC79C38-B90D-4F2D-9E6F-57C9A3BFD696}" srcOrd="1" destOrd="0" parTransId="{03B1BB06-7FDA-4B66-A972-A144F9C9636C}" sibTransId="{8BDDE33B-5B6D-420C-8470-E61F62DB81E0}"/>
    <dgm:cxn modelId="{16218C58-C311-4CAB-9B55-795EA41EDBF6}" srcId="{737F7C45-E5FA-4115-87AB-C401ED98C0EC}" destId="{EDA56D73-71B6-4DEA-AAC9-662A5DB5E4F3}" srcOrd="4" destOrd="0" parTransId="{0B01D8B4-5F99-4D50-B60D-7926A2365864}" sibTransId="{C27BD108-762E-4675-9060-FF1A59798C65}"/>
    <dgm:cxn modelId="{58DDD538-1553-4EF2-A683-55666B5C56E1}" type="presOf" srcId="{0A78C9B1-773E-4DB8-A077-279146C9D9DF}" destId="{0C0C08A5-F984-45FF-B3A3-7BBD78E9F895}" srcOrd="0" destOrd="0" presId="urn:microsoft.com/office/officeart/2005/8/layout/vList2"/>
    <dgm:cxn modelId="{36F6C2F9-7621-46E8-A771-1F82C8B8AA21}" srcId="{737F7C45-E5FA-4115-87AB-C401ED98C0EC}" destId="{0A78C9B1-773E-4DB8-A077-279146C9D9DF}" srcOrd="3" destOrd="0" parTransId="{F611F3BE-9BA7-48E5-8C28-D9A74D770C72}" sibTransId="{72F613CF-DCCC-431C-9997-5CE1A2EAA617}"/>
    <dgm:cxn modelId="{205AC5BC-0336-4E3F-B56A-2087BDB017D8}" type="presOf" srcId="{09888D49-408A-4F37-88C1-294CBAEE9E05}" destId="{0DEB261D-C86C-4930-8F30-F6D49910A09D}" srcOrd="0" destOrd="0" presId="urn:microsoft.com/office/officeart/2005/8/layout/vList2"/>
    <dgm:cxn modelId="{677126B0-FED3-43E2-AEC9-27ED5B169BEF}" srcId="{737F7C45-E5FA-4115-87AB-C401ED98C0EC}" destId="{E6C3FFF9-FBB6-4535-AD4D-D86A50A28678}" srcOrd="2" destOrd="0" parTransId="{35FD5769-8612-4545-86F4-FD69936122BF}" sibTransId="{5D610EBF-F71E-4CAA-B67A-3BFAE82ABEDB}"/>
    <dgm:cxn modelId="{16DA8D5F-D97D-450C-9567-3D77913844E9}" type="presOf" srcId="{EDA56D73-71B6-4DEA-AAC9-662A5DB5E4F3}" destId="{7FFDCC8A-29C9-4BFD-954E-DC9AADE25964}" srcOrd="0" destOrd="0" presId="urn:microsoft.com/office/officeart/2005/8/layout/vList2"/>
    <dgm:cxn modelId="{EA708912-EBB3-42B9-AE8C-B20389A1F6D5}" type="presOf" srcId="{56867FC8-08F3-4D42-A026-AB609D378B19}" destId="{3A0B060A-D303-41FF-BE95-D1C23B14BE91}" srcOrd="0" destOrd="0" presId="urn:microsoft.com/office/officeart/2005/8/layout/vList2"/>
    <dgm:cxn modelId="{C74043D5-0CE0-4786-A09D-8823F8CF14C4}" type="presParOf" srcId="{4786394D-3832-4598-84C8-9E8B2B4B91B5}" destId="{0DEB261D-C86C-4930-8F30-F6D49910A09D}" srcOrd="0" destOrd="0" presId="urn:microsoft.com/office/officeart/2005/8/layout/vList2"/>
    <dgm:cxn modelId="{139AE655-74EE-46F9-AE10-19EC98F99B54}" type="presParOf" srcId="{4786394D-3832-4598-84C8-9E8B2B4B91B5}" destId="{B240894B-BAAC-49DD-91EF-2722D2B10AA3}" srcOrd="1" destOrd="0" presId="urn:microsoft.com/office/officeart/2005/8/layout/vList2"/>
    <dgm:cxn modelId="{EAC94D6D-9BD2-4772-9713-42EC52EBC69D}" type="presParOf" srcId="{4786394D-3832-4598-84C8-9E8B2B4B91B5}" destId="{E06AFB22-E6F7-47A1-BED7-F4EC9FBB6C1A}" srcOrd="2" destOrd="0" presId="urn:microsoft.com/office/officeart/2005/8/layout/vList2"/>
    <dgm:cxn modelId="{CEAC8911-AE9F-496E-B211-FCD313400408}" type="presParOf" srcId="{4786394D-3832-4598-84C8-9E8B2B4B91B5}" destId="{A8957C71-1192-4B97-879F-BF08E270B88F}" srcOrd="3" destOrd="0" presId="urn:microsoft.com/office/officeart/2005/8/layout/vList2"/>
    <dgm:cxn modelId="{15C622D6-FC9A-4E70-8333-37FB31C1023E}" type="presParOf" srcId="{4786394D-3832-4598-84C8-9E8B2B4B91B5}" destId="{2B9945A5-D281-4E9F-99F0-771DE1E9EE9B}" srcOrd="4" destOrd="0" presId="urn:microsoft.com/office/officeart/2005/8/layout/vList2"/>
    <dgm:cxn modelId="{9FE1732D-B68E-48D4-B9EA-A3CDF4402737}" type="presParOf" srcId="{4786394D-3832-4598-84C8-9E8B2B4B91B5}" destId="{A26BCDAA-95B0-4A2C-8557-5CE61E86581C}" srcOrd="5" destOrd="0" presId="urn:microsoft.com/office/officeart/2005/8/layout/vList2"/>
    <dgm:cxn modelId="{99228F68-9F7B-43A1-9580-F65E01A617FB}" type="presParOf" srcId="{4786394D-3832-4598-84C8-9E8B2B4B91B5}" destId="{0C0C08A5-F984-45FF-B3A3-7BBD78E9F895}" srcOrd="6" destOrd="0" presId="urn:microsoft.com/office/officeart/2005/8/layout/vList2"/>
    <dgm:cxn modelId="{4A5CE207-E1A1-4A5E-BF0A-DBBEAC31536F}" type="presParOf" srcId="{4786394D-3832-4598-84C8-9E8B2B4B91B5}" destId="{C972E867-C729-4E55-92E7-015D1C9502A0}" srcOrd="7" destOrd="0" presId="urn:microsoft.com/office/officeart/2005/8/layout/vList2"/>
    <dgm:cxn modelId="{29588EA0-A8A6-446E-966A-344B6D001DF4}" type="presParOf" srcId="{4786394D-3832-4598-84C8-9E8B2B4B91B5}" destId="{7FFDCC8A-29C9-4BFD-954E-DC9AADE25964}" srcOrd="8" destOrd="0" presId="urn:microsoft.com/office/officeart/2005/8/layout/vList2"/>
    <dgm:cxn modelId="{6F6FD759-FAEA-41EA-B2D7-DD86C6AD235B}" type="presParOf" srcId="{4786394D-3832-4598-84C8-9E8B2B4B91B5}" destId="{2DA73174-0CB6-4A80-BE67-33AE07571D3F}" srcOrd="9" destOrd="0" presId="urn:microsoft.com/office/officeart/2005/8/layout/vList2"/>
    <dgm:cxn modelId="{07F78E6F-E554-45D6-82B1-706147C8F77D}" type="presParOf" srcId="{4786394D-3832-4598-84C8-9E8B2B4B91B5}" destId="{3A0B060A-D303-41FF-BE95-D1C23B14BE9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A0BAB8-418E-42C2-8E64-674188D8055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0730298-02F5-4E2A-A9F4-7600E292A2FD}">
      <dgm:prSet/>
      <dgm:spPr/>
      <dgm:t>
        <a:bodyPr/>
        <a:lstStyle/>
        <a:p>
          <a:pPr rtl="0"/>
          <a:r>
            <a:rPr lang="en-US" b="1" i="0" baseline="0" dirty="0" smtClean="0"/>
            <a:t>Conclusion</a:t>
          </a:r>
          <a:endParaRPr lang="en-US" dirty="0"/>
        </a:p>
      </dgm:t>
    </dgm:pt>
    <dgm:pt modelId="{04B68694-6EFA-4196-AE2C-C25C64C56B9D}" type="parTrans" cxnId="{A694E29E-167A-4CA5-BFCA-7A7F850115DD}">
      <dgm:prSet/>
      <dgm:spPr/>
      <dgm:t>
        <a:bodyPr/>
        <a:lstStyle/>
        <a:p>
          <a:endParaRPr lang="en-US"/>
        </a:p>
      </dgm:t>
    </dgm:pt>
    <dgm:pt modelId="{60B72454-1F54-46A8-8199-9066491415BF}" type="sibTrans" cxnId="{A694E29E-167A-4CA5-BFCA-7A7F850115DD}">
      <dgm:prSet/>
      <dgm:spPr/>
      <dgm:t>
        <a:bodyPr/>
        <a:lstStyle/>
        <a:p>
          <a:endParaRPr lang="en-US"/>
        </a:p>
      </dgm:t>
    </dgm:pt>
    <dgm:pt modelId="{D071543F-AD6C-48B5-A9CA-DAAC758537E2}">
      <dgm:prSet/>
      <dgm:spPr/>
      <dgm:t>
        <a:bodyPr/>
        <a:lstStyle/>
        <a:p>
          <a:pPr rtl="0"/>
          <a:r>
            <a:rPr lang="en-US" b="0" i="0" baseline="0" smtClean="0"/>
            <a:t>Using debris recognition technology, the electrostatic sensors effectively capture the debris characteristic pulse thus showing the conditions of the gearbox.</a:t>
          </a:r>
          <a:endParaRPr lang="en-US"/>
        </a:p>
      </dgm:t>
    </dgm:pt>
    <dgm:pt modelId="{03607FB9-9F16-437E-9C20-8AEB197C9C73}" type="parTrans" cxnId="{9545F160-88F4-4D9E-9F37-7DE83BBED79D}">
      <dgm:prSet/>
      <dgm:spPr/>
      <dgm:t>
        <a:bodyPr/>
        <a:lstStyle/>
        <a:p>
          <a:endParaRPr lang="en-US"/>
        </a:p>
      </dgm:t>
    </dgm:pt>
    <dgm:pt modelId="{621CB8BC-29B9-4AF1-A539-24F7ABB89AC8}" type="sibTrans" cxnId="{9545F160-88F4-4D9E-9F37-7DE83BBED79D}">
      <dgm:prSet/>
      <dgm:spPr/>
      <dgm:t>
        <a:bodyPr/>
        <a:lstStyle/>
        <a:p>
          <a:endParaRPr lang="en-US"/>
        </a:p>
      </dgm:t>
    </dgm:pt>
    <dgm:pt modelId="{B65A1B21-724F-47ED-BD55-3251097059E3}">
      <dgm:prSet/>
      <dgm:spPr/>
      <dgm:t>
        <a:bodyPr/>
        <a:lstStyle/>
        <a:p>
          <a:pPr rtl="0"/>
          <a:r>
            <a:rPr lang="en-US" b="0" i="0" baseline="0" smtClean="0"/>
            <a:t>The amplitude of debris recognition signal indicated increase over time showing engineers when the gearboxes need repair.</a:t>
          </a:r>
          <a:endParaRPr lang="en-US"/>
        </a:p>
      </dgm:t>
    </dgm:pt>
    <dgm:pt modelId="{D4D256DB-A49F-4E81-AEC8-7C73F411BC4C}" type="parTrans" cxnId="{33E5A6B1-32F1-43C0-8FCE-0E56782B29E8}">
      <dgm:prSet/>
      <dgm:spPr/>
      <dgm:t>
        <a:bodyPr/>
        <a:lstStyle/>
        <a:p>
          <a:endParaRPr lang="en-US"/>
        </a:p>
      </dgm:t>
    </dgm:pt>
    <dgm:pt modelId="{4786AA14-9D12-4747-989F-4E1649E614BF}" type="sibTrans" cxnId="{33E5A6B1-32F1-43C0-8FCE-0E56782B29E8}">
      <dgm:prSet/>
      <dgm:spPr/>
      <dgm:t>
        <a:bodyPr/>
        <a:lstStyle/>
        <a:p>
          <a:endParaRPr lang="en-US"/>
        </a:p>
      </dgm:t>
    </dgm:pt>
    <dgm:pt modelId="{F0923692-1FFF-45C1-BD20-A7EE3836AF0C}">
      <dgm:prSet/>
      <dgm:spPr/>
      <dgm:t>
        <a:bodyPr/>
        <a:lstStyle/>
        <a:p>
          <a:pPr rtl="0"/>
          <a:r>
            <a:rPr lang="en-US" b="0" i="0" baseline="0" smtClean="0"/>
            <a:t>The electrostatic sensors are not affected by the temperature of oil in the gearbox this makes the applicability strong.</a:t>
          </a:r>
          <a:endParaRPr lang="en-US"/>
        </a:p>
      </dgm:t>
    </dgm:pt>
    <dgm:pt modelId="{6A070F63-629B-402E-9E05-6C87309643C9}" type="parTrans" cxnId="{A0121050-B68A-4370-BF1B-B15BDBD27624}">
      <dgm:prSet/>
      <dgm:spPr/>
      <dgm:t>
        <a:bodyPr/>
        <a:lstStyle/>
        <a:p>
          <a:endParaRPr lang="en-US"/>
        </a:p>
      </dgm:t>
    </dgm:pt>
    <dgm:pt modelId="{45D231CC-B5A6-4BAB-86F4-B19DF48F300A}" type="sibTrans" cxnId="{A0121050-B68A-4370-BF1B-B15BDBD27624}">
      <dgm:prSet/>
      <dgm:spPr/>
      <dgm:t>
        <a:bodyPr/>
        <a:lstStyle/>
        <a:p>
          <a:endParaRPr lang="en-US"/>
        </a:p>
      </dgm:t>
    </dgm:pt>
    <dgm:pt modelId="{2B6DAAA7-B93D-41DF-A3D1-AD337C9CE3E5}">
      <dgm:prSet/>
      <dgm:spPr/>
      <dgm:t>
        <a:bodyPr/>
        <a:lstStyle/>
        <a:p>
          <a:pPr rtl="0"/>
          <a:r>
            <a:rPr lang="en-US" b="0" i="0" baseline="0" smtClean="0"/>
            <a:t>The article concludes that the electrostatic sensors are effective in monitoring wear and tear of gearboxes in wind turbines. </a:t>
          </a:r>
          <a:endParaRPr lang="en-US"/>
        </a:p>
      </dgm:t>
    </dgm:pt>
    <dgm:pt modelId="{0C32066B-9E8C-48C0-BD8B-996D030EC162}" type="parTrans" cxnId="{54C95FFA-BD75-4D66-B422-D3A9C231AD7D}">
      <dgm:prSet/>
      <dgm:spPr/>
      <dgm:t>
        <a:bodyPr/>
        <a:lstStyle/>
        <a:p>
          <a:endParaRPr lang="en-US"/>
        </a:p>
      </dgm:t>
    </dgm:pt>
    <dgm:pt modelId="{07ECEE30-3859-4D35-8233-5B5E1E8AAD4B}" type="sibTrans" cxnId="{54C95FFA-BD75-4D66-B422-D3A9C231AD7D}">
      <dgm:prSet/>
      <dgm:spPr/>
      <dgm:t>
        <a:bodyPr/>
        <a:lstStyle/>
        <a:p>
          <a:endParaRPr lang="en-US"/>
        </a:p>
      </dgm:t>
    </dgm:pt>
    <dgm:pt modelId="{2C389C82-D1E4-426D-96E3-198EB7D6A597}" type="pres">
      <dgm:prSet presAssocID="{28A0BAB8-418E-42C2-8E64-674188D805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7FE8BB-71E1-42FB-86BA-BFA15B2CEAF6}" type="pres">
      <dgm:prSet presAssocID="{60730298-02F5-4E2A-A9F4-7600E292A2FD}" presName="composite" presStyleCnt="0"/>
      <dgm:spPr/>
    </dgm:pt>
    <dgm:pt modelId="{A9B69568-C2B8-4674-B1AD-54F2CF01091B}" type="pres">
      <dgm:prSet presAssocID="{60730298-02F5-4E2A-A9F4-7600E292A2FD}" presName="parTx" presStyleLbl="alignNode1" presStyleIdx="0" presStyleCnt="1" custAng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3655C2-F91F-4A19-BC8C-F1E698C14B6D}" type="pres">
      <dgm:prSet presAssocID="{60730298-02F5-4E2A-A9F4-7600E292A2FD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45F160-88F4-4D9E-9F37-7DE83BBED79D}" srcId="{60730298-02F5-4E2A-A9F4-7600E292A2FD}" destId="{D071543F-AD6C-48B5-A9CA-DAAC758537E2}" srcOrd="0" destOrd="0" parTransId="{03607FB9-9F16-437E-9C20-8AEB197C9C73}" sibTransId="{621CB8BC-29B9-4AF1-A539-24F7ABB89AC8}"/>
    <dgm:cxn modelId="{7793273A-4B7C-40DF-AB9C-934DF8CF54BF}" type="presOf" srcId="{B65A1B21-724F-47ED-BD55-3251097059E3}" destId="{643655C2-F91F-4A19-BC8C-F1E698C14B6D}" srcOrd="0" destOrd="1" presId="urn:microsoft.com/office/officeart/2005/8/layout/hList1"/>
    <dgm:cxn modelId="{33E5A6B1-32F1-43C0-8FCE-0E56782B29E8}" srcId="{60730298-02F5-4E2A-A9F4-7600E292A2FD}" destId="{B65A1B21-724F-47ED-BD55-3251097059E3}" srcOrd="1" destOrd="0" parTransId="{D4D256DB-A49F-4E81-AEC8-7C73F411BC4C}" sibTransId="{4786AA14-9D12-4747-989F-4E1649E614BF}"/>
    <dgm:cxn modelId="{CC42E43D-0DF3-4755-A4C1-1ED70E27B1C4}" type="presOf" srcId="{60730298-02F5-4E2A-A9F4-7600E292A2FD}" destId="{A9B69568-C2B8-4674-B1AD-54F2CF01091B}" srcOrd="0" destOrd="0" presId="urn:microsoft.com/office/officeart/2005/8/layout/hList1"/>
    <dgm:cxn modelId="{54C95FFA-BD75-4D66-B422-D3A9C231AD7D}" srcId="{60730298-02F5-4E2A-A9F4-7600E292A2FD}" destId="{2B6DAAA7-B93D-41DF-A3D1-AD337C9CE3E5}" srcOrd="3" destOrd="0" parTransId="{0C32066B-9E8C-48C0-BD8B-996D030EC162}" sibTransId="{07ECEE30-3859-4D35-8233-5B5E1E8AAD4B}"/>
    <dgm:cxn modelId="{61DAFD9A-9AF1-41DE-AEFD-87BBC1B8BC7A}" type="presOf" srcId="{D071543F-AD6C-48B5-A9CA-DAAC758537E2}" destId="{643655C2-F91F-4A19-BC8C-F1E698C14B6D}" srcOrd="0" destOrd="0" presId="urn:microsoft.com/office/officeart/2005/8/layout/hList1"/>
    <dgm:cxn modelId="{A694E29E-167A-4CA5-BFCA-7A7F850115DD}" srcId="{28A0BAB8-418E-42C2-8E64-674188D80559}" destId="{60730298-02F5-4E2A-A9F4-7600E292A2FD}" srcOrd="0" destOrd="0" parTransId="{04B68694-6EFA-4196-AE2C-C25C64C56B9D}" sibTransId="{60B72454-1F54-46A8-8199-9066491415BF}"/>
    <dgm:cxn modelId="{9E129723-4508-4015-B920-A12F56375A34}" type="presOf" srcId="{2B6DAAA7-B93D-41DF-A3D1-AD337C9CE3E5}" destId="{643655C2-F91F-4A19-BC8C-F1E698C14B6D}" srcOrd="0" destOrd="3" presId="urn:microsoft.com/office/officeart/2005/8/layout/hList1"/>
    <dgm:cxn modelId="{7B20F83E-5D9B-4C73-A32D-E28318643D50}" type="presOf" srcId="{F0923692-1FFF-45C1-BD20-A7EE3836AF0C}" destId="{643655C2-F91F-4A19-BC8C-F1E698C14B6D}" srcOrd="0" destOrd="2" presId="urn:microsoft.com/office/officeart/2005/8/layout/hList1"/>
    <dgm:cxn modelId="{E8A5B3D8-C1CB-4510-BA9D-D9253F260714}" type="presOf" srcId="{28A0BAB8-418E-42C2-8E64-674188D80559}" destId="{2C389C82-D1E4-426D-96E3-198EB7D6A597}" srcOrd="0" destOrd="0" presId="urn:microsoft.com/office/officeart/2005/8/layout/hList1"/>
    <dgm:cxn modelId="{A0121050-B68A-4370-BF1B-B15BDBD27624}" srcId="{60730298-02F5-4E2A-A9F4-7600E292A2FD}" destId="{F0923692-1FFF-45C1-BD20-A7EE3836AF0C}" srcOrd="2" destOrd="0" parTransId="{6A070F63-629B-402E-9E05-6C87309643C9}" sibTransId="{45D231CC-B5A6-4BAB-86F4-B19DF48F300A}"/>
    <dgm:cxn modelId="{5D2D4B59-0406-450D-83A9-46CB0F13FD64}" type="presParOf" srcId="{2C389C82-D1E4-426D-96E3-198EB7D6A597}" destId="{FA7FE8BB-71E1-42FB-86BA-BFA15B2CEAF6}" srcOrd="0" destOrd="0" presId="urn:microsoft.com/office/officeart/2005/8/layout/hList1"/>
    <dgm:cxn modelId="{62E851EF-C974-4B12-84F7-8C1EC086839A}" type="presParOf" srcId="{FA7FE8BB-71E1-42FB-86BA-BFA15B2CEAF6}" destId="{A9B69568-C2B8-4674-B1AD-54F2CF01091B}" srcOrd="0" destOrd="0" presId="urn:microsoft.com/office/officeart/2005/8/layout/hList1"/>
    <dgm:cxn modelId="{6C0A4FC2-BAE7-4058-892A-5F3F6CEFC83A}" type="presParOf" srcId="{FA7FE8BB-71E1-42FB-86BA-BFA15B2CEAF6}" destId="{643655C2-F91F-4A19-BC8C-F1E698C14B6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EB261D-C86C-4930-8F30-F6D49910A09D}">
      <dsp:nvSpPr>
        <dsp:cNvPr id="0" name=""/>
        <dsp:cNvSpPr/>
      </dsp:nvSpPr>
      <dsp:spPr>
        <a:xfrm>
          <a:off x="0" y="466567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The online electrostatic sensor (OLES) works as a full flow electrostatic inducing device.</a:t>
          </a:r>
          <a:endParaRPr lang="en-US" sz="1500" kern="1200"/>
        </a:p>
      </dsp:txBody>
      <dsp:txXfrm>
        <a:off x="29088" y="495655"/>
        <a:ext cx="7622784" cy="537701"/>
      </dsp:txXfrm>
    </dsp:sp>
    <dsp:sp modelId="{E06AFB22-E6F7-47A1-BED7-F4EC9FBB6C1A}">
      <dsp:nvSpPr>
        <dsp:cNvPr id="0" name=""/>
        <dsp:cNvSpPr/>
      </dsp:nvSpPr>
      <dsp:spPr>
        <a:xfrm>
          <a:off x="0" y="1105645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The electrostatic sensor is mounted alongside the lubrication system.</a:t>
          </a:r>
          <a:endParaRPr lang="en-US" sz="1500" kern="1200"/>
        </a:p>
      </dsp:txBody>
      <dsp:txXfrm>
        <a:off x="29088" y="1134733"/>
        <a:ext cx="7622784" cy="537701"/>
      </dsp:txXfrm>
    </dsp:sp>
    <dsp:sp modelId="{2B9945A5-D281-4E9F-99F0-771DE1E9EE9B}">
      <dsp:nvSpPr>
        <dsp:cNvPr id="0" name=""/>
        <dsp:cNvSpPr/>
      </dsp:nvSpPr>
      <dsp:spPr>
        <a:xfrm>
          <a:off x="0" y="1744722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The sensor comprises of; inner insulating tube, a probe and a shied.</a:t>
          </a:r>
          <a:endParaRPr lang="en-US" sz="1500" kern="1200"/>
        </a:p>
      </dsp:txBody>
      <dsp:txXfrm>
        <a:off x="29088" y="1773810"/>
        <a:ext cx="7622784" cy="537701"/>
      </dsp:txXfrm>
    </dsp:sp>
    <dsp:sp modelId="{0C0C08A5-F984-45FF-B3A3-7BBD78E9F895}">
      <dsp:nvSpPr>
        <dsp:cNvPr id="0" name=""/>
        <dsp:cNvSpPr/>
      </dsp:nvSpPr>
      <dsp:spPr>
        <a:xfrm>
          <a:off x="0" y="2383800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Grounding of the shield is done to guard the sensor from external electrostatic fields.</a:t>
          </a:r>
          <a:endParaRPr lang="en-US" sz="1500" kern="1200"/>
        </a:p>
      </dsp:txBody>
      <dsp:txXfrm>
        <a:off x="29088" y="2412888"/>
        <a:ext cx="7622784" cy="537701"/>
      </dsp:txXfrm>
    </dsp:sp>
    <dsp:sp modelId="{7FFDCC8A-29C9-4BFD-954E-DC9AADE25964}">
      <dsp:nvSpPr>
        <dsp:cNvPr id="0" name=""/>
        <dsp:cNvSpPr/>
      </dsp:nvSpPr>
      <dsp:spPr>
        <a:xfrm>
          <a:off x="0" y="3022877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The probe acts as a sensor and its  attached to the signal conditioning unit knows as a charge amplification circuit turning charge into voltage signals using the principle below U out=−Q/ C f</a:t>
          </a:r>
          <a:endParaRPr lang="en-US" sz="1500" kern="1200"/>
        </a:p>
      </dsp:txBody>
      <dsp:txXfrm>
        <a:off x="29088" y="3051965"/>
        <a:ext cx="7622784" cy="537701"/>
      </dsp:txXfrm>
    </dsp:sp>
    <dsp:sp modelId="{3A0B060A-D303-41FF-BE95-D1C23B14BE91}">
      <dsp:nvSpPr>
        <dsp:cNvPr id="0" name=""/>
        <dsp:cNvSpPr/>
      </dsp:nvSpPr>
      <dsp:spPr>
        <a:xfrm>
          <a:off x="0" y="3661954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9088" y="3691042"/>
        <a:ext cx="7622784" cy="5377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69568-C2B8-4674-B1AD-54F2CF01091B}">
      <dsp:nvSpPr>
        <dsp:cNvPr id="0" name=""/>
        <dsp:cNvSpPr/>
      </dsp:nvSpPr>
      <dsp:spPr>
        <a:xfrm>
          <a:off x="0" y="263894"/>
          <a:ext cx="7680960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 dirty="0" smtClean="0"/>
            <a:t>Conclusion</a:t>
          </a:r>
          <a:endParaRPr lang="en-US" sz="2200" kern="1200" dirty="0"/>
        </a:p>
      </dsp:txBody>
      <dsp:txXfrm>
        <a:off x="0" y="263894"/>
        <a:ext cx="7680960" cy="633600"/>
      </dsp:txXfrm>
    </dsp:sp>
    <dsp:sp modelId="{643655C2-F91F-4A19-BC8C-F1E698C14B6D}">
      <dsp:nvSpPr>
        <dsp:cNvPr id="0" name=""/>
        <dsp:cNvSpPr/>
      </dsp:nvSpPr>
      <dsp:spPr>
        <a:xfrm>
          <a:off x="0" y="897495"/>
          <a:ext cx="7680960" cy="35630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i="0" kern="1200" baseline="0" smtClean="0"/>
            <a:t>Using debris recognition technology, the electrostatic sensors effectively capture the debris characteristic pulse thus showing the conditions of the gearbox.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i="0" kern="1200" baseline="0" smtClean="0"/>
            <a:t>The amplitude of debris recognition signal indicated increase over time showing engineers when the gearboxes need repair.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i="0" kern="1200" baseline="0" smtClean="0"/>
            <a:t>The electrostatic sensors are not affected by the temperature of oil in the gearbox this makes the applicability strong.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i="0" kern="1200" baseline="0" smtClean="0"/>
            <a:t>The article concludes that the electrostatic sensors are effective in monitoring wear and tear of gearboxes in wind turbines. </a:t>
          </a:r>
          <a:endParaRPr lang="en-US" sz="2200" kern="1200"/>
        </a:p>
      </dsp:txBody>
      <dsp:txXfrm>
        <a:off x="0" y="897495"/>
        <a:ext cx="7680960" cy="3563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?term=Wang%20H%5bAuthor%5d&amp;cauthor=true&amp;cauthor_uid=30360394" TargetMode="External"/><Relationship Id="rId5" Type="http://schemas.openxmlformats.org/officeDocument/2006/relationships/hyperlink" Target="https://www.ncbi.nlm.nih.gov/pubmed/?term=Zuo%20H%5bAuthor%5d&amp;cauthor=true&amp;cauthor_uid=30360394" TargetMode="External"/><Relationship Id="rId4" Type="http://schemas.openxmlformats.org/officeDocument/2006/relationships/hyperlink" Target="https://www.ncbi.nlm.nih.gov/pubmed/?term=Mao%20H%5bAuthor%5d&amp;cauthor=true&amp;cauthor_uid=3036039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4365104"/>
            <a:ext cx="4572000" cy="1368798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268760"/>
            <a:ext cx="6984776" cy="3096344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Electrostatic Sensors</a:t>
            </a:r>
            <a:br>
              <a:rPr lang="en-US" sz="3600" dirty="0" smtClean="0"/>
            </a:br>
            <a:r>
              <a:rPr lang="en-US" sz="3600" dirty="0" smtClean="0"/>
              <a:t>Student’s Name </a:t>
            </a:r>
            <a:br>
              <a:rPr lang="en-US" sz="3600" dirty="0" smtClean="0"/>
            </a:br>
            <a:r>
              <a:rPr lang="en-US" sz="3600" dirty="0" smtClean="0"/>
              <a:t>Institutional Affiliation</a:t>
            </a:r>
            <a:br>
              <a:rPr lang="en-US" sz="3600" dirty="0" smtClean="0"/>
            </a:br>
            <a:r>
              <a:rPr lang="en-US" sz="3600" dirty="0" smtClean="0"/>
              <a:t>Course </a:t>
            </a:r>
            <a:br>
              <a:rPr lang="en-US" sz="3600" dirty="0" smtClean="0"/>
            </a:br>
            <a:r>
              <a:rPr lang="en-US" sz="3600" dirty="0" smtClean="0"/>
              <a:t>Date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293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ntroduction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Selected article is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Sensor Application for On-Line Monitoring of Wind Turbine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Gearboxes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Huijie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Mao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5"/>
              </a:rPr>
              <a:t>Hongfu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5"/>
              </a:rPr>
              <a:t>Zuo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 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6"/>
              </a:rPr>
              <a:t>Han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Wang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Online technology is used for monitoring wear and tear that has been approved in the laboratories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technology measures wear and tear is based on  electrostatic induction principles.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system can be described as  debris recognition technique.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above article investigates the  potential of the technique in its application.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Currently the utility of the technique is unclear.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Sensors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711452"/>
            <a:ext cx="3779912" cy="214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0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1000" contras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" y="1"/>
            <a:ext cx="9144000" cy="68580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Analysis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article focuses on  the use of  on-line electrostatic sensors as a recent technology in  wind  turbine gearboxes to monitor wear and tear.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 technology will reduce the cost of </a:t>
            </a:r>
            <a:r>
              <a:rPr lang="en-US" dirty="0" smtClean="0"/>
              <a:t>maintenance </a:t>
            </a:r>
            <a:r>
              <a:rPr lang="en-US" dirty="0"/>
              <a:t>of the wind </a:t>
            </a:r>
            <a:r>
              <a:rPr lang="en-US" dirty="0" smtClean="0"/>
              <a:t>turbines </a:t>
            </a:r>
            <a:r>
              <a:rPr lang="en-US" dirty="0"/>
              <a:t>thus increase the competitiveness of  wind energy.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  E</a:t>
            </a:r>
            <a:r>
              <a:rPr lang="en-US" dirty="0" smtClean="0"/>
              <a:t>lectrostatic </a:t>
            </a:r>
            <a:r>
              <a:rPr lang="en-US" dirty="0"/>
              <a:t>sensors measure wear and teat in the gearboxes thus eliminating shutdown for inspections.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These shutdowns are expensive  and some times make  wind energy unreliable.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They also help avoid  costly machine failures.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24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6320077"/>
              </p:ext>
            </p:extLst>
          </p:nvPr>
        </p:nvGraphicFramePr>
        <p:xfrm>
          <a:off x="352426" y="1463040"/>
          <a:ext cx="768096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36" y="4509120"/>
            <a:ext cx="3225516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3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4000"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Ethical global and societal impact of electrostatic</a:t>
            </a:r>
          </a:p>
          <a:p>
            <a:r>
              <a:rPr lang="en-US" b="1" dirty="0" smtClean="0"/>
              <a:t>There are no concerns about the application of  electrostatic sensors to measure the wear and tear in wind turbine engines.</a:t>
            </a:r>
          </a:p>
          <a:p>
            <a:r>
              <a:rPr lang="en-US" b="1" dirty="0" smtClean="0"/>
              <a:t>The sensors are not harmful to human beings and their use </a:t>
            </a:r>
            <a:r>
              <a:rPr lang="en-US" b="1" dirty="0" err="1" smtClean="0"/>
              <a:t>doesnot</a:t>
            </a:r>
            <a:r>
              <a:rPr lang="en-US" b="1" dirty="0" smtClean="0"/>
              <a:t> affect the environment in any way.</a:t>
            </a:r>
          </a:p>
          <a:p>
            <a:r>
              <a:rPr lang="en-US" b="1" dirty="0" smtClean="0"/>
              <a:t>They however need to be installed by qualified personnel  for effective working.</a:t>
            </a:r>
          </a:p>
          <a:p>
            <a:r>
              <a:rPr lang="en-US" b="1" dirty="0" smtClean="0"/>
              <a:t>The application of the technology has not been intensified. With its intensification maybe concerns will be noted.</a:t>
            </a:r>
          </a:p>
          <a:p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9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Future projections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The application of the technology will highly increase competitiveness of wing energy.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The increased competiiven3ess will be as a result of  cheap maintenance costs and reliability of  wind energy.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In future wind energy will be cheaper than other forms of energy such as petroleum and hydro-generated energy.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By removing shutdown for repair situations the reliability of wind energy will increase highly.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The online electrostatic sensors’  uses will advance to revolutionize other fields in energy production.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Sensors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25896496"/>
              </p:ext>
            </p:extLst>
          </p:nvPr>
        </p:nvGraphicFramePr>
        <p:xfrm>
          <a:off x="683568" y="1484784"/>
          <a:ext cx="768096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80960" cy="10668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Sensors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2822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9144000" cy="357301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7680960" cy="4724400"/>
          </a:xfrm>
        </p:spPr>
        <p:txBody>
          <a:bodyPr/>
          <a:lstStyle/>
          <a:p>
            <a:r>
              <a:rPr lang="en-US" dirty="0" smtClean="0"/>
              <a:t>Reference</a:t>
            </a:r>
          </a:p>
          <a:p>
            <a:r>
              <a:rPr lang="en-US" dirty="0"/>
              <a:t>Mao, H., </a:t>
            </a:r>
            <a:r>
              <a:rPr lang="en-US" dirty="0" err="1"/>
              <a:t>Zuo</a:t>
            </a:r>
            <a:r>
              <a:rPr lang="en-US" dirty="0"/>
              <a:t>, H., &amp; Wang, H. (2018). Electrostatic Sensor Application for On-Line Monitoring of Wind Turbine Gearboxes. </a:t>
            </a:r>
            <a:r>
              <a:rPr lang="en-US" i="1" dirty="0"/>
              <a:t>Sensors (Basel, Switzerland)</a:t>
            </a:r>
            <a:r>
              <a:rPr lang="en-US" dirty="0"/>
              <a:t>, </a:t>
            </a:r>
            <a:r>
              <a:rPr lang="en-US" i="1" dirty="0"/>
              <a:t>18</a:t>
            </a:r>
            <a:r>
              <a:rPr lang="en-US" dirty="0"/>
              <a:t>(10), 3574. https://doi.org/10.3390/s18103574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Sensors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02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TM01790491[[fn=Mylar]]</Template>
  <TotalTime>147</TotalTime>
  <Words>479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Mylar</vt:lpstr>
      <vt:lpstr>Electrostatic Sensors Student’s Name  Institutional Affiliation Course  Date</vt:lpstr>
      <vt:lpstr>Electrostatic Sensors </vt:lpstr>
      <vt:lpstr>Electrostatic Sensors </vt:lpstr>
      <vt:lpstr>Electrostatic Sensors </vt:lpstr>
      <vt:lpstr>Electrostatic Sensors </vt:lpstr>
      <vt:lpstr>Electrostatic Sensors</vt:lpstr>
      <vt:lpstr>Electrostatic Sensors</vt:lpstr>
      <vt:lpstr>Electrostatic Sensors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Simon</cp:lastModifiedBy>
  <cp:revision>92</cp:revision>
  <dcterms:created xsi:type="dcterms:W3CDTF">2020-06-04T08:31:25Z</dcterms:created>
  <dcterms:modified xsi:type="dcterms:W3CDTF">2020-06-04T14:14:54Z</dcterms:modified>
</cp:coreProperties>
</file>