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9" r:id="rId3"/>
    <p:sldId id="262" r:id="rId4"/>
    <p:sldId id="261" r:id="rId5"/>
    <p:sldId id="265" r:id="rId6"/>
    <p:sldId id="260" r:id="rId7"/>
    <p:sldId id="264" r:id="rId8"/>
    <p:sldId id="263" r:id="rId9"/>
    <p:sldId id="258"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5" d="100"/>
          <a:sy n="75" d="100"/>
        </p:scale>
        <p:origin x="54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smtClean="0"/>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7/21/2021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7/21/2021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7/21/2021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7/21/2021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smtClean="0"/>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7/21/2021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7/21/2021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biography.com/musician/ella-fitzgerald" TargetMode="External"/><Relationship Id="rId7" Type="http://schemas.openxmlformats.org/officeDocument/2006/relationships/hyperlink" Target="https://doi.org/10.1093/obo/9780190280024-0073" TargetMode="External"/><Relationship Id="rId2" Type="http://schemas.openxmlformats.org/officeDocument/2006/relationships/hyperlink" Target="https://www.ellafitzgerald.com/about/biography" TargetMode="External"/><Relationship Id="rId1" Type="http://schemas.openxmlformats.org/officeDocument/2006/relationships/slideLayout" Target="../slideLayouts/slideLayout2.xml"/><Relationship Id="rId6" Type="http://schemas.openxmlformats.org/officeDocument/2006/relationships/hyperlink" Target="https://www.britannica.com/biography/Ella-Fitzgerald" TargetMode="External"/><Relationship Id="rId5" Type="http://schemas.openxmlformats.org/officeDocument/2006/relationships/hyperlink" Target="https://www.udiscovermusic.com/artist/ella-fitzgerald/" TargetMode="External"/><Relationship Id="rId4" Type="http://schemas.openxmlformats.org/officeDocument/2006/relationships/hyperlink" Target="https://doi.org/10.1093/anb/9780198606697.article.1803479"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30200" y="165100"/>
            <a:ext cx="11341100" cy="6184900"/>
          </a:xfrm>
        </p:spPr>
        <p:txBody>
          <a:bodyPr/>
          <a:lstStyle/>
          <a:p>
            <a:pPr marL="0" marR="0" indent="0" algn="ctr">
              <a:lnSpc>
                <a:spcPct val="200000"/>
              </a:lnSpc>
              <a:spcBef>
                <a:spcPts val="0"/>
              </a:spcBef>
              <a:spcAft>
                <a:spcPts val="1000"/>
              </a:spcAft>
              <a:buNone/>
            </a:pPr>
            <a:endParaRPr lang="en-US" b="1"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1000"/>
              </a:spcAft>
              <a:buNone/>
            </a:pPr>
            <a:r>
              <a:rPr lang="en-US" b="1" dirty="0">
                <a:latin typeface="Times New Roman" panose="02020603050405020304" pitchFamily="18" charset="0"/>
                <a:ea typeface="Calibri" panose="020F0502020204030204" pitchFamily="34" charset="0"/>
                <a:cs typeface="Times New Roman" panose="02020603050405020304" pitchFamily="18" charset="0"/>
              </a:rPr>
              <a:t>Ella </a:t>
            </a:r>
            <a:r>
              <a:rPr lang="en-US" b="1" dirty="0" smtClean="0">
                <a:latin typeface="Times New Roman" panose="02020603050405020304" pitchFamily="18" charset="0"/>
                <a:ea typeface="Calibri" panose="020F0502020204030204" pitchFamily="34" charset="0"/>
                <a:cs typeface="Times New Roman" panose="02020603050405020304" pitchFamily="18" charset="0"/>
              </a:rPr>
              <a:t>Fitzgerald</a:t>
            </a:r>
          </a:p>
          <a:p>
            <a:pPr marL="0" marR="0" indent="0" algn="ctr">
              <a:lnSpc>
                <a:spcPct val="200000"/>
              </a:lnSpc>
              <a:spcBef>
                <a:spcPts val="0"/>
              </a:spcBef>
              <a:spcAft>
                <a:spcPts val="1000"/>
              </a:spcAft>
              <a:buNone/>
            </a:pP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First </a:t>
            </a:r>
            <a:r>
              <a:rPr lang="en-US" dirty="0">
                <a:solidFill>
                  <a:srgbClr val="0E101A"/>
                </a:solidFill>
                <a:latin typeface="Times New Roman" panose="02020603050405020304" pitchFamily="18" charset="0"/>
                <a:ea typeface="Calibri" panose="020F0502020204030204" pitchFamily="34" charset="0"/>
                <a:cs typeface="Times New Roman" panose="02020603050405020304" pitchFamily="18" charset="0"/>
              </a:rPr>
              <a:t>Name, Middle Initial(s), Last </a:t>
            </a: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Name</a:t>
            </a:r>
            <a:endParaRPr lang="en-US" sz="1800" dirty="0" smtClean="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1000"/>
              </a:spcAft>
              <a:buNone/>
            </a:pP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Author's </a:t>
            </a:r>
            <a:r>
              <a:rPr lang="en-US" dirty="0">
                <a:solidFill>
                  <a:srgbClr val="0E101A"/>
                </a:solidFill>
                <a:latin typeface="Times New Roman" panose="02020603050405020304" pitchFamily="18" charset="0"/>
                <a:ea typeface="Calibri" panose="020F0502020204030204" pitchFamily="34" charset="0"/>
                <a:cs typeface="Times New Roman" panose="02020603050405020304" pitchFamily="18" charset="0"/>
              </a:rPr>
              <a:t>Affiliation</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1000"/>
              </a:spcAft>
              <a:buNone/>
            </a:pP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Course </a:t>
            </a:r>
            <a:r>
              <a:rPr lang="en-US" dirty="0">
                <a:solidFill>
                  <a:srgbClr val="0E101A"/>
                </a:solidFill>
                <a:latin typeface="Times New Roman" panose="02020603050405020304" pitchFamily="18" charset="0"/>
                <a:ea typeface="Calibri" panose="020F0502020204030204" pitchFamily="34" charset="0"/>
                <a:cs typeface="Times New Roman" panose="02020603050405020304" pitchFamily="18" charset="0"/>
              </a:rPr>
              <a:t>Number and </a:t>
            </a: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Name(s)</a:t>
            </a:r>
            <a:endParaRPr lang="en-US" sz="1800" dirty="0" smtClean="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1000"/>
              </a:spcAft>
              <a:buNone/>
            </a:pP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Instructor's </a:t>
            </a:r>
            <a:r>
              <a:rPr lang="en-US" dirty="0">
                <a:solidFill>
                  <a:srgbClr val="0E101A"/>
                </a:solidFill>
                <a:latin typeface="Times New Roman" panose="02020603050405020304" pitchFamily="18" charset="0"/>
                <a:ea typeface="Calibri" panose="020F0502020204030204" pitchFamily="34" charset="0"/>
                <a:cs typeface="Times New Roman" panose="02020603050405020304" pitchFamily="18" charset="0"/>
              </a:rPr>
              <a:t>Name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1000"/>
              </a:spcAft>
              <a:buNone/>
            </a:pPr>
            <a:r>
              <a:rPr lang="en-US" dirty="0" smtClean="0">
                <a:solidFill>
                  <a:srgbClr val="0E101A"/>
                </a:solidFill>
                <a:latin typeface="Times New Roman" panose="02020603050405020304" pitchFamily="18" charset="0"/>
                <a:ea typeface="Calibri" panose="020F0502020204030204" pitchFamily="34" charset="0"/>
                <a:cs typeface="Times New Roman" panose="02020603050405020304" pitchFamily="18" charset="0"/>
              </a:rPr>
              <a:t>Assignment </a:t>
            </a:r>
            <a:r>
              <a:rPr lang="en-US" dirty="0">
                <a:solidFill>
                  <a:srgbClr val="0E101A"/>
                </a:solidFill>
                <a:latin typeface="Times New Roman" panose="02020603050405020304" pitchFamily="18" charset="0"/>
                <a:ea typeface="Calibri" panose="020F0502020204030204" pitchFamily="34" charset="0"/>
                <a:cs typeface="Times New Roman" panose="02020603050405020304" pitchFamily="18" charset="0"/>
              </a:rPr>
              <a:t>Due Date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algn="ct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294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149" y="135917"/>
            <a:ext cx="10364451" cy="435583"/>
          </a:xfrm>
        </p:spPr>
        <p:txBody>
          <a:bodyPr>
            <a:normAutofit/>
          </a:bodyPr>
          <a:lstStyle/>
          <a:p>
            <a:r>
              <a:rPr lang="en-US" sz="2400" b="1" dirty="0" smtClean="0">
                <a:latin typeface="Times New Roman" panose="02020603050405020304" pitchFamily="18" charset="0"/>
                <a:cs typeface="Times New Roman" panose="02020603050405020304" pitchFamily="18" charset="0"/>
              </a:rPr>
              <a:t>References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673100" y="571500"/>
            <a:ext cx="11518900" cy="6197600"/>
          </a:xfrm>
        </p:spPr>
        <p:txBody>
          <a:bodyPr>
            <a:normAutofit fontScale="77500" lnSpcReduction="20000"/>
          </a:bodyPr>
          <a:lstStyle/>
          <a:p>
            <a:pPr marL="0" indent="0" algn="ctr">
              <a:buNone/>
            </a:pPr>
            <a:endParaRPr lang="en-US" dirty="0" smtClean="0">
              <a:solidFill>
                <a:srgbClr val="000000"/>
              </a:solidFill>
              <a:latin typeface="Times New Roman" panose="02020603050405020304" pitchFamily="18" charset="0"/>
            </a:endParaRPr>
          </a:p>
          <a:p>
            <a:pPr marL="0" indent="0">
              <a:lnSpc>
                <a:spcPct val="210000"/>
              </a:lnSpc>
              <a:buNone/>
            </a:pPr>
            <a:r>
              <a:rPr lang="en-US" i="1" dirty="0" smtClean="0">
                <a:solidFill>
                  <a:srgbClr val="000000"/>
                </a:solidFill>
                <a:latin typeface="Times New Roman" panose="02020603050405020304" pitchFamily="18" charset="0"/>
              </a:rPr>
              <a:t>Biography</a:t>
            </a:r>
            <a:r>
              <a:rPr lang="en-US" dirty="0">
                <a:solidFill>
                  <a:srgbClr val="000000"/>
                </a:solidFill>
                <a:latin typeface="Times New Roman" panose="02020603050405020304" pitchFamily="18" charset="0"/>
              </a:rPr>
              <a:t>. (2017, April 7). Ella Fitzgerald. </a:t>
            </a:r>
            <a:r>
              <a:rPr lang="en-US" dirty="0">
                <a:solidFill>
                  <a:srgbClr val="000000"/>
                </a:solidFill>
                <a:latin typeface="inherit"/>
                <a:hlinkClick r:id="rId2"/>
              </a:rPr>
              <a:t>https://www.ellafitzgerald.com/about/biography</a:t>
            </a:r>
            <a:endParaRPr lang="en-US" dirty="0">
              <a:solidFill>
                <a:srgbClr val="000000"/>
              </a:solidFill>
              <a:latin typeface="Times New Roman" panose="02020603050405020304" pitchFamily="18" charset="0"/>
            </a:endParaRPr>
          </a:p>
          <a:p>
            <a:pPr marL="0" indent="0">
              <a:lnSpc>
                <a:spcPct val="210000"/>
              </a:lnSpc>
              <a:buNone/>
            </a:pPr>
            <a:r>
              <a:rPr lang="en-US" dirty="0">
                <a:solidFill>
                  <a:srgbClr val="000000"/>
                </a:solidFill>
                <a:latin typeface="Times New Roman" panose="02020603050405020304" pitchFamily="18" charset="0"/>
              </a:rPr>
              <a:t>Biography.com Editors. (2018, January 19). </a:t>
            </a:r>
            <a:r>
              <a:rPr lang="en-US" i="1" dirty="0">
                <a:solidFill>
                  <a:srgbClr val="000000"/>
                </a:solidFill>
                <a:latin typeface="Times New Roman" panose="02020603050405020304" pitchFamily="18" charset="0"/>
              </a:rPr>
              <a:t>Ella Fitzgerald</a:t>
            </a:r>
            <a:r>
              <a:rPr lang="en-US" dirty="0">
                <a:solidFill>
                  <a:srgbClr val="000000"/>
                </a:solidFill>
                <a:latin typeface="Times New Roman" panose="02020603050405020304" pitchFamily="18" charset="0"/>
              </a:rPr>
              <a:t>. Biography. </a:t>
            </a:r>
            <a:r>
              <a:rPr lang="en-US" dirty="0">
                <a:solidFill>
                  <a:srgbClr val="000000"/>
                </a:solidFill>
                <a:latin typeface="inherit"/>
                <a:hlinkClick r:id="rId3"/>
              </a:rPr>
              <a:t>https://www.biography.com/musician/ella-fitzgerald</a:t>
            </a:r>
            <a:endParaRPr lang="en-US" dirty="0">
              <a:solidFill>
                <a:srgbClr val="000000"/>
              </a:solidFill>
              <a:latin typeface="Times New Roman" panose="02020603050405020304" pitchFamily="18" charset="0"/>
            </a:endParaRPr>
          </a:p>
          <a:p>
            <a:pPr marL="0" indent="0">
              <a:lnSpc>
                <a:spcPct val="210000"/>
              </a:lnSpc>
              <a:buNone/>
            </a:pPr>
            <a:r>
              <a:rPr lang="en-US" dirty="0">
                <a:solidFill>
                  <a:srgbClr val="000000"/>
                </a:solidFill>
                <a:latin typeface="Times New Roman" panose="02020603050405020304" pitchFamily="18" charset="0"/>
              </a:rPr>
              <a:t>Dahl, L. (2001). undefined. </a:t>
            </a:r>
            <a:r>
              <a:rPr lang="en-US" i="1" dirty="0">
                <a:solidFill>
                  <a:srgbClr val="000000"/>
                </a:solidFill>
                <a:latin typeface="Times New Roman" panose="02020603050405020304" pitchFamily="18" charset="0"/>
              </a:rPr>
              <a:t>American National Biography Online</a:t>
            </a:r>
            <a:r>
              <a:rPr lang="en-US" dirty="0">
                <a:solidFill>
                  <a:srgbClr val="000000"/>
                </a:solidFill>
                <a:latin typeface="Times New Roman" panose="02020603050405020304" pitchFamily="18" charset="0"/>
              </a:rPr>
              <a:t>. </a:t>
            </a:r>
            <a:r>
              <a:rPr lang="en-US" dirty="0">
                <a:solidFill>
                  <a:srgbClr val="000000"/>
                </a:solidFill>
                <a:latin typeface="inherit"/>
                <a:hlinkClick r:id="rId4"/>
              </a:rPr>
              <a:t>https://doi.org/10.1093/anb/9780198606697.article.1803479</a:t>
            </a:r>
            <a:endParaRPr lang="en-US" dirty="0">
              <a:solidFill>
                <a:srgbClr val="000000"/>
              </a:solidFill>
              <a:latin typeface="Times New Roman" panose="02020603050405020304" pitchFamily="18" charset="0"/>
            </a:endParaRPr>
          </a:p>
          <a:p>
            <a:pPr marL="0" indent="0">
              <a:lnSpc>
                <a:spcPct val="210000"/>
              </a:lnSpc>
              <a:buNone/>
            </a:pPr>
            <a:r>
              <a:rPr lang="en-US" i="1" dirty="0">
                <a:solidFill>
                  <a:srgbClr val="000000"/>
                </a:solidFill>
                <a:latin typeface="Times New Roman" panose="02020603050405020304" pitchFamily="18" charset="0"/>
              </a:rPr>
              <a:t>Ella Fitzgerald</a:t>
            </a:r>
            <a:r>
              <a:rPr lang="en-US" dirty="0">
                <a:solidFill>
                  <a:srgbClr val="000000"/>
                </a:solidFill>
                <a:latin typeface="Times New Roman" panose="02020603050405020304" pitchFamily="18" charset="0"/>
              </a:rPr>
              <a:t>. (2020, October 6). </a:t>
            </a:r>
            <a:r>
              <a:rPr lang="en-US" dirty="0" err="1">
                <a:solidFill>
                  <a:srgbClr val="000000"/>
                </a:solidFill>
                <a:latin typeface="Times New Roman" panose="02020603050405020304" pitchFamily="18" charset="0"/>
              </a:rPr>
              <a:t>uDiscover</a:t>
            </a:r>
            <a:r>
              <a:rPr lang="en-US" dirty="0">
                <a:solidFill>
                  <a:srgbClr val="000000"/>
                </a:solidFill>
                <a:latin typeface="Times New Roman" panose="02020603050405020304" pitchFamily="18" charset="0"/>
              </a:rPr>
              <a:t> Music. </a:t>
            </a:r>
            <a:r>
              <a:rPr lang="en-US" dirty="0">
                <a:solidFill>
                  <a:srgbClr val="000000"/>
                </a:solidFill>
                <a:latin typeface="inherit"/>
                <a:hlinkClick r:id="rId5"/>
              </a:rPr>
              <a:t>https://www.udiscovermusic.com/artist/ella-fitzgerald/</a:t>
            </a:r>
            <a:endParaRPr lang="en-US" dirty="0">
              <a:solidFill>
                <a:srgbClr val="000000"/>
              </a:solidFill>
              <a:latin typeface="Times New Roman" panose="02020603050405020304" pitchFamily="18" charset="0"/>
            </a:endParaRPr>
          </a:p>
          <a:p>
            <a:pPr marL="0" indent="0">
              <a:lnSpc>
                <a:spcPct val="210000"/>
              </a:lnSpc>
              <a:buNone/>
            </a:pPr>
            <a:r>
              <a:rPr lang="en-US" i="1" dirty="0">
                <a:solidFill>
                  <a:srgbClr val="000000"/>
                </a:solidFill>
                <a:latin typeface="Times New Roman" panose="02020603050405020304" pitchFamily="18" charset="0"/>
              </a:rPr>
              <a:t>Ella Fitzgerald</a:t>
            </a:r>
            <a:r>
              <a:rPr lang="en-US" dirty="0">
                <a:solidFill>
                  <a:srgbClr val="000000"/>
                </a:solidFill>
                <a:latin typeface="Times New Roman" panose="02020603050405020304" pitchFamily="18" charset="0"/>
              </a:rPr>
              <a:t>. (n.d.). Encyclopedia Britannica. </a:t>
            </a:r>
            <a:r>
              <a:rPr lang="en-US" dirty="0">
                <a:solidFill>
                  <a:srgbClr val="000000"/>
                </a:solidFill>
                <a:latin typeface="inherit"/>
                <a:hlinkClick r:id="rId6"/>
              </a:rPr>
              <a:t>https://www.britannica.com/biography/Ella-Fitzgerald</a:t>
            </a:r>
            <a:endParaRPr lang="en-US" dirty="0">
              <a:solidFill>
                <a:srgbClr val="000000"/>
              </a:solidFill>
              <a:latin typeface="Times New Roman" panose="02020603050405020304" pitchFamily="18" charset="0"/>
            </a:endParaRPr>
          </a:p>
          <a:p>
            <a:pPr marL="0" indent="0">
              <a:lnSpc>
                <a:spcPct val="210000"/>
              </a:lnSpc>
              <a:buNone/>
            </a:pPr>
            <a:r>
              <a:rPr lang="en-US" dirty="0">
                <a:solidFill>
                  <a:srgbClr val="000000"/>
                </a:solidFill>
                <a:latin typeface="Times New Roman" panose="02020603050405020304" pitchFamily="18" charset="0"/>
              </a:rPr>
              <a:t>Hill, M. R. (2019). undefined. </a:t>
            </a:r>
            <a:r>
              <a:rPr lang="en-US" i="1" dirty="0">
                <a:solidFill>
                  <a:srgbClr val="000000"/>
                </a:solidFill>
                <a:latin typeface="Times New Roman" panose="02020603050405020304" pitchFamily="18" charset="0"/>
              </a:rPr>
              <a:t>African American Studies</a:t>
            </a:r>
            <a:r>
              <a:rPr lang="en-US" dirty="0">
                <a:solidFill>
                  <a:srgbClr val="000000"/>
                </a:solidFill>
                <a:latin typeface="Times New Roman" panose="02020603050405020304" pitchFamily="18" charset="0"/>
              </a:rPr>
              <a:t>. </a:t>
            </a:r>
            <a:r>
              <a:rPr lang="en-US" dirty="0">
                <a:solidFill>
                  <a:srgbClr val="000000"/>
                </a:solidFill>
                <a:latin typeface="inherit"/>
                <a:hlinkClick r:id="rId7"/>
              </a:rPr>
              <a:t>https://doi.org/10.1093/obo/9780190280024-0073</a:t>
            </a:r>
            <a:endParaRPr lang="en-US" dirty="0">
              <a:solidFill>
                <a:srgbClr val="000000"/>
              </a:solidFill>
              <a:latin typeface="Times New Roman" panose="02020603050405020304" pitchFamily="18" charset="0"/>
            </a:endParaRPr>
          </a:p>
          <a:p>
            <a:endParaRPr lang="en-US" dirty="0"/>
          </a:p>
        </p:txBody>
      </p:sp>
    </p:spTree>
    <p:extLst>
      <p:ext uri="{BB962C8B-B14F-4D97-AF65-F5344CB8AC3E}">
        <p14:creationId xmlns:p14="http://schemas.microsoft.com/office/powerpoint/2010/main" val="2528509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110517"/>
            <a:ext cx="10364451" cy="524483"/>
          </a:xfrm>
        </p:spPr>
        <p:txBody>
          <a:bodyPr>
            <a:normAutofit/>
          </a:bodyPr>
          <a:lstStyle/>
          <a:p>
            <a:r>
              <a:rPr lang="en-US" sz="2000" b="1" dirty="0">
                <a:latin typeface="Times New Roman" panose="02020603050405020304" pitchFamily="18" charset="0"/>
                <a:cs typeface="Times New Roman" panose="02020603050405020304" pitchFamily="18" charset="0"/>
              </a:rPr>
              <a:t>Biography</a:t>
            </a:r>
          </a:p>
        </p:txBody>
      </p:sp>
      <p:sp>
        <p:nvSpPr>
          <p:cNvPr id="3" name="Content Placeholder 2"/>
          <p:cNvSpPr>
            <a:spLocks noGrp="1"/>
          </p:cNvSpPr>
          <p:nvPr>
            <p:ph sz="quarter" idx="13"/>
          </p:nvPr>
        </p:nvSpPr>
        <p:spPr>
          <a:xfrm>
            <a:off x="1028700" y="889000"/>
            <a:ext cx="10363826" cy="5105400"/>
          </a:xfrm>
        </p:spPr>
        <p:txBody>
          <a:bodyPr>
            <a:normAutofit/>
          </a:bodyPr>
          <a:lstStyle/>
          <a:p>
            <a:pPr>
              <a:lnSpc>
                <a:spcPct val="200000"/>
              </a:lnSpc>
            </a:pPr>
            <a:r>
              <a:rPr lang="en-US" dirty="0" smtClean="0">
                <a:latin typeface="Times New Roman" panose="02020603050405020304" pitchFamily="18" charset="0"/>
                <a:cs typeface="Times New Roman" panose="02020603050405020304" pitchFamily="18" charset="0"/>
              </a:rPr>
              <a:t>E</a:t>
            </a:r>
            <a:r>
              <a:rPr lang="en-US" cap="none" dirty="0" smtClean="0">
                <a:latin typeface="Times New Roman" panose="02020603050405020304" pitchFamily="18" charset="0"/>
                <a:cs typeface="Times New Roman" panose="02020603050405020304" pitchFamily="18" charset="0"/>
              </a:rPr>
              <a:t>lla Fitzgerald was born on  April 25 1917 in Newport News, Virginia, USA  and Died on June 15, 1996 at Beverly Hills California. </a:t>
            </a:r>
          </a:p>
          <a:p>
            <a:pPr>
              <a:lnSpc>
                <a:spcPct val="200000"/>
              </a:lnSpc>
            </a:pPr>
            <a:r>
              <a:rPr lang="en-US" cap="none" dirty="0" smtClean="0">
                <a:latin typeface="Times New Roman" panose="02020603050405020304" pitchFamily="18" charset="0"/>
                <a:cs typeface="Times New Roman" panose="02020603050405020304" pitchFamily="18" charset="0"/>
              </a:rPr>
              <a:t>She </a:t>
            </a:r>
            <a:r>
              <a:rPr lang="en-US" cap="none" dirty="0">
                <a:latin typeface="Times New Roman" panose="02020603050405020304" pitchFamily="18" charset="0"/>
                <a:cs typeface="Times New Roman" panose="02020603050405020304" pitchFamily="18" charset="0"/>
              </a:rPr>
              <a:t>was dubbed </a:t>
            </a:r>
            <a:r>
              <a:rPr lang="en-US" cap="none" dirty="0" smtClean="0">
                <a:latin typeface="Times New Roman" panose="02020603050405020304" pitchFamily="18" charset="0"/>
                <a:cs typeface="Times New Roman" panose="02020603050405020304" pitchFamily="18" charset="0"/>
              </a:rPr>
              <a:t>"</a:t>
            </a:r>
            <a:r>
              <a:rPr lang="en-US" cap="none" dirty="0">
                <a:latin typeface="Times New Roman" panose="02020603050405020304" pitchFamily="18" charset="0"/>
                <a:cs typeface="Times New Roman" panose="02020603050405020304" pitchFamily="18" charset="0"/>
              </a:rPr>
              <a:t>The First Lady of </a:t>
            </a:r>
            <a:r>
              <a:rPr lang="en-US" cap="none" dirty="0" smtClean="0">
                <a:latin typeface="Times New Roman" panose="02020603050405020304" pitchFamily="18" charset="0"/>
                <a:cs typeface="Times New Roman" panose="02020603050405020304" pitchFamily="18" charset="0"/>
              </a:rPr>
              <a:t>Song and was the most celebrated female jazz singer in the united states of America for more than 50 years due to her rare and sweet voice. </a:t>
            </a:r>
          </a:p>
          <a:p>
            <a:pPr>
              <a:lnSpc>
                <a:spcPct val="200000"/>
              </a:lnSpc>
            </a:pPr>
            <a:r>
              <a:rPr lang="en-US" cap="none" dirty="0" smtClean="0">
                <a:latin typeface="Times New Roman" panose="02020603050405020304" pitchFamily="18" charset="0"/>
                <a:cs typeface="Times New Roman" panose="02020603050405020304" pitchFamily="18" charset="0"/>
              </a:rPr>
              <a:t>From a young age, she wanted to become a dancer but later discovered her talent during a contest at New York city Apollo theatre in 1934 where she sang in a style influenced by Jazz vocalist Connee Boswell. </a:t>
            </a:r>
            <a:endParaRPr lang="en-US"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5397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66700" y="766892"/>
            <a:ext cx="11202026" cy="5557708"/>
          </a:xfrm>
        </p:spPr>
        <p:txBody>
          <a:bodyPr/>
          <a:lstStyle/>
          <a:p>
            <a:pPr>
              <a:lnSpc>
                <a:spcPct val="200000"/>
              </a:lnSpc>
            </a:pPr>
            <a:r>
              <a:rPr lang="en-US" cap="none" dirty="0" smtClean="0">
                <a:latin typeface="Times New Roman" panose="02020603050405020304" pitchFamily="18" charset="0"/>
                <a:cs typeface="Times New Roman" panose="02020603050405020304" pitchFamily="18" charset="0"/>
              </a:rPr>
              <a:t>The  unexpected performance at the Apollo helped set Fitzgerald's career in motion. she soon met bandleader and drummer chick Webb and eventually joined his group as a singer.</a:t>
            </a:r>
          </a:p>
          <a:p>
            <a:pPr>
              <a:lnSpc>
                <a:spcPct val="200000"/>
              </a:lnSpc>
            </a:pPr>
            <a:r>
              <a:rPr lang="en-US" cap="none" dirty="0" smtClean="0">
                <a:latin typeface="Times New Roman" panose="02020603050405020304" pitchFamily="18" charset="0"/>
                <a:cs typeface="Times New Roman" panose="02020603050405020304" pitchFamily="18" charset="0"/>
              </a:rPr>
              <a:t>She recorded the song Love and Kisses with Webb in the year 1935 and found herself regularly performing at Harlem's hottest club. </a:t>
            </a:r>
          </a:p>
          <a:p>
            <a:pPr>
              <a:lnSpc>
                <a:spcPct val="200000"/>
              </a:lnSpc>
            </a:pPr>
            <a:r>
              <a:rPr lang="en-US" cap="none" dirty="0" smtClean="0">
                <a:latin typeface="Times New Roman" panose="02020603050405020304" pitchFamily="18" charset="0"/>
                <a:cs typeface="Times New Roman" panose="02020603050405020304" pitchFamily="18" charset="0"/>
              </a:rPr>
              <a:t>She  </a:t>
            </a:r>
            <a:r>
              <a:rPr lang="en-US" cap="none" dirty="0">
                <a:latin typeface="Times New Roman" panose="02020603050405020304" pitchFamily="18" charset="0"/>
                <a:cs typeface="Times New Roman" panose="02020603050405020304" pitchFamily="18" charset="0"/>
              </a:rPr>
              <a:t>also put out her first No. 1 hit, 1938's "A-</a:t>
            </a:r>
            <a:r>
              <a:rPr lang="en-US" cap="none" dirty="0" err="1">
                <a:latin typeface="Times New Roman" panose="02020603050405020304" pitchFamily="18" charset="0"/>
                <a:cs typeface="Times New Roman" panose="02020603050405020304" pitchFamily="18" charset="0"/>
              </a:rPr>
              <a:t>Tisket</a:t>
            </a:r>
            <a:r>
              <a:rPr lang="en-US" cap="none" dirty="0">
                <a:latin typeface="Times New Roman" panose="02020603050405020304" pitchFamily="18" charset="0"/>
                <a:cs typeface="Times New Roman" panose="02020603050405020304" pitchFamily="18" charset="0"/>
              </a:rPr>
              <a:t>, A-</a:t>
            </a:r>
            <a:r>
              <a:rPr lang="en-US" cap="none" dirty="0" err="1">
                <a:latin typeface="Times New Roman" panose="02020603050405020304" pitchFamily="18" charset="0"/>
                <a:cs typeface="Times New Roman" panose="02020603050405020304" pitchFamily="18" charset="0"/>
              </a:rPr>
              <a:t>Tasket</a:t>
            </a:r>
            <a:r>
              <a:rPr lang="en-US" cap="none" dirty="0">
                <a:latin typeface="Times New Roman" panose="02020603050405020304" pitchFamily="18" charset="0"/>
                <a:cs typeface="Times New Roman" panose="02020603050405020304" pitchFamily="18" charset="0"/>
              </a:rPr>
              <a:t>," which she co-wrote. Later that year, Fitzgerald recorded her second hit, "I Found My Yellow Basket</a:t>
            </a:r>
            <a:r>
              <a:rPr lang="en-US" cap="none" dirty="0" smtClean="0">
                <a:latin typeface="Times New Roman" panose="02020603050405020304" pitchFamily="18" charset="0"/>
                <a:cs typeface="Times New Roman" panose="02020603050405020304" pitchFamily="18" charset="0"/>
              </a:rPr>
              <a:t>.“</a:t>
            </a:r>
          </a:p>
          <a:p>
            <a:pPr>
              <a:lnSpc>
                <a:spcPct val="200000"/>
              </a:lnSpc>
            </a:pPr>
            <a:endParaRPr lang="en-US" cap="none" dirty="0">
              <a:latin typeface="Times New Roman" panose="02020603050405020304" pitchFamily="18" charset="0"/>
              <a:cs typeface="Times New Roman" panose="02020603050405020304" pitchFamily="18" charset="0"/>
            </a:endParaRPr>
          </a:p>
        </p:txBody>
      </p:sp>
      <p:sp>
        <p:nvSpPr>
          <p:cNvPr id="4" name="Title 1"/>
          <p:cNvSpPr>
            <a:spLocks noGrp="1"/>
          </p:cNvSpPr>
          <p:nvPr>
            <p:ph type="title"/>
          </p:nvPr>
        </p:nvSpPr>
        <p:spPr>
          <a:xfrm>
            <a:off x="577224" y="161317"/>
            <a:ext cx="10364451" cy="448283"/>
          </a:xfrm>
        </p:spPr>
        <p:txBody>
          <a:bodyPr/>
          <a:lstStyle/>
          <a:p>
            <a:r>
              <a:rPr lang="en-US" sz="2400" b="1" cap="none" dirty="0">
                <a:solidFill>
                  <a:prstClr val="black"/>
                </a:solidFill>
                <a:latin typeface="Times New Roman" panose="02020603050405020304" pitchFamily="18" charset="0"/>
                <a:cs typeface="Times New Roman" panose="02020603050405020304" pitchFamily="18" charset="0"/>
              </a:rPr>
              <a:t>CONTINUED</a:t>
            </a:r>
            <a:endParaRPr lang="en-US" dirty="0"/>
          </a:p>
        </p:txBody>
      </p:sp>
    </p:spTree>
    <p:extLst>
      <p:ext uri="{BB962C8B-B14F-4D97-AF65-F5344CB8AC3E}">
        <p14:creationId xmlns:p14="http://schemas.microsoft.com/office/powerpoint/2010/main" val="277612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5524" y="174017"/>
            <a:ext cx="10364451" cy="448283"/>
          </a:xfrm>
        </p:spPr>
        <p:txBody>
          <a:bodyPr/>
          <a:lstStyle/>
          <a:p>
            <a:r>
              <a:rPr lang="en-US" sz="2400" b="1" cap="none" dirty="0">
                <a:solidFill>
                  <a:prstClr val="black"/>
                </a:solidFill>
                <a:latin typeface="Times New Roman" panose="02020603050405020304" pitchFamily="18" charset="0"/>
                <a:cs typeface="Times New Roman" panose="02020603050405020304" pitchFamily="18" charset="0"/>
              </a:rPr>
              <a:t>CONTINUED</a:t>
            </a:r>
            <a:endParaRPr lang="en-US" dirty="0"/>
          </a:p>
        </p:txBody>
      </p:sp>
      <p:sp>
        <p:nvSpPr>
          <p:cNvPr id="3" name="Content Placeholder 2"/>
          <p:cNvSpPr>
            <a:spLocks noGrp="1"/>
          </p:cNvSpPr>
          <p:nvPr>
            <p:ph sz="quarter" idx="13"/>
          </p:nvPr>
        </p:nvSpPr>
        <p:spPr>
          <a:xfrm>
            <a:off x="800100" y="622300"/>
            <a:ext cx="11493500" cy="5816600"/>
          </a:xfrm>
        </p:spPr>
        <p:txBody>
          <a:bodyPr/>
          <a:lstStyle/>
          <a:p>
            <a:pPr>
              <a:lnSpc>
                <a:spcPct val="200000"/>
              </a:lnSpc>
            </a:pPr>
            <a:r>
              <a:rPr lang="en-US" dirty="0" smtClean="0">
                <a:latin typeface="Times New Roman" panose="02020603050405020304" pitchFamily="18" charset="0"/>
                <a:cs typeface="Times New Roman" panose="02020603050405020304" pitchFamily="18" charset="0"/>
              </a:rPr>
              <a:t> </a:t>
            </a:r>
            <a:r>
              <a:rPr lang="en-US" cap="none" dirty="0">
                <a:latin typeface="Times New Roman" panose="02020603050405020304" pitchFamily="18" charset="0"/>
                <a:cs typeface="Times New Roman" panose="02020603050405020304" pitchFamily="18" charset="0"/>
              </a:rPr>
              <a:t>H</a:t>
            </a:r>
            <a:r>
              <a:rPr lang="en-US" cap="none" dirty="0" smtClean="0">
                <a:latin typeface="Times New Roman" panose="02020603050405020304" pitchFamily="18" charset="0"/>
                <a:cs typeface="Times New Roman" panose="02020603050405020304" pitchFamily="18" charset="0"/>
              </a:rPr>
              <a:t>er parents separated after she was born, and her mother moved to New York. Her parent separation marked the beginning of her troubled childhood.</a:t>
            </a:r>
          </a:p>
          <a:p>
            <a:pPr>
              <a:lnSpc>
                <a:spcPct val="200000"/>
              </a:lnSpc>
            </a:pPr>
            <a:r>
              <a:rPr lang="en-US" cap="none" dirty="0" smtClean="0">
                <a:latin typeface="Times New Roman" panose="02020603050405020304" pitchFamily="18" charset="0"/>
                <a:cs typeface="Times New Roman" panose="02020603050405020304" pitchFamily="18" charset="0"/>
              </a:rPr>
              <a:t>After moving to New York, they faced financial difficulties and  young Fitzgerald helped her family by working as a messenger and acting as a lookout for a local brothel. </a:t>
            </a:r>
          </a:p>
          <a:p>
            <a:pPr>
              <a:lnSpc>
                <a:spcPct val="200000"/>
              </a:lnSpc>
            </a:pPr>
            <a:r>
              <a:rPr lang="en-US" cap="none" dirty="0" smtClean="0">
                <a:latin typeface="Times New Roman" panose="02020603050405020304" pitchFamily="18" charset="0"/>
                <a:cs typeface="Times New Roman" panose="02020603050405020304" pitchFamily="18" charset="0"/>
              </a:rPr>
              <a:t>Her mother died in 1932 and she ended up moving in with one of her Aunts to escape from her hostile father who mistreated her. </a:t>
            </a:r>
          </a:p>
          <a:p>
            <a:pPr>
              <a:lnSpc>
                <a:spcPct val="200000"/>
              </a:lnSpc>
            </a:pPr>
            <a:r>
              <a:rPr lang="en-US" cap="none" dirty="0" smtClean="0">
                <a:latin typeface="Times New Roman" panose="02020603050405020304" pitchFamily="18" charset="0"/>
                <a:cs typeface="Times New Roman" panose="02020603050405020304" pitchFamily="18" charset="0"/>
              </a:rPr>
              <a:t>While at her Aunt’s </a:t>
            </a:r>
            <a:r>
              <a:rPr lang="en-US" cap="none" dirty="0">
                <a:latin typeface="Times New Roman" panose="02020603050405020304" pitchFamily="18" charset="0"/>
                <a:cs typeface="Times New Roman" panose="02020603050405020304" pitchFamily="18" charset="0"/>
              </a:rPr>
              <a:t>place She started skipping school. Fitzgerald was then sent to a special reform school but didn't stay there long.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6999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99083"/>
          </a:xfrm>
        </p:spPr>
        <p:txBody>
          <a:bodyPr>
            <a:normAutofit/>
          </a:bodyPr>
          <a:lstStyle/>
          <a:p>
            <a:r>
              <a:rPr lang="en-US" sz="2000" b="1" dirty="0" smtClean="0">
                <a:latin typeface="Times New Roman" panose="02020603050405020304" pitchFamily="18" charset="0"/>
                <a:cs typeface="Times New Roman" panose="02020603050405020304" pitchFamily="18" charset="0"/>
              </a:rPr>
              <a:t>Continued</a:t>
            </a:r>
            <a:endParaRPr lang="en-US" sz="2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914400" y="1236792"/>
            <a:ext cx="10363826" cy="5443408"/>
          </a:xfrm>
        </p:spPr>
        <p:txBody>
          <a:bodyPr/>
          <a:lstStyle/>
          <a:p>
            <a:pPr lvl="0">
              <a:lnSpc>
                <a:spcPct val="200000"/>
              </a:lnSpc>
              <a:buClr>
                <a:prstClr val="black"/>
              </a:buClr>
            </a:pPr>
            <a:r>
              <a:rPr lang="en-US" cap="none" dirty="0">
                <a:solidFill>
                  <a:prstClr val="black"/>
                </a:solidFill>
                <a:latin typeface="Times New Roman" panose="02020603050405020304" pitchFamily="18" charset="0"/>
                <a:cs typeface="Times New Roman" panose="02020603050405020304" pitchFamily="18" charset="0"/>
              </a:rPr>
              <a:t>Ella Fitzgerald soloed in cabarets and theatres and toured internationally with such pop and jazz stars as Benny Goodman, Louis Armstrong, Duke Ellington, the Mills Brothers, the Ink Spots, and Dizzy Gillespie. She also recorded prolifically.</a:t>
            </a:r>
          </a:p>
          <a:p>
            <a:pPr lvl="0">
              <a:lnSpc>
                <a:spcPct val="200000"/>
              </a:lnSpc>
              <a:buClr>
                <a:prstClr val="black"/>
              </a:buClr>
            </a:pPr>
            <a:r>
              <a:rPr lang="en-US" cap="none" dirty="0">
                <a:solidFill>
                  <a:prstClr val="black"/>
                </a:solidFill>
                <a:latin typeface="Times New Roman" panose="02020603050405020304" pitchFamily="18" charset="0"/>
                <a:cs typeface="Times New Roman" panose="02020603050405020304" pitchFamily="18" charset="0"/>
              </a:rPr>
              <a:t>She appeared in films (notably Pete Kelly’s Blues in 1955), on television, and in concert halls throughout the world. She also recorded a number of live concert albums and produced a notable duet version of Porgy and Bess (1957) with Armstrong</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9837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9824" y="326417"/>
            <a:ext cx="10364451" cy="372083"/>
          </a:xfrm>
        </p:spPr>
        <p:txBody>
          <a:bodyPr>
            <a:noAutofit/>
          </a:bodyPr>
          <a:lstStyle/>
          <a:p>
            <a:r>
              <a:rPr lang="en-US" sz="2400" b="1" cap="none" dirty="0" smtClean="0">
                <a:latin typeface="Times New Roman" panose="02020603050405020304" pitchFamily="18" charset="0"/>
                <a:cs typeface="Times New Roman" panose="02020603050405020304" pitchFamily="18" charset="0"/>
              </a:rPr>
              <a:t>AWARDS AND HONORS</a:t>
            </a:r>
            <a:endParaRPr lang="en-US" sz="2400" b="1" cap="none"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1193800" y="698500"/>
            <a:ext cx="10655300" cy="5595808"/>
          </a:xfrm>
        </p:spPr>
        <p:txBody>
          <a:bodyPr/>
          <a:lstStyle/>
          <a:p>
            <a:pPr>
              <a:lnSpc>
                <a:spcPct val="200000"/>
              </a:lnSpc>
            </a:pPr>
            <a:r>
              <a:rPr lang="en-US" cap="none" dirty="0">
                <a:latin typeface="Times New Roman" panose="02020603050405020304" pitchFamily="18" charset="0"/>
                <a:cs typeface="Times New Roman" panose="02020603050405020304" pitchFamily="18" charset="0"/>
              </a:rPr>
              <a:t>S</a:t>
            </a:r>
            <a:r>
              <a:rPr lang="en-US" cap="none" dirty="0" smtClean="0">
                <a:latin typeface="Times New Roman" panose="02020603050405020304" pitchFamily="18" charset="0"/>
                <a:cs typeface="Times New Roman" panose="02020603050405020304" pitchFamily="18" charset="0"/>
              </a:rPr>
              <a:t>he became the first African American woman to win a Grammy award in 1958. </a:t>
            </a:r>
          </a:p>
          <a:p>
            <a:pPr>
              <a:lnSpc>
                <a:spcPct val="200000"/>
              </a:lnSpc>
            </a:pPr>
            <a:r>
              <a:rPr lang="en-US" cap="none" dirty="0" smtClean="0">
                <a:latin typeface="Times New Roman" panose="02020603050405020304" pitchFamily="18" charset="0"/>
                <a:cs typeface="Times New Roman" panose="02020603050405020304" pitchFamily="18" charset="0"/>
              </a:rPr>
              <a:t>In her lifetime she won  13 Grammy Awards and sold more than 40 million albums.</a:t>
            </a:r>
          </a:p>
          <a:p>
            <a:pPr>
              <a:lnSpc>
                <a:spcPct val="200000"/>
              </a:lnSpc>
            </a:pPr>
            <a:r>
              <a:rPr lang="en-US" cap="none" dirty="0">
                <a:latin typeface="Times New Roman" panose="02020603050405020304" pitchFamily="18" charset="0"/>
                <a:cs typeface="Times New Roman" panose="02020603050405020304" pitchFamily="18" charset="0"/>
              </a:rPr>
              <a:t> </a:t>
            </a:r>
            <a:r>
              <a:rPr lang="en-US" cap="none" dirty="0" smtClean="0">
                <a:latin typeface="Times New Roman" panose="02020603050405020304" pitchFamily="18" charset="0"/>
                <a:cs typeface="Times New Roman" panose="02020603050405020304" pitchFamily="18" charset="0"/>
              </a:rPr>
              <a:t>She also won a Grammy Award for lifetime achievement.</a:t>
            </a:r>
          </a:p>
          <a:p>
            <a:pPr>
              <a:lnSpc>
                <a:spcPct val="200000"/>
              </a:lnSpc>
            </a:pPr>
            <a:r>
              <a:rPr lang="en-US" cap="none" dirty="0">
                <a:latin typeface="Times New Roman" panose="02020603050405020304" pitchFamily="18" charset="0"/>
                <a:cs typeface="Times New Roman" panose="02020603050405020304" pitchFamily="18" charset="0"/>
              </a:rPr>
              <a:t>Ella Fitzgerald  also received a Kennedy Center Honor for lifetime achievement (1979) and the National Medal of Arts (1987</a:t>
            </a:r>
            <a:r>
              <a:rPr lang="en-US" cap="none" dirty="0" smtClean="0">
                <a:latin typeface="Times New Roman" panose="02020603050405020304" pitchFamily="18" charset="0"/>
                <a:cs typeface="Times New Roman" panose="02020603050405020304" pitchFamily="18" charset="0"/>
              </a:rPr>
              <a:t>).</a:t>
            </a:r>
          </a:p>
          <a:p>
            <a:pPr>
              <a:lnSpc>
                <a:spcPct val="200000"/>
              </a:lnSpc>
            </a:pPr>
            <a:r>
              <a:rPr lang="en-US" cap="none" dirty="0" smtClean="0">
                <a:latin typeface="Times New Roman" panose="02020603050405020304" pitchFamily="18" charset="0"/>
                <a:cs typeface="Times New Roman" panose="02020603050405020304" pitchFamily="18" charset="0"/>
              </a:rPr>
              <a:t>She was </a:t>
            </a:r>
            <a:r>
              <a:rPr lang="en-US" cap="none" dirty="0">
                <a:latin typeface="Times New Roman" panose="02020603050405020304" pitchFamily="18" charset="0"/>
                <a:cs typeface="Times New Roman" panose="02020603050405020304" pitchFamily="18" charset="0"/>
              </a:rPr>
              <a:t>also awarded the Presidential Medal of Freedom</a:t>
            </a:r>
          </a:p>
        </p:txBody>
      </p:sp>
    </p:spTree>
    <p:extLst>
      <p:ext uri="{BB962C8B-B14F-4D97-AF65-F5344CB8AC3E}">
        <p14:creationId xmlns:p14="http://schemas.microsoft.com/office/powerpoint/2010/main" val="198924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0775" y="364517"/>
            <a:ext cx="10364451" cy="600683"/>
          </a:xfrm>
        </p:spPr>
        <p:txBody>
          <a:bodyPr>
            <a:normAutofit/>
          </a:bodyPr>
          <a:lstStyle/>
          <a:p>
            <a:r>
              <a:rPr lang="en-US" sz="2400" b="1" cap="none" dirty="0" smtClean="0">
                <a:latin typeface="Times New Roman" panose="02020603050405020304" pitchFamily="18" charset="0"/>
                <a:cs typeface="Times New Roman" panose="02020603050405020304" pitchFamily="18" charset="0"/>
              </a:rPr>
              <a:t>ELLA FITZGERALD MUSIC STYLE</a:t>
            </a:r>
            <a:endParaRPr lang="en-US" sz="2400" b="1" cap="none"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304800" y="1287592"/>
            <a:ext cx="11404600" cy="5316408"/>
          </a:xfrm>
        </p:spPr>
        <p:txBody>
          <a:bodyPr/>
          <a:lstStyle/>
          <a:p>
            <a:pPr>
              <a:lnSpc>
                <a:spcPct val="200000"/>
              </a:lnSpc>
            </a:pPr>
            <a:r>
              <a:rPr lang="en-US" dirty="0" smtClean="0">
                <a:latin typeface="Times New Roman" panose="02020603050405020304" pitchFamily="18" charset="0"/>
                <a:cs typeface="Times New Roman" panose="02020603050405020304" pitchFamily="18" charset="0"/>
              </a:rPr>
              <a:t>E</a:t>
            </a:r>
            <a:r>
              <a:rPr lang="en-US" cap="none" dirty="0" smtClean="0">
                <a:latin typeface="Times New Roman" panose="02020603050405020304" pitchFamily="18" charset="0"/>
                <a:cs typeface="Times New Roman" panose="02020603050405020304" pitchFamily="18" charset="0"/>
              </a:rPr>
              <a:t>lla Fitzgerald had a clear tone  and a wide vocal range that were complemented by her mastery of diction, rhythm, intonation and harmony. </a:t>
            </a:r>
          </a:p>
          <a:p>
            <a:pPr>
              <a:lnSpc>
                <a:spcPct val="200000"/>
              </a:lnSpc>
            </a:pPr>
            <a:r>
              <a:rPr lang="en-US" cap="none" dirty="0" smtClean="0">
                <a:latin typeface="Times New Roman" panose="02020603050405020304" pitchFamily="18" charset="0"/>
                <a:cs typeface="Times New Roman" panose="02020603050405020304" pitchFamily="18" charset="0"/>
              </a:rPr>
              <a:t>She was a perfect ballad singer who conveyed  a winsome and ingenious music quality. </a:t>
            </a:r>
          </a:p>
          <a:p>
            <a:pPr>
              <a:lnSpc>
                <a:spcPct val="200000"/>
              </a:lnSpc>
            </a:pPr>
            <a:r>
              <a:rPr lang="en-US" cap="none" dirty="0" smtClean="0">
                <a:latin typeface="Times New Roman" panose="02020603050405020304" pitchFamily="18" charset="0"/>
                <a:cs typeface="Times New Roman" panose="02020603050405020304" pitchFamily="18" charset="0"/>
              </a:rPr>
              <a:t>Her infectious scat style  brought excitement  during her concerts and recording for example the Ella in Berlin and Mack the knife</a:t>
            </a:r>
          </a:p>
          <a:p>
            <a:endParaRPr lang="en-US"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6891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8275" y="402617"/>
            <a:ext cx="10364451" cy="473683"/>
          </a:xfrm>
        </p:spPr>
        <p:txBody>
          <a:bodyPr>
            <a:noAutofit/>
          </a:bodyPr>
          <a:lstStyle/>
          <a:p>
            <a:r>
              <a:rPr lang="en-US" sz="2400" b="1" dirty="0" smtClean="0">
                <a:latin typeface="Times New Roman" panose="02020603050405020304" pitchFamily="18" charset="0"/>
                <a:cs typeface="Times New Roman" panose="02020603050405020304" pitchFamily="18" charset="0"/>
              </a:rPr>
              <a:t>Health complications</a:t>
            </a:r>
            <a:endParaRPr lang="en-US" sz="24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3"/>
          </p:nvPr>
        </p:nvSpPr>
        <p:spPr>
          <a:xfrm>
            <a:off x="342900" y="1122492"/>
            <a:ext cx="11506200" cy="5430708"/>
          </a:xfrm>
        </p:spPr>
        <p:txBody>
          <a:bodyPr/>
          <a:lstStyle/>
          <a:p>
            <a:pPr>
              <a:lnSpc>
                <a:spcPct val="200000"/>
              </a:lnSpc>
            </a:pPr>
            <a:r>
              <a:rPr lang="en-US" cap="none" dirty="0">
                <a:latin typeface="Times New Roman" panose="02020603050405020304" pitchFamily="18" charset="0"/>
                <a:cs typeface="Times New Roman" panose="02020603050405020304" pitchFamily="18" charset="0"/>
              </a:rPr>
              <a:t>I</a:t>
            </a:r>
            <a:r>
              <a:rPr lang="en-US" cap="none" dirty="0" smtClean="0">
                <a:latin typeface="Times New Roman" panose="02020603050405020304" pitchFamily="18" charset="0"/>
                <a:cs typeface="Times New Roman" panose="02020603050405020304" pitchFamily="18" charset="0"/>
              </a:rPr>
              <a:t>n the 1970’s her health begun to deteriorate  and experienced serious health complications  but she would perform periodically.</a:t>
            </a:r>
          </a:p>
          <a:p>
            <a:pPr>
              <a:lnSpc>
                <a:spcPct val="200000"/>
              </a:lnSpc>
            </a:pPr>
            <a:r>
              <a:rPr lang="en-US" cap="none" dirty="0">
                <a:latin typeface="Times New Roman" panose="02020603050405020304" pitchFamily="18" charset="0"/>
                <a:cs typeface="Times New Roman" panose="02020603050405020304" pitchFamily="18" charset="0"/>
              </a:rPr>
              <a:t>S</a:t>
            </a:r>
            <a:r>
              <a:rPr lang="en-US" cap="none" dirty="0" smtClean="0">
                <a:latin typeface="Times New Roman" panose="02020603050405020304" pitchFamily="18" charset="0"/>
                <a:cs typeface="Times New Roman" panose="02020603050405020304" pitchFamily="18" charset="0"/>
              </a:rPr>
              <a:t>he had a heart surgery in 1986, in 1993, her career went south following complications from diabetes which resulted in the amputation of both her legs all the way below her knees. </a:t>
            </a:r>
          </a:p>
          <a:p>
            <a:pPr>
              <a:lnSpc>
                <a:spcPct val="200000"/>
              </a:lnSpc>
            </a:pPr>
            <a:r>
              <a:rPr lang="en-US" cap="none" dirty="0">
                <a:latin typeface="Times New Roman" panose="02020603050405020304" pitchFamily="18" charset="0"/>
                <a:cs typeface="Times New Roman" panose="02020603050405020304" pitchFamily="18" charset="0"/>
              </a:rPr>
              <a:t>Ella </a:t>
            </a:r>
            <a:r>
              <a:rPr lang="en-US" cap="none" dirty="0" smtClean="0">
                <a:latin typeface="Times New Roman" panose="02020603050405020304" pitchFamily="18" charset="0"/>
                <a:cs typeface="Times New Roman" panose="02020603050405020304" pitchFamily="18" charset="0"/>
              </a:rPr>
              <a:t>Fitzgerald  her </a:t>
            </a:r>
            <a:r>
              <a:rPr lang="en-US" cap="none" dirty="0">
                <a:latin typeface="Times New Roman" panose="02020603050405020304" pitchFamily="18" charset="0"/>
                <a:cs typeface="Times New Roman" panose="02020603050405020304" pitchFamily="18" charset="0"/>
              </a:rPr>
              <a:t>last recording in 1989 and her last public performance in 1991 at New York's Carnegie Hall. Fitzgerald died on June 15, 1996, at her home in Beverly Hills</a:t>
            </a:r>
            <a:endParaRPr lang="en-US" cap="none" dirty="0" smtClean="0">
              <a:latin typeface="Times New Roman" panose="02020603050405020304" pitchFamily="18" charset="0"/>
              <a:cs typeface="Times New Roman" panose="02020603050405020304" pitchFamily="18" charset="0"/>
            </a:endParaRPr>
          </a:p>
          <a:p>
            <a:pPr>
              <a:lnSpc>
                <a:spcPct val="200000"/>
              </a:lnSpc>
            </a:pPr>
            <a:endParaRPr lang="en-US" cap="non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2470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375" y="250217"/>
            <a:ext cx="10364451" cy="537183"/>
          </a:xfrm>
        </p:spPr>
        <p:txBody>
          <a:bodyPr>
            <a:normAutofit fontScale="90000"/>
          </a:bodyPr>
          <a:lstStyle/>
          <a:p>
            <a:r>
              <a:rPr lang="en-US" sz="2800" b="1" dirty="0" smtClean="0">
                <a:latin typeface="Times New Roman" panose="02020603050405020304" pitchFamily="18" charset="0"/>
                <a:ea typeface="Calibri" panose="020F0502020204030204" pitchFamily="34" charset="0"/>
                <a:cs typeface="Times New Roman" panose="02020603050405020304" pitchFamily="18" charset="0"/>
              </a:rPr>
              <a:t/>
            </a:r>
            <a:br>
              <a:rPr lang="en-US" sz="2800" b="1" dirty="0" smtClean="0">
                <a:latin typeface="Times New Roman" panose="02020603050405020304" pitchFamily="18" charset="0"/>
                <a:ea typeface="Calibri" panose="020F0502020204030204" pitchFamily="34" charset="0"/>
                <a:cs typeface="Times New Roman" panose="02020603050405020304" pitchFamily="18" charset="0"/>
              </a:rPr>
            </a:br>
            <a:r>
              <a:rPr lang="en-US" sz="2700" b="1" dirty="0" smtClean="0">
                <a:latin typeface="Times New Roman" panose="02020603050405020304" pitchFamily="18" charset="0"/>
                <a:ea typeface="Calibri" panose="020F0502020204030204" pitchFamily="34" charset="0"/>
                <a:cs typeface="Times New Roman" panose="02020603050405020304" pitchFamily="18" charset="0"/>
              </a:rPr>
              <a:t>Ella Fitzgerald Images</a:t>
            </a:r>
            <a:r>
              <a:rPr lang="en-US" sz="2800" b="1" dirty="0">
                <a:latin typeface="Times New Roman" panose="02020603050405020304" pitchFamily="18" charset="0"/>
                <a:ea typeface="Calibri" panose="020F0502020204030204" pitchFamily="34" charset="0"/>
                <a:cs typeface="Times New Roman" panose="02020603050405020304" pitchFamily="18" charset="0"/>
              </a:rPr>
              <a:t/>
            </a:r>
            <a:br>
              <a:rPr lang="en-US" sz="2800" b="1" dirty="0">
                <a:latin typeface="Times New Roman" panose="02020603050405020304" pitchFamily="18" charset="0"/>
                <a:ea typeface="Calibri" panose="020F0502020204030204" pitchFamily="34"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pic>
        <p:nvPicPr>
          <p:cNvPr id="4" name="Content Placeholder 3"/>
          <p:cNvPicPr>
            <a:picLocks noGrp="1" noChangeAspect="1"/>
          </p:cNvPicPr>
          <p:nvPr>
            <p:ph sz="quarter" idx="13"/>
          </p:nvPr>
        </p:nvPicPr>
        <p:blipFill>
          <a:blip r:embed="rId2"/>
          <a:stretch>
            <a:fillRect/>
          </a:stretch>
        </p:blipFill>
        <p:spPr>
          <a:xfrm>
            <a:off x="349250" y="1866900"/>
            <a:ext cx="3409950" cy="3771900"/>
          </a:xfrm>
          <a:prstGeom prst="rect">
            <a:avLst/>
          </a:prstGeom>
        </p:spPr>
      </p:pic>
      <p:pic>
        <p:nvPicPr>
          <p:cNvPr id="5" name="Picture 4"/>
          <p:cNvPicPr>
            <a:picLocks noChangeAspect="1"/>
          </p:cNvPicPr>
          <p:nvPr/>
        </p:nvPicPr>
        <p:blipFill>
          <a:blip r:embed="rId3"/>
          <a:stretch>
            <a:fillRect/>
          </a:stretch>
        </p:blipFill>
        <p:spPr>
          <a:xfrm>
            <a:off x="3949698" y="1847850"/>
            <a:ext cx="4330701" cy="3771900"/>
          </a:xfrm>
          <a:prstGeom prst="rect">
            <a:avLst/>
          </a:prstGeom>
        </p:spPr>
      </p:pic>
      <p:pic>
        <p:nvPicPr>
          <p:cNvPr id="6" name="Picture 5"/>
          <p:cNvPicPr>
            <a:picLocks noChangeAspect="1"/>
          </p:cNvPicPr>
          <p:nvPr/>
        </p:nvPicPr>
        <p:blipFill>
          <a:blip r:embed="rId4"/>
          <a:stretch>
            <a:fillRect/>
          </a:stretch>
        </p:blipFill>
        <p:spPr>
          <a:xfrm>
            <a:off x="8470898" y="1847850"/>
            <a:ext cx="3721102" cy="3771900"/>
          </a:xfrm>
          <a:prstGeom prst="rect">
            <a:avLst/>
          </a:prstGeom>
        </p:spPr>
      </p:pic>
    </p:spTree>
    <p:extLst>
      <p:ext uri="{BB962C8B-B14F-4D97-AF65-F5344CB8AC3E}">
        <p14:creationId xmlns:p14="http://schemas.microsoft.com/office/powerpoint/2010/main" val="1273366697"/>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495</TotalTime>
  <Words>665</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inherit</vt:lpstr>
      <vt:lpstr>Times New Roman</vt:lpstr>
      <vt:lpstr>Tw Cen MT</vt:lpstr>
      <vt:lpstr>Droplet</vt:lpstr>
      <vt:lpstr>PowerPoint Presentation</vt:lpstr>
      <vt:lpstr>Biography</vt:lpstr>
      <vt:lpstr>CONTINUED</vt:lpstr>
      <vt:lpstr>CONTINUED</vt:lpstr>
      <vt:lpstr>Continued</vt:lpstr>
      <vt:lpstr>AWARDS AND HONORS</vt:lpstr>
      <vt:lpstr>ELLA FITZGERALD MUSIC STYLE</vt:lpstr>
      <vt:lpstr>Health complications</vt:lpstr>
      <vt:lpstr> Ella Fitzgerald Images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Kelvin Karenga Kaboi</dc:creator>
  <cp:lastModifiedBy>Kelvin Karenga Kaboi</cp:lastModifiedBy>
  <cp:revision>29</cp:revision>
  <dcterms:created xsi:type="dcterms:W3CDTF">2021-07-21T06:00:13Z</dcterms:created>
  <dcterms:modified xsi:type="dcterms:W3CDTF">2021-07-21T14:15:59Z</dcterms:modified>
</cp:coreProperties>
</file>