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35" r:id="rId1"/>
  </p:sldMasterIdLst>
  <p:notesMasterIdLst>
    <p:notesMasterId r:id="rId16"/>
  </p:notesMasterIdLst>
  <p:sldIdLst>
    <p:sldId id="287" r:id="rId2"/>
    <p:sldId id="289" r:id="rId3"/>
    <p:sldId id="303" r:id="rId4"/>
    <p:sldId id="305" r:id="rId5"/>
    <p:sldId id="290" r:id="rId6"/>
    <p:sldId id="306" r:id="rId7"/>
    <p:sldId id="304" r:id="rId8"/>
    <p:sldId id="307" r:id="rId9"/>
    <p:sldId id="308" r:id="rId10"/>
    <p:sldId id="309" r:id="rId11"/>
    <p:sldId id="291" r:id="rId12"/>
    <p:sldId id="292" r:id="rId13"/>
    <p:sldId id="293" r:id="rId14"/>
    <p:sldId id="296"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userDrawn="1">
          <p15:clr>
            <a:srgbClr val="A4A3A4"/>
          </p15:clr>
        </p15:guide>
        <p15:guide id="2" orient="horz" pos="2260" userDrawn="1">
          <p15:clr>
            <a:srgbClr val="A4A3A4"/>
          </p15:clr>
        </p15:guide>
        <p15:guide id="3"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RUKU" initials="M" lastIdx="1" clrIdx="0">
    <p:extLst>
      <p:ext uri="{19B8F6BF-5375-455C-9EA6-DF929625EA0E}">
        <p15:presenceInfo xmlns="" xmlns:p15="http://schemas.microsoft.com/office/powerpoint/2012/main" userId="MARUKU"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136" autoAdjust="0"/>
    <p:restoredTop sz="81295" autoAdjust="0"/>
  </p:normalViewPr>
  <p:slideViewPr>
    <p:cSldViewPr snapToGrid="0">
      <p:cViewPr>
        <p:scale>
          <a:sx n="55" d="100"/>
          <a:sy n="55" d="100"/>
        </p:scale>
        <p:origin x="-1134" y="-174"/>
      </p:cViewPr>
      <p:guideLst>
        <p:guide orient="horz" pos="2160"/>
        <p:guide orient="horz" pos="2260"/>
        <p:guide pos="3840"/>
      </p:guideLst>
    </p:cSldViewPr>
  </p:slideViewPr>
  <p:outlineViewPr>
    <p:cViewPr>
      <p:scale>
        <a:sx n="33" d="100"/>
        <a:sy n="33" d="100"/>
      </p:scale>
      <p:origin x="250" y="293"/>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A05E5CE-88BA-4279-A4A2-A246E40B01D3}" type="datetimeFigureOut">
              <a:rPr lang="en-US" smtClean="0"/>
              <a:pPr/>
              <a:t>9/6/2019</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8D9A2E8-B582-478A-AC21-C5298C32592C}" type="slidenum">
              <a:rPr lang="en-US" smtClean="0"/>
              <a:pPr/>
              <a:t>‹#›</a:t>
            </a:fld>
            <a:endParaRPr lang="en-US" dirty="0"/>
          </a:p>
        </p:txBody>
      </p:sp>
    </p:spTree>
    <p:extLst>
      <p:ext uri="{BB962C8B-B14F-4D97-AF65-F5344CB8AC3E}">
        <p14:creationId xmlns:p14="http://schemas.microsoft.com/office/powerpoint/2010/main" val="3981768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Audrey</a:t>
            </a:r>
            <a:r>
              <a:rPr lang="en-US" baseline="0" dirty="0" smtClean="0"/>
              <a:t> Elizabeth is a 15-year old girl among the thousands of immigrants entering United States through Ellis Island around the Year 1932. She is from the Australian Empire where there have been regular outbreaks of violence against the Jews. Her father is already dead and with them being Jews, the only way to survive is to flee from their home country. At this time, the United States is the most appropriate destination or them owing to its favorable economy and compassion to immigrants. Her mother assemble them together with her two younger brothers and board a ship whose end journey is New York Bay at Ellis Island. </a:t>
            </a:r>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Photograph of Audrey</a:t>
            </a:r>
            <a:r>
              <a:rPr lang="en-US" baseline="0" dirty="0" smtClean="0"/>
              <a:t> and other immigrants arriving from Europe in a ship. Before being allowed to dock, the ship has to go through a quarantine checkpoint where all the immigrants are screened for contagious illnesses such as smallpox, leprosy, cholera, plague, and Yellow fever. The immigration officers then enter the ship via rope ladders with the ship docking thereafter.</a:t>
            </a:r>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3</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Upon</a:t>
            </a:r>
            <a:r>
              <a:rPr lang="en-US" baseline="0" dirty="0" smtClean="0"/>
              <a:t> arrival, Audrey and other immigrants  are funneled through a line in the Great Hall where they will be probed and subjected to medical examination (photo credit@ public domain).</a:t>
            </a:r>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4</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Photograph</a:t>
            </a:r>
            <a:r>
              <a:rPr lang="en-US" baseline="0" dirty="0" smtClean="0"/>
              <a:t> of Audrey with her mum and two brothers at the immigration  department in Ellis Island. They are waiting to be attended. The process would take from a few hours, days, weeks or even months. In rare cases one would take a more than year to be cleared. The process has to be swift as the immigrants are in thousands and involved medical among other evaluations. Those fit to enter America are marked with an “X” using chalk on the right shoulder. A circled “X” means there is a problem. “B” means back problems, “Pg” means pregnant, “Sc” means Scalp infection (Talmon, n.d.)</a:t>
            </a:r>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5</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Immigration officers inspecting</a:t>
            </a:r>
            <a:r>
              <a:rPr lang="en-US" baseline="0" dirty="0" smtClean="0"/>
              <a:t> eyes of immigrants in Ellis Island, New York Harbor (Photo credit @ Underwood)</a:t>
            </a:r>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6</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Photograph</a:t>
            </a:r>
            <a:r>
              <a:rPr lang="en-US" baseline="0" dirty="0" smtClean="0"/>
              <a:t> of Audrey among other immigrants awaiting inspection in the registry room at Ellis Island (photocredit@ National Geographic, 2016)</a:t>
            </a:r>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7</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The immigration officers question every person and if they find anything suspicious or not convincing, they detain the persons. They further inspect their luggage. The duration of detention is dependent upon the severity of the cases. The immigrants are not allowed to pass through the Ellis Island unless found without any conviction. </a:t>
            </a:r>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8</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Photograph</a:t>
            </a:r>
            <a:r>
              <a:rPr lang="en-US" baseline="0" dirty="0" smtClean="0"/>
              <a:t> displays the map of the neighborhood in New York City where the immigrants stayed at Ellis Island before being integrated to the American community. In this buildings, Audrey and her family underwent massive evaluation encompassing medical, physical, and intellectual facets.</a:t>
            </a:r>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9</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When Audrey and her family were</a:t>
            </a:r>
            <a:r>
              <a:rPr lang="en-US" baseline="0" dirty="0" smtClean="0"/>
              <a:t> migrating, they were not required to have a visa to work. However,  a profile of their skills and experiences were taken to be used in recruiting them in labor firms. Photograph displays a sample prototype of a visa in those early years (Shapiro, 1986).</a:t>
            </a:r>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10</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a:t>
            </a:r>
            <a:r>
              <a:rPr lang="en-US" baseline="0" dirty="0" smtClean="0"/>
              <a:t> is the identification document of Audrey, a settled United States citizen.</a:t>
            </a:r>
            <a:endParaRPr lang="en-US" dirty="0" smtClean="0"/>
          </a:p>
        </p:txBody>
      </p:sp>
      <p:sp>
        <p:nvSpPr>
          <p:cNvPr id="4" name="Slide Number Placeholder 3"/>
          <p:cNvSpPr>
            <a:spLocks noGrp="1"/>
          </p:cNvSpPr>
          <p:nvPr>
            <p:ph type="sldNum" sz="quarter" idx="10"/>
          </p:nvPr>
        </p:nvSpPr>
        <p:spPr/>
        <p:txBody>
          <a:bodyPr/>
          <a:lstStyle/>
          <a:p>
            <a:fld id="{68D9A2E8-B582-478A-AC21-C5298C32592C}" type="slidenum">
              <a:rPr lang="en-US" smtClean="0"/>
              <a:pPr/>
              <a:t>11</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This reflection</a:t>
            </a:r>
            <a:r>
              <a:rPr lang="en-US" baseline="0" dirty="0" smtClean="0"/>
              <a:t> letter indicates the situation at Australia that forced Audrey and her family to leave for United States.</a:t>
            </a:r>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12</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Letter highlight</a:t>
            </a:r>
            <a:r>
              <a:rPr lang="en-US" baseline="0" dirty="0" smtClean="0"/>
              <a:t> the experiences of Audrey upon arrival in Ellis Islands, the process that followed, and her perception of the experiences.</a:t>
            </a:r>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13</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C9602BF1-B25E-4E9F-83A7-C4DD932695E2}" type="datetimeFigureOut">
              <a:rPr lang="en-US" smtClean="0"/>
              <a:pPr/>
              <a:t>9/6/2019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1612235015"/>
      </p:ext>
    </p:extLst>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9602BF1-B25E-4E9F-83A7-C4DD932695E2}" type="datetimeFigureOut">
              <a:rPr lang="en-US" smtClean="0"/>
              <a:pPr/>
              <a:t>9/6/2019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1239219178"/>
      </p:ext>
    </p:extLst>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602BF1-B25E-4E9F-83A7-C4DD932695E2}" type="datetimeFigureOut">
              <a:rPr lang="en-US" smtClean="0"/>
              <a:pPr/>
              <a:t>9/6/2019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258342978"/>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9602BF1-B25E-4E9F-83A7-C4DD932695E2}" type="datetimeFigureOut">
              <a:rPr lang="en-US" smtClean="0"/>
              <a:pPr/>
              <a:t>9/6/2019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3782753771"/>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9602BF1-B25E-4E9F-83A7-C4DD932695E2}" type="datetimeFigureOut">
              <a:rPr lang="en-US" smtClean="0"/>
              <a:pPr/>
              <a:t>9/6/2019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1067893719"/>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9602BF1-B25E-4E9F-83A7-C4DD932695E2}" type="datetimeFigureOut">
              <a:rPr lang="en-US" smtClean="0"/>
              <a:pPr/>
              <a:t>9/6/2019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1374392955"/>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9602BF1-B25E-4E9F-83A7-C4DD932695E2}" type="datetimeFigureOut">
              <a:rPr lang="en-US" smtClean="0"/>
              <a:pPr/>
              <a:t>9/6/2019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2510412030"/>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9602BF1-B25E-4E9F-83A7-C4DD932695E2}" type="datetimeFigureOut">
              <a:rPr lang="en-US" smtClean="0"/>
              <a:pPr/>
              <a:t>9/6/2019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3549602140"/>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9602BF1-B25E-4E9F-83A7-C4DD932695E2}" type="datetimeFigureOut">
              <a:rPr lang="en-US" smtClean="0"/>
              <a:pPr/>
              <a:t>9/6/2019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2200705083"/>
      </p:ext>
    </p:extLst>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602BF1-B25E-4E9F-83A7-C4DD932695E2}" type="datetimeFigureOut">
              <a:rPr lang="en-US" smtClean="0"/>
              <a:pPr/>
              <a:t>9/6/2019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3502567795"/>
      </p:ext>
    </p:extLst>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602BF1-B25E-4E9F-83A7-C4DD932695E2}" type="datetimeFigureOut">
              <a:rPr lang="en-US" smtClean="0"/>
              <a:pPr/>
              <a:t>9/6/2019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884155136"/>
      </p:ext>
    </p:extLst>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602BF1-B25E-4E9F-83A7-C4DD932695E2}" type="datetimeFigureOut">
              <a:rPr lang="en-US" smtClean="0"/>
              <a:pPr/>
              <a:t>9/6/2019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275304472"/>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602BF1-B25E-4E9F-83A7-C4DD932695E2}" type="datetimeFigureOut">
              <a:rPr lang="en-US" smtClean="0"/>
              <a:pPr/>
              <a:t>9/6/2019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4134040234"/>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602BF1-B25E-4E9F-83A7-C4DD932695E2}" type="datetimeFigureOut">
              <a:rPr lang="en-US" smtClean="0"/>
              <a:pPr/>
              <a:t>9/6/2019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4284159193"/>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9602BF1-B25E-4E9F-83A7-C4DD932695E2}" type="datetimeFigureOut">
              <a:rPr lang="en-US" smtClean="0"/>
              <a:pPr/>
              <a:t>9/6/2019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3343653044"/>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9602BF1-B25E-4E9F-83A7-C4DD932695E2}" type="datetimeFigureOut">
              <a:rPr lang="en-US" smtClean="0"/>
              <a:pPr/>
              <a:t>9/6/2019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4194726777"/>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9602BF1-B25E-4E9F-83A7-C4DD932695E2}" type="datetimeFigureOut">
              <a:rPr lang="en-US" smtClean="0"/>
              <a:pPr/>
              <a:t>9/6/2019</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1598228653"/>
      </p:ext>
    </p:extLst>
  </p:cSld>
  <p:clrMap bg1="lt1" tx1="dk1" bg2="lt2" tx2="dk2" accent1="accent1" accent2="accent2" accent3="accent3" accent4="accent4" accent5="accent5" accent6="accent6" hlink="hlink" folHlink="folHlink"/>
  <p:sldLayoutIdLst>
    <p:sldLayoutId id="2147483836" r:id="rId1"/>
    <p:sldLayoutId id="2147483837" r:id="rId2"/>
    <p:sldLayoutId id="2147483838" r:id="rId3"/>
    <p:sldLayoutId id="2147483839" r:id="rId4"/>
    <p:sldLayoutId id="2147483840" r:id="rId5"/>
    <p:sldLayoutId id="2147483841" r:id="rId6"/>
    <p:sldLayoutId id="2147483842" r:id="rId7"/>
    <p:sldLayoutId id="2147483843" r:id="rId8"/>
    <p:sldLayoutId id="2147483844" r:id="rId9"/>
    <p:sldLayoutId id="2147483845" r:id="rId10"/>
    <p:sldLayoutId id="2147483846" r:id="rId11"/>
    <p:sldLayoutId id="2147483847" r:id="rId12"/>
    <p:sldLayoutId id="2147483848" r:id="rId13"/>
    <p:sldLayoutId id="2147483849" r:id="rId14"/>
    <p:sldLayoutId id="2147483850" r:id="rId15"/>
    <p:sldLayoutId id="2147483851" r:id="rId16"/>
  </p:sldLayoutIdLst>
  <p:transition spd="slow">
    <p:fade/>
  </p:transition>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5527" y="1708997"/>
            <a:ext cx="11485419" cy="3902093"/>
          </a:xfrm>
        </p:spPr>
        <p:txBody>
          <a:bodyPr>
            <a:normAutofit/>
          </a:bodyPr>
          <a:lstStyle/>
          <a:p>
            <a:pPr algn="ctr">
              <a:lnSpc>
                <a:spcPct val="150000"/>
              </a:lnSpc>
            </a:pPr>
            <a:r>
              <a:rPr lang="en-US" dirty="0" smtClean="0">
                <a:solidFill>
                  <a:srgbClr val="00B050"/>
                </a:solidFill>
              </a:rPr>
              <a:t>Ellis Island Immigration Scrap Book</a:t>
            </a:r>
            <a:br>
              <a:rPr lang="en-US" dirty="0" smtClean="0">
                <a:solidFill>
                  <a:srgbClr val="00B050"/>
                </a:solidFill>
              </a:rPr>
            </a:br>
            <a:r>
              <a:rPr lang="en-US" dirty="0" smtClean="0">
                <a:solidFill>
                  <a:srgbClr val="00B050"/>
                </a:solidFill>
              </a:rPr>
              <a:t>Name</a:t>
            </a:r>
            <a:br>
              <a:rPr lang="en-US" dirty="0" smtClean="0">
                <a:solidFill>
                  <a:srgbClr val="00B050"/>
                </a:solidFill>
              </a:rPr>
            </a:br>
            <a:r>
              <a:rPr lang="en-US" dirty="0" smtClean="0">
                <a:solidFill>
                  <a:srgbClr val="00B050"/>
                </a:solidFill>
              </a:rPr>
              <a:t>Course Unit</a:t>
            </a:r>
            <a:br>
              <a:rPr lang="en-US" dirty="0" smtClean="0">
                <a:solidFill>
                  <a:srgbClr val="00B050"/>
                </a:solidFill>
              </a:rPr>
            </a:br>
            <a:r>
              <a:rPr lang="en-US" dirty="0" smtClean="0">
                <a:solidFill>
                  <a:srgbClr val="00B050"/>
                </a:solidFill>
              </a:rPr>
              <a:t>Institution of Affiliation</a:t>
            </a:r>
          </a:p>
        </p:txBody>
      </p:sp>
    </p:spTree>
  </p:cSld>
  <p:clrMapOvr>
    <a:masterClrMapping/>
  </p:clrMapOvr>
  <p:transition spd="slow">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1432" y="234603"/>
            <a:ext cx="11045767" cy="541251"/>
          </a:xfrm>
        </p:spPr>
        <p:txBody>
          <a:bodyPr>
            <a:normAutofit fontScale="90000"/>
          </a:bodyPr>
          <a:lstStyle/>
          <a:p>
            <a:pPr algn="ctr"/>
            <a:r>
              <a:rPr lang="en-US" dirty="0" smtClean="0">
                <a:solidFill>
                  <a:srgbClr val="00B050"/>
                </a:solidFill>
              </a:rPr>
              <a:t>Narration of Audrey as an Immigrant Through Ellis Island</a:t>
            </a:r>
            <a:endParaRPr lang="en-US" dirty="0">
              <a:solidFill>
                <a:srgbClr val="00B050"/>
              </a:solidFill>
            </a:endParaRPr>
          </a:p>
        </p:txBody>
      </p:sp>
      <p:sp>
        <p:nvSpPr>
          <p:cNvPr id="3" name="Content Placeholder 2"/>
          <p:cNvSpPr>
            <a:spLocks noGrp="1"/>
          </p:cNvSpPr>
          <p:nvPr>
            <p:ph idx="1"/>
          </p:nvPr>
        </p:nvSpPr>
        <p:spPr>
          <a:xfrm>
            <a:off x="294640" y="734292"/>
            <a:ext cx="11620270" cy="5991630"/>
          </a:xfrm>
        </p:spPr>
        <p:txBody>
          <a:bodyPr>
            <a:normAutofit/>
          </a:bodyPr>
          <a:lstStyle/>
          <a:p>
            <a:pPr>
              <a:lnSpc>
                <a:spcPct val="200000"/>
              </a:lnSpc>
              <a:buFont typeface="Wingdings" pitchFamily="2" charset="2"/>
              <a:buChar char="Ø"/>
            </a:pPr>
            <a:r>
              <a:rPr lang="en-US" sz="2000" dirty="0" smtClean="0">
                <a:solidFill>
                  <a:schemeClr val="tx1"/>
                </a:solidFill>
                <a:latin typeface="Constantia" pitchFamily="18" charset="0"/>
              </a:rPr>
              <a:t>Year  1932</a:t>
            </a:r>
          </a:p>
          <a:p>
            <a:pPr>
              <a:lnSpc>
                <a:spcPct val="200000"/>
              </a:lnSpc>
              <a:buFont typeface="Wingdings" pitchFamily="2" charset="2"/>
              <a:buChar char="Ø"/>
            </a:pPr>
            <a:r>
              <a:rPr lang="en-US" sz="2000" dirty="0" smtClean="0">
                <a:solidFill>
                  <a:schemeClr val="tx1"/>
                </a:solidFill>
                <a:latin typeface="Constantia" pitchFamily="18" charset="0"/>
              </a:rPr>
              <a:t>Audrey Elizabeth, a 15-year old girl is among thousands of immigrants  entering the  United States.</a:t>
            </a:r>
          </a:p>
          <a:p>
            <a:pPr>
              <a:lnSpc>
                <a:spcPct val="200000"/>
              </a:lnSpc>
              <a:buFont typeface="Wingdings" pitchFamily="2" charset="2"/>
              <a:buChar char="Ø"/>
            </a:pPr>
            <a:r>
              <a:rPr lang="en-US" sz="2000" dirty="0" smtClean="0">
                <a:solidFill>
                  <a:schemeClr val="tx1"/>
                </a:solidFill>
                <a:latin typeface="Constantia" pitchFamily="18" charset="0"/>
              </a:rPr>
              <a:t>Through Ellis Island located  in New Jersey side of upper New York Bay.</a:t>
            </a:r>
          </a:p>
          <a:p>
            <a:pPr>
              <a:lnSpc>
                <a:spcPct val="200000"/>
              </a:lnSpc>
              <a:buFont typeface="Wingdings" pitchFamily="2" charset="2"/>
              <a:buChar char="Ø"/>
            </a:pPr>
            <a:r>
              <a:rPr lang="en-US" sz="2000" dirty="0" smtClean="0">
                <a:solidFill>
                  <a:schemeClr val="tx1"/>
                </a:solidFill>
                <a:latin typeface="Constantia" pitchFamily="18" charset="0"/>
              </a:rPr>
              <a:t>She is from Australia.</a:t>
            </a:r>
          </a:p>
          <a:p>
            <a:pPr>
              <a:lnSpc>
                <a:spcPct val="200000"/>
              </a:lnSpc>
              <a:buFont typeface="Wingdings" pitchFamily="2" charset="2"/>
              <a:buChar char="Ø"/>
            </a:pPr>
            <a:r>
              <a:rPr lang="en-US" sz="2000" dirty="0" smtClean="0">
                <a:solidFill>
                  <a:schemeClr val="tx1"/>
                </a:solidFill>
                <a:latin typeface="Constantia" pitchFamily="18" charset="0"/>
              </a:rPr>
              <a:t>There had been violence against the Jews in their home country.</a:t>
            </a:r>
          </a:p>
          <a:p>
            <a:pPr>
              <a:lnSpc>
                <a:spcPct val="200000"/>
              </a:lnSpc>
              <a:buFont typeface="Wingdings" pitchFamily="2" charset="2"/>
              <a:buChar char="Ø"/>
            </a:pPr>
            <a:r>
              <a:rPr lang="en-US" sz="2000" dirty="0" smtClean="0">
                <a:solidFill>
                  <a:schemeClr val="tx1"/>
                </a:solidFill>
                <a:latin typeface="Constantia" pitchFamily="18" charset="0"/>
              </a:rPr>
              <a:t>Only way to survive was flee </a:t>
            </a:r>
          </a:p>
          <a:p>
            <a:pPr>
              <a:lnSpc>
                <a:spcPct val="200000"/>
              </a:lnSpc>
              <a:buFont typeface="Wingdings" pitchFamily="2" charset="2"/>
              <a:buChar char="Ø"/>
            </a:pPr>
            <a:r>
              <a:rPr lang="en-US" sz="2000" dirty="0" smtClean="0">
                <a:solidFill>
                  <a:schemeClr val="tx1"/>
                </a:solidFill>
                <a:latin typeface="Constantia" pitchFamily="18" charset="0"/>
              </a:rPr>
              <a:t>United states was the appropriate destination owing to its booming economy and acceptance of foreigners.</a:t>
            </a:r>
          </a:p>
          <a:p>
            <a:pPr>
              <a:lnSpc>
                <a:spcPct val="200000"/>
              </a:lnSpc>
              <a:buFont typeface="Wingdings" pitchFamily="2" charset="2"/>
              <a:buChar char="Ø"/>
            </a:pPr>
            <a:endParaRPr lang="en-US" sz="2000" dirty="0" smtClean="0">
              <a:solidFill>
                <a:schemeClr val="tx1"/>
              </a:solidFill>
              <a:latin typeface="Constantia" pitchFamily="18" charset="0"/>
            </a:endParaRPr>
          </a:p>
          <a:p>
            <a:pPr>
              <a:lnSpc>
                <a:spcPct val="200000"/>
              </a:lnSpc>
              <a:buFont typeface="Wingdings" pitchFamily="2" charset="2"/>
              <a:buChar char="Ø"/>
            </a:pPr>
            <a:endParaRPr lang="en-US" sz="2000" dirty="0" smtClean="0">
              <a:latin typeface="Constantia" pitchFamily="18" charset="0"/>
            </a:endParaRPr>
          </a:p>
        </p:txBody>
      </p:sp>
    </p:spTree>
  </p:cSld>
  <p:clrMapOvr>
    <a:masterClrMapping/>
  </p:clrMapOvr>
  <p:transition spd="slow">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14644" y="290945"/>
            <a:ext cx="8596668" cy="692727"/>
          </a:xfrm>
        </p:spPr>
        <p:txBody>
          <a:bodyPr>
            <a:normAutofit/>
          </a:bodyPr>
          <a:lstStyle/>
          <a:p>
            <a:pPr algn="ctr"/>
            <a:r>
              <a:rPr lang="en-US" dirty="0" smtClean="0">
                <a:solidFill>
                  <a:srgbClr val="00B050"/>
                </a:solidFill>
              </a:rPr>
              <a:t>Arriving at New York Bay</a:t>
            </a:r>
            <a:endParaRPr lang="en-US" dirty="0">
              <a:solidFill>
                <a:srgbClr val="00B050"/>
              </a:solidFill>
            </a:endParaRPr>
          </a:p>
        </p:txBody>
      </p:sp>
      <p:pic>
        <p:nvPicPr>
          <p:cNvPr id="3074" name="Picture 2" descr="C:\Users\dan\Documents\573edbc763bc1cea1a7a1d2c8d2fb7a3.jpg"/>
          <p:cNvPicPr>
            <a:picLocks noGrp="1" noChangeAspect="1" noChangeArrowheads="1"/>
          </p:cNvPicPr>
          <p:nvPr>
            <p:ph idx="1"/>
          </p:nvPr>
        </p:nvPicPr>
        <p:blipFill>
          <a:blip r:embed="rId3"/>
          <a:srcRect/>
          <a:stretch>
            <a:fillRect/>
          </a:stretch>
        </p:blipFill>
        <p:spPr bwMode="auto">
          <a:xfrm>
            <a:off x="332509" y="1198562"/>
            <a:ext cx="11457709" cy="5346700"/>
          </a:xfrm>
          <a:prstGeom prst="rect">
            <a:avLst/>
          </a:prstGeom>
          <a:noFill/>
        </p:spPr>
      </p:pic>
    </p:spTree>
  </p:cSld>
  <p:clrMapOvr>
    <a:masterClrMapping/>
  </p:clrMapOvr>
  <p:transition spd="slow">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dan\Documents\they-were-asked-29-questions-upon-arrival-photo-u1.jpg"/>
          <p:cNvPicPr>
            <a:picLocks noChangeAspect="1" noChangeArrowheads="1"/>
          </p:cNvPicPr>
          <p:nvPr/>
        </p:nvPicPr>
        <p:blipFill>
          <a:blip r:embed="rId3"/>
          <a:srcRect/>
          <a:stretch>
            <a:fillRect/>
          </a:stretch>
        </p:blipFill>
        <p:spPr bwMode="auto">
          <a:xfrm>
            <a:off x="-1" y="1407"/>
            <a:ext cx="12025745" cy="6856593"/>
          </a:xfrm>
          <a:prstGeom prst="rect">
            <a:avLst/>
          </a:prstGeom>
          <a:noFill/>
        </p:spPr>
      </p:pic>
    </p:spTree>
  </p:cSld>
  <p:clrMapOvr>
    <a:masterClrMapping/>
  </p:clrMapOvr>
  <p:transition spd="slow">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28255" y="0"/>
            <a:ext cx="9268691" cy="623454"/>
          </a:xfrm>
        </p:spPr>
        <p:txBody>
          <a:bodyPr>
            <a:normAutofit fontScale="90000"/>
          </a:bodyPr>
          <a:lstStyle/>
          <a:p>
            <a:pPr algn="ctr"/>
            <a:r>
              <a:rPr lang="en-US" dirty="0" smtClean="0">
                <a:solidFill>
                  <a:srgbClr val="00B050"/>
                </a:solidFill>
              </a:rPr>
              <a:t>Clearing at the Immigration Department</a:t>
            </a:r>
            <a:endParaRPr lang="en-US" dirty="0">
              <a:solidFill>
                <a:srgbClr val="00B050"/>
              </a:solidFill>
            </a:endParaRPr>
          </a:p>
        </p:txBody>
      </p:sp>
      <p:pic>
        <p:nvPicPr>
          <p:cNvPr id="2050" name="Picture 2"/>
          <p:cNvPicPr>
            <a:picLocks noGrp="1" noChangeAspect="1" noChangeArrowheads="1"/>
          </p:cNvPicPr>
          <p:nvPr>
            <p:ph idx="1"/>
          </p:nvPr>
        </p:nvPicPr>
        <p:blipFill>
          <a:blip r:embed="rId3"/>
          <a:srcRect/>
          <a:stretch>
            <a:fillRect/>
          </a:stretch>
        </p:blipFill>
        <p:spPr bwMode="auto">
          <a:xfrm>
            <a:off x="156744" y="804393"/>
            <a:ext cx="11785874" cy="5887352"/>
          </a:xfrm>
          <a:prstGeom prst="rect">
            <a:avLst/>
          </a:prstGeom>
          <a:noFill/>
          <a:ln w="9525">
            <a:noFill/>
            <a:miter lim="800000"/>
            <a:headEnd/>
            <a:tailEnd/>
          </a:ln>
          <a:effectLst/>
        </p:spPr>
      </p:pic>
    </p:spTree>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7" name="Picture 3"/>
          <p:cNvPicPr>
            <a:picLocks noChangeAspect="1" noChangeArrowheads="1"/>
          </p:cNvPicPr>
          <p:nvPr/>
        </p:nvPicPr>
        <p:blipFill>
          <a:blip r:embed="rId3"/>
          <a:srcRect/>
          <a:stretch>
            <a:fillRect/>
          </a:stretch>
        </p:blipFill>
        <p:spPr bwMode="auto">
          <a:xfrm>
            <a:off x="152400" y="152400"/>
            <a:ext cx="11790218" cy="6705600"/>
          </a:xfrm>
          <a:prstGeom prst="rect">
            <a:avLst/>
          </a:prstGeom>
          <a:noFill/>
          <a:ln w="9525">
            <a:noFill/>
            <a:miter lim="800000"/>
            <a:headEnd/>
            <a:tailEnd/>
          </a:ln>
          <a:effectLst/>
        </p:spPr>
      </p:pic>
    </p:spTree>
  </p:cSld>
  <p:clrMapOvr>
    <a:masterClrMapping/>
  </p:clrMapOvr>
  <p:transition spd="slow">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9334" y="207819"/>
            <a:ext cx="8596668" cy="665018"/>
          </a:xfrm>
        </p:spPr>
        <p:txBody>
          <a:bodyPr/>
          <a:lstStyle/>
          <a:p>
            <a:endParaRPr lang="en-US" dirty="0"/>
          </a:p>
        </p:txBody>
      </p:sp>
      <p:pic>
        <p:nvPicPr>
          <p:cNvPr id="4098" name="Picture 2"/>
          <p:cNvPicPr>
            <a:picLocks noGrp="1" noChangeAspect="1" noChangeArrowheads="1"/>
          </p:cNvPicPr>
          <p:nvPr>
            <p:ph idx="1"/>
          </p:nvPr>
        </p:nvPicPr>
        <p:blipFill>
          <a:blip r:embed="rId3"/>
          <a:srcRect/>
          <a:stretch>
            <a:fillRect/>
          </a:stretch>
        </p:blipFill>
        <p:spPr bwMode="auto">
          <a:xfrm>
            <a:off x="221673" y="123303"/>
            <a:ext cx="11693236" cy="6499170"/>
          </a:xfrm>
          <a:prstGeom prst="rect">
            <a:avLst/>
          </a:prstGeom>
          <a:noFill/>
          <a:ln w="9525">
            <a:noFill/>
            <a:miter lim="800000"/>
            <a:headEnd/>
            <a:tailEnd/>
          </a:ln>
          <a:effectLst/>
        </p:spPr>
      </p:pic>
    </p:spTree>
  </p:cSld>
  <p:clrMapOvr>
    <a:masterClrMapping/>
  </p:clrMapOvr>
  <p:transition spd="slow">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9334" y="0"/>
            <a:ext cx="8596668" cy="540327"/>
          </a:xfrm>
        </p:spPr>
        <p:txBody>
          <a:bodyPr>
            <a:normAutofit fontScale="90000"/>
          </a:bodyPr>
          <a:lstStyle/>
          <a:p>
            <a:pPr algn="ctr"/>
            <a:r>
              <a:rPr lang="en-US" dirty="0" smtClean="0">
                <a:solidFill>
                  <a:srgbClr val="00B050"/>
                </a:solidFill>
              </a:rPr>
              <a:t>Sample Detention Card for the Immigrants</a:t>
            </a:r>
            <a:endParaRPr lang="en-US" dirty="0">
              <a:solidFill>
                <a:srgbClr val="00B050"/>
              </a:solidFill>
            </a:endParaRPr>
          </a:p>
        </p:txBody>
      </p:sp>
      <p:pic>
        <p:nvPicPr>
          <p:cNvPr id="9218" name="Picture 2" descr="C:\Users\dan\Documents\Inspection-Card-Through-Gate.jpg"/>
          <p:cNvPicPr>
            <a:picLocks noGrp="1" noChangeAspect="1" noChangeArrowheads="1"/>
          </p:cNvPicPr>
          <p:nvPr>
            <p:ph idx="1"/>
          </p:nvPr>
        </p:nvPicPr>
        <p:blipFill>
          <a:blip r:embed="rId3"/>
          <a:srcRect/>
          <a:stretch>
            <a:fillRect/>
          </a:stretch>
        </p:blipFill>
        <p:spPr bwMode="auto">
          <a:xfrm>
            <a:off x="429492" y="568535"/>
            <a:ext cx="11416144" cy="6206837"/>
          </a:xfrm>
          <a:prstGeom prst="rect">
            <a:avLst/>
          </a:prstGeom>
          <a:noFill/>
        </p:spPr>
      </p:pic>
    </p:spTree>
  </p:cSld>
  <p:clrMapOvr>
    <a:masterClrMapping/>
  </p:clrMapOvr>
  <p:transition spd="slow">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6364" y="166254"/>
            <a:ext cx="11042071" cy="955963"/>
          </a:xfrm>
        </p:spPr>
        <p:txBody>
          <a:bodyPr>
            <a:normAutofit fontScale="90000"/>
          </a:bodyPr>
          <a:lstStyle/>
          <a:p>
            <a:pPr algn="ctr"/>
            <a:r>
              <a:rPr lang="en-US" dirty="0" smtClean="0">
                <a:solidFill>
                  <a:srgbClr val="00B050"/>
                </a:solidFill>
              </a:rPr>
              <a:t>The Neighborhood of New York City Designating the Tenement Building Where Immigrants Stayed</a:t>
            </a:r>
            <a:endParaRPr lang="en-US" dirty="0">
              <a:solidFill>
                <a:srgbClr val="00B050"/>
              </a:solidFill>
            </a:endParaRPr>
          </a:p>
        </p:txBody>
      </p:sp>
      <p:pic>
        <p:nvPicPr>
          <p:cNvPr id="10242" name="Picture 2" descr="C:\Users\dan\Documents\ellis.jpg"/>
          <p:cNvPicPr>
            <a:picLocks noGrp="1" noChangeAspect="1" noChangeArrowheads="1"/>
          </p:cNvPicPr>
          <p:nvPr>
            <p:ph idx="1"/>
          </p:nvPr>
        </p:nvPicPr>
        <p:blipFill>
          <a:blip r:embed="rId3"/>
          <a:srcRect/>
          <a:stretch>
            <a:fillRect/>
          </a:stretch>
        </p:blipFill>
        <p:spPr bwMode="auto">
          <a:xfrm>
            <a:off x="263236" y="1233055"/>
            <a:ext cx="11637819" cy="5403272"/>
          </a:xfrm>
          <a:prstGeom prst="rect">
            <a:avLst/>
          </a:prstGeom>
          <a:noFill/>
        </p:spPr>
      </p:pic>
    </p:spTree>
  </p:cSld>
  <p:clrMapOvr>
    <a:masterClrMapping/>
  </p:clrMapOvr>
  <p:transition spd="slow">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03807" y="318654"/>
            <a:ext cx="8596668" cy="734291"/>
          </a:xfrm>
        </p:spPr>
        <p:txBody>
          <a:bodyPr/>
          <a:lstStyle/>
          <a:p>
            <a:pPr algn="ctr"/>
            <a:r>
              <a:rPr lang="en-US" dirty="0" smtClean="0">
                <a:solidFill>
                  <a:srgbClr val="00B050"/>
                </a:solidFill>
              </a:rPr>
              <a:t>Work Visa Application</a:t>
            </a:r>
            <a:endParaRPr lang="en-US" dirty="0">
              <a:solidFill>
                <a:srgbClr val="00B050"/>
              </a:solidFill>
            </a:endParaRPr>
          </a:p>
        </p:txBody>
      </p:sp>
      <p:sp>
        <p:nvSpPr>
          <p:cNvPr id="3" name="Content Placeholder 2"/>
          <p:cNvSpPr>
            <a:spLocks noGrp="1"/>
          </p:cNvSpPr>
          <p:nvPr>
            <p:ph idx="1"/>
          </p:nvPr>
        </p:nvSpPr>
        <p:spPr>
          <a:xfrm>
            <a:off x="235527" y="1440873"/>
            <a:ext cx="11582399" cy="5223163"/>
          </a:xfrm>
        </p:spPr>
        <p:txBody>
          <a:bodyPr>
            <a:normAutofit/>
          </a:bodyPr>
          <a:lstStyle/>
          <a:p>
            <a:pPr>
              <a:buFont typeface="Wingdings" pitchFamily="2" charset="2"/>
              <a:buChar char="Ø"/>
            </a:pPr>
            <a:r>
              <a:rPr lang="en-US" sz="2000" dirty="0" smtClean="0">
                <a:latin typeface="Constantia" pitchFamily="18" charset="0"/>
              </a:rPr>
              <a:t>At this time, Immigrants are not required to have a visa to work</a:t>
            </a:r>
          </a:p>
          <a:p>
            <a:pPr>
              <a:buFont typeface="Wingdings" pitchFamily="2" charset="2"/>
              <a:buChar char="Ø"/>
            </a:pPr>
            <a:r>
              <a:rPr lang="en-US" sz="2000" dirty="0" smtClean="0">
                <a:latin typeface="Constantia" pitchFamily="18" charset="0"/>
              </a:rPr>
              <a:t>However, a profile of their skills and experiences is necessary.</a:t>
            </a:r>
          </a:p>
          <a:p>
            <a:pPr>
              <a:buFont typeface="Wingdings" pitchFamily="2" charset="2"/>
              <a:buChar char="Ø"/>
            </a:pPr>
            <a:r>
              <a:rPr lang="en-US" sz="2000" dirty="0" smtClean="0">
                <a:latin typeface="Constantia" pitchFamily="18" charset="0"/>
              </a:rPr>
              <a:t>The profile determines the duties they can be assigned.</a:t>
            </a:r>
          </a:p>
          <a:p>
            <a:pPr>
              <a:lnSpc>
                <a:spcPct val="150000"/>
              </a:lnSpc>
              <a:buFont typeface="Wingdings" pitchFamily="2" charset="2"/>
              <a:buChar char="Ø"/>
            </a:pPr>
            <a:endParaRPr lang="en-US" sz="2000" dirty="0" smtClean="0">
              <a:latin typeface="Constantia" pitchFamily="18" charset="0"/>
            </a:endParaRPr>
          </a:p>
          <a:p>
            <a:pPr>
              <a:lnSpc>
                <a:spcPct val="200000"/>
              </a:lnSpc>
              <a:buFont typeface="Wingdings" pitchFamily="2" charset="2"/>
              <a:buChar char="Ø"/>
            </a:pPr>
            <a:endParaRPr lang="en-US" sz="2000" dirty="0">
              <a:latin typeface="Constantia" pitchFamily="18" charset="0"/>
            </a:endParaRPr>
          </a:p>
        </p:txBody>
      </p:sp>
      <p:pic>
        <p:nvPicPr>
          <p:cNvPr id="6" name="Picture 2" descr="C:\Users\dan\Documents\cary grant natz_0.jpg"/>
          <p:cNvPicPr>
            <a:picLocks noChangeAspect="1" noChangeArrowheads="1"/>
          </p:cNvPicPr>
          <p:nvPr/>
        </p:nvPicPr>
        <p:blipFill>
          <a:blip r:embed="rId3" cstate="print"/>
          <a:srcRect/>
          <a:stretch>
            <a:fillRect/>
          </a:stretch>
        </p:blipFill>
        <p:spPr bwMode="auto">
          <a:xfrm>
            <a:off x="3948544" y="2715492"/>
            <a:ext cx="8243456" cy="4142508"/>
          </a:xfrm>
          <a:prstGeom prst="rect">
            <a:avLst/>
          </a:prstGeom>
          <a:noFill/>
        </p:spPr>
      </p:pic>
    </p:spTree>
  </p:cSld>
  <p:clrMapOvr>
    <a:masterClrMapping/>
  </p:clrMapOvr>
  <p:transition spd="slow">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1164" y="221672"/>
            <a:ext cx="11028217" cy="665018"/>
          </a:xfrm>
        </p:spPr>
        <p:txBody>
          <a:bodyPr>
            <a:normAutofit/>
          </a:bodyPr>
          <a:lstStyle/>
          <a:p>
            <a:pPr algn="ctr"/>
            <a:r>
              <a:rPr lang="en-US" dirty="0" smtClean="0">
                <a:solidFill>
                  <a:srgbClr val="00B050"/>
                </a:solidFill>
              </a:rPr>
              <a:t>Identification Document for Audrey</a:t>
            </a:r>
            <a:endParaRPr lang="en-US" dirty="0">
              <a:solidFill>
                <a:srgbClr val="00B050"/>
              </a:solidFill>
            </a:endParaRPr>
          </a:p>
        </p:txBody>
      </p:sp>
      <p:pic>
        <p:nvPicPr>
          <p:cNvPr id="1026" name="Picture 2" descr="C:\Users\dan\Documents\Passport_Protection.jpg"/>
          <p:cNvPicPr>
            <a:picLocks noGrp="1" noChangeAspect="1" noChangeArrowheads="1"/>
          </p:cNvPicPr>
          <p:nvPr>
            <p:ph idx="1"/>
          </p:nvPr>
        </p:nvPicPr>
        <p:blipFill>
          <a:blip r:embed="rId3"/>
          <a:srcRect/>
          <a:stretch>
            <a:fillRect/>
          </a:stretch>
        </p:blipFill>
        <p:spPr bwMode="auto">
          <a:xfrm>
            <a:off x="221674" y="895149"/>
            <a:ext cx="11793568" cy="5796596"/>
          </a:xfrm>
          <a:prstGeom prst="rect">
            <a:avLst/>
          </a:prstGeom>
          <a:noFill/>
        </p:spPr>
      </p:pic>
    </p:spTree>
  </p:cSld>
  <p:clrMapOvr>
    <a:masterClrMapping/>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0218" y="235527"/>
            <a:ext cx="11430000" cy="623455"/>
          </a:xfrm>
        </p:spPr>
        <p:txBody>
          <a:bodyPr>
            <a:normAutofit fontScale="90000"/>
          </a:bodyPr>
          <a:lstStyle/>
          <a:p>
            <a:pPr algn="ctr"/>
            <a:r>
              <a:rPr lang="en-US" dirty="0" smtClean="0">
                <a:solidFill>
                  <a:srgbClr val="00B050"/>
                </a:solidFill>
              </a:rPr>
              <a:t>Audrey’s Reflection Letters</a:t>
            </a:r>
            <a:endParaRPr lang="en-US" dirty="0">
              <a:solidFill>
                <a:srgbClr val="00B050"/>
              </a:solidFill>
            </a:endParaRPr>
          </a:p>
        </p:txBody>
      </p:sp>
      <p:pic>
        <p:nvPicPr>
          <p:cNvPr id="7170" name="Picture 2"/>
          <p:cNvPicPr>
            <a:picLocks noGrp="1" noChangeAspect="1" noChangeArrowheads="1"/>
          </p:cNvPicPr>
          <p:nvPr>
            <p:ph idx="1"/>
          </p:nvPr>
        </p:nvPicPr>
        <p:blipFill>
          <a:blip r:embed="rId3"/>
          <a:srcRect/>
          <a:stretch>
            <a:fillRect/>
          </a:stretch>
        </p:blipFill>
        <p:spPr bwMode="auto">
          <a:xfrm>
            <a:off x="109915" y="831273"/>
            <a:ext cx="12082085" cy="6026727"/>
          </a:xfrm>
          <a:prstGeom prst="rect">
            <a:avLst/>
          </a:prstGeom>
          <a:noFill/>
          <a:ln w="9525">
            <a:noFill/>
            <a:miter lim="800000"/>
            <a:headEnd/>
            <a:tailEnd/>
          </a:ln>
          <a:effectLst/>
        </p:spPr>
      </p:pic>
    </p:spTree>
  </p:cSld>
  <p:clrMapOvr>
    <a:masterClrMapping/>
  </p:clrMapOvr>
  <p:transition spd="slow">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44134" y="166255"/>
            <a:ext cx="8596668" cy="581891"/>
          </a:xfrm>
        </p:spPr>
        <p:txBody>
          <a:bodyPr>
            <a:normAutofit fontScale="90000"/>
          </a:bodyPr>
          <a:lstStyle/>
          <a:p>
            <a:pPr lvl="0" algn="ctr"/>
            <a:r>
              <a:rPr lang="en-US" dirty="0" smtClean="0">
                <a:solidFill>
                  <a:srgbClr val="00B050"/>
                </a:solidFill>
              </a:rPr>
              <a:t>Audrey’s Reflection Letters Cont…</a:t>
            </a:r>
            <a:r>
              <a:rPr lang="en-US" dirty="0" smtClean="0"/>
              <a:t/>
            </a:r>
            <a:br>
              <a:rPr lang="en-US" dirty="0" smtClean="0"/>
            </a:br>
            <a:endParaRPr lang="en-US" dirty="0">
              <a:solidFill>
                <a:srgbClr val="00B050"/>
              </a:solidFill>
            </a:endParaRPr>
          </a:p>
        </p:txBody>
      </p:sp>
      <p:pic>
        <p:nvPicPr>
          <p:cNvPr id="8194" name="Picture 2"/>
          <p:cNvPicPr>
            <a:picLocks noGrp="1" noChangeAspect="1" noChangeArrowheads="1"/>
          </p:cNvPicPr>
          <p:nvPr>
            <p:ph idx="1"/>
          </p:nvPr>
        </p:nvPicPr>
        <p:blipFill>
          <a:blip r:embed="rId3"/>
          <a:srcRect/>
          <a:stretch>
            <a:fillRect/>
          </a:stretch>
        </p:blipFill>
        <p:spPr bwMode="auto">
          <a:xfrm>
            <a:off x="207818" y="969818"/>
            <a:ext cx="11753322" cy="5888182"/>
          </a:xfrm>
          <a:prstGeom prst="rect">
            <a:avLst/>
          </a:prstGeom>
          <a:noFill/>
          <a:ln w="9525">
            <a:noFill/>
            <a:miter lim="800000"/>
            <a:headEnd/>
            <a:tailEnd/>
          </a:ln>
          <a:effectLst/>
        </p:spPr>
      </p:pic>
    </p:spTree>
  </p:cSld>
  <p:clrMapOvr>
    <a:masterClrMapping/>
  </p:clrMapOvr>
  <p:transition spd="slow">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34534" y="193963"/>
            <a:ext cx="8596668" cy="637309"/>
          </a:xfrm>
        </p:spPr>
        <p:txBody>
          <a:bodyPr>
            <a:normAutofit fontScale="90000"/>
          </a:bodyPr>
          <a:lstStyle/>
          <a:p>
            <a:pPr algn="ctr"/>
            <a:r>
              <a:rPr lang="en-US" dirty="0" smtClean="0">
                <a:solidFill>
                  <a:srgbClr val="00B050"/>
                </a:solidFill>
              </a:rPr>
              <a:t>References</a:t>
            </a:r>
            <a:endParaRPr lang="en-US" dirty="0">
              <a:solidFill>
                <a:srgbClr val="00B050"/>
              </a:solidFill>
            </a:endParaRPr>
          </a:p>
        </p:txBody>
      </p:sp>
      <p:sp>
        <p:nvSpPr>
          <p:cNvPr id="3" name="Content Placeholder 2"/>
          <p:cNvSpPr>
            <a:spLocks noGrp="1"/>
          </p:cNvSpPr>
          <p:nvPr>
            <p:ph idx="1"/>
          </p:nvPr>
        </p:nvSpPr>
        <p:spPr>
          <a:xfrm>
            <a:off x="235527" y="1011383"/>
            <a:ext cx="11734799" cy="5555672"/>
          </a:xfrm>
        </p:spPr>
        <p:txBody>
          <a:bodyPr>
            <a:normAutofit/>
          </a:bodyPr>
          <a:lstStyle/>
          <a:p>
            <a:pPr>
              <a:lnSpc>
                <a:spcPct val="200000"/>
              </a:lnSpc>
              <a:buFont typeface="Wingdings" pitchFamily="2" charset="2"/>
              <a:buChar char="Ø"/>
            </a:pPr>
            <a:r>
              <a:rPr lang="en-US" dirty="0" smtClean="0">
                <a:solidFill>
                  <a:schemeClr val="tx1"/>
                </a:solidFill>
                <a:latin typeface="Constantia" pitchFamily="18" charset="0"/>
              </a:rPr>
              <a:t>Selected Images of Ellis Island and Immigration, ca. 1880-1920. (2019). Retrieved 5 September 2019, from http://www.loc.gov/rr/print/list/070_immi.html</a:t>
            </a:r>
          </a:p>
          <a:p>
            <a:pPr>
              <a:lnSpc>
                <a:spcPct val="200000"/>
              </a:lnSpc>
              <a:buFont typeface="Wingdings" pitchFamily="2" charset="2"/>
              <a:buChar char="Ø"/>
            </a:pPr>
            <a:r>
              <a:rPr lang="en-US" dirty="0" smtClean="0">
                <a:solidFill>
                  <a:schemeClr val="tx1"/>
                </a:solidFill>
                <a:latin typeface="Constantia" pitchFamily="18" charset="0"/>
              </a:rPr>
              <a:t>Shapiro, M. J. (1986). </a:t>
            </a:r>
            <a:r>
              <a:rPr lang="en-US" i="1" dirty="0" smtClean="0">
                <a:solidFill>
                  <a:schemeClr val="tx1"/>
                </a:solidFill>
                <a:latin typeface="Constantia" pitchFamily="18" charset="0"/>
              </a:rPr>
              <a:t>Gateway to liberty: the story of the Statue of Liberty and Ellis Island</a:t>
            </a:r>
            <a:r>
              <a:rPr lang="en-US" dirty="0" smtClean="0">
                <a:solidFill>
                  <a:schemeClr val="tx1"/>
                </a:solidFill>
                <a:latin typeface="Constantia" pitchFamily="18" charset="0"/>
              </a:rPr>
              <a:t>. New York: Vintage Books.</a:t>
            </a:r>
          </a:p>
          <a:p>
            <a:pPr>
              <a:lnSpc>
                <a:spcPct val="200000"/>
              </a:lnSpc>
              <a:buFont typeface="Wingdings" pitchFamily="2" charset="2"/>
              <a:buChar char="Ø"/>
            </a:pPr>
            <a:r>
              <a:rPr lang="en-US" dirty="0" smtClean="0">
                <a:solidFill>
                  <a:schemeClr val="tx1"/>
                </a:solidFill>
                <a:latin typeface="Constantia" pitchFamily="18" charset="0"/>
              </a:rPr>
              <a:t>Talmon, N. (n.d.). The 12 Grueling Steps To Legal Immigration Through Ellis Island. Ranker. Retrieved from https://www.ranker.com/list/ellis-island-immigration-requirements/nicky-benson</a:t>
            </a:r>
          </a:p>
          <a:p>
            <a:pPr>
              <a:lnSpc>
                <a:spcPct val="200000"/>
              </a:lnSpc>
              <a:buFont typeface="Wingdings" pitchFamily="2" charset="2"/>
              <a:buChar char="Ø"/>
            </a:pPr>
            <a:r>
              <a:rPr lang="en-US" dirty="0" smtClean="0">
                <a:solidFill>
                  <a:schemeClr val="tx1"/>
                </a:solidFill>
                <a:latin typeface="Constantia" pitchFamily="18" charset="0"/>
              </a:rPr>
              <a:t>Worrall, S. (2016, April). During Last Mass Migration, Europeans Were the Immigrants. </a:t>
            </a:r>
            <a:r>
              <a:rPr lang="en-US" i="1" dirty="0" smtClean="0">
                <a:solidFill>
                  <a:schemeClr val="tx1"/>
                </a:solidFill>
                <a:latin typeface="Constantia" pitchFamily="18" charset="0"/>
              </a:rPr>
              <a:t>National Geographic</a:t>
            </a:r>
            <a:r>
              <a:rPr lang="en-US" dirty="0" smtClean="0">
                <a:solidFill>
                  <a:schemeClr val="tx1"/>
                </a:solidFill>
                <a:latin typeface="Constantia" pitchFamily="18" charset="0"/>
              </a:rPr>
              <a:t>. Retrieved from https://www.nationalgeographic.com/news/2016/04/160424-refugee-migration-immigration-history-eastern-europe-jews-ngbooktalk/</a:t>
            </a:r>
          </a:p>
          <a:p>
            <a:pPr>
              <a:lnSpc>
                <a:spcPct val="200000"/>
              </a:lnSpc>
              <a:buFont typeface="Wingdings" pitchFamily="2" charset="2"/>
              <a:buChar char="Ø"/>
            </a:pPr>
            <a:endParaRPr lang="en-US" dirty="0" smtClean="0">
              <a:solidFill>
                <a:schemeClr val="tx1"/>
              </a:solidFill>
              <a:latin typeface="Constantia" pitchFamily="18" charset="0"/>
            </a:endParaRPr>
          </a:p>
          <a:p>
            <a:pPr>
              <a:lnSpc>
                <a:spcPct val="200000"/>
              </a:lnSpc>
              <a:buFont typeface="Wingdings" pitchFamily="2" charset="2"/>
              <a:buChar char="Ø"/>
            </a:pPr>
            <a:endParaRPr lang="en-US" dirty="0" smtClean="0">
              <a:latin typeface="Constantia" pitchFamily="18" charset="0"/>
            </a:endParaRPr>
          </a:p>
          <a:p>
            <a:pPr>
              <a:lnSpc>
                <a:spcPct val="200000"/>
              </a:lnSpc>
              <a:buFont typeface="Wingdings" pitchFamily="2" charset="2"/>
              <a:buChar char="Ø"/>
            </a:pPr>
            <a:endParaRPr lang="en-US" dirty="0" smtClean="0">
              <a:latin typeface="Constantia" pitchFamily="18" charset="0"/>
            </a:endParaRPr>
          </a:p>
          <a:p>
            <a:pPr>
              <a:lnSpc>
                <a:spcPct val="200000"/>
              </a:lnSpc>
              <a:buFont typeface="Wingdings" pitchFamily="2" charset="2"/>
              <a:buChar char="Ø"/>
            </a:pPr>
            <a:endParaRPr lang="en-US" sz="2000" dirty="0" smtClean="0">
              <a:latin typeface="Constantia" pitchFamily="18" charset="0"/>
            </a:endParaRPr>
          </a:p>
          <a:p>
            <a:pPr>
              <a:lnSpc>
                <a:spcPct val="200000"/>
              </a:lnSpc>
              <a:buFont typeface="Wingdings" pitchFamily="2" charset="2"/>
              <a:buChar char="Ø"/>
            </a:pPr>
            <a:endParaRPr lang="en-US" sz="2000" dirty="0" smtClean="0">
              <a:latin typeface="Constantia" pitchFamily="18" charset="0"/>
            </a:endParaRPr>
          </a:p>
          <a:p>
            <a:pPr>
              <a:lnSpc>
                <a:spcPct val="200000"/>
              </a:lnSpc>
              <a:buFont typeface="Wingdings" pitchFamily="2" charset="2"/>
              <a:buChar char="Ø"/>
            </a:pPr>
            <a:endParaRPr lang="en-US" sz="2000" dirty="0" smtClean="0">
              <a:latin typeface="Constantia" pitchFamily="18" charset="0"/>
            </a:endParaRPr>
          </a:p>
          <a:p>
            <a:pPr>
              <a:lnSpc>
                <a:spcPct val="200000"/>
              </a:lnSpc>
              <a:buFont typeface="Wingdings" pitchFamily="2" charset="2"/>
              <a:buChar char="Ø"/>
            </a:pPr>
            <a:endParaRPr lang="en-US" sz="2000" dirty="0" smtClean="0">
              <a:latin typeface="Constantia" pitchFamily="18" charset="0"/>
            </a:endParaRPr>
          </a:p>
          <a:p>
            <a:pPr>
              <a:lnSpc>
                <a:spcPct val="200000"/>
              </a:lnSpc>
              <a:buFont typeface="Wingdings" pitchFamily="2" charset="2"/>
              <a:buChar char="Ø"/>
            </a:pPr>
            <a:endParaRPr lang="en-US" sz="2000" dirty="0">
              <a:latin typeface="Constantia" pitchFamily="18" charset="0"/>
            </a:endParaRPr>
          </a:p>
        </p:txBody>
      </p:sp>
    </p:spTree>
  </p:cSld>
  <p:clrMapOvr>
    <a:masterClrMapping/>
  </p:clrMapOvr>
  <p:transition spd="slow">
    <p:fade/>
  </p:transition>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5075</TotalTime>
  <Words>889</Words>
  <Application>Microsoft Office PowerPoint</Application>
  <PresentationFormat>Custom</PresentationFormat>
  <Paragraphs>56</Paragraphs>
  <Slides>14</Slides>
  <Notes>13</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Facet</vt:lpstr>
      <vt:lpstr>Ellis Island Immigration Scrap Book Name Course Unit Institution of Affiliation</vt:lpstr>
      <vt:lpstr>Narration of Audrey as an Immigrant Through Ellis Island</vt:lpstr>
      <vt:lpstr>Arriving at New York Bay</vt:lpstr>
      <vt:lpstr>PowerPoint Presentation</vt:lpstr>
      <vt:lpstr>Clearing at the Immigration Department</vt:lpstr>
      <vt:lpstr>PowerPoint Presentation</vt:lpstr>
      <vt:lpstr>PowerPoint Presentation</vt:lpstr>
      <vt:lpstr>Sample Detention Card for the Immigrants</vt:lpstr>
      <vt:lpstr>The Neighborhood of New York City Designating the Tenement Building Where Immigrants Stayed</vt:lpstr>
      <vt:lpstr>Work Visa Application</vt:lpstr>
      <vt:lpstr>Identification Document for Audrey</vt:lpstr>
      <vt:lpstr>Audrey’s Reflection Letters</vt:lpstr>
      <vt:lpstr>Audrey’s Reflection Letters Cont… </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Should Same-Sex Marriage Have Children?</dc:title>
  <dc:creator>GERRAKYM</dc:creator>
  <cp:lastModifiedBy>Simon</cp:lastModifiedBy>
  <cp:revision>685</cp:revision>
  <dcterms:created xsi:type="dcterms:W3CDTF">2016-05-08T08:20:33Z</dcterms:created>
  <dcterms:modified xsi:type="dcterms:W3CDTF">2019-09-06T01:55:18Z</dcterms:modified>
</cp:coreProperties>
</file>