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1" r:id="rId5"/>
    <p:sldId id="262" r:id="rId6"/>
    <p:sldId id="263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E51"/>
    <a:srgbClr val="FF6201"/>
    <a:srgbClr val="007033"/>
    <a:srgbClr val="990099"/>
    <a:srgbClr val="CC0099"/>
    <a:srgbClr val="FE9202"/>
    <a:srgbClr val="6C1A00"/>
    <a:srgbClr val="00AACC"/>
    <a:srgbClr val="5EEC3C"/>
    <a:srgbClr val="1D3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25" autoAdjust="0"/>
  </p:normalViewPr>
  <p:slideViewPr>
    <p:cSldViewPr>
      <p:cViewPr varScale="1">
        <p:scale>
          <a:sx n="98" d="100"/>
          <a:sy n="98" d="100"/>
        </p:scale>
        <p:origin x="57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03-Nov-20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Emphysema is a type of chronic obstructive pulmonary disease  that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causes shortness of breath.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43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8160" y="2237518"/>
            <a:ext cx="6398640" cy="13743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8160" y="3793390"/>
            <a:ext cx="6398640" cy="610820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C02E5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942"/>
            <a:ext cx="8246070" cy="1042857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02E5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197405"/>
            <a:ext cx="8246070" cy="3664917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545" y="492676"/>
            <a:ext cx="625267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C02E5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545" y="1256202"/>
            <a:ext cx="6252670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136" y="0"/>
            <a:ext cx="8076896" cy="106893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C02E5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4123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13635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4123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13635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03-Nov-20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48/kjr.2018.0391" TargetMode="External"/><Relationship Id="rId2" Type="http://schemas.openxmlformats.org/officeDocument/2006/relationships/hyperlink" Target="https://doi.org/10.15326/jcopdf.3.1.2015.017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8160" y="2237519"/>
            <a:ext cx="6398640" cy="63964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Bahnschrift" panose="020B0502040204020203" pitchFamily="34" charset="0"/>
              </a:rPr>
              <a:t>Emphysema</a:t>
            </a:r>
            <a:endParaRPr lang="en-US" b="1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8160" y="3793390"/>
            <a:ext cx="6398640" cy="916230"/>
          </a:xfrm>
        </p:spPr>
        <p:txBody>
          <a:bodyPr>
            <a:noAutofit/>
          </a:bodyPr>
          <a:lstStyle/>
          <a:p>
            <a:r>
              <a:rPr lang="en-US" sz="1600" dirty="0" smtClean="0"/>
              <a:t>Student: ………………..</a:t>
            </a:r>
          </a:p>
          <a:p>
            <a:r>
              <a:rPr lang="en-US" sz="1600" dirty="0" smtClean="0"/>
              <a:t>Unit: …………………</a:t>
            </a:r>
          </a:p>
          <a:p>
            <a:r>
              <a:rPr lang="en-US" sz="1600" dirty="0" smtClean="0"/>
              <a:t>Date: ………………… </a:t>
            </a:r>
            <a:endParaRPr lang="en-US" sz="1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34130" y="2695633"/>
            <a:ext cx="6398640" cy="6396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i="1" dirty="0">
                <a:solidFill>
                  <a:srgbClr val="92D050"/>
                </a:solidFill>
                <a:latin typeface="Centaur" panose="02030504050205020304" pitchFamily="18" charset="0"/>
              </a:rPr>
              <a:t>Pathophysiology</a:t>
            </a:r>
            <a:r>
              <a:rPr lang="en-US" sz="1600" b="1" i="1" dirty="0" smtClean="0">
                <a:solidFill>
                  <a:srgbClr val="92D050"/>
                </a:solidFill>
                <a:latin typeface="Centaur" panose="02030504050205020304" pitchFamily="18" charset="0"/>
              </a:rPr>
              <a:t>, Etiology, Diagnosis &amp; Treatment</a:t>
            </a:r>
            <a:endParaRPr lang="en-US" sz="1600" b="1" i="1" dirty="0">
              <a:solidFill>
                <a:srgbClr val="92D050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atura MT Script Capitals" panose="03020802060602070202" pitchFamily="66" charset="0"/>
              </a:rPr>
              <a:t>Pathophysiology</a:t>
            </a:r>
            <a:endParaRPr lang="en-US" b="1" dirty="0">
              <a:latin typeface="Matura MT Script Capitals" panose="0302080206060207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" y="1655520"/>
            <a:ext cx="8704185" cy="3206805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ᴥ"/>
            </a:pPr>
            <a:r>
              <a:rPr lang="en-US" sz="1800" dirty="0" smtClean="0"/>
              <a:t>Emphysema involves damage/rapture of the alveoli (air sacs) making them larger than the normal size (</a:t>
            </a:r>
            <a:r>
              <a:rPr lang="en-US" sz="1800" dirty="0"/>
              <a:t>Pahal et al., </a:t>
            </a:r>
            <a:r>
              <a:rPr lang="en-US" sz="1800" dirty="0" smtClean="0"/>
              <a:t>2020). </a:t>
            </a:r>
          </a:p>
          <a:p>
            <a:pPr>
              <a:buFont typeface="Calibri" panose="020F0502020204030204" pitchFamily="34" charset="0"/>
              <a:buChar char="ᴥ"/>
            </a:pPr>
            <a:r>
              <a:rPr lang="en-US" sz="1800" dirty="0" smtClean="0"/>
              <a:t>This reduces surface area of lungs and thus lesser amounts of oxygen absorbed in the bloodstream. </a:t>
            </a:r>
          </a:p>
          <a:p>
            <a:pPr>
              <a:buFont typeface="Calibri" panose="020F0502020204030204" pitchFamily="34" charset="0"/>
              <a:buChar char="ᴥ"/>
            </a:pPr>
            <a:r>
              <a:rPr lang="en-US" sz="1800" dirty="0" smtClean="0"/>
              <a:t>As one exhales, some air gets trapped in the bronchioles  and this reduces room needed for fresh inbound oxygen. </a:t>
            </a:r>
          </a:p>
          <a:p>
            <a:pPr>
              <a:buFont typeface="Calibri" panose="020F0502020204030204" pitchFamily="34" charset="0"/>
              <a:buChar char="ᴥ"/>
            </a:pPr>
            <a:r>
              <a:rPr lang="en-US" sz="1800" dirty="0" smtClean="0"/>
              <a:t>Due to the hyperinflation brought abou</a:t>
            </a:r>
            <a:r>
              <a:rPr lang="en-US" sz="1800" dirty="0" smtClean="0"/>
              <a:t>t anomalies in gases exchange</a:t>
            </a:r>
            <a:r>
              <a:rPr lang="en-US" sz="1800" dirty="0" smtClean="0"/>
              <a:t>, one is forced to make shortened breaths (</a:t>
            </a:r>
            <a:r>
              <a:rPr lang="en-US" sz="1800" dirty="0"/>
              <a:t>Brusasco and Martinez, 2014). </a:t>
            </a:r>
            <a:endParaRPr lang="en-US" sz="1800" dirty="0" smtClean="0"/>
          </a:p>
          <a:p>
            <a:pPr>
              <a:buFont typeface="Calibri" panose="020F0502020204030204" pitchFamily="34" charset="0"/>
              <a:buChar char="ᴥ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0605" y="10470"/>
            <a:ext cx="2748690" cy="694114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latin typeface="Matura MT Script Capitals" panose="03020802060602070202" pitchFamily="66" charset="0"/>
                <a:cs typeface="Courier New" panose="02070309020205020404" pitchFamily="49" charset="0"/>
              </a:rPr>
              <a:t>Etiology</a:t>
            </a:r>
            <a:endParaRPr lang="en-US" b="1" dirty="0">
              <a:latin typeface="Matura MT Script Capitals" panose="03020802060602070202" pitchFamily="66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76015" y="819400"/>
            <a:ext cx="7024430" cy="4195630"/>
          </a:xfrm>
          <a:solidFill>
            <a:schemeClr val="accent5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Mainly caused by persistent and long-term exposure to airborne pollutants (</a:t>
            </a:r>
            <a:r>
              <a:rPr lang="en-US" sz="1800" dirty="0"/>
              <a:t>Mayo Clinic, </a:t>
            </a:r>
            <a:r>
              <a:rPr lang="en-US" sz="1800" dirty="0" smtClean="0"/>
              <a:t>2020).</a:t>
            </a:r>
          </a:p>
          <a:p>
            <a:r>
              <a:rPr lang="en-US" sz="1800" dirty="0" smtClean="0"/>
              <a:t>Examples;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rgbClr val="92D050"/>
                </a:solidFill>
              </a:rPr>
              <a:t>Smoking of </a:t>
            </a:r>
            <a:r>
              <a:rPr lang="en-US" sz="1700" dirty="0">
                <a:solidFill>
                  <a:srgbClr val="92D050"/>
                </a:solidFill>
              </a:rPr>
              <a:t>tobacco and </a:t>
            </a:r>
            <a:r>
              <a:rPr lang="en-US" sz="1700" dirty="0" smtClean="0">
                <a:solidFill>
                  <a:srgbClr val="92D050"/>
                </a:solidFill>
              </a:rPr>
              <a:t>marijuana (commonest cause)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rgbClr val="92D050"/>
                </a:solidFill>
              </a:rPr>
              <a:t>Chemical fumes &amp; dust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rgbClr val="92D050"/>
                </a:solidFill>
              </a:rPr>
              <a:t>Polluted air</a:t>
            </a:r>
            <a:endParaRPr lang="en-US" sz="1700" dirty="0">
              <a:solidFill>
                <a:srgbClr val="92D050"/>
              </a:solidFill>
            </a:endParaRPr>
          </a:p>
          <a:p>
            <a:r>
              <a:rPr lang="en-US" sz="1800" dirty="0" smtClean="0"/>
              <a:t>Regular smokers &amp; those living/working in air polluted environments are at greater risk for emphysema (Goldklang &amp; Stockley, 2016; </a:t>
            </a:r>
            <a:r>
              <a:rPr lang="en-US" sz="1800" dirty="0"/>
              <a:t>Pahal et al., </a:t>
            </a:r>
            <a:r>
              <a:rPr lang="en-US" sz="1800" dirty="0" smtClean="0"/>
              <a:t>2020). 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smtClean="0"/>
              <a:t>Pha-1-antitrypsin </a:t>
            </a:r>
            <a:r>
              <a:rPr lang="en-US" sz="1800" dirty="0"/>
              <a:t>deficiency </a:t>
            </a:r>
            <a:r>
              <a:rPr lang="en-US" sz="1800" dirty="0" smtClean="0"/>
              <a:t>emphysema</a:t>
            </a:r>
            <a:r>
              <a:rPr lang="en-US" sz="1800" dirty="0"/>
              <a:t> </a:t>
            </a:r>
            <a:r>
              <a:rPr lang="en-US" sz="1800" dirty="0" smtClean="0"/>
              <a:t>caused by a </a:t>
            </a:r>
            <a:r>
              <a:rPr lang="en-US" sz="1800" dirty="0" smtClean="0">
                <a:solidFill>
                  <a:srgbClr val="92D050"/>
                </a:solidFill>
              </a:rPr>
              <a:t>protein deficiency</a:t>
            </a:r>
          </a:p>
          <a:p>
            <a:r>
              <a:rPr lang="en-US" sz="1800" dirty="0" smtClean="0">
                <a:solidFill>
                  <a:srgbClr val="92D050"/>
                </a:solidFill>
              </a:rPr>
              <a:t>Very </a:t>
            </a:r>
            <a:r>
              <a:rPr lang="en-US" sz="1800" dirty="0">
                <a:solidFill>
                  <a:srgbClr val="92D050"/>
                </a:solidFill>
              </a:rPr>
              <a:t>low birth weight </a:t>
            </a:r>
            <a:r>
              <a:rPr lang="en-US" sz="1800" dirty="0" smtClean="0"/>
              <a:t>among </a:t>
            </a:r>
            <a:r>
              <a:rPr lang="en-US" sz="1800" dirty="0"/>
              <a:t>infants </a:t>
            </a:r>
            <a:r>
              <a:rPr lang="en-US" sz="1800" dirty="0" smtClean="0"/>
              <a:t>increases vulnerability to emphysema (Stocks &amp;Sonnappa, 2013).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atura MT Script Capitals" panose="03020802060602070202" pitchFamily="66" charset="0"/>
              </a:rPr>
              <a:t>Diagnosis </a:t>
            </a:r>
            <a:endParaRPr lang="en-US" b="1" dirty="0">
              <a:latin typeface="Matura MT Script Capitals" panose="0302080206060207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0110"/>
            <a:ext cx="8246070" cy="366491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Pulmonary Function Testing (PFT</a:t>
            </a:r>
            <a:r>
              <a:rPr lang="en-US" sz="2000" dirty="0" smtClean="0"/>
              <a:t>)</a:t>
            </a:r>
          </a:p>
          <a:p>
            <a:pPr lvl="1">
              <a:buFontTx/>
              <a:buChar char="-"/>
            </a:pPr>
            <a:r>
              <a:rPr lang="en-US" sz="1800" dirty="0" smtClean="0"/>
              <a:t>Breathing exercises to measure airflow and volume (FEV1/FVC).</a:t>
            </a:r>
          </a:p>
          <a:p>
            <a:pPr lvl="1">
              <a:buFontTx/>
              <a:buChar char="-"/>
            </a:pPr>
            <a:r>
              <a:rPr lang="en-US" sz="1800" dirty="0" smtClean="0"/>
              <a:t>Outcome compared to a normal, healthy individual.</a:t>
            </a:r>
          </a:p>
          <a:p>
            <a:pPr lvl="1">
              <a:buFontTx/>
              <a:buChar char="-"/>
            </a:pPr>
            <a:r>
              <a:rPr lang="en-US" sz="1800" dirty="0" smtClean="0"/>
              <a:t>Acceptable ratio of </a:t>
            </a:r>
            <a:r>
              <a:rPr lang="en-US" sz="1800" dirty="0"/>
              <a:t>FEV1/FVC </a:t>
            </a:r>
            <a:r>
              <a:rPr lang="en-US" sz="1800" dirty="0" smtClean="0"/>
              <a:t>is 70-80% (</a:t>
            </a:r>
            <a:r>
              <a:rPr lang="en-US" sz="1800" dirty="0"/>
              <a:t>Ko et al., 2019</a:t>
            </a:r>
            <a:r>
              <a:rPr lang="en-US" sz="1800" dirty="0" smtClean="0"/>
              <a:t>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Chest X-rays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1800" dirty="0" smtClean="0"/>
              <a:t>- Best detects moderate to severe emphysema (</a:t>
            </a:r>
            <a:r>
              <a:rPr lang="en-US" sz="1800" dirty="0"/>
              <a:t>Campo et al., </a:t>
            </a:r>
            <a:r>
              <a:rPr lang="en-US" sz="1800" dirty="0" smtClean="0"/>
              <a:t>2018)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Quantitative </a:t>
            </a:r>
            <a:r>
              <a:rPr lang="en-US" sz="2000" dirty="0"/>
              <a:t>computed tomography (CT) tests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	- Offers data on anatomy of lungs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Electrocardiogram</a:t>
            </a:r>
            <a:r>
              <a:rPr lang="en-US" sz="2000" b="1" dirty="0"/>
              <a:t> </a:t>
            </a:r>
            <a:r>
              <a:rPr lang="en-US" sz="2000" dirty="0"/>
              <a:t>tests (</a:t>
            </a:r>
            <a:r>
              <a:rPr lang="en-US" sz="2000" dirty="0" smtClean="0"/>
              <a:t>ECGs)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	- To rule out possibility of heart problems (</a:t>
            </a:r>
            <a:r>
              <a:rPr lang="en-US" sz="1800" dirty="0"/>
              <a:t>Campo et al., </a:t>
            </a:r>
            <a:r>
              <a:rPr lang="en-US" sz="1800" dirty="0" smtClean="0"/>
              <a:t>2018).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63200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76015" y="0"/>
            <a:ext cx="2902310" cy="763525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latin typeface="Matura MT Script Capitals" panose="03020802060602070202" pitchFamily="66" charset="0"/>
                <a:cs typeface="Courier New" panose="02070309020205020404" pitchFamily="49" charset="0"/>
              </a:rPr>
              <a:t>Treatment </a:t>
            </a:r>
            <a:endParaRPr lang="en-US" b="1" dirty="0">
              <a:latin typeface="Matura MT Script Capitals" panose="03020802060602070202" pitchFamily="66" charset="0"/>
              <a:cs typeface="Courier New" panose="02070309020205020404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12284" y="741730"/>
            <a:ext cx="6835455" cy="42733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Calibri" panose="020F0502020204030204" pitchFamily="34" charset="0"/>
              <a:buChar char="Δ"/>
            </a:pPr>
            <a:r>
              <a:rPr lang="en-US" sz="2000" dirty="0">
                <a:solidFill>
                  <a:schemeClr val="tx1"/>
                </a:solidFill>
              </a:rPr>
              <a:t>Risk factors management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	</a:t>
            </a:r>
            <a:r>
              <a:rPr lang="en-US" sz="1700" dirty="0" smtClean="0">
                <a:solidFill>
                  <a:schemeClr val="tx1"/>
                </a:solidFill>
              </a:rPr>
              <a:t>- Smoking cessation</a:t>
            </a:r>
          </a:p>
          <a:p>
            <a:pPr marL="0" indent="0">
              <a:buNone/>
            </a:pPr>
            <a:r>
              <a:rPr lang="en-US" sz="1700" dirty="0" smtClean="0">
                <a:solidFill>
                  <a:schemeClr val="tx1"/>
                </a:solidFill>
              </a:rPr>
              <a:t>	- Avoid toxic pollutants</a:t>
            </a:r>
          </a:p>
          <a:p>
            <a:pPr>
              <a:buFont typeface="Calibri" panose="020F0502020204030204" pitchFamily="34" charset="0"/>
              <a:buChar char="Δ"/>
            </a:pPr>
            <a:r>
              <a:rPr lang="en-US" sz="2000" dirty="0" smtClean="0">
                <a:solidFill>
                  <a:schemeClr val="tx1"/>
                </a:solidFill>
              </a:rPr>
              <a:t>Medical </a:t>
            </a:r>
            <a:r>
              <a:rPr lang="en-US" sz="2000" dirty="0">
                <a:solidFill>
                  <a:schemeClr val="tx1"/>
                </a:solidFill>
              </a:rPr>
              <a:t>therapy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- Bronchodilator drugs (alone or + to anti-inflammatory drugs like corticosteroids and phosphodiesterase-4 inhibitors (Pahal et al., 2020). </a:t>
            </a:r>
          </a:p>
          <a:p>
            <a:pPr marL="400050" lvl="1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- Bronchodilator </a:t>
            </a:r>
            <a:r>
              <a:rPr lang="en-US" sz="1600" dirty="0">
                <a:solidFill>
                  <a:schemeClr val="tx1"/>
                </a:solidFill>
              </a:rPr>
              <a:t>drugs </a:t>
            </a:r>
            <a:r>
              <a:rPr lang="en-US" sz="1600" dirty="0" smtClean="0">
                <a:solidFill>
                  <a:schemeClr val="tx1"/>
                </a:solidFill>
              </a:rPr>
              <a:t>relax smooth muscle tones to enhance </a:t>
            </a:r>
            <a:r>
              <a:rPr lang="en-US" sz="1600" dirty="0">
                <a:solidFill>
                  <a:schemeClr val="tx1"/>
                </a:solidFill>
              </a:rPr>
              <a:t>FEV1 </a:t>
            </a:r>
            <a:endParaRPr lang="en-US" sz="1600" dirty="0" smtClean="0">
              <a:solidFill>
                <a:schemeClr val="tx1"/>
              </a:solidFill>
            </a:endParaRPr>
          </a:p>
          <a:p>
            <a:pPr>
              <a:buFont typeface="Calibri" panose="020F0502020204030204" pitchFamily="34" charset="0"/>
              <a:buChar char="Δ"/>
            </a:pPr>
            <a:r>
              <a:rPr lang="en-US" sz="2000" dirty="0">
                <a:solidFill>
                  <a:schemeClr val="tx1"/>
                </a:solidFill>
              </a:rPr>
              <a:t>S</a:t>
            </a:r>
            <a:r>
              <a:rPr lang="en-US" sz="2000" dirty="0" smtClean="0">
                <a:solidFill>
                  <a:schemeClr val="tx1"/>
                </a:solidFill>
              </a:rPr>
              <a:t>upportive </a:t>
            </a:r>
            <a:r>
              <a:rPr lang="en-US" sz="2000" dirty="0">
                <a:solidFill>
                  <a:schemeClr val="tx1"/>
                </a:solidFill>
              </a:rPr>
              <a:t>therapy </a:t>
            </a:r>
            <a:r>
              <a:rPr lang="en-US" sz="2000" dirty="0" smtClean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Pahal et al., </a:t>
            </a:r>
            <a:r>
              <a:rPr lang="en-US" sz="2000" dirty="0" smtClean="0">
                <a:solidFill>
                  <a:schemeClr val="tx1"/>
                </a:solidFill>
              </a:rPr>
              <a:t>2020)</a:t>
            </a:r>
          </a:p>
          <a:p>
            <a:pPr lvl="1">
              <a:buFontTx/>
              <a:buChar char="-"/>
            </a:pPr>
            <a:r>
              <a:rPr lang="en-US" sz="1700" dirty="0">
                <a:solidFill>
                  <a:schemeClr val="tx1"/>
                </a:solidFill>
              </a:rPr>
              <a:t>R</a:t>
            </a:r>
            <a:r>
              <a:rPr lang="en-US" sz="1700" dirty="0" smtClean="0">
                <a:solidFill>
                  <a:schemeClr val="tx1"/>
                </a:solidFill>
              </a:rPr>
              <a:t>outine </a:t>
            </a:r>
            <a:r>
              <a:rPr lang="en-US" sz="1700" dirty="0">
                <a:solidFill>
                  <a:schemeClr val="tx1"/>
                </a:solidFill>
              </a:rPr>
              <a:t>supplemental oxygen </a:t>
            </a:r>
            <a:endParaRPr lang="en-US" sz="1700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en-US" sz="1700" dirty="0">
                <a:solidFill>
                  <a:schemeClr val="tx1"/>
                </a:solidFill>
              </a:rPr>
              <a:t>N</a:t>
            </a:r>
            <a:r>
              <a:rPr lang="en-US" sz="1700" dirty="0" smtClean="0">
                <a:solidFill>
                  <a:schemeClr val="tx1"/>
                </a:solidFill>
              </a:rPr>
              <a:t>oninvasive </a:t>
            </a:r>
            <a:r>
              <a:rPr lang="en-US" sz="1700" dirty="0">
                <a:solidFill>
                  <a:schemeClr val="tx1"/>
                </a:solidFill>
              </a:rPr>
              <a:t>positive pressure </a:t>
            </a:r>
            <a:r>
              <a:rPr lang="en-US" sz="1700" dirty="0" smtClean="0">
                <a:solidFill>
                  <a:schemeClr val="tx1"/>
                </a:solidFill>
              </a:rPr>
              <a:t>ventilation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chemeClr val="tx1"/>
                </a:solidFill>
              </a:rPr>
              <a:t>Pulmonary </a:t>
            </a:r>
            <a:r>
              <a:rPr lang="en-US" sz="1700" dirty="0">
                <a:solidFill>
                  <a:schemeClr val="tx1"/>
                </a:solidFill>
              </a:rPr>
              <a:t>rehabilitation</a:t>
            </a:r>
            <a:endParaRPr lang="en-US" sz="1700" dirty="0" smtClean="0">
              <a:solidFill>
                <a:schemeClr val="tx1"/>
              </a:solidFill>
            </a:endParaRPr>
          </a:p>
          <a:p>
            <a:pPr>
              <a:buFont typeface="Calibri" panose="020F0502020204030204" pitchFamily="34" charset="0"/>
              <a:buChar char="Δ"/>
            </a:pPr>
            <a:r>
              <a:rPr lang="en-US" sz="2000" dirty="0">
                <a:solidFill>
                  <a:schemeClr val="tx1"/>
                </a:solidFill>
              </a:rPr>
              <a:t>I</a:t>
            </a:r>
            <a:r>
              <a:rPr lang="en-US" sz="2000" dirty="0" smtClean="0">
                <a:solidFill>
                  <a:schemeClr val="tx1"/>
                </a:solidFill>
              </a:rPr>
              <a:t>nterventional therapy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chemeClr val="tx1"/>
                </a:solidFill>
              </a:rPr>
              <a:t>Lung </a:t>
            </a:r>
            <a:r>
              <a:rPr lang="en-US" sz="1700" dirty="0">
                <a:solidFill>
                  <a:schemeClr val="tx1"/>
                </a:solidFill>
              </a:rPr>
              <a:t>volume reduction </a:t>
            </a:r>
            <a:r>
              <a:rPr lang="en-US" sz="1700" dirty="0" smtClean="0">
                <a:solidFill>
                  <a:schemeClr val="tx1"/>
                </a:solidFill>
              </a:rPr>
              <a:t>surgery</a:t>
            </a:r>
          </a:p>
          <a:p>
            <a:pPr lvl="1">
              <a:buFontTx/>
              <a:buChar char="-"/>
            </a:pPr>
            <a:r>
              <a:rPr lang="en-US" sz="1700" dirty="0" smtClean="0">
                <a:solidFill>
                  <a:schemeClr val="tx1"/>
                </a:solidFill>
              </a:rPr>
              <a:t>Lung </a:t>
            </a:r>
            <a:r>
              <a:rPr lang="en-US" sz="1700" dirty="0">
                <a:solidFill>
                  <a:schemeClr val="tx1"/>
                </a:solidFill>
              </a:rPr>
              <a:t>transplantation </a:t>
            </a:r>
            <a:endParaRPr lang="en-US" sz="1700" dirty="0" smtClean="0">
              <a:solidFill>
                <a:schemeClr val="tx1"/>
              </a:solidFill>
            </a:endParaRPr>
          </a:p>
          <a:p>
            <a:pPr>
              <a:buFont typeface="Calibri" panose="020F0502020204030204" pitchFamily="34" charset="0"/>
              <a:buChar char="Δ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1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atura MT Script Capitals" panose="03020802060602070202" pitchFamily="66" charset="0"/>
              </a:rPr>
              <a:t>References</a:t>
            </a:r>
            <a:endParaRPr lang="en-US" b="1" dirty="0">
              <a:latin typeface="Matura MT Script Capitals" panose="0302080206060207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5" y="1197405"/>
            <a:ext cx="8856890" cy="3664917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1300" dirty="0"/>
              <a:t>Brusasco, V, &amp; Martinez, F. (2014). Chronic obstructive pulmonary disease</a:t>
            </a:r>
            <a:r>
              <a:rPr lang="en-US" sz="1300" i="1" dirty="0"/>
              <a:t>. Compr Physiol; </a:t>
            </a:r>
            <a:r>
              <a:rPr lang="en-US" sz="1300" dirty="0"/>
              <a:t>4</a:t>
            </a:r>
            <a:r>
              <a:rPr lang="en-US" sz="1300" i="1" dirty="0"/>
              <a:t>: </a:t>
            </a:r>
            <a:r>
              <a:rPr lang="en-US" sz="1300" dirty="0"/>
              <a:t>1</a:t>
            </a:r>
            <a:r>
              <a:rPr lang="en-US" sz="1300" i="1" dirty="0"/>
              <a:t>–</a:t>
            </a:r>
            <a:r>
              <a:rPr lang="en-US" sz="1300" dirty="0"/>
              <a:t>31</a:t>
            </a:r>
            <a:r>
              <a:rPr lang="en-US" sz="1300" i="1" dirty="0"/>
              <a:t>.</a:t>
            </a:r>
            <a:endParaRPr lang="en-US" sz="1300" dirty="0"/>
          </a:p>
          <a:p>
            <a:r>
              <a:rPr lang="en-US" sz="1300" dirty="0"/>
              <a:t>Campo, M. I., Pascau, J., &amp; José Estépar, R. S. (2018). Emphysema quantification on simulated x-rays through deep learning techniques. </a:t>
            </a:r>
            <a:r>
              <a:rPr lang="en-US" sz="1300" i="1" dirty="0"/>
              <a:t>Proceedings. IEEE International Symposium on Biomedical Imaging</a:t>
            </a:r>
            <a:r>
              <a:rPr lang="en-US" sz="1300" dirty="0"/>
              <a:t>, </a:t>
            </a:r>
            <a:r>
              <a:rPr lang="en-US" sz="1300" i="1" dirty="0"/>
              <a:t>2018</a:t>
            </a:r>
            <a:r>
              <a:rPr lang="en-US" sz="1300" dirty="0"/>
              <a:t>, 273–276. Doi: 10.1109/ISBI.2018.8363572</a:t>
            </a:r>
          </a:p>
          <a:p>
            <a:r>
              <a:rPr lang="en-US" sz="1300" dirty="0"/>
              <a:t>Goldklang, M., &amp; Stockley, R. (2016). Pathophysiology of Emphysema and Implications. </a:t>
            </a:r>
            <a:r>
              <a:rPr lang="en-US" sz="1300" i="1" dirty="0"/>
              <a:t>Chronic obstructive pulmonary diseases (Miami, Fla.)</a:t>
            </a:r>
            <a:r>
              <a:rPr lang="en-US" sz="1300" dirty="0"/>
              <a:t>, </a:t>
            </a:r>
            <a:r>
              <a:rPr lang="en-US" sz="1300" i="1" dirty="0"/>
              <a:t>3</a:t>
            </a:r>
            <a:r>
              <a:rPr lang="en-US" sz="1300" dirty="0"/>
              <a:t>(1), 454–458. </a:t>
            </a:r>
            <a:r>
              <a:rPr lang="en-US" sz="1300" dirty="0">
                <a:hlinkClick r:id="rId2"/>
              </a:rPr>
              <a:t>Doi: 10.15326/jcopdf.3.1.2015.0175</a:t>
            </a:r>
            <a:endParaRPr lang="en-US" sz="1300" dirty="0"/>
          </a:p>
          <a:p>
            <a:r>
              <a:rPr lang="en-US" sz="1300" dirty="0"/>
              <a:t>Koo, H. J., Lee, S. M., Seo, J. B., Lee, S. M., Kim, N., Oh, S. Y., Lee, J. S., &amp; Oh, Y. M. (2019). Prediction of Pulmonary Function in Patients with Chronic Obstructive Pulmonary Disease: Correlation with Quantitative CT Parameters. </a:t>
            </a:r>
            <a:r>
              <a:rPr lang="en-US" sz="1300" i="1" dirty="0"/>
              <a:t>Korean journal of radiology</a:t>
            </a:r>
            <a:r>
              <a:rPr lang="en-US" sz="1300" dirty="0"/>
              <a:t>, </a:t>
            </a:r>
            <a:r>
              <a:rPr lang="en-US" sz="1300" i="1" dirty="0"/>
              <a:t>20</a:t>
            </a:r>
            <a:r>
              <a:rPr lang="en-US" sz="1300" dirty="0"/>
              <a:t>(4), 683–692. </a:t>
            </a:r>
            <a:r>
              <a:rPr lang="en-US" sz="1300" dirty="0">
                <a:hlinkClick r:id="rId3"/>
              </a:rPr>
              <a:t>Doi: </a:t>
            </a:r>
            <a:r>
              <a:rPr lang="en-US" sz="1300" dirty="0" smtClean="0">
                <a:hlinkClick r:id="rId3"/>
              </a:rPr>
              <a:t>10.3348/kjr.2018.0391</a:t>
            </a:r>
            <a:endParaRPr lang="en-US" sz="1300" dirty="0" smtClean="0"/>
          </a:p>
          <a:p>
            <a:r>
              <a:rPr lang="en-US" sz="1300" dirty="0"/>
              <a:t>Mayo Clinic (2020). Emphysema. Retrieved on 3 November 2020 from https://www.mayoclinic.org/diseases-conditions/emphysema/symptoms-causes/syc-20355555</a:t>
            </a:r>
          </a:p>
          <a:p>
            <a:r>
              <a:rPr lang="en-US" sz="1300" dirty="0"/>
              <a:t>Pahal, P., Avula, A., &amp; Sharma, S. (2020). </a:t>
            </a:r>
            <a:r>
              <a:rPr lang="en-US" sz="1300" i="1" dirty="0"/>
              <a:t>Emphysema</a:t>
            </a:r>
            <a:r>
              <a:rPr lang="en-US" sz="1300" dirty="0"/>
              <a:t> In: StatPearls [Internet]. Treasure Island (FL): StatPearls Publishing. Retrieved on 3 November 2020 from https://www.ncbi.nlm.nih.gov/books/NBK482217/</a:t>
            </a:r>
          </a:p>
          <a:p>
            <a:r>
              <a:rPr lang="en-US" sz="1300" dirty="0"/>
              <a:t>Stocks, J., &amp; Sonnappa, S. (2013). Early life influences on the development of chronic obstructive pulmonary disease. </a:t>
            </a:r>
            <a:r>
              <a:rPr lang="en-US" sz="1300" i="1" dirty="0"/>
              <a:t>Therapeutic advances in respiratory disease</a:t>
            </a:r>
            <a:r>
              <a:rPr lang="en-US" sz="1300" dirty="0"/>
              <a:t>, </a:t>
            </a:r>
            <a:r>
              <a:rPr lang="en-US" sz="1300" i="1" dirty="0"/>
              <a:t>7</a:t>
            </a:r>
            <a:r>
              <a:rPr lang="en-US" sz="1300" dirty="0"/>
              <a:t>(3), 161–173. Doi: 10.1177/1753465813479428</a:t>
            </a: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981287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On-screen Show (16:9)</PresentationFormat>
  <Paragraphs>55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Bahnschrift</vt:lpstr>
      <vt:lpstr>Calibri</vt:lpstr>
      <vt:lpstr>Centaur</vt:lpstr>
      <vt:lpstr>Courier New</vt:lpstr>
      <vt:lpstr>Matura MT Script Capitals</vt:lpstr>
      <vt:lpstr>Wingdings</vt:lpstr>
      <vt:lpstr>Office Theme</vt:lpstr>
      <vt:lpstr>Emphysema</vt:lpstr>
      <vt:lpstr>Pathophysiology</vt:lpstr>
      <vt:lpstr>Etiology</vt:lpstr>
      <vt:lpstr>Diagnosis </vt:lpstr>
      <vt:lpstr>Treatment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2017-08-01T15:40:51Z</dcterms:created>
  <dcterms:modified xsi:type="dcterms:W3CDTF">2020-11-03T13:19:39Z</dcterms:modified>
</cp:coreProperties>
</file>