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61" r:id="rId3"/>
    <p:sldId id="257" r:id="rId4"/>
    <p:sldId id="259" r:id="rId5"/>
    <p:sldId id="258" r:id="rId6"/>
    <p:sldId id="260"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559" autoAdjust="0"/>
    <p:restoredTop sz="86471" autoAdjust="0"/>
  </p:normalViewPr>
  <p:slideViewPr>
    <p:cSldViewPr snapToGrid="0" snapToObjects="1">
      <p:cViewPr varScale="1">
        <p:scale>
          <a:sx n="59" d="100"/>
          <a:sy n="59" d="100"/>
        </p:scale>
        <p:origin x="37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8A5B3F-B525-C241-9D7A-024052A664E9}" type="datetimeFigureOut">
              <a:rPr lang="en-US" smtClean="0"/>
              <a:t>3/17/2018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CD99D2-DD64-0947-80D1-9EBB9F1C5002}" type="slidenum">
              <a:rPr lang="en-US" smtClean="0"/>
              <a:t>‹#›</a:t>
            </a:fld>
            <a:endParaRPr lang="en-US"/>
          </a:p>
        </p:txBody>
      </p:sp>
    </p:spTree>
    <p:extLst>
      <p:ext uri="{BB962C8B-B14F-4D97-AF65-F5344CB8AC3E}">
        <p14:creationId xmlns:p14="http://schemas.microsoft.com/office/powerpoint/2010/main" val="3116157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8A5B3F-B525-C241-9D7A-024052A664E9}" type="datetimeFigureOut">
              <a:rPr lang="en-US" smtClean="0"/>
              <a:t>3/17/2018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CD99D2-DD64-0947-80D1-9EBB9F1C5002}" type="slidenum">
              <a:rPr lang="en-US" smtClean="0"/>
              <a:t>‹#›</a:t>
            </a:fld>
            <a:endParaRPr lang="en-US"/>
          </a:p>
        </p:txBody>
      </p:sp>
    </p:spTree>
    <p:extLst>
      <p:ext uri="{BB962C8B-B14F-4D97-AF65-F5344CB8AC3E}">
        <p14:creationId xmlns:p14="http://schemas.microsoft.com/office/powerpoint/2010/main" val="17605771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8A5B3F-B525-C241-9D7A-024052A664E9}" type="datetimeFigureOut">
              <a:rPr lang="en-US" smtClean="0"/>
              <a:t>3/17/2018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CD99D2-DD64-0947-80D1-9EBB9F1C5002}" type="slidenum">
              <a:rPr lang="en-US" smtClean="0"/>
              <a:t>‹#›</a:t>
            </a:fld>
            <a:endParaRPr lang="en-US"/>
          </a:p>
        </p:txBody>
      </p:sp>
    </p:spTree>
    <p:extLst>
      <p:ext uri="{BB962C8B-B14F-4D97-AF65-F5344CB8AC3E}">
        <p14:creationId xmlns:p14="http://schemas.microsoft.com/office/powerpoint/2010/main" val="1990975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8A5B3F-B525-C241-9D7A-024052A664E9}" type="datetimeFigureOut">
              <a:rPr lang="en-US" smtClean="0"/>
              <a:t>3/17/2018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CD99D2-DD64-0947-80D1-9EBB9F1C5002}" type="slidenum">
              <a:rPr lang="en-US" smtClean="0"/>
              <a:t>‹#›</a:t>
            </a:fld>
            <a:endParaRPr lang="en-US"/>
          </a:p>
        </p:txBody>
      </p:sp>
    </p:spTree>
    <p:extLst>
      <p:ext uri="{BB962C8B-B14F-4D97-AF65-F5344CB8AC3E}">
        <p14:creationId xmlns:p14="http://schemas.microsoft.com/office/powerpoint/2010/main" val="241662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8A5B3F-B525-C241-9D7A-024052A664E9}" type="datetimeFigureOut">
              <a:rPr lang="en-US" smtClean="0"/>
              <a:t>3/17/2018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CD99D2-DD64-0947-80D1-9EBB9F1C5002}" type="slidenum">
              <a:rPr lang="en-US" smtClean="0"/>
              <a:t>‹#›</a:t>
            </a:fld>
            <a:endParaRPr lang="en-US"/>
          </a:p>
        </p:txBody>
      </p:sp>
    </p:spTree>
    <p:extLst>
      <p:ext uri="{BB962C8B-B14F-4D97-AF65-F5344CB8AC3E}">
        <p14:creationId xmlns:p14="http://schemas.microsoft.com/office/powerpoint/2010/main" val="736851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8A5B3F-B525-C241-9D7A-024052A664E9}" type="datetimeFigureOut">
              <a:rPr lang="en-US" smtClean="0"/>
              <a:t>3/17/2018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CD99D2-DD64-0947-80D1-9EBB9F1C5002}" type="slidenum">
              <a:rPr lang="en-US" smtClean="0"/>
              <a:t>‹#›</a:t>
            </a:fld>
            <a:endParaRPr lang="en-US"/>
          </a:p>
        </p:txBody>
      </p:sp>
    </p:spTree>
    <p:extLst>
      <p:ext uri="{BB962C8B-B14F-4D97-AF65-F5344CB8AC3E}">
        <p14:creationId xmlns:p14="http://schemas.microsoft.com/office/powerpoint/2010/main" val="1864905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8A5B3F-B525-C241-9D7A-024052A664E9}" type="datetimeFigureOut">
              <a:rPr lang="en-US" smtClean="0"/>
              <a:t>3/17/2018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CD99D2-DD64-0947-80D1-9EBB9F1C5002}" type="slidenum">
              <a:rPr lang="en-US" smtClean="0"/>
              <a:t>‹#›</a:t>
            </a:fld>
            <a:endParaRPr lang="en-US"/>
          </a:p>
        </p:txBody>
      </p:sp>
    </p:spTree>
    <p:extLst>
      <p:ext uri="{BB962C8B-B14F-4D97-AF65-F5344CB8AC3E}">
        <p14:creationId xmlns:p14="http://schemas.microsoft.com/office/powerpoint/2010/main" val="943834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8A5B3F-B525-C241-9D7A-024052A664E9}" type="datetimeFigureOut">
              <a:rPr lang="en-US" smtClean="0"/>
              <a:t>3/17/2018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CD99D2-DD64-0947-80D1-9EBB9F1C5002}" type="slidenum">
              <a:rPr lang="en-US" smtClean="0"/>
              <a:t>‹#›</a:t>
            </a:fld>
            <a:endParaRPr lang="en-US"/>
          </a:p>
        </p:txBody>
      </p:sp>
    </p:spTree>
    <p:extLst>
      <p:ext uri="{BB962C8B-B14F-4D97-AF65-F5344CB8AC3E}">
        <p14:creationId xmlns:p14="http://schemas.microsoft.com/office/powerpoint/2010/main" val="17192836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18A5B3F-B525-C241-9D7A-024052A664E9}" type="datetimeFigureOut">
              <a:rPr lang="en-US" smtClean="0"/>
              <a:t>3/17/2018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CD99D2-DD64-0947-80D1-9EBB9F1C5002}" type="slidenum">
              <a:rPr lang="en-US" smtClean="0"/>
              <a:t>‹#›</a:t>
            </a:fld>
            <a:endParaRPr lang="en-US"/>
          </a:p>
        </p:txBody>
      </p:sp>
    </p:spTree>
    <p:extLst>
      <p:ext uri="{BB962C8B-B14F-4D97-AF65-F5344CB8AC3E}">
        <p14:creationId xmlns:p14="http://schemas.microsoft.com/office/powerpoint/2010/main" val="1608641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8A5B3F-B525-C241-9D7A-024052A664E9}" type="datetimeFigureOut">
              <a:rPr lang="en-US" smtClean="0"/>
              <a:t>3/17/2018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CD99D2-DD64-0947-80D1-9EBB9F1C5002}" type="slidenum">
              <a:rPr lang="en-US" smtClean="0"/>
              <a:t>‹#›</a:t>
            </a:fld>
            <a:endParaRPr lang="en-US"/>
          </a:p>
        </p:txBody>
      </p:sp>
    </p:spTree>
    <p:extLst>
      <p:ext uri="{BB962C8B-B14F-4D97-AF65-F5344CB8AC3E}">
        <p14:creationId xmlns:p14="http://schemas.microsoft.com/office/powerpoint/2010/main" val="17727980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8A5B3F-B525-C241-9D7A-024052A664E9}" type="datetimeFigureOut">
              <a:rPr lang="en-US" smtClean="0"/>
              <a:t>3/17/2018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CD99D2-DD64-0947-80D1-9EBB9F1C5002}"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2282708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8A5B3F-B525-C241-9D7A-024052A664E9}" type="datetimeFigureOut">
              <a:rPr lang="en-US" smtClean="0"/>
              <a:t>3/17/2018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CD99D2-DD64-0947-80D1-9EBB9F1C5002}" type="slidenum">
              <a:rPr lang="en-US" smtClean="0"/>
              <a:t>‹#›</a:t>
            </a:fld>
            <a:endParaRPr lang="en-US"/>
          </a:p>
        </p:txBody>
      </p:sp>
    </p:spTree>
    <p:extLst>
      <p:ext uri="{BB962C8B-B14F-4D97-AF65-F5344CB8AC3E}">
        <p14:creationId xmlns:p14="http://schemas.microsoft.com/office/powerpoint/2010/main" val="19360332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8A5B3F-B525-C241-9D7A-024052A664E9}" type="datetimeFigureOut">
              <a:rPr lang="en-US" smtClean="0"/>
              <a:t>3/17/2018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CD99D2-DD64-0947-80D1-9EBB9F1C5002}"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388823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8A5B3F-B525-C241-9D7A-024052A664E9}" type="datetimeFigureOut">
              <a:rPr lang="en-US" smtClean="0"/>
              <a:t>3/17/2018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CD99D2-DD64-0947-80D1-9EBB9F1C5002}" type="slidenum">
              <a:rPr lang="en-US" smtClean="0"/>
              <a:t>‹#›</a:t>
            </a:fld>
            <a:endParaRPr lang="en-US"/>
          </a:p>
        </p:txBody>
      </p:sp>
    </p:spTree>
    <p:extLst>
      <p:ext uri="{BB962C8B-B14F-4D97-AF65-F5344CB8AC3E}">
        <p14:creationId xmlns:p14="http://schemas.microsoft.com/office/powerpoint/2010/main" val="12481823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8A5B3F-B525-C241-9D7A-024052A664E9}" type="datetimeFigureOut">
              <a:rPr lang="en-US" smtClean="0"/>
              <a:t>3/17/2018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CD99D2-DD64-0947-80D1-9EBB9F1C5002}" type="slidenum">
              <a:rPr lang="en-US" smtClean="0"/>
              <a:t>‹#›</a:t>
            </a:fld>
            <a:endParaRPr lang="en-US"/>
          </a:p>
        </p:txBody>
      </p:sp>
    </p:spTree>
    <p:extLst>
      <p:ext uri="{BB962C8B-B14F-4D97-AF65-F5344CB8AC3E}">
        <p14:creationId xmlns:p14="http://schemas.microsoft.com/office/powerpoint/2010/main" val="15810471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8A5B3F-B525-C241-9D7A-024052A664E9}" type="datetimeFigureOut">
              <a:rPr lang="en-US" smtClean="0"/>
              <a:t>3/17/2018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CD99D2-DD64-0947-80D1-9EBB9F1C5002}" type="slidenum">
              <a:rPr lang="en-US" smtClean="0"/>
              <a:t>‹#›</a:t>
            </a:fld>
            <a:endParaRPr lang="en-US"/>
          </a:p>
        </p:txBody>
      </p:sp>
    </p:spTree>
    <p:extLst>
      <p:ext uri="{BB962C8B-B14F-4D97-AF65-F5344CB8AC3E}">
        <p14:creationId xmlns:p14="http://schemas.microsoft.com/office/powerpoint/2010/main" val="18448739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18A5B3F-B525-C241-9D7A-024052A664E9}" type="datetimeFigureOut">
              <a:rPr lang="en-US" smtClean="0"/>
              <a:t>3/17/2018</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DCD99D2-DD64-0947-80D1-9EBB9F1C5002}" type="slidenum">
              <a:rPr lang="en-US" smtClean="0"/>
              <a:t>‹#›</a:t>
            </a:fld>
            <a:endParaRPr lang="en-US"/>
          </a:p>
        </p:txBody>
      </p:sp>
    </p:spTree>
    <p:extLst>
      <p:ext uri="{BB962C8B-B14F-4D97-AF65-F5344CB8AC3E}">
        <p14:creationId xmlns:p14="http://schemas.microsoft.com/office/powerpoint/2010/main" val="10276981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b="1" dirty="0"/>
              <a:t>The Power of Ethics</a:t>
            </a:r>
            <a:br>
              <a:rPr lang="en-US" dirty="0"/>
            </a:br>
            <a:r>
              <a:rPr lang="en-US" sz="3200" dirty="0"/>
              <a:t>“</a:t>
            </a:r>
            <a:r>
              <a:rPr lang="en-US" sz="3200" i="1" dirty="0"/>
              <a:t>What’s in your </a:t>
            </a:r>
            <a:r>
              <a:rPr lang="en-US" sz="3200" i="1" u="sng" dirty="0"/>
              <a:t>power</a:t>
            </a:r>
            <a:r>
              <a:rPr lang="en-US" sz="3200" i="1" dirty="0"/>
              <a:t> as a journalist?”</a:t>
            </a:r>
          </a:p>
        </p:txBody>
      </p:sp>
    </p:spTree>
    <p:extLst>
      <p:ext uri="{BB962C8B-B14F-4D97-AF65-F5344CB8AC3E}">
        <p14:creationId xmlns:p14="http://schemas.microsoft.com/office/powerpoint/2010/main" val="12576513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Ethics</a:t>
            </a:r>
            <a:br>
              <a:rPr lang="en-US" dirty="0"/>
            </a:br>
            <a:r>
              <a:rPr lang="en-US" i="1" dirty="0"/>
              <a:t>Interactive Warm-Up Activity</a:t>
            </a:r>
          </a:p>
        </p:txBody>
      </p:sp>
      <p:sp>
        <p:nvSpPr>
          <p:cNvPr id="3" name="Content Placeholder 2"/>
          <p:cNvSpPr>
            <a:spLocks noGrp="1"/>
          </p:cNvSpPr>
          <p:nvPr>
            <p:ph idx="1"/>
          </p:nvPr>
        </p:nvSpPr>
        <p:spPr/>
        <p:txBody>
          <a:bodyPr>
            <a:normAutofit fontScale="92500" lnSpcReduction="10000"/>
          </a:bodyPr>
          <a:lstStyle/>
          <a:p>
            <a:r>
              <a:rPr lang="en-US" dirty="0"/>
              <a:t>Students will give thoughts on what they think ethics is:</a:t>
            </a:r>
          </a:p>
          <a:p>
            <a:r>
              <a:rPr lang="en-US" dirty="0"/>
              <a:t>Student will consider this ethical dilemma for discussion.</a:t>
            </a:r>
          </a:p>
          <a:p>
            <a:pPr marL="0" lvl="0" indent="0" algn="ctr">
              <a:buNone/>
            </a:pPr>
            <a:r>
              <a:rPr lang="en" sz="1600" dirty="0">
                <a:highlight>
                  <a:srgbClr val="FFFFFF"/>
                </a:highlight>
                <a:ea typeface="Times New Roman"/>
                <a:cs typeface="Times New Roman"/>
                <a:sym typeface="Times New Roman"/>
              </a:rPr>
              <a:t>A pregnant woman leading a group of people out of a cave on a coast is stuck in the mouth of that cave. In a short time high tide will be upon them, and unless she is unstuck, they will all be drowned except the woman, whose head is out of the cave. Fortunately, (or unfortunately,) someone has with him a stick of dynamite. There seems no way to get the pregnant woman loose without using the dynamite which will inevitably kill her; but if they do not use it everyone will drown. What should they do?</a:t>
            </a:r>
            <a:r>
              <a:rPr lang="en-US" sz="1600" dirty="0">
                <a:highlight>
                  <a:srgbClr val="FFFFFF"/>
                </a:highlight>
                <a:ea typeface="Times New Roman"/>
                <a:cs typeface="Times New Roman"/>
                <a:sym typeface="Times New Roman"/>
              </a:rPr>
              <a:t> </a:t>
            </a:r>
            <a:r>
              <a:rPr lang="en-US" sz="1600" b="1" i="1" dirty="0">
                <a:highlight>
                  <a:srgbClr val="FFFFFF"/>
                </a:highlight>
                <a:ea typeface="Times New Roman"/>
                <a:cs typeface="Times New Roman"/>
                <a:sym typeface="Times New Roman"/>
              </a:rPr>
              <a:t>(Source: Ethical Dilemmas Dictionary)</a:t>
            </a:r>
          </a:p>
          <a:p>
            <a:r>
              <a:rPr lang="en-US" dirty="0">
                <a:highlight>
                  <a:srgbClr val="FFFFFF"/>
                </a:highlight>
                <a:ea typeface="Times New Roman"/>
                <a:cs typeface="Times New Roman"/>
                <a:sym typeface="Times New Roman"/>
              </a:rPr>
              <a:t>What are your thoughts? </a:t>
            </a:r>
          </a:p>
          <a:p>
            <a:pPr marL="0" indent="0">
              <a:buNone/>
            </a:pPr>
            <a:r>
              <a:rPr lang="en-US" i="1" dirty="0">
                <a:highlight>
                  <a:srgbClr val="FFFFFF"/>
                </a:highlight>
                <a:ea typeface="Times New Roman"/>
                <a:cs typeface="Times New Roman"/>
                <a:sym typeface="Times New Roman"/>
              </a:rPr>
              <a:t>Students will write them down and prepared to discuss them at the end of lecture.</a:t>
            </a:r>
            <a:endParaRPr lang="en" i="1" dirty="0">
              <a:highlight>
                <a:srgbClr val="FFFFFF"/>
              </a:highlight>
              <a:ea typeface="Times New Roman"/>
              <a:cs typeface="Times New Roman"/>
              <a:sym typeface="Times New Roman"/>
            </a:endParaRPr>
          </a:p>
          <a:p>
            <a:pPr marL="0" indent="0">
              <a:buNone/>
            </a:pPr>
            <a:endParaRPr lang="en-US" dirty="0"/>
          </a:p>
          <a:p>
            <a:pPr marL="0" indent="0">
              <a:buNone/>
            </a:pPr>
            <a:br>
              <a:rPr lang="en-US" dirty="0"/>
            </a:br>
            <a:endParaRPr lang="en-US" dirty="0"/>
          </a:p>
        </p:txBody>
      </p:sp>
    </p:spTree>
    <p:extLst>
      <p:ext uri="{BB962C8B-B14F-4D97-AF65-F5344CB8AC3E}">
        <p14:creationId xmlns:p14="http://schemas.microsoft.com/office/powerpoint/2010/main" val="570186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What is ethics?</a:t>
            </a:r>
            <a:br>
              <a:rPr lang="en-US" dirty="0"/>
            </a:br>
            <a:r>
              <a:rPr lang="en-US" i="1" dirty="0"/>
              <a:t>Is it the same as law?</a:t>
            </a:r>
          </a:p>
        </p:txBody>
      </p:sp>
      <p:sp>
        <p:nvSpPr>
          <p:cNvPr id="3" name="Content Placeholder 2"/>
          <p:cNvSpPr>
            <a:spLocks noGrp="1"/>
          </p:cNvSpPr>
          <p:nvPr>
            <p:ph idx="1"/>
          </p:nvPr>
        </p:nvSpPr>
        <p:spPr/>
        <p:txBody>
          <a:bodyPr/>
          <a:lstStyle/>
          <a:p>
            <a:r>
              <a:rPr lang="en-US" b="1" dirty="0"/>
              <a:t>Ethics: </a:t>
            </a:r>
            <a:r>
              <a:rPr lang="en-US" dirty="0"/>
              <a:t>the discipline dealing with what is good and bad and with moral duty and obligation; a theory or system of moral values; or the principles of conduct governing an individual or a group (</a:t>
            </a:r>
            <a:r>
              <a:rPr lang="en-US" b="1" dirty="0"/>
              <a:t>Merriam Webster Dictionary</a:t>
            </a:r>
            <a:r>
              <a:rPr lang="en-US" dirty="0"/>
              <a:t>)</a:t>
            </a:r>
          </a:p>
          <a:p>
            <a:r>
              <a:rPr lang="en-US" b="1" dirty="0"/>
              <a:t>Ethics: </a:t>
            </a:r>
            <a:r>
              <a:rPr lang="en-US" dirty="0"/>
              <a:t>the rules of conduct recognized in respect to a particular class of human actions or a particular group, culture, etc. (</a:t>
            </a:r>
            <a:r>
              <a:rPr lang="en-US" b="1" dirty="0"/>
              <a:t>Dictionary.com</a:t>
            </a:r>
            <a:r>
              <a:rPr lang="en-US" dirty="0"/>
              <a:t>)</a:t>
            </a:r>
          </a:p>
          <a:p>
            <a:r>
              <a:rPr lang="en-US" b="1" dirty="0"/>
              <a:t>Law: </a:t>
            </a:r>
            <a:r>
              <a:rPr lang="en-US" dirty="0"/>
              <a:t>a binding custom or practice of a community : a rule of conduct or action prescribed; formally recognized as binding or enforced by a controlling authority; the whole body of such customs, practices, or rules (Merriam Webster Dictionary)</a:t>
            </a:r>
          </a:p>
          <a:p>
            <a:pPr marL="0" indent="0" algn="ctr">
              <a:buNone/>
            </a:pPr>
            <a:r>
              <a:rPr lang="en-US" b="1" i="1" dirty="0"/>
              <a:t>How are these two different? </a:t>
            </a:r>
            <a:r>
              <a:rPr lang="en-US" dirty="0"/>
              <a:t>Let’s keep moving on in the lecture! </a:t>
            </a:r>
          </a:p>
          <a:p>
            <a:endParaRPr lang="en-US" dirty="0"/>
          </a:p>
          <a:p>
            <a:endParaRPr lang="en-US" dirty="0"/>
          </a:p>
        </p:txBody>
      </p:sp>
    </p:spTree>
    <p:extLst>
      <p:ext uri="{BB962C8B-B14F-4D97-AF65-F5344CB8AC3E}">
        <p14:creationId xmlns:p14="http://schemas.microsoft.com/office/powerpoint/2010/main" val="1828819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What is ethics?</a:t>
            </a:r>
            <a:br>
              <a:rPr lang="en-US" dirty="0"/>
            </a:br>
            <a:r>
              <a:rPr lang="en-US" i="1" dirty="0"/>
              <a:t>Types of Ethical dilemmas </a:t>
            </a:r>
          </a:p>
        </p:txBody>
      </p:sp>
      <p:sp>
        <p:nvSpPr>
          <p:cNvPr id="3" name="Content Placeholder 2"/>
          <p:cNvSpPr>
            <a:spLocks noGrp="1"/>
          </p:cNvSpPr>
          <p:nvPr>
            <p:ph idx="1"/>
          </p:nvPr>
        </p:nvSpPr>
        <p:spPr/>
        <p:txBody>
          <a:bodyPr>
            <a:normAutofit fontScale="85000" lnSpcReduction="20000"/>
          </a:bodyPr>
          <a:lstStyle/>
          <a:p>
            <a:r>
              <a:rPr lang="en-US" b="1" dirty="0"/>
              <a:t>Normative Ethics </a:t>
            </a:r>
            <a:r>
              <a:rPr lang="en-US" dirty="0"/>
              <a:t>- The largest branch, it deals with how individuals can figure out the correct moral action that they should take. Philosophers such as Socrates and John Stuart Mill are included in this branch of ethics.</a:t>
            </a:r>
          </a:p>
          <a:p>
            <a:r>
              <a:rPr lang="en-US" b="1" dirty="0"/>
              <a:t>Meta-Ethics</a:t>
            </a:r>
            <a:r>
              <a:rPr lang="en-US" dirty="0"/>
              <a:t> - This branch seeks to understand the nature of ethical properties and judgments such as if truth values can be found and the theory behind moral principals.</a:t>
            </a:r>
          </a:p>
          <a:p>
            <a:r>
              <a:rPr lang="en-US" b="1" dirty="0"/>
              <a:t>Applied Ethics </a:t>
            </a:r>
            <a:r>
              <a:rPr lang="en-US" dirty="0"/>
              <a:t>- This is the study of applying theories from philosophers regarding ethics in everyday life. For example, this area of ethics asks questions such as "Is it right to have an abortion?" and "Should you turn in your friend at your workplace for taking home office supplies?”</a:t>
            </a:r>
          </a:p>
          <a:p>
            <a:r>
              <a:rPr lang="en-US" b="1" dirty="0"/>
              <a:t>Moral Ethics </a:t>
            </a:r>
            <a:r>
              <a:rPr lang="en-US" dirty="0"/>
              <a:t>- This branch questions how individuals develop their morality, why certain aspects of morality differ between cultures and why certain aspects of morality are generally universal.</a:t>
            </a:r>
          </a:p>
          <a:p>
            <a:r>
              <a:rPr lang="en-US" b="1" dirty="0"/>
              <a:t>Descriptive Ethics </a:t>
            </a:r>
            <a:r>
              <a:rPr lang="en-US" dirty="0"/>
              <a:t>- This branch is more scientific in its approach and focuses on how human beings actually operate in the real world, rather than attempt to theorize about how they should operate.</a:t>
            </a:r>
          </a:p>
          <a:p>
            <a:pPr marL="0" indent="0" algn="r">
              <a:buNone/>
            </a:pPr>
            <a:r>
              <a:rPr lang="en-US" b="1" i="1" dirty="0"/>
              <a:t>Source: </a:t>
            </a:r>
            <a:r>
              <a:rPr lang="en-US" i="1" dirty="0"/>
              <a:t>Ethical Dilemmas Dictionary</a:t>
            </a:r>
          </a:p>
          <a:p>
            <a:endParaRPr lang="en-US" dirty="0"/>
          </a:p>
        </p:txBody>
      </p:sp>
    </p:spTree>
    <p:extLst>
      <p:ext uri="{BB962C8B-B14F-4D97-AF65-F5344CB8AC3E}">
        <p14:creationId xmlns:p14="http://schemas.microsoft.com/office/powerpoint/2010/main" val="1352590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What is ethics?</a:t>
            </a:r>
            <a:br>
              <a:rPr lang="en-US" dirty="0"/>
            </a:br>
            <a:r>
              <a:rPr lang="en-US" i="1" dirty="0"/>
              <a:t>Ethical dilemmas </a:t>
            </a:r>
          </a:p>
        </p:txBody>
      </p:sp>
      <p:sp>
        <p:nvSpPr>
          <p:cNvPr id="3" name="Content Placeholder 2"/>
          <p:cNvSpPr>
            <a:spLocks noGrp="1"/>
          </p:cNvSpPr>
          <p:nvPr>
            <p:ph idx="1"/>
          </p:nvPr>
        </p:nvSpPr>
        <p:spPr/>
        <p:txBody>
          <a:bodyPr/>
          <a:lstStyle/>
          <a:p>
            <a:r>
              <a:rPr lang="en-US" dirty="0"/>
              <a:t>In the media industry, journalists are faced with all types of </a:t>
            </a:r>
            <a:r>
              <a:rPr lang="en-US" b="1" u="sng" dirty="0"/>
              <a:t>ethical dilemmas</a:t>
            </a:r>
            <a:r>
              <a:rPr lang="en-US" dirty="0"/>
              <a:t>.</a:t>
            </a:r>
          </a:p>
          <a:p>
            <a:r>
              <a:rPr lang="en-US" dirty="0"/>
              <a:t>What is an ethical dilemma – also known as a </a:t>
            </a:r>
            <a:r>
              <a:rPr lang="en-US" u="sng" dirty="0"/>
              <a:t>moral dilemmas</a:t>
            </a:r>
            <a:r>
              <a:rPr lang="en-US" dirty="0"/>
              <a:t>, are situations in which there is a choice to be made between </a:t>
            </a:r>
            <a:r>
              <a:rPr lang="en-US" b="1" dirty="0"/>
              <a:t>two justifiable options</a:t>
            </a:r>
            <a:r>
              <a:rPr lang="en-US" dirty="0"/>
              <a:t>, neither of which </a:t>
            </a:r>
            <a:r>
              <a:rPr lang="en-US" b="1" dirty="0"/>
              <a:t>resolves the situation </a:t>
            </a:r>
            <a:r>
              <a:rPr lang="en-US" dirty="0"/>
              <a:t>in an ethically acceptable fashion. In such cases, societal and personal ethical guidelines can provide no satisfactory outcome for the chooser. (Ethical Dilemmas Dictionary)</a:t>
            </a:r>
          </a:p>
          <a:p>
            <a:r>
              <a:rPr lang="en-US" dirty="0"/>
              <a:t>So, what does this really mean? How can one know when it is right or wrong to do something?</a:t>
            </a:r>
          </a:p>
          <a:p>
            <a:endParaRPr lang="en-US" dirty="0"/>
          </a:p>
          <a:p>
            <a:endParaRPr lang="en-US" dirty="0"/>
          </a:p>
        </p:txBody>
      </p:sp>
    </p:spTree>
    <p:extLst>
      <p:ext uri="{BB962C8B-B14F-4D97-AF65-F5344CB8AC3E}">
        <p14:creationId xmlns:p14="http://schemas.microsoft.com/office/powerpoint/2010/main" val="6430598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Example: Ethical Dilemma Example</a:t>
            </a:r>
            <a:br>
              <a:rPr lang="en-US" dirty="0"/>
            </a:br>
            <a:r>
              <a:rPr lang="en-US" i="1" dirty="0"/>
              <a:t>(Interactive Activity from Warm-Up)</a:t>
            </a:r>
          </a:p>
        </p:txBody>
      </p:sp>
      <p:sp>
        <p:nvSpPr>
          <p:cNvPr id="3" name="Content Placeholder 2"/>
          <p:cNvSpPr>
            <a:spLocks noGrp="1"/>
          </p:cNvSpPr>
          <p:nvPr>
            <p:ph idx="1"/>
          </p:nvPr>
        </p:nvSpPr>
        <p:spPr/>
        <p:txBody>
          <a:bodyPr/>
          <a:lstStyle/>
          <a:p>
            <a:r>
              <a:rPr lang="en-US" dirty="0"/>
              <a:t>This is what we know:</a:t>
            </a:r>
          </a:p>
          <a:p>
            <a:pPr marL="0" indent="0">
              <a:buNone/>
            </a:pPr>
            <a:r>
              <a:rPr lang="en-US" b="1" dirty="0"/>
              <a:t>Using the Dynamite: </a:t>
            </a:r>
            <a:r>
              <a:rPr lang="en-US" dirty="0"/>
              <a:t>will kill the woman but save the group of people</a:t>
            </a:r>
          </a:p>
          <a:p>
            <a:pPr marL="0" indent="0">
              <a:buNone/>
            </a:pPr>
            <a:r>
              <a:rPr lang="en-US" b="1" dirty="0"/>
              <a:t>Without using the Dynamite: </a:t>
            </a:r>
            <a:r>
              <a:rPr lang="en-US" dirty="0"/>
              <a:t>The group of people will die but the pregnant woman and her unborn child will survive.</a:t>
            </a:r>
          </a:p>
          <a:p>
            <a:pPr marL="0" indent="0" algn="ctr">
              <a:buNone/>
            </a:pPr>
            <a:r>
              <a:rPr lang="en-US" b="1" dirty="0"/>
              <a:t>How do we justify which side is right?</a:t>
            </a:r>
          </a:p>
          <a:p>
            <a:pPr marL="0" indent="0">
              <a:buNone/>
            </a:pPr>
            <a:r>
              <a:rPr lang="en-US" b="1" dirty="0"/>
              <a:t>Using the Dynamite: </a:t>
            </a:r>
            <a:r>
              <a:rPr lang="en-US" dirty="0"/>
              <a:t>Will save more lives, not sure if unborn baby capabilities since it has not been born yet, plus will the woman survive?</a:t>
            </a:r>
          </a:p>
          <a:p>
            <a:pPr marL="0" indent="0">
              <a:buNone/>
            </a:pPr>
            <a:r>
              <a:rPr lang="en-US" b="1" dirty="0"/>
              <a:t>Without Using Dynamite: </a:t>
            </a:r>
            <a:r>
              <a:rPr lang="en-US" dirty="0"/>
              <a:t>The saying of you lived life once you meet a certain age as an adult comes in to play; the unborn child could be a bundle of potential in the future; woman has not did anything wrong </a:t>
            </a:r>
          </a:p>
        </p:txBody>
      </p:sp>
    </p:spTree>
    <p:extLst>
      <p:ext uri="{BB962C8B-B14F-4D97-AF65-F5344CB8AC3E}">
        <p14:creationId xmlns:p14="http://schemas.microsoft.com/office/powerpoint/2010/main" val="1208148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Example: Ethical Dilemma Cont’d</a:t>
            </a:r>
            <a:br>
              <a:rPr lang="en-US" dirty="0"/>
            </a:br>
            <a:r>
              <a:rPr lang="en-US" i="1" dirty="0"/>
              <a:t>Interactive Activity</a:t>
            </a:r>
          </a:p>
        </p:txBody>
      </p:sp>
      <p:sp>
        <p:nvSpPr>
          <p:cNvPr id="3" name="Content Placeholder 2"/>
          <p:cNvSpPr>
            <a:spLocks noGrp="1"/>
          </p:cNvSpPr>
          <p:nvPr>
            <p:ph idx="1"/>
          </p:nvPr>
        </p:nvSpPr>
        <p:spPr/>
        <p:txBody>
          <a:bodyPr/>
          <a:lstStyle/>
          <a:p>
            <a:r>
              <a:rPr lang="en-US" dirty="0"/>
              <a:t>From a legal (law) standpoint: Using the Dynamite – Will harm the woman and child, which is first or second degree murder depending on her condition</a:t>
            </a:r>
          </a:p>
          <a:p>
            <a:r>
              <a:rPr lang="en-US" dirty="0"/>
              <a:t>In the same token, the families of the people who would die from drowning have the right to sue the woman for wrongful death.</a:t>
            </a:r>
          </a:p>
          <a:p>
            <a:r>
              <a:rPr lang="en-US" dirty="0"/>
              <a:t>So, take a moment to think about this.</a:t>
            </a:r>
          </a:p>
          <a:p>
            <a:r>
              <a:rPr lang="en-US" b="1" dirty="0"/>
              <a:t>Law: </a:t>
            </a:r>
            <a:r>
              <a:rPr lang="en-US" dirty="0"/>
              <a:t>minimal standards of conduct (What you can do?)</a:t>
            </a:r>
          </a:p>
          <a:p>
            <a:r>
              <a:rPr lang="en-US" b="1" dirty="0"/>
              <a:t>Ethics: </a:t>
            </a:r>
            <a:r>
              <a:rPr lang="en-US" dirty="0"/>
              <a:t>Maximal standards of conduct: What you should do?</a:t>
            </a:r>
          </a:p>
          <a:p>
            <a:pPr marL="0" indent="0" algn="ctr">
              <a:buNone/>
            </a:pPr>
            <a:r>
              <a:rPr lang="en-US" b="1" u="sng" dirty="0"/>
              <a:t>Moral of the story: </a:t>
            </a:r>
            <a:r>
              <a:rPr lang="en-US" dirty="0"/>
              <a:t>There will always be two sides to a story. More importantly, as a journalist, you want always be on the side that represents you, your organization in the best light. (Importance of knowing your rights as a journalists and the rules of the craft)</a:t>
            </a:r>
          </a:p>
        </p:txBody>
      </p:sp>
    </p:spTree>
    <p:extLst>
      <p:ext uri="{BB962C8B-B14F-4D97-AF65-F5344CB8AC3E}">
        <p14:creationId xmlns:p14="http://schemas.microsoft.com/office/powerpoint/2010/main" val="16187255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Ethics</a:t>
            </a:r>
            <a:br>
              <a:rPr lang="en-US" b="1" dirty="0"/>
            </a:br>
            <a:r>
              <a:rPr lang="en-US" sz="2800" i="1" dirty="0"/>
              <a:t>Knowing the Code of Ethics is important</a:t>
            </a:r>
          </a:p>
        </p:txBody>
      </p:sp>
      <p:sp>
        <p:nvSpPr>
          <p:cNvPr id="3" name="Content Placeholder 2"/>
          <p:cNvSpPr>
            <a:spLocks noGrp="1"/>
          </p:cNvSpPr>
          <p:nvPr>
            <p:ph idx="1"/>
          </p:nvPr>
        </p:nvSpPr>
        <p:spPr/>
        <p:txBody>
          <a:bodyPr/>
          <a:lstStyle/>
          <a:p>
            <a:pPr marL="0" indent="0" algn="ctr">
              <a:buNone/>
            </a:pPr>
            <a:r>
              <a:rPr lang="en-US" u="sng" dirty="0"/>
              <a:t>Society of Professional Journalists – 4 Codes of Ethics</a:t>
            </a:r>
          </a:p>
          <a:p>
            <a:pPr>
              <a:buFont typeface="+mj-lt"/>
              <a:buAutoNum type="arabicPeriod"/>
            </a:pPr>
            <a:r>
              <a:rPr lang="en-US" b="1" dirty="0"/>
              <a:t>Seek the truth and report it – </a:t>
            </a:r>
            <a:r>
              <a:rPr lang="en-US" dirty="0"/>
              <a:t>Journalists should be honest, fair and courageous in gathering, reporting and interpreting news.</a:t>
            </a:r>
          </a:p>
          <a:p>
            <a:pPr>
              <a:buFont typeface="+mj-lt"/>
              <a:buAutoNum type="arabicPeriod"/>
            </a:pPr>
            <a:r>
              <a:rPr lang="en-US" b="1" dirty="0"/>
              <a:t>Minimize harm – </a:t>
            </a:r>
            <a:r>
              <a:rPr lang="en-US" dirty="0"/>
              <a:t>Ethical journalists –Ethical journalists treat sources, subjects and colleagues as human beings deserving respect. </a:t>
            </a:r>
          </a:p>
          <a:p>
            <a:pPr>
              <a:buFont typeface="+mj-lt"/>
              <a:buAutoNum type="arabicPeriod"/>
            </a:pPr>
            <a:r>
              <a:rPr lang="en-US" b="1" dirty="0"/>
              <a:t>Act independently – </a:t>
            </a:r>
            <a:r>
              <a:rPr lang="en-US" dirty="0"/>
              <a:t>Journalists should be free of obligation to any interest other than the public’s right to know.</a:t>
            </a:r>
          </a:p>
          <a:p>
            <a:pPr>
              <a:buFont typeface="+mj-lt"/>
              <a:buAutoNum type="arabicPeriod"/>
            </a:pPr>
            <a:r>
              <a:rPr lang="en-US" b="1" dirty="0"/>
              <a:t>Be accountable </a:t>
            </a:r>
            <a:r>
              <a:rPr lang="en-US" dirty="0"/>
              <a:t>– Journalists are accountable to their leaders, listeners, viewers and each other.</a:t>
            </a:r>
          </a:p>
        </p:txBody>
      </p:sp>
    </p:spTree>
    <p:extLst>
      <p:ext uri="{BB962C8B-B14F-4D97-AF65-F5344CB8AC3E}">
        <p14:creationId xmlns:p14="http://schemas.microsoft.com/office/powerpoint/2010/main" val="11376727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Ethics</a:t>
            </a:r>
            <a:br>
              <a:rPr lang="en-US" dirty="0"/>
            </a:br>
            <a:r>
              <a:rPr lang="en-US" i="1" dirty="0"/>
              <a:t>Discuss</a:t>
            </a:r>
            <a:r>
              <a:rPr lang="en-US" dirty="0"/>
              <a:t> </a:t>
            </a:r>
            <a:r>
              <a:rPr lang="en-US" i="1" dirty="0"/>
              <a:t>Interactive Warm-Up Activity</a:t>
            </a:r>
          </a:p>
        </p:txBody>
      </p:sp>
      <p:sp>
        <p:nvSpPr>
          <p:cNvPr id="3" name="Content Placeholder 2"/>
          <p:cNvSpPr>
            <a:spLocks noGrp="1"/>
          </p:cNvSpPr>
          <p:nvPr>
            <p:ph idx="1"/>
          </p:nvPr>
        </p:nvSpPr>
        <p:spPr/>
        <p:txBody>
          <a:bodyPr>
            <a:normAutofit/>
          </a:bodyPr>
          <a:lstStyle/>
          <a:p>
            <a:r>
              <a:rPr lang="en-US" dirty="0"/>
              <a:t>After lecture, the teacher and students will go over and discuss students’ warm-up activity.</a:t>
            </a:r>
          </a:p>
          <a:p>
            <a:r>
              <a:rPr lang="en-US" dirty="0"/>
              <a:t>Each student will now share their thoughts on the ethical dilemma given in the beginning of the class.</a:t>
            </a:r>
          </a:p>
          <a:p>
            <a:r>
              <a:rPr lang="en-US" dirty="0"/>
              <a:t>Each student will share out loud with the class. That way, the teacher and the student can give feedback and facilitate the learning process of ethical decisions and why the student chose his or her side of the ethical dilemma. (</a:t>
            </a:r>
            <a:r>
              <a:rPr lang="en-US" b="1" dirty="0"/>
              <a:t>Duration of time =15 minutes)</a:t>
            </a:r>
          </a:p>
        </p:txBody>
      </p:sp>
    </p:spTree>
    <p:extLst>
      <p:ext uri="{BB962C8B-B14F-4D97-AF65-F5344CB8AC3E}">
        <p14:creationId xmlns:p14="http://schemas.microsoft.com/office/powerpoint/2010/main" val="1740663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900" b="1" dirty="0"/>
              <a:t>Interactive Code #2</a:t>
            </a:r>
            <a:br>
              <a:rPr lang="en-US" sz="2900" b="1" i="1" dirty="0"/>
            </a:br>
            <a:r>
              <a:rPr lang="en-US" sz="3200" i="1" dirty="0"/>
              <a:t>Ethoglyphics: Deciphering </a:t>
            </a:r>
            <a:r>
              <a:rPr lang="en-US" sz="2900" b="1" i="1" dirty="0"/>
              <a:t>the Secret Code</a:t>
            </a:r>
          </a:p>
        </p:txBody>
      </p:sp>
      <p:sp>
        <p:nvSpPr>
          <p:cNvPr id="3" name="Content Placeholder 2"/>
          <p:cNvSpPr>
            <a:spLocks noGrp="1"/>
          </p:cNvSpPr>
          <p:nvPr>
            <p:ph idx="1"/>
          </p:nvPr>
        </p:nvSpPr>
        <p:spPr/>
        <p:txBody>
          <a:bodyPr>
            <a:normAutofit/>
          </a:bodyPr>
          <a:lstStyle/>
          <a:p>
            <a:r>
              <a:rPr lang="en-US" dirty="0"/>
              <a:t>In the second interactive activity, students will receive a copy of the SPJ Code of Ethics. Using the code of ethics, students will partner with another student to find three (3) statements under each code that (1) best represent that code and (2) why they feel these three statements are the most important.</a:t>
            </a:r>
            <a:r>
              <a:rPr lang="en-US" b="1" dirty="0"/>
              <a:t>(Duration of time = 30 minutes)</a:t>
            </a:r>
          </a:p>
          <a:p>
            <a:r>
              <a:rPr lang="en-US" dirty="0"/>
              <a:t>In the pair, each student will get 15 minutes to do the specified directions above.</a:t>
            </a:r>
          </a:p>
        </p:txBody>
      </p:sp>
    </p:spTree>
    <p:extLst>
      <p:ext uri="{BB962C8B-B14F-4D97-AF65-F5344CB8AC3E}">
        <p14:creationId xmlns:p14="http://schemas.microsoft.com/office/powerpoint/2010/main" val="9802478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Interactive Activity #3</a:t>
            </a:r>
            <a:br>
              <a:rPr lang="en-US" dirty="0"/>
            </a:br>
            <a:r>
              <a:rPr lang="en-US" i="1" dirty="0"/>
              <a:t>Improving the Code of Ethics</a:t>
            </a:r>
            <a:br>
              <a:rPr lang="en-US" dirty="0"/>
            </a:br>
            <a:endParaRPr lang="en-US" dirty="0"/>
          </a:p>
        </p:txBody>
      </p:sp>
      <p:sp>
        <p:nvSpPr>
          <p:cNvPr id="3" name="Content Placeholder 2"/>
          <p:cNvSpPr>
            <a:spLocks noGrp="1"/>
          </p:cNvSpPr>
          <p:nvPr>
            <p:ph idx="1"/>
          </p:nvPr>
        </p:nvSpPr>
        <p:spPr/>
        <p:txBody>
          <a:bodyPr>
            <a:normAutofit/>
          </a:bodyPr>
          <a:lstStyle/>
          <a:p>
            <a:r>
              <a:rPr lang="en-US" dirty="0"/>
              <a:t>In the third interactive activity, each individual student will be assigned a section of the code of ethics. From there, the student will be asked to read through that section to search for things that may be missing or not accounted for in that section. </a:t>
            </a:r>
            <a:r>
              <a:rPr lang="en-US" b="1" dirty="0"/>
              <a:t>(Duration of time = 20 minutes)</a:t>
            </a:r>
          </a:p>
          <a:p>
            <a:r>
              <a:rPr lang="en-US" dirty="0"/>
              <a:t>The goal of the activity is to see how students can improve this particular section of the code if something is missing and if they were given the capacity to do so. </a:t>
            </a:r>
          </a:p>
          <a:p>
            <a:endParaRPr lang="en-US" dirty="0"/>
          </a:p>
        </p:txBody>
      </p:sp>
    </p:spTree>
    <p:extLst>
      <p:ext uri="{BB962C8B-B14F-4D97-AF65-F5344CB8AC3E}">
        <p14:creationId xmlns:p14="http://schemas.microsoft.com/office/powerpoint/2010/main" val="16952711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Ethics</a:t>
            </a:r>
            <a:br>
              <a:rPr lang="en-US" dirty="0"/>
            </a:br>
            <a:r>
              <a:rPr lang="en-US" i="1" dirty="0"/>
              <a:t>Wrap Up &amp; Homework Assignment</a:t>
            </a:r>
          </a:p>
        </p:txBody>
      </p:sp>
      <p:sp>
        <p:nvSpPr>
          <p:cNvPr id="3" name="Content Placeholder 2"/>
          <p:cNvSpPr>
            <a:spLocks noGrp="1"/>
          </p:cNvSpPr>
          <p:nvPr>
            <p:ph idx="1"/>
          </p:nvPr>
        </p:nvSpPr>
        <p:spPr/>
        <p:txBody>
          <a:bodyPr/>
          <a:lstStyle/>
          <a:p>
            <a:r>
              <a:rPr lang="en-US" dirty="0"/>
              <a:t>Students their show their individual interactive activity to the teacher before being able to leave class. The teacher will look over it, and if time permits, answer questions or hear thoughts from students about why they chose the changes. Otherwise, it will be discussed next class.</a:t>
            </a:r>
          </a:p>
          <a:p>
            <a:pPr marL="0" indent="0" algn="ctr">
              <a:buNone/>
            </a:pPr>
            <a:r>
              <a:rPr lang="en-US" b="1" u="sng" dirty="0"/>
              <a:t>Homework Assignment</a:t>
            </a:r>
          </a:p>
          <a:p>
            <a:pPr marL="0" indent="0" algn="ctr">
              <a:buNone/>
            </a:pPr>
            <a:r>
              <a:rPr lang="en-US" dirty="0"/>
              <a:t>Continue to look over the SPJ Code of Ethics.</a:t>
            </a:r>
          </a:p>
          <a:p>
            <a:pPr marL="0" indent="0" algn="ctr">
              <a:buNone/>
            </a:pPr>
            <a:r>
              <a:rPr lang="en-US" dirty="0"/>
              <a:t>Also, take a glance at the Radio, Television, Digital News Association (RTDNA) Code of Ethics.</a:t>
            </a:r>
          </a:p>
        </p:txBody>
      </p:sp>
    </p:spTree>
    <p:extLst>
      <p:ext uri="{BB962C8B-B14F-4D97-AF65-F5344CB8AC3E}">
        <p14:creationId xmlns:p14="http://schemas.microsoft.com/office/powerpoint/2010/main" val="201436643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784</TotalTime>
  <Words>1242</Words>
  <Application>Microsoft Office PowerPoint</Application>
  <PresentationFormat>Widescreen</PresentationFormat>
  <Paragraphs>60</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Times New Roman</vt:lpstr>
      <vt:lpstr>Trebuchet MS</vt:lpstr>
      <vt:lpstr>Wingdings 3</vt:lpstr>
      <vt:lpstr>Facet</vt:lpstr>
      <vt:lpstr>The Power of Ethics “What’s in your power as a journalist?”</vt:lpstr>
      <vt:lpstr>Ethics Interactive Warm-Up Activity</vt:lpstr>
      <vt:lpstr>What is ethics? Is it the same as law?</vt:lpstr>
      <vt:lpstr>What is ethics? Types of Ethical dilemmas </vt:lpstr>
      <vt:lpstr>What is ethics? Ethical dilemmas </vt:lpstr>
      <vt:lpstr>Example: Ethical Dilemma Example (Interactive Activity from Warm-Up)</vt:lpstr>
      <vt:lpstr>Example: Ethical Dilemma Cont’d Interactive Activity</vt:lpstr>
      <vt:lpstr>Ethics Knowing the Code of Ethics is important</vt:lpstr>
      <vt:lpstr>Ethics Discuss Interactive Warm-Up Activity</vt:lpstr>
      <vt:lpstr>Interactive Code #2 Ethoglyphics: Deciphering the Secret Code</vt:lpstr>
      <vt:lpstr>Interactive Activity #3 Improving the Code of Ethics </vt:lpstr>
      <vt:lpstr>Ethics Wrap Up &amp; Homework Assignment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Ethics What’s in your power?</dc:title>
  <dc:creator>Microsoft Office User</dc:creator>
  <cp:lastModifiedBy>Kierra Garner</cp:lastModifiedBy>
  <cp:revision>20</cp:revision>
  <dcterms:created xsi:type="dcterms:W3CDTF">2018-03-16T02:36:53Z</dcterms:created>
  <dcterms:modified xsi:type="dcterms:W3CDTF">2018-03-17T06:41:26Z</dcterms:modified>
</cp:coreProperties>
</file>